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69" r:id="rId2"/>
    <p:sldId id="303" r:id="rId3"/>
    <p:sldId id="343" r:id="rId4"/>
    <p:sldId id="347" r:id="rId5"/>
    <p:sldId id="349" r:id="rId6"/>
    <p:sldId id="348" r:id="rId7"/>
    <p:sldId id="344" r:id="rId8"/>
    <p:sldId id="345" r:id="rId9"/>
    <p:sldId id="346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5" r:id="rId19"/>
    <p:sldId id="314" r:id="rId20"/>
    <p:sldId id="316" r:id="rId21"/>
    <p:sldId id="317" r:id="rId22"/>
    <p:sldId id="318" r:id="rId23"/>
    <p:sldId id="319" r:id="rId24"/>
    <p:sldId id="320" r:id="rId25"/>
    <p:sldId id="322" r:id="rId26"/>
    <p:sldId id="323" r:id="rId27"/>
    <p:sldId id="321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9" r:id="rId43"/>
    <p:sldId id="338" r:id="rId44"/>
    <p:sldId id="340" r:id="rId45"/>
    <p:sldId id="341" r:id="rId46"/>
    <p:sldId id="342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3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CF7F4-64A2-4897-AE0C-3C8C5BA6674B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60C98-5538-46AF-8F5A-2A073D34D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83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4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25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77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19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0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2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2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63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5"/>
          <p:cNvSpPr/>
          <p:nvPr userDrawn="1"/>
        </p:nvSpPr>
        <p:spPr>
          <a:xfrm>
            <a:off x="425451" y="404814"/>
            <a:ext cx="11330516" cy="6048375"/>
          </a:xfrm>
          <a:prstGeom prst="roundRect">
            <a:avLst>
              <a:gd name="adj" fmla="val 16310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4" name="TextBox 9"/>
          <p:cNvSpPr txBox="1"/>
          <p:nvPr userDrawn="1"/>
        </p:nvSpPr>
        <p:spPr>
          <a:xfrm>
            <a:off x="1193867" y="762423"/>
            <a:ext cx="54475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193867" y="1844824"/>
            <a:ext cx="9877359" cy="4104456"/>
          </a:xfrm>
        </p:spPr>
        <p:txBody>
          <a:bodyPr/>
          <a:lstStyle>
            <a:lvl1pPr marL="0" indent="0">
              <a:lnSpc>
                <a:spcPct val="150000"/>
              </a:lnSpc>
              <a:buFont typeface="+mj-lt"/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210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-27518" y="798861"/>
            <a:ext cx="12219518" cy="1587"/>
            <a:chOff x="-27517" y="1052513"/>
            <a:chExt cx="12219518" cy="1587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-27517" y="1052513"/>
              <a:ext cx="3119968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3094567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6096001" y="1054100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>
              <a:off x="9072034" y="1052513"/>
              <a:ext cx="3119967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16738" y="186481"/>
            <a:ext cx="10081120" cy="4077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5136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2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4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5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7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9E24-981A-48A3-95BA-3EED4B3DB259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9E24-981A-48A3-95BA-3EED4B3DB259}" type="datetimeFigureOut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B075-3DD9-43DC-B146-9174886C0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61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5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kr.vuejs.org/v2/guide/transitions.html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234780" y="1873951"/>
            <a:ext cx="7704856" cy="938937"/>
          </a:xfrm>
        </p:spPr>
        <p:txBody>
          <a:bodyPr/>
          <a:lstStyle/>
          <a:p>
            <a:r>
              <a:rPr lang="en-US" altLang="ko-KR" dirty="0" err="1" smtClean="0"/>
              <a:t>VueJS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03585" y="3552092"/>
            <a:ext cx="752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https://kr.vuejs.org/v2/guide/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6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8052" y="958978"/>
            <a:ext cx="11582400" cy="713068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템플릿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v-html </a:t>
            </a:r>
            <a:r>
              <a:rPr lang="ko-KR" altLang="en-US" dirty="0" err="1" smtClean="0"/>
              <a:t>지시문을</a:t>
            </a:r>
            <a:r>
              <a:rPr lang="ko-KR" altLang="en-US" dirty="0" smtClean="0"/>
              <a:t> 사용 </a:t>
            </a:r>
            <a:r>
              <a:rPr lang="en-US" altLang="ko-KR" dirty="0"/>
              <a:t>- </a:t>
            </a:r>
            <a:r>
              <a:rPr lang="en-US" altLang="ko-KR" dirty="0" err="1"/>
              <a:t>VueJS</a:t>
            </a:r>
            <a:r>
              <a:rPr lang="ko-KR" altLang="en-US" dirty="0"/>
              <a:t>는  </a:t>
            </a:r>
            <a:r>
              <a:rPr lang="en-US" altLang="ko-KR" dirty="0"/>
              <a:t>HTML </a:t>
            </a:r>
            <a:r>
              <a:rPr lang="ko-KR" altLang="en-US" dirty="0" err="1"/>
              <a:t>콘텐츠로</a:t>
            </a:r>
            <a:r>
              <a:rPr lang="ko-KR" altLang="en-US" dirty="0"/>
              <a:t> 출력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940526" y="1939834"/>
            <a:ext cx="6335485" cy="31220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&lt;title&gt;</a:t>
            </a:r>
            <a:r>
              <a:rPr lang="en-US" altLang="ko-KR" sz="1400" dirty="0" err="1">
                <a:solidFill>
                  <a:schemeClr val="tx1"/>
                </a:solidFill>
              </a:rPr>
              <a:t>VueJs</a:t>
            </a:r>
            <a:r>
              <a:rPr lang="en-US" altLang="ko-KR" sz="1400" dirty="0">
                <a:solidFill>
                  <a:schemeClr val="tx1"/>
                </a:solidFill>
              </a:rPr>
              <a:t> Instance&lt;/title&gt;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 </a:t>
            </a:r>
            <a:r>
              <a:rPr lang="en-US" altLang="ko-KR" sz="1400" dirty="0" err="1">
                <a:solidFill>
                  <a:schemeClr val="tx1"/>
                </a:solidFill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js</a:t>
            </a:r>
            <a:r>
              <a:rPr lang="en-US" altLang="ko-KR" sz="1400" dirty="0">
                <a:solidFill>
                  <a:schemeClr val="tx1"/>
                </a:solidFill>
              </a:rPr>
              <a:t>/vue.js"&gt;&lt;/script&gt;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vue_det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&lt;h1&gt;</a:t>
            </a:r>
            <a:r>
              <a:rPr lang="en-US" altLang="ko-KR" sz="1400" dirty="0" err="1">
                <a:solidFill>
                  <a:schemeClr val="tx1"/>
                </a:solidFill>
              </a:rPr>
              <a:t>Firstname</a:t>
            </a:r>
            <a:r>
              <a:rPr lang="en-US" altLang="ko-KR" sz="1400" dirty="0">
                <a:solidFill>
                  <a:schemeClr val="tx1"/>
                </a:solidFill>
              </a:rPr>
              <a:t> : {{</a:t>
            </a:r>
            <a:r>
              <a:rPr lang="en-US" altLang="ko-KR" sz="1400" dirty="0" err="1">
                <a:solidFill>
                  <a:schemeClr val="tx1"/>
                </a:solidFill>
              </a:rPr>
              <a:t>firstname</a:t>
            </a:r>
            <a:r>
              <a:rPr lang="en-US" altLang="ko-KR" sz="1400" dirty="0">
                <a:solidFill>
                  <a:schemeClr val="tx1"/>
                </a:solidFill>
              </a:rPr>
              <a:t>}}&lt;/h1&gt;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&lt;h1&gt;</a:t>
            </a:r>
            <a:r>
              <a:rPr lang="en-US" altLang="ko-KR" sz="1400" dirty="0" err="1">
                <a:solidFill>
                  <a:schemeClr val="tx1"/>
                </a:solidFill>
              </a:rPr>
              <a:t>Lastname</a:t>
            </a:r>
            <a:r>
              <a:rPr lang="en-US" altLang="ko-KR" sz="1400" dirty="0">
                <a:solidFill>
                  <a:schemeClr val="tx1"/>
                </a:solidFill>
              </a:rPr>
              <a:t> : {{</a:t>
            </a:r>
            <a:r>
              <a:rPr lang="en-US" altLang="ko-KR" sz="1400" dirty="0" err="1">
                <a:solidFill>
                  <a:schemeClr val="tx1"/>
                </a:solidFill>
              </a:rPr>
              <a:t>lastname</a:t>
            </a:r>
            <a:r>
              <a:rPr lang="en-US" altLang="ko-KR" sz="1400" dirty="0">
                <a:solidFill>
                  <a:schemeClr val="tx1"/>
                </a:solidFill>
              </a:rPr>
              <a:t>}}&lt;/h1&gt;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>
                <a:solidFill>
                  <a:srgbClr val="C00000"/>
                </a:solidFill>
              </a:rPr>
              <a:t>&lt;div v-html = "</a:t>
            </a:r>
            <a:r>
              <a:rPr lang="en-US" altLang="ko-KR" sz="1400" dirty="0" err="1">
                <a:solidFill>
                  <a:srgbClr val="C00000"/>
                </a:solidFill>
              </a:rPr>
              <a:t>htmlcontent</a:t>
            </a:r>
            <a:r>
              <a:rPr lang="en-US" altLang="ko-KR" sz="1400" dirty="0">
                <a:solidFill>
                  <a:srgbClr val="C00000"/>
                </a:solidFill>
              </a:rPr>
              <a:t>"&gt;&lt;/div&gt;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 </a:t>
            </a:r>
            <a:r>
              <a:rPr lang="en-US" altLang="ko-KR" sz="1400" dirty="0" err="1">
                <a:solidFill>
                  <a:schemeClr val="tx1"/>
                </a:solidFill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js</a:t>
            </a:r>
            <a:r>
              <a:rPr lang="en-US" altLang="ko-KR" sz="1400" dirty="0">
                <a:solidFill>
                  <a:schemeClr val="tx1"/>
                </a:solidFill>
              </a:rPr>
              <a:t>/vue_template.js"&gt;&lt;/script&gt;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&lt;/html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15646" y="1939834"/>
            <a:ext cx="4245427" cy="22925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//vue_template.js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el: '#</a:t>
            </a:r>
            <a:r>
              <a:rPr lang="en-US" altLang="ko-KR" sz="1400" dirty="0" err="1">
                <a:solidFill>
                  <a:schemeClr val="tx1"/>
                </a:solidFill>
              </a:rPr>
              <a:t>vue_det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</a:rPr>
              <a:t>firstname</a:t>
            </a:r>
            <a:r>
              <a:rPr lang="en-US" altLang="ko-KR" sz="1400" dirty="0">
                <a:solidFill>
                  <a:schemeClr val="tx1"/>
                </a:solidFill>
              </a:rPr>
              <a:t> : "</a:t>
            </a:r>
            <a:r>
              <a:rPr lang="en-US" altLang="ko-KR" sz="1400" dirty="0" err="1">
                <a:solidFill>
                  <a:schemeClr val="tx1"/>
                </a:solidFill>
              </a:rPr>
              <a:t>Ria</a:t>
            </a:r>
            <a:r>
              <a:rPr lang="en-US" altLang="ko-KR" sz="1400" dirty="0">
                <a:solidFill>
                  <a:schemeClr val="tx1"/>
                </a:solidFill>
              </a:rPr>
              <a:t>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</a:rPr>
              <a:t>lastname</a:t>
            </a:r>
            <a:r>
              <a:rPr lang="en-US" altLang="ko-KR" sz="1400" dirty="0">
                <a:solidFill>
                  <a:schemeClr val="tx1"/>
                </a:solidFill>
              </a:rPr>
              <a:t>  : "Singh",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 err="1">
                <a:solidFill>
                  <a:srgbClr val="C00000"/>
                </a:solidFill>
              </a:rPr>
              <a:t>htmlcontent</a:t>
            </a:r>
            <a:r>
              <a:rPr lang="en-US" altLang="ko-KR" sz="1400" dirty="0">
                <a:solidFill>
                  <a:srgbClr val="C00000"/>
                </a:solidFill>
              </a:rPr>
              <a:t> : "&lt;div&gt;&lt;h1&gt;</a:t>
            </a:r>
            <a:r>
              <a:rPr lang="en-US" altLang="ko-KR" sz="1400" dirty="0" err="1">
                <a:solidFill>
                  <a:srgbClr val="C00000"/>
                </a:solidFill>
              </a:rPr>
              <a:t>Vue</a:t>
            </a:r>
            <a:r>
              <a:rPr lang="en-US" altLang="ko-KR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 err="1">
                <a:solidFill>
                  <a:srgbClr val="C00000"/>
                </a:solidFill>
              </a:rPr>
              <a:t>Js</a:t>
            </a:r>
            <a:r>
              <a:rPr lang="en-US" altLang="ko-KR" sz="1400" dirty="0">
                <a:solidFill>
                  <a:srgbClr val="C00000"/>
                </a:solidFill>
              </a:rPr>
              <a:t> Template&lt;/h1&gt;&lt;/div&gt;"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8052" y="958978"/>
            <a:ext cx="11582400" cy="713068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템플릿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/>
              <a:t>컴포넌트 </a:t>
            </a:r>
            <a:r>
              <a:rPr lang="en-US" altLang="ko-KR" dirty="0"/>
              <a:t>- HTML</a:t>
            </a:r>
            <a:r>
              <a:rPr lang="ko-KR" altLang="en-US" dirty="0"/>
              <a:t>에서 재사용 할 </a:t>
            </a:r>
            <a:r>
              <a:rPr lang="ko-KR" altLang="en-US" dirty="0" err="1"/>
              <a:t>수있는</a:t>
            </a:r>
            <a:r>
              <a:rPr lang="ko-KR" altLang="en-US" dirty="0"/>
              <a:t> 사용자 정의 요소를 생성하는 </a:t>
            </a:r>
            <a:r>
              <a:rPr lang="en-US" altLang="ko-KR" dirty="0" err="1"/>
              <a:t>VueJS</a:t>
            </a:r>
            <a:r>
              <a:rPr lang="ko-KR" altLang="en-US" dirty="0"/>
              <a:t>의 중요한 기능 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940526" y="1939834"/>
            <a:ext cx="6335485" cy="3402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&lt;title&gt;</a:t>
            </a:r>
            <a:r>
              <a:rPr lang="en-US" altLang="ko-KR" sz="1400" dirty="0" err="1">
                <a:solidFill>
                  <a:schemeClr val="tx1"/>
                </a:solidFill>
              </a:rPr>
              <a:t>VueJs</a:t>
            </a:r>
            <a:r>
              <a:rPr lang="en-US" altLang="ko-KR" sz="1400" dirty="0">
                <a:solidFill>
                  <a:schemeClr val="tx1"/>
                </a:solidFill>
              </a:rPr>
              <a:t> Instance&lt;/title&gt;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 </a:t>
            </a:r>
            <a:r>
              <a:rPr lang="en-US" altLang="ko-KR" sz="1400" dirty="0" err="1">
                <a:solidFill>
                  <a:schemeClr val="tx1"/>
                </a:solidFill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js</a:t>
            </a:r>
            <a:r>
              <a:rPr lang="en-US" altLang="ko-KR" sz="1400" dirty="0">
                <a:solidFill>
                  <a:schemeClr val="tx1"/>
                </a:solidFill>
              </a:rPr>
              <a:t>/vue.js"&gt;&lt;/script&gt;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vue_det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&lt;h1&gt;</a:t>
            </a:r>
            <a:r>
              <a:rPr lang="en-US" altLang="ko-KR" sz="1400" dirty="0" err="1">
                <a:solidFill>
                  <a:schemeClr val="tx1"/>
                </a:solidFill>
              </a:rPr>
              <a:t>Firstname</a:t>
            </a:r>
            <a:r>
              <a:rPr lang="en-US" altLang="ko-KR" sz="1400" dirty="0">
                <a:solidFill>
                  <a:schemeClr val="tx1"/>
                </a:solidFill>
              </a:rPr>
              <a:t> : {{</a:t>
            </a:r>
            <a:r>
              <a:rPr lang="en-US" altLang="ko-KR" sz="1400" dirty="0" err="1">
                <a:solidFill>
                  <a:schemeClr val="tx1"/>
                </a:solidFill>
              </a:rPr>
              <a:t>firstname</a:t>
            </a:r>
            <a:r>
              <a:rPr lang="en-US" altLang="ko-KR" sz="1400" dirty="0">
                <a:solidFill>
                  <a:schemeClr val="tx1"/>
                </a:solidFill>
              </a:rPr>
              <a:t>}}&lt;/h1&gt;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&lt;h1&gt;</a:t>
            </a:r>
            <a:r>
              <a:rPr lang="en-US" altLang="ko-KR" sz="1400" dirty="0" err="1">
                <a:solidFill>
                  <a:schemeClr val="tx1"/>
                </a:solidFill>
              </a:rPr>
              <a:t>Lastname</a:t>
            </a:r>
            <a:r>
              <a:rPr lang="en-US" altLang="ko-KR" sz="1400" dirty="0">
                <a:solidFill>
                  <a:schemeClr val="tx1"/>
                </a:solidFill>
              </a:rPr>
              <a:t> : {{</a:t>
            </a:r>
            <a:r>
              <a:rPr lang="en-US" altLang="ko-KR" sz="1400" dirty="0" err="1">
                <a:solidFill>
                  <a:schemeClr val="tx1"/>
                </a:solidFill>
              </a:rPr>
              <a:t>lastname</a:t>
            </a:r>
            <a:r>
              <a:rPr lang="en-US" altLang="ko-KR" sz="1400" dirty="0">
                <a:solidFill>
                  <a:schemeClr val="tx1"/>
                </a:solidFill>
              </a:rPr>
              <a:t>}}&lt;/h1&gt;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&lt;div v-html = "</a:t>
            </a:r>
            <a:r>
              <a:rPr lang="en-US" altLang="ko-KR" sz="1400" dirty="0" err="1">
                <a:solidFill>
                  <a:schemeClr val="tx1"/>
                </a:solidFill>
              </a:rPr>
              <a:t>htmlcontent</a:t>
            </a:r>
            <a:r>
              <a:rPr lang="en-US" altLang="ko-KR" sz="1400" dirty="0">
                <a:solidFill>
                  <a:schemeClr val="tx1"/>
                </a:solidFill>
              </a:rPr>
              <a:t>"&gt;&lt;/div&gt;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>
                <a:solidFill>
                  <a:srgbClr val="C00000"/>
                </a:solidFill>
              </a:rPr>
              <a:t>&lt;</a:t>
            </a:r>
            <a:r>
              <a:rPr lang="en-US" altLang="ko-KR" sz="1400" dirty="0" err="1">
                <a:solidFill>
                  <a:srgbClr val="C00000"/>
                </a:solidFill>
              </a:rPr>
              <a:t>img</a:t>
            </a:r>
            <a:r>
              <a:rPr lang="en-US" altLang="ko-KR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 err="1">
                <a:solidFill>
                  <a:srgbClr val="C00000"/>
                </a:solidFill>
              </a:rPr>
              <a:t>v-bind:src</a:t>
            </a:r>
            <a:r>
              <a:rPr lang="en-US" altLang="ko-KR" sz="1400" dirty="0">
                <a:solidFill>
                  <a:srgbClr val="C00000"/>
                </a:solidFill>
              </a:rPr>
              <a:t> = "</a:t>
            </a:r>
            <a:r>
              <a:rPr lang="en-US" altLang="ko-KR" sz="1400" dirty="0" err="1">
                <a:solidFill>
                  <a:srgbClr val="C00000"/>
                </a:solidFill>
              </a:rPr>
              <a:t>imgsrc</a:t>
            </a:r>
            <a:r>
              <a:rPr lang="en-US" altLang="ko-KR" sz="1400" dirty="0">
                <a:solidFill>
                  <a:srgbClr val="C00000"/>
                </a:solidFill>
              </a:rPr>
              <a:t>" width = "300" height = "250" 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 </a:t>
            </a:r>
            <a:r>
              <a:rPr lang="en-US" altLang="ko-KR" sz="1400" dirty="0" err="1">
                <a:solidFill>
                  <a:schemeClr val="tx1"/>
                </a:solidFill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js</a:t>
            </a:r>
            <a:r>
              <a:rPr lang="en-US" altLang="ko-KR" sz="1400" dirty="0">
                <a:solidFill>
                  <a:schemeClr val="tx1"/>
                </a:solidFill>
              </a:rPr>
              <a:t>/vue_template1.js"&gt;&lt;/script&gt;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&lt;/html&gt;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15646" y="1939833"/>
            <a:ext cx="4245427" cy="2756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//vue_template1.js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el: '#</a:t>
            </a:r>
            <a:r>
              <a:rPr lang="en-US" altLang="ko-KR" sz="1400" dirty="0" err="1">
                <a:solidFill>
                  <a:schemeClr val="tx1"/>
                </a:solidFill>
              </a:rPr>
              <a:t>vue_det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</a:rPr>
              <a:t>firstname</a:t>
            </a:r>
            <a:r>
              <a:rPr lang="en-US" altLang="ko-KR" sz="1400" dirty="0">
                <a:solidFill>
                  <a:schemeClr val="tx1"/>
                </a:solidFill>
              </a:rPr>
              <a:t> : "</a:t>
            </a:r>
            <a:r>
              <a:rPr lang="en-US" altLang="ko-KR" sz="1400" dirty="0" err="1">
                <a:solidFill>
                  <a:schemeClr val="tx1"/>
                </a:solidFill>
              </a:rPr>
              <a:t>Ria</a:t>
            </a:r>
            <a:r>
              <a:rPr lang="en-US" altLang="ko-KR" sz="1400" dirty="0">
                <a:solidFill>
                  <a:schemeClr val="tx1"/>
                </a:solidFill>
              </a:rPr>
              <a:t>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</a:rPr>
              <a:t>lastname</a:t>
            </a:r>
            <a:r>
              <a:rPr lang="en-US" altLang="ko-KR" sz="1400" dirty="0">
                <a:solidFill>
                  <a:schemeClr val="tx1"/>
                </a:solidFill>
              </a:rPr>
              <a:t>  : "Singh",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</a:rPr>
              <a:t>htmlcontent</a:t>
            </a:r>
            <a:r>
              <a:rPr lang="en-US" altLang="ko-KR" sz="1400" dirty="0">
                <a:solidFill>
                  <a:schemeClr val="tx1"/>
                </a:solidFill>
              </a:rPr>
              <a:t> : "&lt;div&gt;&lt;h1&gt;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Js</a:t>
            </a:r>
            <a:r>
              <a:rPr lang="en-US" altLang="ko-KR" sz="1400" dirty="0">
                <a:solidFill>
                  <a:schemeClr val="tx1"/>
                </a:solidFill>
              </a:rPr>
              <a:t> Template&lt;/h1&gt;&lt;/div&gt;",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</a:rPr>
              <a:t>imgsrc</a:t>
            </a:r>
            <a:r>
              <a:rPr lang="en-US" altLang="ko-KR" sz="1400" dirty="0">
                <a:solidFill>
                  <a:schemeClr val="tx1"/>
                </a:solidFill>
              </a:rPr>
              <a:t> : "images/img.jpg"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8052" y="958978"/>
            <a:ext cx="11582400" cy="713068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b="1" dirty="0" err="1"/>
              <a:t>Vue</a:t>
            </a:r>
            <a:r>
              <a:rPr lang="en-US" altLang="ko-KR" b="1" dirty="0"/>
              <a:t> </a:t>
            </a:r>
            <a:r>
              <a:rPr lang="ko-KR" altLang="en-US" b="1" dirty="0"/>
              <a:t>컴포넌트</a:t>
            </a:r>
            <a:r>
              <a:rPr lang="ko-KR" altLang="en-US" dirty="0"/>
              <a:t> 는 </a:t>
            </a:r>
            <a:r>
              <a:rPr lang="en-US" altLang="ko-KR" dirty="0"/>
              <a:t>HTML</a:t>
            </a:r>
            <a:r>
              <a:rPr lang="ko-KR" altLang="en-US" dirty="0"/>
              <a:t>에서 재사용 할 </a:t>
            </a:r>
            <a:r>
              <a:rPr lang="ko-KR" altLang="en-US" dirty="0" err="1"/>
              <a:t>수있는</a:t>
            </a:r>
            <a:r>
              <a:rPr lang="ko-KR" altLang="en-US" dirty="0"/>
              <a:t> 사용자 정의 요소를 생성하는 </a:t>
            </a:r>
            <a:r>
              <a:rPr lang="en-US" altLang="ko-KR" dirty="0" err="1"/>
              <a:t>VueJS</a:t>
            </a:r>
            <a:r>
              <a:rPr lang="ko-KR" altLang="en-US" dirty="0"/>
              <a:t>의 중요한 기능 중 </a:t>
            </a:r>
            <a:r>
              <a:rPr lang="ko-KR" altLang="en-US" dirty="0" smtClean="0"/>
              <a:t>하나입니다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836021" y="2488474"/>
            <a:ext cx="6335485" cy="331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&lt;title&gt;</a:t>
            </a:r>
            <a:r>
              <a:rPr lang="en-US" altLang="ko-KR" sz="1400" dirty="0" err="1">
                <a:solidFill>
                  <a:schemeClr val="tx1"/>
                </a:solidFill>
              </a:rPr>
              <a:t>VueJs</a:t>
            </a:r>
            <a:r>
              <a:rPr lang="en-US" altLang="ko-KR" sz="1400" dirty="0">
                <a:solidFill>
                  <a:schemeClr val="tx1"/>
                </a:solidFill>
              </a:rPr>
              <a:t> Instance&lt;/title&gt;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 </a:t>
            </a:r>
            <a:r>
              <a:rPr lang="en-US" altLang="ko-KR" sz="1400" dirty="0" err="1">
                <a:solidFill>
                  <a:schemeClr val="tx1"/>
                </a:solidFill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js</a:t>
            </a:r>
            <a:r>
              <a:rPr lang="en-US" altLang="ko-KR" sz="1400" dirty="0">
                <a:solidFill>
                  <a:schemeClr val="tx1"/>
                </a:solidFill>
              </a:rPr>
              <a:t>/vue.js"&gt;&lt;/script&gt;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</a:t>
            </a:r>
            <a:r>
              <a:rPr lang="en-US" altLang="ko-KR" sz="1400" dirty="0" err="1">
                <a:solidFill>
                  <a:srgbClr val="C00000"/>
                </a:solidFill>
              </a:rPr>
              <a:t>component_test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>
                <a:solidFill>
                  <a:srgbClr val="C00000"/>
                </a:solidFill>
              </a:rPr>
              <a:t>&lt;</a:t>
            </a:r>
            <a:r>
              <a:rPr lang="en-US" altLang="ko-KR" sz="1400" dirty="0" err="1">
                <a:solidFill>
                  <a:srgbClr val="C00000"/>
                </a:solidFill>
              </a:rPr>
              <a:t>testcomponent</a:t>
            </a:r>
            <a:r>
              <a:rPr lang="en-US" altLang="ko-KR" sz="1400" dirty="0">
                <a:solidFill>
                  <a:srgbClr val="C00000"/>
                </a:solidFill>
              </a:rPr>
              <a:t>&gt;&lt;/</a:t>
            </a:r>
            <a:r>
              <a:rPr lang="en-US" altLang="ko-KR" sz="1400" dirty="0" err="1">
                <a:solidFill>
                  <a:srgbClr val="C00000"/>
                </a:solidFill>
              </a:rPr>
              <a:t>testcomponent</a:t>
            </a:r>
            <a:r>
              <a:rPr lang="en-US" altLang="ko-KR" sz="1400" dirty="0">
                <a:solidFill>
                  <a:srgbClr val="C00000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"component_test1"&gt;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</a:t>
            </a:r>
            <a:r>
              <a:rPr lang="en-US" altLang="ko-KR" sz="1400" dirty="0" err="1">
                <a:solidFill>
                  <a:schemeClr val="tx1"/>
                </a:solidFill>
              </a:rPr>
              <a:t>testcomponent</a:t>
            </a:r>
            <a:r>
              <a:rPr lang="en-US" altLang="ko-KR" sz="1400" dirty="0">
                <a:solidFill>
                  <a:schemeClr val="tx1"/>
                </a:solidFill>
              </a:rPr>
              <a:t>&gt;&lt;/</a:t>
            </a:r>
            <a:r>
              <a:rPr lang="en-US" altLang="ko-KR" sz="1400" dirty="0" err="1">
                <a:solidFill>
                  <a:schemeClr val="tx1"/>
                </a:solidFill>
              </a:rPr>
              <a:t>testcomponent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 </a:t>
            </a:r>
            <a:r>
              <a:rPr lang="en-US" altLang="ko-KR" sz="1400" dirty="0" err="1">
                <a:solidFill>
                  <a:schemeClr val="tx1"/>
                </a:solidFill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js</a:t>
            </a:r>
            <a:r>
              <a:rPr lang="en-US" altLang="ko-KR" sz="1400" dirty="0">
                <a:solidFill>
                  <a:schemeClr val="tx1"/>
                </a:solidFill>
              </a:rPr>
              <a:t>/vue_component.js"&gt;&lt;/script&gt;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&lt;/html&gt;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82989" y="2495003"/>
            <a:ext cx="4245427" cy="2756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//vue_component.js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rgbClr val="C00000"/>
                </a:solidFill>
              </a:rPr>
              <a:t>Vue.component</a:t>
            </a:r>
            <a:r>
              <a:rPr lang="en-US" altLang="ko-KR" sz="1400" dirty="0">
                <a:solidFill>
                  <a:srgbClr val="C00000"/>
                </a:solidFill>
              </a:rPr>
              <a:t>('</a:t>
            </a:r>
            <a:r>
              <a:rPr lang="en-US" altLang="ko-KR" sz="1400" dirty="0" err="1">
                <a:solidFill>
                  <a:srgbClr val="C00000"/>
                </a:solidFill>
              </a:rPr>
              <a:t>testcomponent</a:t>
            </a:r>
            <a:r>
              <a:rPr lang="en-US" altLang="ko-KR" sz="1400" dirty="0">
                <a:solidFill>
                  <a:srgbClr val="C00000"/>
                </a:solidFill>
              </a:rPr>
              <a:t>'</a:t>
            </a:r>
            <a:r>
              <a:rPr lang="en-US" altLang="ko-KR" sz="1400" dirty="0">
                <a:solidFill>
                  <a:schemeClr val="tx1"/>
                </a:solidFill>
              </a:rPr>
              <a:t>,{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rgbClr val="C00000"/>
                </a:solidFill>
              </a:rPr>
              <a:t>template</a:t>
            </a:r>
            <a:r>
              <a:rPr lang="en-US" altLang="ko-KR" sz="1400" dirty="0">
                <a:solidFill>
                  <a:schemeClr val="tx1"/>
                </a:solidFill>
              </a:rPr>
              <a:t> : '&lt;div&gt;&lt;h1&gt;This is coming from component&lt;/h1&gt;&lt;/div&gt;'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});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>
                <a:solidFill>
                  <a:srgbClr val="C00000"/>
                </a:solidFill>
              </a:rPr>
              <a:t>new </a:t>
            </a:r>
            <a:r>
              <a:rPr lang="en-US" altLang="ko-KR" sz="1400" dirty="0" err="1">
                <a:solidFill>
                  <a:srgbClr val="C00000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rgbClr val="C00000"/>
                </a:solidFill>
              </a:rPr>
              <a:t>el:</a:t>
            </a:r>
            <a:r>
              <a:rPr lang="en-US" altLang="ko-KR" sz="1400" dirty="0">
                <a:solidFill>
                  <a:schemeClr val="tx1"/>
                </a:solidFill>
              </a:rPr>
              <a:t> '#</a:t>
            </a:r>
            <a:r>
              <a:rPr lang="en-US" altLang="ko-KR" sz="1400" dirty="0" err="1">
                <a:solidFill>
                  <a:schemeClr val="tx1"/>
                </a:solidFill>
              </a:rPr>
              <a:t>component_test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});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vm1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el: '#component_test1'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6022" y="1752599"/>
            <a:ext cx="7633062" cy="343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Vue.component</a:t>
            </a:r>
            <a:r>
              <a:rPr lang="en-US" altLang="ko-KR" sz="1400" dirty="0">
                <a:solidFill>
                  <a:schemeClr val="tx1"/>
                </a:solidFill>
              </a:rPr>
              <a:t>('</a:t>
            </a:r>
            <a:r>
              <a:rPr lang="en-US" altLang="ko-KR" sz="1400" dirty="0" err="1">
                <a:solidFill>
                  <a:schemeClr val="tx1"/>
                </a:solidFill>
              </a:rPr>
              <a:t>nameofthecomponent</a:t>
            </a:r>
            <a:r>
              <a:rPr lang="en-US" altLang="ko-KR" sz="1400" dirty="0">
                <a:solidFill>
                  <a:schemeClr val="tx1"/>
                </a:solidFill>
              </a:rPr>
              <a:t>',{ // options});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4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8052" y="958977"/>
            <a:ext cx="11582400" cy="909012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b="1" dirty="0" err="1"/>
              <a:t>Vue</a:t>
            </a:r>
            <a:r>
              <a:rPr lang="en-US" altLang="ko-KR" b="1" dirty="0"/>
              <a:t> </a:t>
            </a:r>
            <a:r>
              <a:rPr lang="ko-KR" altLang="en-US" b="1" dirty="0" smtClean="0"/>
              <a:t>컴포넌트</a:t>
            </a:r>
            <a:r>
              <a:rPr lang="ko-KR" altLang="en-US" dirty="0" smtClean="0"/>
              <a:t>에 </a:t>
            </a:r>
            <a:r>
              <a:rPr lang="ko-KR" altLang="en-US" dirty="0"/>
              <a:t>데이터와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구성 요소 정의 가능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추가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836019" y="1965960"/>
            <a:ext cx="6335485" cy="3311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&lt;title&gt;</a:t>
            </a:r>
            <a:r>
              <a:rPr lang="en-US" altLang="ko-KR" sz="1400" dirty="0" err="1">
                <a:solidFill>
                  <a:schemeClr val="tx1"/>
                </a:solidFill>
              </a:rPr>
              <a:t>VueJs</a:t>
            </a:r>
            <a:r>
              <a:rPr lang="en-US" altLang="ko-KR" sz="1400" dirty="0">
                <a:solidFill>
                  <a:schemeClr val="tx1"/>
                </a:solidFill>
              </a:rPr>
              <a:t> Instance&lt;/title&gt;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 </a:t>
            </a:r>
            <a:r>
              <a:rPr lang="en-US" altLang="ko-KR" sz="1400" dirty="0" err="1">
                <a:solidFill>
                  <a:schemeClr val="tx1"/>
                </a:solidFill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js</a:t>
            </a:r>
            <a:r>
              <a:rPr lang="en-US" altLang="ko-KR" sz="1400" dirty="0">
                <a:solidFill>
                  <a:schemeClr val="tx1"/>
                </a:solidFill>
              </a:rPr>
              <a:t>/vue.js"&gt;&lt;/script&gt;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component_test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</a:t>
            </a:r>
            <a:r>
              <a:rPr lang="en-US" altLang="ko-KR" sz="1400" dirty="0" err="1">
                <a:solidFill>
                  <a:schemeClr val="tx1"/>
                </a:solidFill>
              </a:rPr>
              <a:t>testcomponent</a:t>
            </a:r>
            <a:r>
              <a:rPr lang="en-US" altLang="ko-KR" sz="1400" dirty="0">
                <a:solidFill>
                  <a:schemeClr val="tx1"/>
                </a:solidFill>
              </a:rPr>
              <a:t>&gt;&lt;/</a:t>
            </a:r>
            <a:r>
              <a:rPr lang="en-US" altLang="ko-KR" sz="1400" dirty="0" err="1">
                <a:solidFill>
                  <a:schemeClr val="tx1"/>
                </a:solidFill>
              </a:rPr>
              <a:t>testcomponent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"component_test1"&gt;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</a:t>
            </a:r>
            <a:r>
              <a:rPr lang="en-US" altLang="ko-KR" sz="1400" dirty="0" err="1">
                <a:solidFill>
                  <a:schemeClr val="tx1"/>
                </a:solidFill>
              </a:rPr>
              <a:t>testcomponent</a:t>
            </a:r>
            <a:r>
              <a:rPr lang="en-US" altLang="ko-KR" sz="1400" dirty="0">
                <a:solidFill>
                  <a:schemeClr val="tx1"/>
                </a:solidFill>
              </a:rPr>
              <a:t>&gt;&lt;/</a:t>
            </a:r>
            <a:r>
              <a:rPr lang="en-US" altLang="ko-KR" sz="1400" dirty="0" err="1">
                <a:solidFill>
                  <a:schemeClr val="tx1"/>
                </a:solidFill>
              </a:rPr>
              <a:t>testcomponent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 </a:t>
            </a:r>
            <a:r>
              <a:rPr lang="en-US" altLang="ko-KR" sz="1400" dirty="0" err="1">
                <a:solidFill>
                  <a:schemeClr val="tx1"/>
                </a:solidFill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js</a:t>
            </a:r>
            <a:r>
              <a:rPr lang="en-US" altLang="ko-KR" sz="1400" dirty="0">
                <a:solidFill>
                  <a:schemeClr val="tx1"/>
                </a:solidFill>
              </a:rPr>
              <a:t>/vue_component.js"&gt;&lt;/script&gt;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&lt;/html&gt;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82989" y="1018904"/>
            <a:ext cx="4245427" cy="56627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Vue.component</a:t>
            </a:r>
            <a:r>
              <a:rPr lang="en-US" altLang="ko-KR" sz="1400" dirty="0">
                <a:solidFill>
                  <a:schemeClr val="tx1"/>
                </a:solidFill>
              </a:rPr>
              <a:t>('</a:t>
            </a:r>
            <a:r>
              <a:rPr lang="en-US" altLang="ko-KR" sz="1400" dirty="0" err="1">
                <a:solidFill>
                  <a:schemeClr val="tx1"/>
                </a:solidFill>
              </a:rPr>
              <a:t>testcomponent</a:t>
            </a:r>
            <a:r>
              <a:rPr lang="en-US" altLang="ko-KR" sz="1400" dirty="0">
                <a:solidFill>
                  <a:schemeClr val="tx1"/>
                </a:solidFill>
              </a:rPr>
              <a:t>',{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template : '&lt;div </a:t>
            </a:r>
            <a:r>
              <a:rPr lang="en-US" altLang="ko-KR" sz="1400" dirty="0" err="1">
                <a:solidFill>
                  <a:srgbClr val="C00000"/>
                </a:solidFill>
              </a:rPr>
              <a:t>v-on:mouseover</a:t>
            </a:r>
            <a:r>
              <a:rPr lang="en-US" altLang="ko-KR" sz="1400" dirty="0">
                <a:solidFill>
                  <a:srgbClr val="C00000"/>
                </a:solidFill>
              </a:rPr>
              <a:t> = "</a:t>
            </a:r>
            <a:r>
              <a:rPr lang="en-US" altLang="ko-KR" sz="1400" dirty="0" err="1">
                <a:solidFill>
                  <a:srgbClr val="C00000"/>
                </a:solidFill>
              </a:rPr>
              <a:t>changename</a:t>
            </a:r>
            <a:r>
              <a:rPr lang="en-US" altLang="ko-KR" sz="1400" dirty="0">
                <a:solidFill>
                  <a:srgbClr val="C00000"/>
                </a:solidFill>
              </a:rPr>
              <a:t>()" </a:t>
            </a:r>
            <a:r>
              <a:rPr lang="en-US" altLang="ko-KR" sz="1400" dirty="0" smtClean="0">
                <a:solidFill>
                  <a:srgbClr val="C00000"/>
                </a:solidFill>
              </a:rPr>
              <a:t>  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v-on:mouseout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en-US" altLang="ko-KR" sz="1400" dirty="0">
                <a:solidFill>
                  <a:srgbClr val="C00000"/>
                </a:solidFill>
              </a:rPr>
              <a:t>= "</a:t>
            </a:r>
            <a:r>
              <a:rPr lang="en-US" altLang="ko-KR" sz="1400" dirty="0" err="1">
                <a:solidFill>
                  <a:srgbClr val="C00000"/>
                </a:solidFill>
              </a:rPr>
              <a:t>originalname</a:t>
            </a:r>
            <a:r>
              <a:rPr lang="en-US" altLang="ko-KR" sz="1400" dirty="0">
                <a:solidFill>
                  <a:srgbClr val="C00000"/>
                </a:solidFill>
              </a:rPr>
              <a:t>();"</a:t>
            </a:r>
            <a:r>
              <a:rPr lang="en-US" altLang="ko-KR" sz="1400" dirty="0">
                <a:solidFill>
                  <a:schemeClr val="tx1"/>
                </a:solidFill>
              </a:rPr>
              <a:t>&gt;&lt;h1&gt;Custom Component created by &lt;span id = "name"&gt;{{name}}&lt;/span&gt;&lt;/h1&gt;&lt;/div&gt;',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data: function()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return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name : "</a:t>
            </a:r>
            <a:r>
              <a:rPr lang="en-US" altLang="ko-KR" sz="1400" dirty="0" err="1">
                <a:solidFill>
                  <a:schemeClr val="tx1"/>
                </a:solidFill>
              </a:rPr>
              <a:t>Ria</a:t>
            </a:r>
            <a:r>
              <a:rPr lang="en-US" altLang="ko-KR" sz="14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methods:{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</a:rPr>
              <a:t>changename</a:t>
            </a:r>
            <a:r>
              <a:rPr lang="en-US" altLang="ko-KR" sz="1400" dirty="0">
                <a:solidFill>
                  <a:schemeClr val="tx1"/>
                </a:solidFill>
              </a:rPr>
              <a:t> : function()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this.name = "Ben";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</a:rPr>
              <a:t>originalname</a:t>
            </a:r>
            <a:r>
              <a:rPr lang="en-US" altLang="ko-KR" sz="1400" dirty="0">
                <a:solidFill>
                  <a:schemeClr val="tx1"/>
                </a:solidFill>
              </a:rPr>
              <a:t>: function()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this.name = "</a:t>
            </a:r>
            <a:r>
              <a:rPr lang="en-US" altLang="ko-KR" sz="1400" dirty="0" err="1">
                <a:solidFill>
                  <a:schemeClr val="tx1"/>
                </a:solidFill>
              </a:rPr>
              <a:t>Ria</a:t>
            </a:r>
            <a:r>
              <a:rPr lang="en-US" altLang="ko-KR" sz="1400" dirty="0">
                <a:solidFill>
                  <a:schemeClr val="tx1"/>
                </a:solidFill>
              </a:rPr>
              <a:t>";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});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el: '#</a:t>
            </a:r>
            <a:r>
              <a:rPr lang="en-US" altLang="ko-KR" sz="1400" dirty="0" err="1">
                <a:solidFill>
                  <a:schemeClr val="tx1"/>
                </a:solidFill>
              </a:rPr>
              <a:t>component_test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});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vm1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el: '#component_test1'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});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8052" y="958978"/>
            <a:ext cx="11389108" cy="61509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b="1" dirty="0"/>
              <a:t>동적 구성 </a:t>
            </a:r>
            <a:r>
              <a:rPr lang="ko-KR" altLang="en-US" b="1" dirty="0" smtClean="0"/>
              <a:t>요소 </a:t>
            </a:r>
            <a:r>
              <a:rPr lang="ko-KR" altLang="en-US" dirty="0" smtClean="0"/>
              <a:t>는 </a:t>
            </a:r>
            <a:r>
              <a:rPr lang="ko-KR" altLang="en-US" dirty="0"/>
              <a:t>키워드 </a:t>
            </a:r>
            <a:r>
              <a:rPr lang="en-US" altLang="ko-KR" dirty="0"/>
              <a:t>&lt;component&gt; &lt;/ component&gt;</a:t>
            </a:r>
            <a:r>
              <a:rPr lang="ko-KR" altLang="en-US" dirty="0"/>
              <a:t>를 사용하여 생성 되며  속성을 사용하여 </a:t>
            </a:r>
            <a:r>
              <a:rPr lang="ko-KR" altLang="en-US" dirty="0" err="1"/>
              <a:t>바인딩됩니다</a:t>
            </a:r>
            <a:r>
              <a:rPr lang="en-US" altLang="ko-KR" b="1" dirty="0" smtClean="0"/>
              <a:t>.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836021" y="1756954"/>
            <a:ext cx="6335485" cy="4336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</a:rPr>
              <a:t>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>
                <a:solidFill>
                  <a:srgbClr val="C00000"/>
                </a:solidFill>
              </a:rPr>
              <a:t>&lt;component </a:t>
            </a:r>
            <a:r>
              <a:rPr lang="en-US" altLang="ko-KR" sz="1400" dirty="0" err="1">
                <a:solidFill>
                  <a:srgbClr val="C00000"/>
                </a:solidFill>
              </a:rPr>
              <a:t>v-bind:is</a:t>
            </a:r>
            <a:r>
              <a:rPr lang="en-US" altLang="ko-KR" sz="1400" dirty="0">
                <a:solidFill>
                  <a:srgbClr val="C00000"/>
                </a:solidFill>
              </a:rPr>
              <a:t> = "view"&gt;&lt;/component&gt;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view: 'component1'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components: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'component1':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template: '&lt;div&gt;&lt;span style = "font-size:25;color:red;"&gt;Dynamic Component&lt;/span&gt;&lt;/div&gt;'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5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8052" y="958977"/>
            <a:ext cx="11389108" cy="1289273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계산된 속성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b="1" dirty="0"/>
              <a:t>동적 구성 </a:t>
            </a:r>
            <a:r>
              <a:rPr lang="ko-KR" altLang="en-US" b="1" dirty="0" smtClean="0"/>
              <a:t>요소 </a:t>
            </a:r>
            <a:r>
              <a:rPr lang="ko-KR" altLang="en-US" dirty="0" smtClean="0"/>
              <a:t>는 </a:t>
            </a:r>
            <a:r>
              <a:rPr lang="ko-KR" altLang="en-US" dirty="0"/>
              <a:t>키워드 </a:t>
            </a:r>
            <a:r>
              <a:rPr lang="en-US" altLang="ko-KR" dirty="0"/>
              <a:t>&lt;component&gt; &lt;/ component&gt;</a:t>
            </a:r>
            <a:r>
              <a:rPr lang="ko-KR" altLang="en-US" dirty="0"/>
              <a:t>를 사용하여 생성 되며  속성을 사용하여 </a:t>
            </a:r>
            <a:r>
              <a:rPr lang="ko-KR" altLang="en-US" dirty="0" err="1"/>
              <a:t>바인딩됩니다</a:t>
            </a:r>
            <a:r>
              <a:rPr lang="en-US" altLang="ko-KR" b="1" dirty="0" smtClean="0"/>
              <a:t>.</a:t>
            </a:r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템플릿 내에 표현식이 복잡한 </a:t>
            </a:r>
            <a:r>
              <a:rPr lang="ko-KR" altLang="en-US" dirty="0" err="1"/>
              <a:t>로직이라면</a:t>
            </a:r>
            <a:r>
              <a:rPr lang="ko-KR" altLang="en-US" dirty="0"/>
              <a:t> 반드시 </a:t>
            </a:r>
            <a:r>
              <a:rPr lang="en-US" altLang="ko-KR" dirty="0"/>
              <a:t>computed </a:t>
            </a:r>
            <a:r>
              <a:rPr lang="ko-KR" altLang="en-US" dirty="0"/>
              <a:t>속성을 사용해야 합니다</a:t>
            </a:r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computed </a:t>
            </a:r>
            <a:r>
              <a:rPr lang="ko-KR" altLang="en-US" dirty="0"/>
              <a:t>속성은 종속 대상을 따라 저장</a:t>
            </a:r>
            <a:r>
              <a:rPr lang="en-US" altLang="ko-KR" dirty="0"/>
              <a:t>(</a:t>
            </a:r>
            <a:r>
              <a:rPr lang="ko-KR" altLang="en-US" dirty="0" err="1"/>
              <a:t>캐싱</a:t>
            </a:r>
            <a:r>
              <a:rPr lang="en-US" altLang="ko-KR" dirty="0"/>
              <a:t>)</a:t>
            </a:r>
            <a:r>
              <a:rPr lang="ko-KR" altLang="en-US" dirty="0"/>
              <a:t>된다는 것 입니다</a:t>
            </a:r>
            <a:r>
              <a:rPr lang="en-US" altLang="ko-KR" dirty="0"/>
              <a:t>. </a:t>
            </a:r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computed </a:t>
            </a:r>
            <a:r>
              <a:rPr lang="ko-KR" altLang="en-US" dirty="0"/>
              <a:t>속성은 해당 속성이 종속된 대상이 변경될 때만 함수를 실행합니다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785567" y="2629410"/>
            <a:ext cx="6642465" cy="3396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&lt;title&gt;</a:t>
            </a:r>
            <a:r>
              <a:rPr lang="en-US" altLang="ko-KR" sz="1400" dirty="0" err="1">
                <a:solidFill>
                  <a:schemeClr val="tx1"/>
                </a:solidFill>
              </a:rPr>
              <a:t>VueJs</a:t>
            </a:r>
            <a:r>
              <a:rPr lang="en-US" altLang="ko-KR" sz="1400" dirty="0">
                <a:solidFill>
                  <a:schemeClr val="tx1"/>
                </a:solidFill>
              </a:rPr>
              <a:t> Instance&lt;/title&gt;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 </a:t>
            </a:r>
            <a:r>
              <a:rPr lang="en-US" altLang="ko-KR" sz="1400" dirty="0" err="1">
                <a:solidFill>
                  <a:schemeClr val="tx1"/>
                </a:solidFill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js</a:t>
            </a:r>
            <a:r>
              <a:rPr lang="en-US" altLang="ko-KR" sz="1400" dirty="0">
                <a:solidFill>
                  <a:schemeClr val="tx1"/>
                </a:solidFill>
              </a:rPr>
              <a:t>/vue.js"&gt;&lt;/script&gt;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computed_props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FirstName</a:t>
            </a:r>
            <a:r>
              <a:rPr lang="en-US" altLang="ko-KR" sz="1400" dirty="0">
                <a:solidFill>
                  <a:schemeClr val="tx1"/>
                </a:solidFill>
              </a:rPr>
              <a:t> : &lt;input type = "text" v-model = "</a:t>
            </a:r>
            <a:r>
              <a:rPr lang="en-US" altLang="ko-KR" sz="1400" dirty="0" err="1">
                <a:solidFill>
                  <a:schemeClr val="tx1"/>
                </a:solidFill>
              </a:rPr>
              <a:t>firstname</a:t>
            </a:r>
            <a:r>
              <a:rPr lang="en-US" altLang="ko-KR" sz="1400" dirty="0">
                <a:solidFill>
                  <a:schemeClr val="tx1"/>
                </a:solidFill>
              </a:rPr>
              <a:t>" /&gt; 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/&gt;&lt;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LastName</a:t>
            </a:r>
            <a:r>
              <a:rPr lang="en-US" altLang="ko-KR" sz="1400" dirty="0">
                <a:solidFill>
                  <a:schemeClr val="tx1"/>
                </a:solidFill>
              </a:rPr>
              <a:t> : &lt;input type = "text" v-model = "</a:t>
            </a:r>
            <a:r>
              <a:rPr lang="en-US" altLang="ko-KR" sz="1400" dirty="0" err="1">
                <a:solidFill>
                  <a:schemeClr val="tx1"/>
                </a:solidFill>
              </a:rPr>
              <a:t>lastname</a:t>
            </a:r>
            <a:r>
              <a:rPr lang="en-US" altLang="ko-KR" sz="1400" dirty="0">
                <a:solidFill>
                  <a:schemeClr val="tx1"/>
                </a:solidFill>
              </a:rPr>
              <a:t>"/&gt; 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/&gt;&lt;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&lt;h1&gt;My name is {{</a:t>
            </a:r>
            <a:r>
              <a:rPr lang="en-US" altLang="ko-KR" sz="1400" dirty="0" err="1">
                <a:solidFill>
                  <a:schemeClr val="tx1"/>
                </a:solidFill>
              </a:rPr>
              <a:t>firstname</a:t>
            </a:r>
            <a:r>
              <a:rPr lang="en-US" altLang="ko-KR" sz="1400" dirty="0">
                <a:solidFill>
                  <a:schemeClr val="tx1"/>
                </a:solidFill>
              </a:rPr>
              <a:t>}} {{</a:t>
            </a:r>
            <a:r>
              <a:rPr lang="en-US" altLang="ko-KR" sz="1400" dirty="0" err="1">
                <a:solidFill>
                  <a:schemeClr val="tx1"/>
                </a:solidFill>
              </a:rPr>
              <a:t>lastname</a:t>
            </a:r>
            <a:r>
              <a:rPr lang="en-US" altLang="ko-KR" sz="1400" dirty="0">
                <a:solidFill>
                  <a:schemeClr val="tx1"/>
                </a:solidFill>
              </a:rPr>
              <a:t>}}&lt;/h1&gt;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&lt;h1&gt;Using computed method : {{</a:t>
            </a:r>
            <a:r>
              <a:rPr lang="en-US" altLang="ko-KR" sz="1400" dirty="0" err="1">
                <a:solidFill>
                  <a:schemeClr val="tx1"/>
                </a:solidFill>
              </a:rPr>
              <a:t>getfullname</a:t>
            </a:r>
            <a:r>
              <a:rPr lang="en-US" altLang="ko-KR" sz="1400" dirty="0">
                <a:solidFill>
                  <a:schemeClr val="tx1"/>
                </a:solidFill>
              </a:rPr>
              <a:t>}}&lt;/h1&gt;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 </a:t>
            </a:r>
            <a:r>
              <a:rPr lang="en-US" altLang="ko-KR" sz="1400" dirty="0" err="1">
                <a:solidFill>
                  <a:schemeClr val="tx1"/>
                </a:solidFill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js</a:t>
            </a:r>
            <a:r>
              <a:rPr lang="en-US" altLang="ko-KR" sz="1400" dirty="0">
                <a:solidFill>
                  <a:schemeClr val="tx1"/>
                </a:solidFill>
              </a:rPr>
              <a:t>/vue_computedprops.js"&gt;&lt;/script&gt;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&lt;/html&gt;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41712" y="2633065"/>
            <a:ext cx="4245427" cy="33963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//vue_computeprops.js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el: '#</a:t>
            </a:r>
            <a:r>
              <a:rPr lang="en-US" altLang="ko-KR" sz="1400" dirty="0" err="1">
                <a:solidFill>
                  <a:schemeClr val="tx1"/>
                </a:solidFill>
              </a:rPr>
              <a:t>computed_props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</a:rPr>
              <a:t>firstname</a:t>
            </a:r>
            <a:r>
              <a:rPr lang="en-US" altLang="ko-KR" sz="1400" dirty="0">
                <a:solidFill>
                  <a:schemeClr val="tx1"/>
                </a:solidFill>
              </a:rPr>
              <a:t> :"",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</a:rPr>
              <a:t>lastname</a:t>
            </a:r>
            <a:r>
              <a:rPr lang="en-US" altLang="ko-KR" sz="1400" dirty="0">
                <a:solidFill>
                  <a:schemeClr val="tx1"/>
                </a:solidFill>
              </a:rPr>
              <a:t> :"",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</a:rPr>
              <a:t>birthyear</a:t>
            </a:r>
            <a:r>
              <a:rPr lang="en-US" altLang="ko-KR" sz="1400" dirty="0">
                <a:solidFill>
                  <a:schemeClr val="tx1"/>
                </a:solidFill>
              </a:rPr>
              <a:t> : ""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</a:t>
            </a:r>
            <a:r>
              <a:rPr lang="en-US" altLang="ko-KR" sz="1400" dirty="0">
                <a:solidFill>
                  <a:srgbClr val="C00000"/>
                </a:solidFill>
              </a:rPr>
              <a:t>computed :{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</a:t>
            </a:r>
            <a:r>
              <a:rPr lang="en-US" altLang="ko-KR" sz="1400" dirty="0" err="1">
                <a:solidFill>
                  <a:srgbClr val="C00000"/>
                </a:solidFill>
              </a:rPr>
              <a:t>getfullname</a:t>
            </a:r>
            <a:r>
              <a:rPr lang="en-US" altLang="ko-KR" sz="1400" dirty="0">
                <a:solidFill>
                  <a:srgbClr val="C00000"/>
                </a:solidFill>
              </a:rPr>
              <a:t> : function(){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return </a:t>
            </a:r>
            <a:r>
              <a:rPr lang="en-US" altLang="ko-KR" sz="1400" dirty="0" err="1">
                <a:solidFill>
                  <a:srgbClr val="C00000"/>
                </a:solidFill>
              </a:rPr>
              <a:t>this.firstname</a:t>
            </a:r>
            <a:r>
              <a:rPr lang="en-US" altLang="ko-KR" sz="1400" dirty="0">
                <a:solidFill>
                  <a:srgbClr val="C00000"/>
                </a:solidFill>
              </a:rPr>
              <a:t> +" "+ </a:t>
            </a:r>
            <a:r>
              <a:rPr lang="en-US" altLang="ko-KR" sz="1400" dirty="0" err="1">
                <a:solidFill>
                  <a:srgbClr val="C00000"/>
                </a:solidFill>
              </a:rPr>
              <a:t>this.lastname</a:t>
            </a:r>
            <a:r>
              <a:rPr lang="en-US" altLang="ko-KR" sz="1400" dirty="0">
                <a:solidFill>
                  <a:srgbClr val="C00000"/>
                </a:solidFill>
              </a:rPr>
              <a:t>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}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45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8052" y="958978"/>
            <a:ext cx="11389108" cy="61509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계산된 속성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 err="1"/>
              <a:t>메서드와</a:t>
            </a:r>
            <a:r>
              <a:rPr lang="ko-KR" altLang="en-US" dirty="0"/>
              <a:t> 계산 된 </a:t>
            </a:r>
            <a:r>
              <a:rPr lang="ko-KR" altLang="en-US" dirty="0" smtClean="0"/>
              <a:t>속성 </a:t>
            </a:r>
            <a:r>
              <a:rPr lang="en-US" altLang="ko-KR" dirty="0" smtClean="0"/>
              <a:t> </a:t>
            </a:r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815170" y="1642655"/>
            <a:ext cx="10219176" cy="26743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computed_props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&lt;h1 style = "</a:t>
            </a:r>
            <a:r>
              <a:rPr lang="en-US" altLang="ko-KR" sz="1400" dirty="0" err="1">
                <a:solidFill>
                  <a:schemeClr val="tx1"/>
                </a:solidFill>
              </a:rPr>
              <a:t>background-color:gray</a:t>
            </a:r>
            <a:r>
              <a:rPr lang="en-US" altLang="ko-KR" sz="1400" dirty="0">
                <a:solidFill>
                  <a:schemeClr val="tx1"/>
                </a:solidFill>
              </a:rPr>
              <a:t>;"&gt;Random No from computed property: </a:t>
            </a:r>
            <a:r>
              <a:rPr lang="en-US" altLang="ko-KR" sz="1400" dirty="0">
                <a:solidFill>
                  <a:srgbClr val="C00000"/>
                </a:solidFill>
              </a:rPr>
              <a:t>{{</a:t>
            </a:r>
            <a:r>
              <a:rPr lang="en-US" altLang="ko-KR" sz="1400" dirty="0" err="1">
                <a:solidFill>
                  <a:srgbClr val="C00000"/>
                </a:solidFill>
              </a:rPr>
              <a:t>getrandomno</a:t>
            </a:r>
            <a:r>
              <a:rPr lang="en-US" altLang="ko-KR" sz="1400" dirty="0">
                <a:solidFill>
                  <a:srgbClr val="C00000"/>
                </a:solidFill>
              </a:rPr>
              <a:t>}}</a:t>
            </a:r>
            <a:r>
              <a:rPr lang="en-US" altLang="ko-KR" sz="1400" dirty="0">
                <a:solidFill>
                  <a:schemeClr val="tx1"/>
                </a:solidFill>
              </a:rPr>
              <a:t>&lt;/h1&gt;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&lt;h1&gt;Random No from method: </a:t>
            </a:r>
            <a:r>
              <a:rPr lang="en-US" altLang="ko-KR" sz="1400" dirty="0">
                <a:solidFill>
                  <a:srgbClr val="C00000"/>
                </a:solidFill>
              </a:rPr>
              <a:t>{{getrandomno1()}}</a:t>
            </a:r>
            <a:r>
              <a:rPr lang="en-US" altLang="ko-KR" sz="1400" dirty="0">
                <a:solidFill>
                  <a:schemeClr val="tx1"/>
                </a:solidFill>
              </a:rPr>
              <a:t>&lt;/h1&gt;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&lt;h1&gt;Random No from method : {{getrandomno1()}}&lt;/h1&gt;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&lt;h1  style = "</a:t>
            </a:r>
            <a:r>
              <a:rPr lang="en-US" altLang="ko-KR" sz="1400" dirty="0" err="1">
                <a:solidFill>
                  <a:schemeClr val="tx1"/>
                </a:solidFill>
              </a:rPr>
              <a:t>background-color:gray</a:t>
            </a:r>
            <a:r>
              <a:rPr lang="en-US" altLang="ko-KR" sz="1400" dirty="0">
                <a:solidFill>
                  <a:schemeClr val="tx1"/>
                </a:solidFill>
              </a:rPr>
              <a:t>;"&gt;Random No from computed property: {{</a:t>
            </a:r>
            <a:r>
              <a:rPr lang="en-US" altLang="ko-KR" sz="1400" dirty="0" err="1">
                <a:solidFill>
                  <a:schemeClr val="tx1"/>
                </a:solidFill>
              </a:rPr>
              <a:t>getrandomno</a:t>
            </a:r>
            <a:r>
              <a:rPr lang="en-US" altLang="ko-KR" sz="1400" dirty="0">
                <a:solidFill>
                  <a:schemeClr val="tx1"/>
                </a:solidFill>
              </a:rPr>
              <a:t>}}&lt;/h1&gt;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&lt;h1  style = "</a:t>
            </a:r>
            <a:r>
              <a:rPr lang="en-US" altLang="ko-KR" sz="1400" dirty="0" err="1">
                <a:solidFill>
                  <a:schemeClr val="tx1"/>
                </a:solidFill>
              </a:rPr>
              <a:t>background-color:gray</a:t>
            </a:r>
            <a:r>
              <a:rPr lang="en-US" altLang="ko-KR" sz="1400" dirty="0">
                <a:solidFill>
                  <a:schemeClr val="tx1"/>
                </a:solidFill>
              </a:rPr>
              <a:t>;"&gt;Random No from computed property: {{</a:t>
            </a:r>
            <a:r>
              <a:rPr lang="en-US" altLang="ko-KR" sz="1400" dirty="0" err="1">
                <a:solidFill>
                  <a:schemeClr val="tx1"/>
                </a:solidFill>
              </a:rPr>
              <a:t>getrandomno</a:t>
            </a:r>
            <a:r>
              <a:rPr lang="en-US" altLang="ko-KR" sz="1400" dirty="0">
                <a:solidFill>
                  <a:schemeClr val="tx1"/>
                </a:solidFill>
              </a:rPr>
              <a:t>}}&lt;/h1&gt;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&lt;h1  style = "</a:t>
            </a:r>
            <a:r>
              <a:rPr lang="en-US" altLang="ko-KR" sz="1400" dirty="0" err="1">
                <a:solidFill>
                  <a:schemeClr val="tx1"/>
                </a:solidFill>
              </a:rPr>
              <a:t>background-color:gray</a:t>
            </a:r>
            <a:r>
              <a:rPr lang="en-US" altLang="ko-KR" sz="1400" dirty="0">
                <a:solidFill>
                  <a:schemeClr val="tx1"/>
                </a:solidFill>
              </a:rPr>
              <a:t>;"&gt;Random No from computed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property: {{</a:t>
            </a:r>
            <a:r>
              <a:rPr lang="en-US" altLang="ko-KR" sz="1400" dirty="0" err="1">
                <a:solidFill>
                  <a:schemeClr val="tx1"/>
                </a:solidFill>
              </a:rPr>
              <a:t>getrandomno</a:t>
            </a:r>
            <a:r>
              <a:rPr lang="en-US" altLang="ko-KR" sz="1400" dirty="0">
                <a:solidFill>
                  <a:schemeClr val="tx1"/>
                </a:solidFill>
              </a:rPr>
              <a:t>}}&lt;/h1&gt;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&lt;h1&gt;Random No from method: {{getrandomno1()}}&lt;/h1&gt;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&lt;h1&gt;Random No from method: {{getrandomno1()}}&lt;/h1&gt;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42343" y="4431321"/>
            <a:ext cx="4497642" cy="218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}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computed :{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getrandomno</a:t>
            </a:r>
            <a:r>
              <a:rPr lang="en-US" altLang="ko-KR" sz="1400" dirty="0">
                <a:solidFill>
                  <a:schemeClr val="tx1"/>
                </a:solidFill>
              </a:rPr>
              <a:t> : function(){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return </a:t>
            </a:r>
            <a:r>
              <a:rPr lang="en-US" altLang="ko-KR" sz="1400" dirty="0" err="1">
                <a:solidFill>
                  <a:schemeClr val="tx1"/>
                </a:solidFill>
              </a:rPr>
              <a:t>Math.random</a:t>
            </a:r>
            <a:r>
              <a:rPr lang="en-US" altLang="ko-KR" sz="14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&lt;/body&gt;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5170" y="4431323"/>
            <a:ext cx="4319538" cy="22684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</a:t>
            </a:r>
            <a:r>
              <a:rPr lang="en-US" altLang="ko-KR" sz="1400" dirty="0" err="1">
                <a:solidFill>
                  <a:schemeClr val="tx1"/>
                </a:solidFill>
              </a:rPr>
              <a:t>computed_props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name : "</a:t>
            </a:r>
            <a:r>
              <a:rPr lang="en-US" altLang="ko-KR" sz="1400" dirty="0" err="1">
                <a:solidFill>
                  <a:schemeClr val="tx1"/>
                </a:solidFill>
              </a:rPr>
              <a:t>helloworld</a:t>
            </a:r>
            <a:r>
              <a:rPr lang="en-US" altLang="ko-KR" sz="14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methods: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getrandomno1 : function()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return </a:t>
            </a:r>
            <a:r>
              <a:rPr lang="en-US" altLang="ko-KR" sz="1400" dirty="0" err="1">
                <a:solidFill>
                  <a:schemeClr val="tx1"/>
                </a:solidFill>
              </a:rPr>
              <a:t>Math.random</a:t>
            </a:r>
            <a:r>
              <a:rPr lang="en-US" altLang="ko-KR" sz="14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8052" y="958978"/>
            <a:ext cx="11389108" cy="61509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/>
              <a:t>계산된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속성의 </a:t>
            </a:r>
            <a:r>
              <a:rPr lang="en-US" altLang="ko-KR" dirty="0"/>
              <a:t>get / set </a:t>
            </a:r>
            <a:r>
              <a:rPr lang="ko-KR" altLang="en-US" dirty="0" smtClean="0"/>
              <a:t>함수 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850340" y="1547446"/>
            <a:ext cx="5119637" cy="50819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computed_props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&lt;input type = "text" </a:t>
            </a:r>
            <a:r>
              <a:rPr lang="en-US" altLang="ko-KR" sz="1400" dirty="0">
                <a:solidFill>
                  <a:srgbClr val="C00000"/>
                </a:solidFill>
              </a:rPr>
              <a:t>v-model = "</a:t>
            </a:r>
            <a:r>
              <a:rPr lang="en-US" altLang="ko-KR" sz="1400" dirty="0" err="1">
                <a:solidFill>
                  <a:srgbClr val="C00000"/>
                </a:solidFill>
              </a:rPr>
              <a:t>fullname</a:t>
            </a:r>
            <a:r>
              <a:rPr lang="en-US" altLang="ko-KR" sz="1400" dirty="0">
                <a:solidFill>
                  <a:srgbClr val="C00000"/>
                </a:solidFill>
              </a:rPr>
              <a:t>" </a:t>
            </a:r>
            <a:r>
              <a:rPr lang="en-US" altLang="ko-KR" sz="1400" dirty="0">
                <a:solidFill>
                  <a:schemeClr val="tx1"/>
                </a:solidFill>
              </a:rPr>
              <a:t>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&lt;h1&gt;{{</a:t>
            </a:r>
            <a:r>
              <a:rPr lang="en-US" altLang="ko-KR" sz="1400" dirty="0" err="1">
                <a:solidFill>
                  <a:schemeClr val="tx1"/>
                </a:solidFill>
              </a:rPr>
              <a:t>firstName</a:t>
            </a:r>
            <a:r>
              <a:rPr lang="en-US" altLang="ko-KR" sz="1400" dirty="0">
                <a:solidFill>
                  <a:schemeClr val="tx1"/>
                </a:solidFill>
              </a:rPr>
              <a:t>}}&lt;/h1&gt;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&lt;h1&gt;{{</a:t>
            </a:r>
            <a:r>
              <a:rPr lang="en-US" altLang="ko-KR" sz="1400" dirty="0" err="1">
                <a:solidFill>
                  <a:schemeClr val="tx1"/>
                </a:solidFill>
              </a:rPr>
              <a:t>lastName</a:t>
            </a:r>
            <a:r>
              <a:rPr lang="en-US" altLang="ko-KR" sz="1400" dirty="0">
                <a:solidFill>
                  <a:schemeClr val="tx1"/>
                </a:solidFill>
              </a:rPr>
              <a:t>}}&lt;/h1&gt;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</a:t>
            </a:r>
            <a:r>
              <a:rPr lang="en-US" altLang="ko-KR" sz="1400" dirty="0" err="1">
                <a:solidFill>
                  <a:schemeClr val="tx1"/>
                </a:solidFill>
              </a:rPr>
              <a:t>computed_props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firstName</a:t>
            </a:r>
            <a:r>
              <a:rPr lang="en-US" altLang="ko-KR" sz="1400" dirty="0">
                <a:solidFill>
                  <a:schemeClr val="tx1"/>
                </a:solidFill>
              </a:rPr>
              <a:t> : "Terry",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lastName</a:t>
            </a:r>
            <a:r>
              <a:rPr lang="en-US" altLang="ko-KR" sz="1400" dirty="0">
                <a:solidFill>
                  <a:schemeClr val="tx1"/>
                </a:solidFill>
              </a:rPr>
              <a:t> : "Ben"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methods: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computed :{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fullname</a:t>
            </a:r>
            <a:r>
              <a:rPr lang="en-US" altLang="ko-KR" sz="1400" dirty="0">
                <a:solidFill>
                  <a:schemeClr val="tx1"/>
                </a:solidFill>
              </a:rPr>
              <a:t> : {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   get : function() {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      return </a:t>
            </a:r>
            <a:r>
              <a:rPr lang="en-US" altLang="ko-KR" sz="1400" dirty="0" err="1">
                <a:solidFill>
                  <a:srgbClr val="C00000"/>
                </a:solidFill>
              </a:rPr>
              <a:t>this.firstName</a:t>
            </a:r>
            <a:r>
              <a:rPr lang="en-US" altLang="ko-KR" sz="1400" dirty="0">
                <a:solidFill>
                  <a:srgbClr val="C00000"/>
                </a:solidFill>
              </a:rPr>
              <a:t>+" "+</a:t>
            </a:r>
            <a:r>
              <a:rPr lang="en-US" altLang="ko-KR" sz="1400" dirty="0" err="1">
                <a:solidFill>
                  <a:srgbClr val="C00000"/>
                </a:solidFill>
              </a:rPr>
              <a:t>this.lastName</a:t>
            </a:r>
            <a:r>
              <a:rPr lang="en-US" altLang="ko-KR" sz="1400" dirty="0">
                <a:solidFill>
                  <a:srgbClr val="C00000"/>
                </a:solidFill>
              </a:rPr>
              <a:t>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   } ,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	   set </a:t>
            </a:r>
            <a:r>
              <a:rPr lang="en-US" altLang="ko-KR" sz="1400" dirty="0">
                <a:solidFill>
                  <a:srgbClr val="C00000"/>
                </a:solidFill>
              </a:rPr>
              <a:t>: function(name) {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	      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var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en-US" altLang="ko-KR" sz="1400" dirty="0" err="1">
                <a:solidFill>
                  <a:srgbClr val="C00000"/>
                </a:solidFill>
              </a:rPr>
              <a:t>fname</a:t>
            </a:r>
            <a:r>
              <a:rPr lang="en-US" altLang="ko-KR" sz="1400" dirty="0">
                <a:solidFill>
                  <a:srgbClr val="C00000"/>
                </a:solidFill>
              </a:rPr>
              <a:t> = </a:t>
            </a:r>
            <a:r>
              <a:rPr lang="en-US" altLang="ko-KR" sz="1400" dirty="0" err="1">
                <a:solidFill>
                  <a:srgbClr val="C00000"/>
                </a:solidFill>
              </a:rPr>
              <a:t>name.split</a:t>
            </a:r>
            <a:r>
              <a:rPr lang="en-US" altLang="ko-KR" sz="1400" dirty="0">
                <a:solidFill>
                  <a:srgbClr val="C00000"/>
                </a:solidFill>
              </a:rPr>
              <a:t>(" ");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</a:t>
            </a:r>
            <a:r>
              <a:rPr lang="en-US" altLang="ko-KR" sz="1400" dirty="0" smtClean="0">
                <a:solidFill>
                  <a:srgbClr val="C00000"/>
                </a:solidFill>
              </a:rPr>
              <a:t>            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this.firstName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en-US" altLang="ko-KR" sz="1400" dirty="0">
                <a:solidFill>
                  <a:srgbClr val="C00000"/>
                </a:solidFill>
              </a:rPr>
              <a:t>= </a:t>
            </a:r>
            <a:r>
              <a:rPr lang="en-US" altLang="ko-KR" sz="1400" dirty="0" err="1">
                <a:solidFill>
                  <a:srgbClr val="C00000"/>
                </a:solidFill>
              </a:rPr>
              <a:t>fname</a:t>
            </a:r>
            <a:r>
              <a:rPr lang="en-US" altLang="ko-KR" sz="1400" dirty="0">
                <a:solidFill>
                  <a:srgbClr val="C00000"/>
                </a:solidFill>
              </a:rPr>
              <a:t>[0];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86917" y="1547446"/>
            <a:ext cx="5119637" cy="17936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	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this.lastName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en-US" altLang="ko-KR" sz="1400" dirty="0">
                <a:solidFill>
                  <a:srgbClr val="C00000"/>
                </a:solidFill>
              </a:rPr>
              <a:t>= </a:t>
            </a:r>
            <a:r>
              <a:rPr lang="en-US" altLang="ko-KR" sz="1400" dirty="0" err="1">
                <a:solidFill>
                  <a:srgbClr val="C00000"/>
                </a:solidFill>
              </a:rPr>
              <a:t>fname</a:t>
            </a:r>
            <a:r>
              <a:rPr lang="en-US" altLang="ko-KR" sz="1400" dirty="0">
                <a:solidFill>
                  <a:srgbClr val="C00000"/>
                </a:solidFill>
              </a:rPr>
              <a:t>[1]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</a:t>
            </a:r>
            <a:r>
              <a:rPr lang="en-US" altLang="ko-KR" sz="1400" dirty="0" smtClean="0">
                <a:solidFill>
                  <a:srgbClr val="C00000"/>
                </a:solidFill>
              </a:rPr>
              <a:t>	  </a:t>
            </a:r>
            <a:r>
              <a:rPr lang="en-US" altLang="ko-KR" sz="1400" dirty="0">
                <a:solidFill>
                  <a:srgbClr val="C00000"/>
                </a:solidFill>
              </a:rPr>
              <a:t>}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        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}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&lt;/body&gt;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8052" y="958978"/>
            <a:ext cx="11389108" cy="61509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Watch</a:t>
            </a:r>
            <a:r>
              <a:rPr lang="ko-KR" altLang="en-US" dirty="0" smtClean="0"/>
              <a:t> 속성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en-US" altLang="ko-KR" dirty="0" err="1"/>
              <a:t>Vue</a:t>
            </a:r>
            <a:r>
              <a:rPr lang="ko-KR" altLang="en-US" dirty="0"/>
              <a:t>는 </a:t>
            </a:r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인스턴스의</a:t>
            </a:r>
            <a:r>
              <a:rPr lang="ko-KR" altLang="en-US" dirty="0"/>
              <a:t> 데이터 변경을 관찰하고 이에 반응하는 보다 일반적인 </a:t>
            </a:r>
            <a:r>
              <a:rPr lang="en-US" altLang="ko-KR" b="1" dirty="0"/>
              <a:t>watch </a:t>
            </a:r>
            <a:r>
              <a:rPr lang="ko-KR" altLang="en-US" b="1" dirty="0"/>
              <a:t>속성</a:t>
            </a:r>
            <a:r>
              <a:rPr lang="ko-KR" altLang="en-US" dirty="0"/>
              <a:t>을 제공합니다</a:t>
            </a:r>
            <a:r>
              <a:rPr lang="en-US" altLang="ko-KR" dirty="0"/>
              <a:t>. 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850340" y="1845578"/>
            <a:ext cx="5119637" cy="4783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computed_props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Kilometers : &lt;input type = "text" v-model = "kilometers"&gt;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Meters : &lt;input type = "text" v-model = "meters"&gt;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</a:t>
            </a:r>
            <a:r>
              <a:rPr lang="en-US" altLang="ko-KR" sz="1400" dirty="0" err="1">
                <a:solidFill>
                  <a:schemeClr val="tx1"/>
                </a:solidFill>
              </a:rPr>
              <a:t>computed_props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kilometers : 0,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meters:0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methods: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computed: {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</a:t>
            </a:r>
            <a:r>
              <a:rPr lang="en-US" altLang="ko-KR" sz="1400" dirty="0">
                <a:solidFill>
                  <a:srgbClr val="C00000"/>
                </a:solidFill>
              </a:rPr>
              <a:t>watch :</a:t>
            </a:r>
            <a:r>
              <a:rPr lang="en-US" altLang="ko-KR" sz="14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kilometers:function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val</a:t>
            </a:r>
            <a:r>
              <a:rPr lang="en-US" altLang="ko-KR" sz="14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this.kilometers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val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this.meters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val</a:t>
            </a:r>
            <a:r>
              <a:rPr lang="en-US" altLang="ko-KR" sz="1400" dirty="0">
                <a:solidFill>
                  <a:schemeClr val="tx1"/>
                </a:solidFill>
              </a:rPr>
              <a:t> * 1000;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},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86917" y="3056663"/>
            <a:ext cx="5119637" cy="17936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 meters : function (</a:t>
            </a:r>
            <a:r>
              <a:rPr lang="en-US" altLang="ko-KR" sz="1400" dirty="0" err="1">
                <a:solidFill>
                  <a:schemeClr val="tx1"/>
                </a:solidFill>
              </a:rPr>
              <a:t>val</a:t>
            </a:r>
            <a:r>
              <a:rPr lang="en-US" altLang="ko-KR" sz="14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this.kilometers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val</a:t>
            </a:r>
            <a:r>
              <a:rPr lang="en-US" altLang="ko-KR" sz="1400" dirty="0">
                <a:solidFill>
                  <a:schemeClr val="tx1"/>
                </a:solidFill>
              </a:rPr>
              <a:t>/ 1000;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this.meters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</a:rPr>
              <a:t>val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&lt;/body&gt;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310" y="4914900"/>
            <a:ext cx="527685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86917" y="1644242"/>
            <a:ext cx="53570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watch </a:t>
            </a:r>
            <a:r>
              <a:rPr lang="ko-KR" altLang="en-US" sz="1400" dirty="0"/>
              <a:t>속성은 감시할 데이터를 지정하고 그 데이터가 바뀌면 이런 함수를 실행하라는 방식으로 소프트웨어 공학에서 이야기하는 ‘</a:t>
            </a:r>
            <a:r>
              <a:rPr lang="ko-KR" altLang="en-US" sz="1400" dirty="0">
                <a:solidFill>
                  <a:srgbClr val="C00000"/>
                </a:solidFill>
              </a:rPr>
              <a:t>명령형 프로그래밍</a:t>
            </a:r>
            <a:r>
              <a:rPr lang="ko-KR" altLang="en-US" sz="1400" dirty="0"/>
              <a:t>’ 방식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en-US" altLang="ko-KR" sz="1400" dirty="0" smtClean="0"/>
              <a:t>Computed </a:t>
            </a:r>
            <a:r>
              <a:rPr lang="ko-KR" altLang="en-US" sz="1400" dirty="0"/>
              <a:t>속성은 계산해야 하는 목표 데이터를 정의하는 방식으로 소프트웨어 공학에서 이야기하는 ‘</a:t>
            </a:r>
            <a:r>
              <a:rPr lang="ko-KR" altLang="en-US" sz="1400" dirty="0" err="1">
                <a:solidFill>
                  <a:srgbClr val="C00000"/>
                </a:solidFill>
              </a:rPr>
              <a:t>선언형</a:t>
            </a:r>
            <a:r>
              <a:rPr lang="ko-KR" altLang="en-US" sz="1400" dirty="0">
                <a:solidFill>
                  <a:srgbClr val="C00000"/>
                </a:solidFill>
              </a:rPr>
              <a:t> 프로그래밍</a:t>
            </a:r>
            <a:r>
              <a:rPr lang="ko-KR" altLang="en-US" sz="1400" dirty="0"/>
              <a:t>’ 방식</a:t>
            </a:r>
          </a:p>
        </p:txBody>
      </p:sp>
    </p:spTree>
    <p:extLst>
      <p:ext uri="{BB962C8B-B14F-4D97-AF65-F5344CB8AC3E}">
        <p14:creationId xmlns:p14="http://schemas.microsoft.com/office/powerpoint/2010/main" val="398512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8052" y="958978"/>
            <a:ext cx="11389108" cy="61509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바인딩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 </a:t>
            </a:r>
            <a:r>
              <a:rPr lang="en-US" altLang="ko-KR" b="1" dirty="0"/>
              <a:t>v-bind</a:t>
            </a:r>
            <a:r>
              <a:rPr lang="ko-KR" altLang="en-US" dirty="0"/>
              <a:t> 라는 바인딩 지시문의 도움으로 </a:t>
            </a:r>
            <a:r>
              <a:rPr lang="en-US" altLang="ko-KR" dirty="0"/>
              <a:t>HTML </a:t>
            </a:r>
            <a:r>
              <a:rPr lang="ko-KR" altLang="en-US" dirty="0"/>
              <a:t>속성에 값을 조작하거나 할당하고</a:t>
            </a:r>
            <a:r>
              <a:rPr lang="en-US" altLang="ko-KR" dirty="0"/>
              <a:t>, </a:t>
            </a:r>
            <a:r>
              <a:rPr lang="ko-KR" altLang="en-US" dirty="0"/>
              <a:t>스타일을 변경하고</a:t>
            </a:r>
            <a:r>
              <a:rPr lang="en-US" altLang="ko-KR" dirty="0"/>
              <a:t>, </a:t>
            </a:r>
            <a:r>
              <a:rPr lang="ko-KR" altLang="en-US" dirty="0"/>
              <a:t>클래스를 </a:t>
            </a:r>
            <a:r>
              <a:rPr lang="ko-KR" altLang="en-US" dirty="0" smtClean="0"/>
              <a:t>할당합니다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850339" y="1723292"/>
            <a:ext cx="6506805" cy="3771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</a:rPr>
              <a:t>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{{title}}&lt;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&lt;a </a:t>
            </a:r>
            <a:r>
              <a:rPr lang="en-US" altLang="ko-KR" sz="1400" dirty="0" err="1">
                <a:solidFill>
                  <a:schemeClr val="tx1"/>
                </a:solidFill>
              </a:rPr>
              <a:t>href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hreflink</a:t>
            </a:r>
            <a:r>
              <a:rPr lang="en-US" altLang="ko-KR" sz="1400" dirty="0">
                <a:solidFill>
                  <a:schemeClr val="tx1"/>
                </a:solidFill>
              </a:rPr>
              <a:t>" target = "_blank"&gt; Click Me &lt;/a&gt; 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&lt;a </a:t>
            </a:r>
            <a:r>
              <a:rPr lang="en-US" altLang="ko-KR" sz="1400" dirty="0" err="1">
                <a:solidFill>
                  <a:schemeClr val="tx1"/>
                </a:solidFill>
              </a:rPr>
              <a:t>href</a:t>
            </a:r>
            <a:r>
              <a:rPr lang="en-US" altLang="ko-KR" sz="1400" dirty="0">
                <a:solidFill>
                  <a:schemeClr val="tx1"/>
                </a:solidFill>
              </a:rPr>
              <a:t> = "{{</a:t>
            </a:r>
            <a:r>
              <a:rPr lang="en-US" altLang="ko-KR" sz="1400" dirty="0" err="1">
                <a:solidFill>
                  <a:schemeClr val="tx1"/>
                </a:solidFill>
              </a:rPr>
              <a:t>hreflink</a:t>
            </a:r>
            <a:r>
              <a:rPr lang="en-US" altLang="ko-KR" sz="1400" dirty="0">
                <a:solidFill>
                  <a:schemeClr val="tx1"/>
                </a:solidFill>
              </a:rPr>
              <a:t>}}" target = "_blank"&gt;Click Me &lt;/a&gt;  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&lt;a </a:t>
            </a:r>
            <a:r>
              <a:rPr lang="en-US" altLang="ko-KR" sz="1400" dirty="0" err="1">
                <a:solidFill>
                  <a:srgbClr val="C00000"/>
                </a:solidFill>
              </a:rPr>
              <a:t>v-bind:href</a:t>
            </a:r>
            <a:r>
              <a:rPr lang="en-US" altLang="ko-KR" sz="1400" dirty="0">
                <a:solidFill>
                  <a:srgbClr val="C00000"/>
                </a:solidFill>
              </a:rPr>
              <a:t> = "</a:t>
            </a:r>
            <a:r>
              <a:rPr lang="en-US" altLang="ko-KR" sz="1400" dirty="0" err="1">
                <a:solidFill>
                  <a:srgbClr val="C00000"/>
                </a:solidFill>
              </a:rPr>
              <a:t>hreflink</a:t>
            </a:r>
            <a:r>
              <a:rPr lang="en-US" altLang="ko-KR" sz="1400" dirty="0">
                <a:solidFill>
                  <a:srgbClr val="C00000"/>
                </a:solidFill>
              </a:rPr>
              <a:t>" </a:t>
            </a:r>
            <a:r>
              <a:rPr lang="en-US" altLang="ko-KR" sz="1400" dirty="0">
                <a:solidFill>
                  <a:schemeClr val="tx1"/>
                </a:solidFill>
              </a:rPr>
              <a:t>target = "_blank"&gt;Click Me &lt;/a&gt;   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title : "DATA BINDING",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hreflink</a:t>
            </a:r>
            <a:r>
              <a:rPr lang="en-US" altLang="ko-KR" sz="1400" dirty="0">
                <a:solidFill>
                  <a:schemeClr val="tx1"/>
                </a:solidFill>
              </a:rPr>
              <a:t> : "http://www.google.com"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&lt;/script&gt;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</a:t>
            </a:r>
            <a:r>
              <a:rPr lang="en-US" altLang="ko-KR" sz="1400" dirty="0">
                <a:solidFill>
                  <a:schemeClr val="tx1"/>
                </a:solidFill>
              </a:rPr>
              <a:t>body&gt;</a:t>
            </a:r>
          </a:p>
        </p:txBody>
      </p:sp>
    </p:spTree>
    <p:extLst>
      <p:ext uri="{BB962C8B-B14F-4D97-AF65-F5344CB8AC3E}">
        <p14:creationId xmlns:p14="http://schemas.microsoft.com/office/powerpoint/2010/main" val="1313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197133" y="1723293"/>
            <a:ext cx="3788105" cy="452803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 err="1" smtClean="0"/>
              <a:t>VueJS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소개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특징</a:t>
            </a:r>
            <a:endParaRPr lang="ko-KR" altLang="en-US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 smtClean="0"/>
              <a:t>환경설</a:t>
            </a:r>
            <a:r>
              <a:rPr lang="ko-KR" altLang="en-US" b="1" dirty="0"/>
              <a:t>정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 err="1" smtClean="0"/>
              <a:t>VueJS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인스턴스</a:t>
            </a:r>
            <a:endParaRPr lang="en-US" altLang="ko-KR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 err="1" smtClean="0"/>
              <a:t>VueJS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템플릿</a:t>
            </a:r>
            <a:endParaRPr lang="en-US" altLang="ko-KR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 err="1" smtClean="0"/>
              <a:t>VueJS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계산된 속성</a:t>
            </a: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 err="1" smtClean="0"/>
              <a:t>VueJS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바인딩</a:t>
            </a:r>
            <a:endParaRPr lang="en-US" altLang="ko-KR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 err="1" smtClean="0"/>
              <a:t>VueJS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이벤트</a:t>
            </a:r>
            <a:endParaRPr lang="en-US" altLang="ko-KR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 err="1" smtClean="0"/>
              <a:t>VueJS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렌더링</a:t>
            </a:r>
            <a:endParaRPr lang="en-US" altLang="ko-KR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 err="1" smtClean="0"/>
              <a:t>VueJS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전환 및 애니메이션</a:t>
            </a:r>
            <a:endParaRPr lang="en-US" altLang="ko-KR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b="1" dirty="0" err="1" smtClean="0"/>
              <a:t>VueJS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지시어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라우팅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147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8052" y="958978"/>
            <a:ext cx="11389108" cy="61509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바인딩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 </a:t>
            </a:r>
            <a:r>
              <a:rPr lang="en-US" altLang="ko-KR" dirty="0"/>
              <a:t>HTML </a:t>
            </a:r>
            <a:r>
              <a:rPr lang="ko-KR" altLang="en-US" dirty="0"/>
              <a:t>클래스를 </a:t>
            </a:r>
            <a:r>
              <a:rPr lang="ko-KR" altLang="en-US" dirty="0" err="1"/>
              <a:t>바인딩하려면</a:t>
            </a:r>
            <a:r>
              <a:rPr lang="ko-KR" altLang="en-US" dirty="0"/>
              <a:t> </a:t>
            </a:r>
            <a:r>
              <a:rPr lang="en-US" altLang="ko-KR" dirty="0"/>
              <a:t>v-bind : class </a:t>
            </a:r>
            <a:r>
              <a:rPr lang="ko-KR" altLang="en-US" dirty="0"/>
              <a:t>를 사용해야 합니다</a:t>
            </a:r>
            <a:r>
              <a:rPr lang="en-US" altLang="ko-KR" b="1" dirty="0"/>
              <a:t>.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850339" y="1723292"/>
            <a:ext cx="5894410" cy="41154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&lt;style&gt;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.active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background: red;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&lt;/style&gt;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classbinding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&lt;div </a:t>
            </a:r>
            <a:r>
              <a:rPr lang="en-US" altLang="ko-KR" sz="1400" dirty="0" err="1">
                <a:solidFill>
                  <a:srgbClr val="C00000"/>
                </a:solidFill>
              </a:rPr>
              <a:t>v-bind:class</a:t>
            </a:r>
            <a:r>
              <a:rPr lang="en-US" altLang="ko-KR" sz="1400" dirty="0">
                <a:solidFill>
                  <a:srgbClr val="C00000"/>
                </a:solidFill>
              </a:rPr>
              <a:t> = "{</a:t>
            </a:r>
            <a:r>
              <a:rPr lang="en-US" altLang="ko-KR" sz="1400" dirty="0" err="1">
                <a:solidFill>
                  <a:srgbClr val="C00000"/>
                </a:solidFill>
              </a:rPr>
              <a:t>active:isactive</a:t>
            </a:r>
            <a:r>
              <a:rPr lang="en-US" altLang="ko-KR" sz="1400" dirty="0" smtClean="0">
                <a:solidFill>
                  <a:srgbClr val="C00000"/>
                </a:solidFill>
              </a:rPr>
              <a:t>}“ </a:t>
            </a:r>
            <a:r>
              <a:rPr lang="en-US" altLang="ko-KR" sz="1400" dirty="0" smtClean="0">
                <a:solidFill>
                  <a:schemeClr val="tx1"/>
                </a:solidFill>
              </a:rPr>
              <a:t>&gt;&lt;</a:t>
            </a:r>
            <a:r>
              <a:rPr lang="en-US" altLang="ko-KR" sz="1400" dirty="0">
                <a:solidFill>
                  <a:schemeClr val="tx1"/>
                </a:solidFill>
              </a:rPr>
              <a:t>b&gt;{{title}}&lt;/b&gt;&lt;/div&gt;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</a:t>
            </a:r>
            <a:r>
              <a:rPr lang="en-US" altLang="ko-KR" sz="1400" dirty="0" err="1">
                <a:solidFill>
                  <a:schemeClr val="tx1"/>
                </a:solidFill>
              </a:rPr>
              <a:t>classbinding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title : "CLASS BINDING",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</a:t>
            </a:r>
            <a:r>
              <a:rPr lang="en-US" altLang="ko-KR" sz="1400" dirty="0" err="1">
                <a:solidFill>
                  <a:srgbClr val="C00000"/>
                </a:solidFill>
              </a:rPr>
              <a:t>isactive</a:t>
            </a:r>
            <a:r>
              <a:rPr lang="en-US" altLang="ko-KR" sz="1400" dirty="0">
                <a:solidFill>
                  <a:srgbClr val="C00000"/>
                </a:solidFill>
              </a:rPr>
              <a:t> : </a:t>
            </a:r>
            <a:r>
              <a:rPr lang="en-US" altLang="ko-KR" sz="1400" dirty="0" smtClean="0">
                <a:solidFill>
                  <a:srgbClr val="C00000"/>
                </a:solidFill>
              </a:rPr>
              <a:t>true    //</a:t>
            </a:r>
            <a:r>
              <a:rPr lang="en-US" altLang="ko-KR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 err="1">
                <a:solidFill>
                  <a:srgbClr val="C00000"/>
                </a:solidFill>
              </a:rPr>
              <a:t>isactive</a:t>
            </a:r>
            <a:r>
              <a:rPr lang="en-US" altLang="ko-KR" sz="1400" dirty="0">
                <a:solidFill>
                  <a:srgbClr val="C00000"/>
                </a:solidFill>
              </a:rPr>
              <a:t> : </a:t>
            </a:r>
            <a:r>
              <a:rPr lang="en-US" altLang="ko-KR" sz="1400" dirty="0" smtClean="0">
                <a:solidFill>
                  <a:srgbClr val="C00000"/>
                </a:solidFill>
              </a:rPr>
              <a:t>false</a:t>
            </a:r>
            <a:endParaRPr lang="en-US" altLang="ko-KR" sz="1400" dirty="0">
              <a:solidFill>
                <a:srgbClr val="C00000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&lt;/body&gt;</a:t>
            </a:r>
          </a:p>
        </p:txBody>
      </p:sp>
    </p:spTree>
    <p:extLst>
      <p:ext uri="{BB962C8B-B14F-4D97-AF65-F5344CB8AC3E}">
        <p14:creationId xmlns:p14="http://schemas.microsoft.com/office/powerpoint/2010/main" val="22704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8052" y="958978"/>
            <a:ext cx="11389108" cy="61509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바인딩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 </a:t>
            </a:r>
            <a:r>
              <a:rPr lang="en-US" altLang="ko-KR" dirty="0"/>
              <a:t>v-bind </a:t>
            </a:r>
            <a:r>
              <a:rPr lang="ko-KR" altLang="en-US" dirty="0"/>
              <a:t>속성을 사용하여 </a:t>
            </a:r>
            <a:r>
              <a:rPr lang="en-US" altLang="ko-KR" dirty="0"/>
              <a:t>HTML </a:t>
            </a:r>
            <a:r>
              <a:rPr lang="ko-KR" altLang="en-US" dirty="0"/>
              <a:t>태그에 여러 클래스를 할당 할 수도 있습니다</a:t>
            </a:r>
            <a:r>
              <a:rPr lang="en-US" altLang="ko-KR" b="1" dirty="0"/>
              <a:t>.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/>
              <a:t>1VueJS</a:t>
            </a:r>
            <a:endParaRPr lang="ko-KR" altLang="en-US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645953" y="1723292"/>
            <a:ext cx="5108896" cy="41154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&lt;style&gt;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.info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color: #00529B;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background-color: #BDE5F8;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div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margin: 10px 0;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padding: 12px;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.active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color: #4F8A10;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background-color: #DFF2BF;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.</a:t>
            </a:r>
            <a:r>
              <a:rPr lang="en-US" altLang="ko-KR" sz="1400" dirty="0" err="1">
                <a:solidFill>
                  <a:schemeClr val="tx1"/>
                </a:solidFill>
              </a:rPr>
              <a:t>displayError</a:t>
            </a:r>
            <a:r>
              <a:rPr lang="en-US" altLang="ko-KR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color: #D8000C;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background-color: #FFBABA;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&lt;/style</a:t>
            </a:r>
            <a:r>
              <a:rPr lang="en-US" altLang="ko-KR" sz="1400" dirty="0" smtClean="0">
                <a:solidFill>
                  <a:schemeClr val="tx1"/>
                </a:solidFill>
              </a:rPr>
              <a:t>&gt;      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97590" y="1723292"/>
            <a:ext cx="5556054" cy="41154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classbinding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>
                <a:solidFill>
                  <a:srgbClr val="C00000"/>
                </a:solidFill>
              </a:rPr>
              <a:t>&lt;div class = "info"  </a:t>
            </a:r>
            <a:r>
              <a:rPr lang="en-US" altLang="ko-KR" sz="1400" dirty="0" err="1">
                <a:solidFill>
                  <a:srgbClr val="C00000"/>
                </a:solidFill>
              </a:rPr>
              <a:t>v-bind:class</a:t>
            </a:r>
            <a:r>
              <a:rPr lang="en-US" altLang="ko-KR" sz="1400" dirty="0">
                <a:solidFill>
                  <a:srgbClr val="C00000"/>
                </a:solidFill>
              </a:rPr>
              <a:t> = "{ active: </a:t>
            </a:r>
            <a:r>
              <a:rPr lang="en-US" altLang="ko-KR" sz="1400" dirty="0" err="1">
                <a:solidFill>
                  <a:srgbClr val="C00000"/>
                </a:solidFill>
              </a:rPr>
              <a:t>isActive</a:t>
            </a:r>
            <a:r>
              <a:rPr lang="en-US" altLang="ko-KR" sz="1400" dirty="0">
                <a:solidFill>
                  <a:srgbClr val="C00000"/>
                </a:solidFill>
              </a:rPr>
              <a:t>, '</a:t>
            </a:r>
            <a:r>
              <a:rPr lang="en-US" altLang="ko-KR" sz="1400" dirty="0" err="1">
                <a:solidFill>
                  <a:srgbClr val="C00000"/>
                </a:solidFill>
              </a:rPr>
              <a:t>displayError</a:t>
            </a:r>
            <a:r>
              <a:rPr lang="en-US" altLang="ko-KR" sz="1400" dirty="0">
                <a:solidFill>
                  <a:srgbClr val="C00000"/>
                </a:solidFill>
              </a:rPr>
              <a:t>': </a:t>
            </a:r>
            <a:r>
              <a:rPr lang="en-US" altLang="ko-KR" sz="1400" dirty="0" err="1">
                <a:solidFill>
                  <a:srgbClr val="C00000"/>
                </a:solidFill>
              </a:rPr>
              <a:t>hasError</a:t>
            </a:r>
            <a:r>
              <a:rPr lang="en-US" altLang="ko-KR" sz="1400" dirty="0">
                <a:solidFill>
                  <a:srgbClr val="C00000"/>
                </a:solidFill>
              </a:rPr>
              <a:t> }"&gt;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{{title}}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</a:t>
            </a:r>
            <a:r>
              <a:rPr lang="en-US" altLang="ko-KR" sz="1400" dirty="0" err="1">
                <a:solidFill>
                  <a:schemeClr val="tx1"/>
                </a:solidFill>
              </a:rPr>
              <a:t>classbinding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title : "This is class binding example",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isActive</a:t>
            </a:r>
            <a:r>
              <a:rPr lang="en-US" altLang="ko-KR" sz="1400" dirty="0">
                <a:solidFill>
                  <a:schemeClr val="tx1"/>
                </a:solidFill>
              </a:rPr>
              <a:t> : false,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hasError</a:t>
            </a:r>
            <a:r>
              <a:rPr lang="en-US" altLang="ko-KR" sz="1400" dirty="0">
                <a:solidFill>
                  <a:schemeClr val="tx1"/>
                </a:solidFill>
              </a:rPr>
              <a:t> : false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&lt;/body&gt;</a:t>
            </a:r>
          </a:p>
        </p:txBody>
      </p:sp>
    </p:spTree>
    <p:extLst>
      <p:ext uri="{BB962C8B-B14F-4D97-AF65-F5344CB8AC3E}">
        <p14:creationId xmlns:p14="http://schemas.microsoft.com/office/powerpoint/2010/main" val="421327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8052" y="958978"/>
            <a:ext cx="11389108" cy="61509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바인딩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 </a:t>
            </a:r>
            <a:r>
              <a:rPr lang="ko-KR" altLang="en-US" dirty="0" err="1"/>
              <a:t>인라인</a:t>
            </a:r>
            <a:r>
              <a:rPr lang="ko-KR" altLang="en-US" dirty="0"/>
              <a:t> 스타일 </a:t>
            </a:r>
            <a:r>
              <a:rPr lang="ko-KR" altLang="en-US" dirty="0" smtClean="0"/>
              <a:t>바인딩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953682" y="1644160"/>
            <a:ext cx="8383748" cy="3358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&lt;div </a:t>
            </a:r>
            <a:r>
              <a:rPr lang="en-US" altLang="ko-KR" sz="1400" dirty="0" err="1">
                <a:solidFill>
                  <a:srgbClr val="C00000"/>
                </a:solidFill>
              </a:rPr>
              <a:t>v-bind:style</a:t>
            </a:r>
            <a:r>
              <a:rPr lang="en-US" altLang="ko-KR" sz="1400" dirty="0">
                <a:solidFill>
                  <a:srgbClr val="C00000"/>
                </a:solidFill>
              </a:rPr>
              <a:t> = "{ color: </a:t>
            </a:r>
            <a:r>
              <a:rPr lang="en-US" altLang="ko-KR" sz="1400" dirty="0" err="1">
                <a:solidFill>
                  <a:srgbClr val="C00000"/>
                </a:solidFill>
              </a:rPr>
              <a:t>activeColor</a:t>
            </a:r>
            <a:r>
              <a:rPr lang="en-US" altLang="ko-KR" sz="1400" dirty="0">
                <a:solidFill>
                  <a:srgbClr val="C00000"/>
                </a:solidFill>
              </a:rPr>
              <a:t>, </a:t>
            </a:r>
            <a:r>
              <a:rPr lang="en-US" altLang="ko-KR" sz="1400" dirty="0" err="1">
                <a:solidFill>
                  <a:srgbClr val="C00000"/>
                </a:solidFill>
              </a:rPr>
              <a:t>fontSize</a:t>
            </a:r>
            <a:r>
              <a:rPr lang="en-US" altLang="ko-KR" sz="1400" dirty="0">
                <a:solidFill>
                  <a:srgbClr val="C00000"/>
                </a:solidFill>
              </a:rPr>
              <a:t>: </a:t>
            </a:r>
            <a:r>
              <a:rPr lang="en-US" altLang="ko-KR" sz="1400" dirty="0" err="1">
                <a:solidFill>
                  <a:srgbClr val="C00000"/>
                </a:solidFill>
              </a:rPr>
              <a:t>fontSize</a:t>
            </a:r>
            <a:r>
              <a:rPr lang="en-US" altLang="ko-KR" sz="1400" dirty="0">
                <a:solidFill>
                  <a:srgbClr val="C00000"/>
                </a:solidFill>
              </a:rPr>
              <a:t> + '</a:t>
            </a:r>
            <a:r>
              <a:rPr lang="en-US" altLang="ko-KR" sz="1400" dirty="0" err="1">
                <a:solidFill>
                  <a:srgbClr val="C00000"/>
                </a:solidFill>
              </a:rPr>
              <a:t>px</a:t>
            </a:r>
            <a:r>
              <a:rPr lang="en-US" altLang="ko-KR" sz="1400" dirty="0">
                <a:solidFill>
                  <a:srgbClr val="C00000"/>
                </a:solidFill>
              </a:rPr>
              <a:t>' }"</a:t>
            </a:r>
            <a:r>
              <a:rPr lang="en-US" altLang="ko-KR" sz="1400" dirty="0">
                <a:solidFill>
                  <a:schemeClr val="tx1"/>
                </a:solidFill>
              </a:rPr>
              <a:t>&gt;{{title}}&lt;/div&gt;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title : "Inline style Binding",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activeColor</a:t>
            </a:r>
            <a:r>
              <a:rPr lang="en-US" altLang="ko-KR" sz="1400" dirty="0">
                <a:solidFill>
                  <a:schemeClr val="tx1"/>
                </a:solidFill>
              </a:rPr>
              <a:t>: 'red',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fontSize</a:t>
            </a:r>
            <a:r>
              <a:rPr lang="en-US" altLang="ko-KR" sz="1400" dirty="0">
                <a:solidFill>
                  <a:schemeClr val="tx1"/>
                </a:solidFill>
              </a:rPr>
              <a:t> :'30'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&lt;/body&gt;</a:t>
            </a:r>
          </a:p>
        </p:txBody>
      </p:sp>
    </p:spTree>
    <p:extLst>
      <p:ext uri="{BB962C8B-B14F-4D97-AF65-F5344CB8AC3E}">
        <p14:creationId xmlns:p14="http://schemas.microsoft.com/office/powerpoint/2010/main" val="37854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8052" y="958978"/>
            <a:ext cx="11389108" cy="61509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바인딩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 </a:t>
            </a:r>
            <a:r>
              <a:rPr lang="ko-KR" altLang="en-US" dirty="0" err="1"/>
              <a:t>인라인</a:t>
            </a:r>
            <a:r>
              <a:rPr lang="ko-KR" altLang="en-US" dirty="0"/>
              <a:t> 스타일 </a:t>
            </a:r>
            <a:r>
              <a:rPr lang="ko-KR" altLang="en-US" dirty="0" smtClean="0"/>
              <a:t>바인딩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953682" y="1644161"/>
            <a:ext cx="8383748" cy="39477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&lt;div </a:t>
            </a:r>
            <a:r>
              <a:rPr lang="en-US" altLang="ko-KR" sz="1400" dirty="0" err="1">
                <a:solidFill>
                  <a:srgbClr val="C00000"/>
                </a:solidFill>
              </a:rPr>
              <a:t>v-bind:style</a:t>
            </a:r>
            <a:r>
              <a:rPr lang="en-US" altLang="ko-KR" sz="1400" dirty="0">
                <a:solidFill>
                  <a:srgbClr val="C00000"/>
                </a:solidFill>
              </a:rPr>
              <a:t> = "</a:t>
            </a:r>
            <a:r>
              <a:rPr lang="en-US" altLang="ko-KR" sz="1400" dirty="0" err="1">
                <a:solidFill>
                  <a:srgbClr val="C00000"/>
                </a:solidFill>
              </a:rPr>
              <a:t>styleobj</a:t>
            </a:r>
            <a:r>
              <a:rPr lang="en-US" altLang="ko-KR" sz="1400" dirty="0">
                <a:solidFill>
                  <a:srgbClr val="C00000"/>
                </a:solidFill>
              </a:rPr>
              <a:t>"</a:t>
            </a:r>
            <a:r>
              <a:rPr lang="en-US" altLang="ko-KR" sz="1400" dirty="0">
                <a:solidFill>
                  <a:schemeClr val="tx1"/>
                </a:solidFill>
              </a:rPr>
              <a:t>&gt;{{title}}&lt;/div&gt;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rgbClr val="C00000"/>
                </a:solidFill>
              </a:rPr>
              <a:t>var</a:t>
            </a:r>
            <a:r>
              <a:rPr lang="en-US" altLang="ko-KR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 err="1">
                <a:solidFill>
                  <a:srgbClr val="C00000"/>
                </a:solidFill>
              </a:rPr>
              <a:t>vm</a:t>
            </a:r>
            <a:r>
              <a:rPr lang="en-US" altLang="ko-KR" sz="1400" dirty="0">
                <a:solidFill>
                  <a:srgbClr val="C00000"/>
                </a:solidFill>
              </a:rPr>
              <a:t> = new </a:t>
            </a:r>
            <a:r>
              <a:rPr lang="en-US" altLang="ko-KR" sz="1400" dirty="0" err="1">
                <a:solidFill>
                  <a:srgbClr val="C00000"/>
                </a:solidFill>
              </a:rPr>
              <a:t>Vue</a:t>
            </a:r>
            <a:r>
              <a:rPr lang="en-US" altLang="ko-KR" sz="1400" dirty="0">
                <a:solidFill>
                  <a:srgbClr val="C00000"/>
                </a:solidFill>
              </a:rPr>
              <a:t>({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el: '#</a:t>
            </a:r>
            <a:r>
              <a:rPr lang="en-US" altLang="ko-KR" sz="1400" dirty="0" err="1">
                <a:solidFill>
                  <a:srgbClr val="C00000"/>
                </a:solidFill>
              </a:rPr>
              <a:t>databinding</a:t>
            </a:r>
            <a:r>
              <a:rPr lang="en-US" altLang="ko-KR" sz="1400" dirty="0">
                <a:solidFill>
                  <a:srgbClr val="C00000"/>
                </a:solidFill>
              </a:rPr>
              <a:t>',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title : "Inline style Binding",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</a:t>
            </a:r>
            <a:r>
              <a:rPr lang="en-US" altLang="ko-KR" sz="1400" dirty="0" err="1">
                <a:solidFill>
                  <a:srgbClr val="C00000"/>
                </a:solidFill>
              </a:rPr>
              <a:t>styleobj</a:t>
            </a:r>
            <a:r>
              <a:rPr lang="en-US" altLang="ko-KR" sz="1400" dirty="0">
                <a:solidFill>
                  <a:srgbClr val="C00000"/>
                </a:solidFill>
              </a:rPr>
              <a:t> : {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   color: 'red',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   </a:t>
            </a:r>
            <a:r>
              <a:rPr lang="en-US" altLang="ko-KR" sz="1400" dirty="0" err="1">
                <a:solidFill>
                  <a:srgbClr val="C00000"/>
                </a:solidFill>
              </a:rPr>
              <a:t>fontSize</a:t>
            </a:r>
            <a:r>
              <a:rPr lang="en-US" altLang="ko-KR" sz="1400" dirty="0">
                <a:solidFill>
                  <a:srgbClr val="C00000"/>
                </a:solidFill>
              </a:rPr>
              <a:t> :'40px'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}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277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8052" y="958978"/>
            <a:ext cx="11389108" cy="61509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바인딩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 양식 입력 </a:t>
            </a:r>
            <a:r>
              <a:rPr lang="ko-KR" altLang="en-US" dirty="0" smtClean="0"/>
              <a:t>바인딩 </a:t>
            </a:r>
            <a:r>
              <a:rPr lang="en-US" altLang="ko-KR" dirty="0" smtClean="0"/>
              <a:t>- </a:t>
            </a:r>
            <a:r>
              <a:rPr lang="ko-KR" altLang="en-US" dirty="0"/>
              <a:t>입력 텍스트 요소와 할당 된 변수에 바인딩 된 값을 </a:t>
            </a:r>
            <a:r>
              <a:rPr lang="ko-KR" altLang="en-US" dirty="0" err="1"/>
              <a:t>바인딩하는</a:t>
            </a:r>
            <a:r>
              <a:rPr lang="ko-KR" altLang="en-US" dirty="0"/>
              <a:t> </a:t>
            </a:r>
            <a:r>
              <a:rPr lang="en-US" altLang="ko-KR" dirty="0"/>
              <a:t>v-model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953682" y="1644161"/>
            <a:ext cx="8471672" cy="5073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&lt;h3&gt;TEXTBOX&lt;/h3&gt;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&lt;input  v-model = "name" placeholder = "Enter Name" 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&lt;h3&gt;Name entered is : </a:t>
            </a:r>
            <a:r>
              <a:rPr lang="en-US" altLang="ko-KR" sz="1400" dirty="0">
                <a:solidFill>
                  <a:srgbClr val="C00000"/>
                </a:solidFill>
              </a:rPr>
              <a:t>{{name</a:t>
            </a:r>
            <a:r>
              <a:rPr lang="en-US" altLang="ko-KR" sz="1400" dirty="0" smtClean="0">
                <a:solidFill>
                  <a:srgbClr val="C00000"/>
                </a:solidFill>
              </a:rPr>
              <a:t>}} </a:t>
            </a:r>
            <a:r>
              <a:rPr lang="en-US" altLang="ko-KR" sz="1400" dirty="0" smtClean="0">
                <a:solidFill>
                  <a:schemeClr val="tx1"/>
                </a:solidFill>
              </a:rPr>
              <a:t>&lt;/</a:t>
            </a:r>
            <a:r>
              <a:rPr lang="en-US" altLang="ko-KR" sz="1400" dirty="0">
                <a:solidFill>
                  <a:schemeClr val="tx1"/>
                </a:solidFill>
              </a:rPr>
              <a:t>h3&gt;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</a:t>
            </a:r>
            <a:r>
              <a:rPr lang="en-US" altLang="ko-KR" sz="1400" dirty="0" err="1">
                <a:solidFill>
                  <a:schemeClr val="tx1"/>
                </a:solidFill>
              </a:rPr>
              <a:t>hr</a:t>
            </a:r>
            <a:r>
              <a:rPr lang="en-US" altLang="ko-KR" sz="1400" dirty="0">
                <a:solidFill>
                  <a:schemeClr val="tx1"/>
                </a:solidFill>
              </a:rPr>
              <a:t>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&lt;h3&gt;</a:t>
            </a:r>
            <a:r>
              <a:rPr lang="en-US" altLang="ko-KR" sz="1400" dirty="0" err="1">
                <a:solidFill>
                  <a:schemeClr val="tx1"/>
                </a:solidFill>
              </a:rPr>
              <a:t>Textarea</a:t>
            </a:r>
            <a:r>
              <a:rPr lang="en-US" altLang="ko-KR" sz="1400" dirty="0">
                <a:solidFill>
                  <a:schemeClr val="tx1"/>
                </a:solidFill>
              </a:rPr>
              <a:t>&lt;/h3&gt;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</a:t>
            </a:r>
            <a:r>
              <a:rPr lang="en-US" altLang="ko-KR" sz="1400" dirty="0" err="1">
                <a:solidFill>
                  <a:schemeClr val="tx1"/>
                </a:solidFill>
              </a:rPr>
              <a:t>textarea</a:t>
            </a:r>
            <a:r>
              <a:rPr lang="en-US" altLang="ko-KR" sz="1400" dirty="0">
                <a:solidFill>
                  <a:schemeClr val="tx1"/>
                </a:solidFill>
              </a:rPr>
              <a:t> v-model = "</a:t>
            </a:r>
            <a:r>
              <a:rPr lang="en-US" altLang="ko-KR" sz="1400" dirty="0" err="1">
                <a:solidFill>
                  <a:schemeClr val="tx1"/>
                </a:solidFill>
              </a:rPr>
              <a:t>textmessage</a:t>
            </a:r>
            <a:r>
              <a:rPr lang="en-US" altLang="ko-KR" sz="1400" dirty="0">
                <a:solidFill>
                  <a:schemeClr val="tx1"/>
                </a:solidFill>
              </a:rPr>
              <a:t>" placeholder = "Add Details"&gt;&lt;/</a:t>
            </a:r>
            <a:r>
              <a:rPr lang="en-US" altLang="ko-KR" sz="1400" dirty="0" err="1">
                <a:solidFill>
                  <a:schemeClr val="tx1"/>
                </a:solidFill>
              </a:rPr>
              <a:t>textarea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&lt;h1&gt;&lt;p</a:t>
            </a:r>
            <a:r>
              <a:rPr lang="en-US" altLang="ko-KR" sz="1400" dirty="0" smtClean="0">
                <a:solidFill>
                  <a:schemeClr val="tx1"/>
                </a:solidFill>
              </a:rPr>
              <a:t>&gt; </a:t>
            </a:r>
            <a:r>
              <a:rPr lang="en-US" altLang="ko-KR" sz="1400" dirty="0" smtClean="0">
                <a:solidFill>
                  <a:srgbClr val="C00000"/>
                </a:solidFill>
              </a:rPr>
              <a:t>{{</a:t>
            </a:r>
            <a:r>
              <a:rPr lang="en-US" altLang="ko-KR" sz="1400" dirty="0" err="1">
                <a:solidFill>
                  <a:srgbClr val="C00000"/>
                </a:solidFill>
              </a:rPr>
              <a:t>textmessage</a:t>
            </a:r>
            <a:r>
              <a:rPr lang="en-US" altLang="ko-KR" sz="1400" dirty="0" smtClean="0">
                <a:solidFill>
                  <a:srgbClr val="C00000"/>
                </a:solidFill>
              </a:rPr>
              <a:t>}} </a:t>
            </a:r>
            <a:r>
              <a:rPr lang="en-US" altLang="ko-KR" sz="1400" dirty="0" smtClean="0">
                <a:solidFill>
                  <a:schemeClr val="tx1"/>
                </a:solidFill>
              </a:rPr>
              <a:t>&lt;/</a:t>
            </a:r>
            <a:r>
              <a:rPr lang="en-US" altLang="ko-KR" sz="1400" dirty="0">
                <a:solidFill>
                  <a:schemeClr val="tx1"/>
                </a:solidFill>
              </a:rPr>
              <a:t>p&gt;&lt;/h1&gt;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</a:t>
            </a:r>
            <a:r>
              <a:rPr lang="en-US" altLang="ko-KR" sz="1400" dirty="0" err="1">
                <a:solidFill>
                  <a:schemeClr val="tx1"/>
                </a:solidFill>
              </a:rPr>
              <a:t>hr</a:t>
            </a:r>
            <a:r>
              <a:rPr lang="en-US" altLang="ko-KR" sz="1400" dirty="0">
                <a:solidFill>
                  <a:schemeClr val="tx1"/>
                </a:solidFill>
              </a:rPr>
              <a:t>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&lt;h3&gt;Checkbox&lt;/h3&gt;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&lt;input type = "checkbox" id = "checkbox" v-model = "checked"&gt; </a:t>
            </a:r>
            <a:r>
              <a:rPr lang="en-US" altLang="ko-KR" sz="1400" dirty="0">
                <a:solidFill>
                  <a:srgbClr val="C00000"/>
                </a:solidFill>
              </a:rPr>
              <a:t>{{checked}}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</a:t>
            </a:r>
            <a:r>
              <a:rPr lang="en-US" altLang="ko-KR" sz="1400" dirty="0" err="1">
                <a:solidFill>
                  <a:srgbClr val="C00000"/>
                </a:solidFill>
              </a:rPr>
              <a:t>var</a:t>
            </a:r>
            <a:r>
              <a:rPr lang="en-US" altLang="ko-KR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 err="1">
                <a:solidFill>
                  <a:srgbClr val="C00000"/>
                </a:solidFill>
              </a:rPr>
              <a:t>vm</a:t>
            </a:r>
            <a:r>
              <a:rPr lang="en-US" altLang="ko-KR" sz="1400" dirty="0">
                <a:solidFill>
                  <a:srgbClr val="C00000"/>
                </a:solidFill>
              </a:rPr>
              <a:t> = new </a:t>
            </a:r>
            <a:r>
              <a:rPr lang="en-US" altLang="ko-KR" sz="1400" dirty="0" err="1">
                <a:solidFill>
                  <a:srgbClr val="C00000"/>
                </a:solidFill>
              </a:rPr>
              <a:t>Vue</a:t>
            </a:r>
            <a:r>
              <a:rPr lang="en-US" altLang="ko-KR" sz="1400" dirty="0">
                <a:solidFill>
                  <a:srgbClr val="C00000"/>
                </a:solidFill>
              </a:rPr>
              <a:t>({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el: '#</a:t>
            </a:r>
            <a:r>
              <a:rPr lang="en-US" altLang="ko-KR" sz="1400" dirty="0" err="1">
                <a:solidFill>
                  <a:srgbClr val="C00000"/>
                </a:solidFill>
              </a:rPr>
              <a:t>databinding</a:t>
            </a:r>
            <a:r>
              <a:rPr lang="en-US" altLang="ko-KR" sz="1400" dirty="0">
                <a:solidFill>
                  <a:srgbClr val="C00000"/>
                </a:solidFill>
              </a:rPr>
              <a:t>',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name:'',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</a:t>
            </a:r>
            <a:r>
              <a:rPr lang="en-US" altLang="ko-KR" sz="1400" dirty="0" err="1">
                <a:solidFill>
                  <a:srgbClr val="C00000"/>
                </a:solidFill>
              </a:rPr>
              <a:t>textmessage</a:t>
            </a:r>
            <a:r>
              <a:rPr lang="en-US" altLang="ko-KR" sz="1400" dirty="0">
                <a:solidFill>
                  <a:srgbClr val="C00000"/>
                </a:solidFill>
              </a:rPr>
              <a:t>:'',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checked : false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}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&lt;/body&gt;</a:t>
            </a:r>
          </a:p>
        </p:txBody>
      </p:sp>
    </p:spTree>
    <p:extLst>
      <p:ext uri="{BB962C8B-B14F-4D97-AF65-F5344CB8AC3E}">
        <p14:creationId xmlns:p14="http://schemas.microsoft.com/office/powerpoint/2010/main" val="39913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8052" y="958978"/>
            <a:ext cx="11389108" cy="61509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바인딩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 양식 입력 </a:t>
            </a:r>
            <a:r>
              <a:rPr lang="ko-KR" altLang="en-US" dirty="0" smtClean="0"/>
              <a:t>바인딩 </a:t>
            </a:r>
            <a:r>
              <a:rPr lang="en-US" altLang="ko-KR" dirty="0" smtClean="0"/>
              <a:t>- </a:t>
            </a:r>
            <a:r>
              <a:rPr lang="ko-KR" altLang="en-US" dirty="0"/>
              <a:t>입력 텍스트 요소와 할당 된 변수에 바인딩 된 값을 </a:t>
            </a:r>
            <a:r>
              <a:rPr lang="ko-KR" altLang="en-US" dirty="0" err="1"/>
              <a:t>바인딩하는</a:t>
            </a:r>
            <a:r>
              <a:rPr lang="ko-KR" altLang="en-US" dirty="0"/>
              <a:t> </a:t>
            </a:r>
            <a:r>
              <a:rPr lang="en-US" altLang="ko-KR" dirty="0"/>
              <a:t>v-model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681122" y="1644161"/>
            <a:ext cx="7275916" cy="42115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</a:rPr>
              <a:t>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</a:rPr>
              <a:t>div id = "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</a:rPr>
              <a:t>h3&gt;Radio&lt;/h3&gt;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</a:rPr>
              <a:t>input type = "radio" id = "black" value = "Black" v-model = "picked"&gt;Black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</a:rPr>
              <a:t>input type = "radio" id = "white" value = "White" v-model = "picked"&gt;White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&lt;h3&gt;Radio element clicked : {{picked}} &lt;/h3&gt;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</a:t>
            </a:r>
            <a:r>
              <a:rPr lang="en-US" altLang="ko-KR" sz="1400" dirty="0" err="1">
                <a:solidFill>
                  <a:schemeClr val="tx1"/>
                </a:solidFill>
              </a:rPr>
              <a:t>hr</a:t>
            </a:r>
            <a:r>
              <a:rPr lang="en-US" altLang="ko-KR" sz="1400" dirty="0">
                <a:solidFill>
                  <a:schemeClr val="tx1"/>
                </a:solidFill>
              </a:rPr>
              <a:t>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&lt;h3&gt;Select&lt;/h3&gt;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&lt;select v-model = "languages"&gt;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&lt;option disabled value = ""&gt;Please select one&lt;/option&gt;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&lt;option&gt;Java&lt;/option&gt;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&lt;option&gt;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&lt;/option&gt;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&lt;option&gt;</a:t>
            </a:r>
            <a:r>
              <a:rPr lang="en-US" altLang="ko-KR" sz="1400" dirty="0" err="1">
                <a:solidFill>
                  <a:schemeClr val="tx1"/>
                </a:solidFill>
              </a:rPr>
              <a:t>Php</a:t>
            </a:r>
            <a:r>
              <a:rPr lang="en-US" altLang="ko-KR" sz="1400" dirty="0">
                <a:solidFill>
                  <a:schemeClr val="tx1"/>
                </a:solidFill>
              </a:rPr>
              <a:t>&lt;/option&gt;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&lt;option&gt;C&lt;/option&gt;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&lt;option&gt;C++&lt;/option&gt;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&lt;/select&gt;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&lt;h3&gt;Languages Selected is : {{ languages }}&lt;/h3&gt;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</a:t>
            </a:r>
            <a:r>
              <a:rPr lang="en-US" altLang="ko-KR" sz="1400" dirty="0" err="1">
                <a:solidFill>
                  <a:schemeClr val="tx1"/>
                </a:solidFill>
              </a:rPr>
              <a:t>hr</a:t>
            </a:r>
            <a:r>
              <a:rPr lang="en-US" altLang="ko-KR" sz="1400" dirty="0">
                <a:solidFill>
                  <a:schemeClr val="tx1"/>
                </a:solidFill>
              </a:rPr>
              <a:t>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61384" y="3947745"/>
            <a:ext cx="4305301" cy="2347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       </a:t>
            </a:r>
            <a:r>
              <a:rPr lang="en-US" altLang="ko-KR" sz="1400" dirty="0">
                <a:solidFill>
                  <a:schemeClr val="tx1"/>
                </a:solidFill>
              </a:rPr>
              <a:t>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picked : 'White',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languages : "Java"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&lt;/body&gt;</a:t>
            </a:r>
          </a:p>
        </p:txBody>
      </p:sp>
    </p:spTree>
    <p:extLst>
      <p:ext uri="{BB962C8B-B14F-4D97-AF65-F5344CB8AC3E}">
        <p14:creationId xmlns:p14="http://schemas.microsoft.com/office/powerpoint/2010/main" val="338207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8052" y="958978"/>
            <a:ext cx="11389108" cy="852237"/>
          </a:xfrm>
        </p:spPr>
        <p:txBody>
          <a:bodyPr>
            <a:normAutofit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 </a:t>
            </a:r>
            <a:r>
              <a:rPr lang="en-US" altLang="ko-KR" dirty="0" smtClean="0"/>
              <a:t> </a:t>
            </a:r>
            <a:r>
              <a:rPr lang="en-US" altLang="ko-KR" b="1" dirty="0"/>
              <a:t>v-on</a:t>
            </a:r>
            <a:r>
              <a:rPr lang="ko-KR" altLang="en-US" dirty="0"/>
              <a:t> 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err="1"/>
              <a:t>VueJS</a:t>
            </a:r>
            <a:r>
              <a:rPr lang="ko-KR" altLang="en-US" dirty="0"/>
              <a:t>에서 이벤트를 수신하기 위해 </a:t>
            </a:r>
            <a:r>
              <a:rPr lang="en-US" altLang="ko-KR" dirty="0"/>
              <a:t>DOM </a:t>
            </a:r>
            <a:r>
              <a:rPr lang="ko-KR" altLang="en-US" dirty="0"/>
              <a:t>요소에 추가 된 속성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936097" y="1899138"/>
            <a:ext cx="9122301" cy="4747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&lt;button </a:t>
            </a:r>
            <a:r>
              <a:rPr lang="en-US" altLang="ko-KR" sz="1400" dirty="0" err="1">
                <a:solidFill>
                  <a:srgbClr val="C00000"/>
                </a:solidFill>
              </a:rPr>
              <a:t>v-on:click</a:t>
            </a:r>
            <a:r>
              <a:rPr lang="en-US" altLang="ko-KR" sz="1400" dirty="0">
                <a:solidFill>
                  <a:srgbClr val="C00000"/>
                </a:solidFill>
              </a:rPr>
              <a:t> = "</a:t>
            </a:r>
            <a:r>
              <a:rPr lang="en-US" altLang="ko-KR" sz="1400" dirty="0" err="1">
                <a:solidFill>
                  <a:srgbClr val="C00000"/>
                </a:solidFill>
              </a:rPr>
              <a:t>displaynumbers</a:t>
            </a:r>
            <a:r>
              <a:rPr lang="en-US" altLang="ko-KR" sz="1400" dirty="0">
                <a:solidFill>
                  <a:srgbClr val="C00000"/>
                </a:solidFill>
              </a:rPr>
              <a:t>"</a:t>
            </a:r>
            <a:r>
              <a:rPr lang="en-US" altLang="ko-KR" sz="1400" dirty="0">
                <a:solidFill>
                  <a:schemeClr val="tx1"/>
                </a:solidFill>
              </a:rPr>
              <a:t>&gt;Click ME&lt;/button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&lt;!-- </a:t>
            </a:r>
            <a:r>
              <a:rPr lang="en-US" altLang="ko-KR" sz="1400" dirty="0">
                <a:solidFill>
                  <a:schemeClr val="tx1"/>
                </a:solidFill>
              </a:rPr>
              <a:t>&lt;button @click = "</a:t>
            </a:r>
            <a:r>
              <a:rPr lang="en-US" altLang="ko-KR" sz="1400" dirty="0" err="1">
                <a:solidFill>
                  <a:schemeClr val="tx1"/>
                </a:solidFill>
              </a:rPr>
              <a:t>displaynumbers</a:t>
            </a:r>
            <a:r>
              <a:rPr lang="en-US" altLang="ko-KR" sz="1400" dirty="0">
                <a:solidFill>
                  <a:schemeClr val="tx1"/>
                </a:solidFill>
              </a:rPr>
              <a:t>"&gt;Click ME&lt;/button</a:t>
            </a:r>
            <a:r>
              <a:rPr lang="en-US" altLang="ko-KR" sz="1400" dirty="0" smtClean="0">
                <a:solidFill>
                  <a:schemeClr val="tx1"/>
                </a:solidFill>
              </a:rPr>
              <a:t>&gt;  </a:t>
            </a:r>
            <a:r>
              <a:rPr lang="en-US" altLang="ko-KR" sz="1400" dirty="0">
                <a:solidFill>
                  <a:schemeClr val="tx1"/>
                </a:solidFill>
                <a:sym typeface="Wingdings" pitchFamily="2" charset="2"/>
              </a:rPr>
              <a:t>--&gt;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&lt;h2&gt; Add Number 100 + 200 = {{total}}&lt;/h2&gt;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rgbClr val="C00000"/>
                </a:solidFill>
              </a:rPr>
              <a:t>var</a:t>
            </a:r>
            <a:r>
              <a:rPr lang="en-US" altLang="ko-KR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 err="1">
                <a:solidFill>
                  <a:srgbClr val="C00000"/>
                </a:solidFill>
              </a:rPr>
              <a:t>vm</a:t>
            </a:r>
            <a:r>
              <a:rPr lang="en-US" altLang="ko-KR" sz="1400" dirty="0">
                <a:solidFill>
                  <a:srgbClr val="C00000"/>
                </a:solidFill>
              </a:rPr>
              <a:t> = new </a:t>
            </a:r>
            <a:r>
              <a:rPr lang="en-US" altLang="ko-KR" sz="1400" dirty="0" err="1">
                <a:solidFill>
                  <a:srgbClr val="C00000"/>
                </a:solidFill>
              </a:rPr>
              <a:t>Vue</a:t>
            </a:r>
            <a:r>
              <a:rPr lang="en-US" altLang="ko-KR" sz="1400" dirty="0">
                <a:solidFill>
                  <a:srgbClr val="C00000"/>
                </a:solidFill>
              </a:rPr>
              <a:t>({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el: '#</a:t>
            </a:r>
            <a:r>
              <a:rPr lang="en-US" altLang="ko-KR" sz="1400" dirty="0" err="1">
                <a:solidFill>
                  <a:srgbClr val="C00000"/>
                </a:solidFill>
              </a:rPr>
              <a:t>databinding</a:t>
            </a:r>
            <a:r>
              <a:rPr lang="en-US" altLang="ko-KR" sz="1400" dirty="0">
                <a:solidFill>
                  <a:srgbClr val="C00000"/>
                </a:solidFill>
              </a:rPr>
              <a:t>',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num1: 100,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num2 : 200,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total : ''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methods : {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</a:t>
            </a:r>
            <a:r>
              <a:rPr lang="en-US" altLang="ko-KR" sz="1400" dirty="0" err="1">
                <a:solidFill>
                  <a:srgbClr val="C00000"/>
                </a:solidFill>
              </a:rPr>
              <a:t>displaynumbers</a:t>
            </a:r>
            <a:r>
              <a:rPr lang="en-US" altLang="ko-KR" sz="1400" dirty="0">
                <a:solidFill>
                  <a:srgbClr val="C00000"/>
                </a:solidFill>
              </a:rPr>
              <a:t> : function(event) {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   console.log(event);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   return </a:t>
            </a:r>
            <a:r>
              <a:rPr lang="en-US" altLang="ko-KR" sz="1400" dirty="0" err="1">
                <a:solidFill>
                  <a:srgbClr val="C00000"/>
                </a:solidFill>
              </a:rPr>
              <a:t>this.total</a:t>
            </a:r>
            <a:r>
              <a:rPr lang="en-US" altLang="ko-KR" sz="1400" dirty="0">
                <a:solidFill>
                  <a:srgbClr val="C00000"/>
                </a:solidFill>
              </a:rPr>
              <a:t> =  this.num1+ this.num2;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&lt;/body&gt;</a:t>
            </a:r>
          </a:p>
        </p:txBody>
      </p:sp>
    </p:spTree>
    <p:extLst>
      <p:ext uri="{BB962C8B-B14F-4D97-AF65-F5344CB8AC3E}">
        <p14:creationId xmlns:p14="http://schemas.microsoft.com/office/powerpoint/2010/main" val="33245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217282" y="958979"/>
            <a:ext cx="11349877" cy="661592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 </a:t>
            </a:r>
            <a:r>
              <a:rPr lang="en-US" altLang="ko-KR" dirty="0" smtClean="0"/>
              <a:t> </a:t>
            </a:r>
            <a:r>
              <a:rPr lang="en-US" altLang="ko-KR" b="1" dirty="0"/>
              <a:t>v-on</a:t>
            </a:r>
            <a:r>
              <a:rPr lang="ko-KR" altLang="en-US" dirty="0"/>
              <a:t> 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err="1"/>
              <a:t>VueJS</a:t>
            </a:r>
            <a:r>
              <a:rPr lang="ko-KR" altLang="en-US" dirty="0"/>
              <a:t>에서 이벤트를 수신하기 위해 </a:t>
            </a:r>
            <a:r>
              <a:rPr lang="en-US" altLang="ko-KR" dirty="0"/>
              <a:t>DOM </a:t>
            </a:r>
            <a:r>
              <a:rPr lang="ko-KR" altLang="en-US" dirty="0"/>
              <a:t>요소에 추가 된 속성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818401" y="1811215"/>
            <a:ext cx="9973330" cy="40268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&lt;div </a:t>
            </a:r>
            <a:r>
              <a:rPr lang="en-US" altLang="ko-KR" sz="1400" dirty="0" err="1">
                <a:solidFill>
                  <a:schemeClr val="tx1"/>
                </a:solidFill>
              </a:rPr>
              <a:t>v-bind:style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styleobj</a:t>
            </a:r>
            <a:r>
              <a:rPr lang="en-US" altLang="ko-KR" sz="1400" dirty="0">
                <a:solidFill>
                  <a:schemeClr val="tx1"/>
                </a:solidFill>
              </a:rPr>
              <a:t>" </a:t>
            </a:r>
            <a:r>
              <a:rPr lang="en-US" altLang="ko-KR" sz="1400" dirty="0" err="1">
                <a:solidFill>
                  <a:srgbClr val="C00000"/>
                </a:solidFill>
              </a:rPr>
              <a:t>v-on:mouseover</a:t>
            </a:r>
            <a:r>
              <a:rPr lang="en-US" altLang="ko-KR" sz="1400" dirty="0">
                <a:solidFill>
                  <a:srgbClr val="C00000"/>
                </a:solidFill>
              </a:rPr>
              <a:t> = "</a:t>
            </a:r>
            <a:r>
              <a:rPr lang="en-US" altLang="ko-KR" sz="1400" dirty="0" err="1">
                <a:solidFill>
                  <a:srgbClr val="C00000"/>
                </a:solidFill>
              </a:rPr>
              <a:t>changebgcolor</a:t>
            </a:r>
            <a:r>
              <a:rPr lang="en-US" altLang="ko-KR" sz="1400" dirty="0">
                <a:solidFill>
                  <a:srgbClr val="C00000"/>
                </a:solidFill>
              </a:rPr>
              <a:t>" </a:t>
            </a:r>
            <a:r>
              <a:rPr lang="en-US" altLang="ko-KR" sz="1400" dirty="0" err="1">
                <a:solidFill>
                  <a:srgbClr val="C00000"/>
                </a:solidFill>
              </a:rPr>
              <a:t>v-on:mouseout</a:t>
            </a:r>
            <a:r>
              <a:rPr lang="en-US" altLang="ko-KR" sz="1400" dirty="0">
                <a:solidFill>
                  <a:srgbClr val="C00000"/>
                </a:solidFill>
              </a:rPr>
              <a:t> = "</a:t>
            </a:r>
            <a:r>
              <a:rPr lang="en-US" altLang="ko-KR" sz="1400" dirty="0" err="1">
                <a:solidFill>
                  <a:srgbClr val="C00000"/>
                </a:solidFill>
              </a:rPr>
              <a:t>originalcolor</a:t>
            </a:r>
            <a:r>
              <a:rPr lang="en-US" altLang="ko-KR" sz="1400" dirty="0">
                <a:solidFill>
                  <a:srgbClr val="C00000"/>
                </a:solidFill>
              </a:rPr>
              <a:t>"</a:t>
            </a:r>
            <a:r>
              <a:rPr lang="en-US" altLang="ko-KR" sz="1400" dirty="0">
                <a:solidFill>
                  <a:schemeClr val="tx1"/>
                </a:solidFill>
              </a:rPr>
              <a:t>&gt;&lt;/div&gt;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</a:t>
            </a:r>
            <a:r>
              <a:rPr lang="en-US" altLang="ko-KR" sz="1400" dirty="0" smtClean="0">
                <a:solidFill>
                  <a:schemeClr val="tx1"/>
                </a:solidFill>
              </a:rPr>
              <a:t>&gt;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 &lt;</a:t>
            </a:r>
            <a:r>
              <a:rPr lang="en-US" altLang="ko-KR" sz="1400" dirty="0">
                <a:solidFill>
                  <a:schemeClr val="tx1"/>
                </a:solidFill>
              </a:rPr>
              <a:t>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num1: 100,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num2 : 200,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total : '',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styleobj</a:t>
            </a:r>
            <a:r>
              <a:rPr lang="en-US" altLang="ko-KR" sz="1400" dirty="0">
                <a:solidFill>
                  <a:schemeClr val="tx1"/>
                </a:solidFill>
              </a:rPr>
              <a:t> 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width:"100px",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height:"100px",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backgroundColor</a:t>
            </a:r>
            <a:r>
              <a:rPr lang="en-US" altLang="ko-KR" sz="1400" dirty="0">
                <a:solidFill>
                  <a:schemeClr val="tx1"/>
                </a:solidFill>
              </a:rPr>
              <a:t>:"red"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},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11500" y="4028793"/>
            <a:ext cx="5229313" cy="26164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methods </a:t>
            </a:r>
            <a:r>
              <a:rPr lang="en-US" altLang="ko-KR" sz="1400" dirty="0">
                <a:solidFill>
                  <a:schemeClr val="tx1"/>
                </a:solidFill>
              </a:rPr>
              <a:t>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changebgcolor</a:t>
            </a:r>
            <a:r>
              <a:rPr lang="en-US" altLang="ko-KR" sz="1400" dirty="0">
                <a:solidFill>
                  <a:schemeClr val="tx1"/>
                </a:solidFill>
              </a:rPr>
              <a:t> : function()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this.styleobj.backgroundColor</a:t>
            </a:r>
            <a:r>
              <a:rPr lang="en-US" altLang="ko-KR" sz="1400" dirty="0">
                <a:solidFill>
                  <a:schemeClr val="tx1"/>
                </a:solidFill>
              </a:rPr>
              <a:t> = "green";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originalcolor</a:t>
            </a:r>
            <a:r>
              <a:rPr lang="en-US" altLang="ko-KR" sz="1400" dirty="0">
                <a:solidFill>
                  <a:schemeClr val="tx1"/>
                </a:solidFill>
              </a:rPr>
              <a:t> : function()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this.styleobj.backgroundColor</a:t>
            </a:r>
            <a:r>
              <a:rPr lang="en-US" altLang="ko-KR" sz="1400" dirty="0">
                <a:solidFill>
                  <a:schemeClr val="tx1"/>
                </a:solidFill>
              </a:rPr>
              <a:t> = "red";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&lt;/body&gt;</a:t>
            </a:r>
          </a:p>
        </p:txBody>
      </p:sp>
    </p:spTree>
    <p:extLst>
      <p:ext uri="{BB962C8B-B14F-4D97-AF65-F5344CB8AC3E}">
        <p14:creationId xmlns:p14="http://schemas.microsoft.com/office/powerpoint/2010/main" val="158861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217282" y="958979"/>
            <a:ext cx="11349877" cy="661592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 </a:t>
            </a:r>
            <a:r>
              <a:rPr lang="en-US" altLang="ko-KR" dirty="0" smtClean="0"/>
              <a:t> Event Modifier - </a:t>
            </a:r>
            <a:r>
              <a:rPr lang="en-US" altLang="ko-KR" dirty="0"/>
              <a:t>.once</a:t>
            </a:r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818400" y="1591321"/>
            <a:ext cx="10724767" cy="4655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&lt;button </a:t>
            </a:r>
            <a:r>
              <a:rPr lang="en-US" altLang="ko-KR" sz="1400" dirty="0" err="1">
                <a:solidFill>
                  <a:srgbClr val="C00000"/>
                </a:solidFill>
              </a:rPr>
              <a:t>v-on:click.once</a:t>
            </a:r>
            <a:r>
              <a:rPr lang="en-US" altLang="ko-KR" sz="1400" dirty="0">
                <a:solidFill>
                  <a:srgbClr val="C00000"/>
                </a:solidFill>
              </a:rPr>
              <a:t> = "</a:t>
            </a:r>
            <a:r>
              <a:rPr lang="en-US" altLang="ko-KR" sz="1400" dirty="0" err="1">
                <a:solidFill>
                  <a:srgbClr val="C00000"/>
                </a:solidFill>
              </a:rPr>
              <a:t>buttonclickedonce</a:t>
            </a:r>
            <a:r>
              <a:rPr lang="en-US" altLang="ko-KR" sz="1400" dirty="0">
                <a:solidFill>
                  <a:srgbClr val="C00000"/>
                </a:solidFill>
              </a:rPr>
              <a:t>" </a:t>
            </a:r>
            <a:r>
              <a:rPr lang="en-US" altLang="ko-KR" sz="1400" dirty="0" err="1">
                <a:solidFill>
                  <a:srgbClr val="C00000"/>
                </a:solidFill>
              </a:rPr>
              <a:t>v-bind:style</a:t>
            </a:r>
            <a:r>
              <a:rPr lang="en-US" altLang="ko-KR" sz="1400" dirty="0">
                <a:solidFill>
                  <a:srgbClr val="C00000"/>
                </a:solidFill>
              </a:rPr>
              <a:t> = "</a:t>
            </a:r>
            <a:r>
              <a:rPr lang="en-US" altLang="ko-KR" sz="1400" dirty="0" err="1">
                <a:solidFill>
                  <a:srgbClr val="C00000"/>
                </a:solidFill>
              </a:rPr>
              <a:t>styleobj</a:t>
            </a:r>
            <a:r>
              <a:rPr lang="en-US" altLang="ko-KR" sz="1400" dirty="0">
                <a:solidFill>
                  <a:srgbClr val="C00000"/>
                </a:solidFill>
              </a:rPr>
              <a:t>"</a:t>
            </a:r>
            <a:r>
              <a:rPr lang="en-US" altLang="ko-KR" sz="1400" dirty="0">
                <a:solidFill>
                  <a:schemeClr val="tx1"/>
                </a:solidFill>
              </a:rPr>
              <a:t>&gt;Click Once&lt;/button&gt;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Output:{{</a:t>
            </a:r>
            <a:r>
              <a:rPr lang="en-US" altLang="ko-KR" sz="1400" dirty="0" err="1">
                <a:solidFill>
                  <a:schemeClr val="tx1"/>
                </a:solidFill>
              </a:rPr>
              <a:t>clicknum</a:t>
            </a:r>
            <a:r>
              <a:rPr lang="en-US" altLang="ko-KR" sz="1400" dirty="0">
                <a:solidFill>
                  <a:schemeClr val="tx1"/>
                </a:solidFill>
              </a:rPr>
              <a:t>}}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/&gt;&lt;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&lt;button </a:t>
            </a:r>
            <a:r>
              <a:rPr lang="en-US" altLang="ko-KR" sz="1400" dirty="0" err="1">
                <a:solidFill>
                  <a:schemeClr val="tx1"/>
                </a:solidFill>
              </a:rPr>
              <a:t>v-on:click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buttonclicked</a:t>
            </a:r>
            <a:r>
              <a:rPr lang="en-US" altLang="ko-KR" sz="1400" dirty="0">
                <a:solidFill>
                  <a:schemeClr val="tx1"/>
                </a:solidFill>
              </a:rPr>
              <a:t>"  </a:t>
            </a:r>
            <a:r>
              <a:rPr lang="en-US" altLang="ko-KR" sz="1400" dirty="0" err="1">
                <a:solidFill>
                  <a:schemeClr val="tx1"/>
                </a:solidFill>
              </a:rPr>
              <a:t>v-bind:style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styleobj</a:t>
            </a:r>
            <a:r>
              <a:rPr lang="en-US" altLang="ko-KR" sz="1400" dirty="0">
                <a:solidFill>
                  <a:schemeClr val="tx1"/>
                </a:solidFill>
              </a:rPr>
              <a:t>"&gt;Click Me&lt;/button&gt;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Output:{{clicknum1}}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</a:t>
            </a:r>
            <a:r>
              <a:rPr lang="en-US" altLang="ko-KR" sz="1400" dirty="0" err="1">
                <a:solidFill>
                  <a:srgbClr val="C00000"/>
                </a:solidFill>
              </a:rPr>
              <a:t>var</a:t>
            </a:r>
            <a:r>
              <a:rPr lang="en-US" altLang="ko-KR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 err="1">
                <a:solidFill>
                  <a:srgbClr val="C00000"/>
                </a:solidFill>
              </a:rPr>
              <a:t>vm</a:t>
            </a:r>
            <a:r>
              <a:rPr lang="en-US" altLang="ko-KR" sz="1400" dirty="0">
                <a:solidFill>
                  <a:srgbClr val="C00000"/>
                </a:solidFill>
              </a:rPr>
              <a:t> = new </a:t>
            </a:r>
            <a:r>
              <a:rPr lang="en-US" altLang="ko-KR" sz="1400" dirty="0" err="1">
                <a:solidFill>
                  <a:srgbClr val="C00000"/>
                </a:solidFill>
              </a:rPr>
              <a:t>Vue</a:t>
            </a:r>
            <a:r>
              <a:rPr lang="en-US" altLang="ko-KR" sz="1400" dirty="0">
                <a:solidFill>
                  <a:srgbClr val="C00000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clicknum</a:t>
            </a:r>
            <a:r>
              <a:rPr lang="en-US" altLang="ko-KR" sz="1400" dirty="0">
                <a:solidFill>
                  <a:schemeClr val="tx1"/>
                </a:solidFill>
              </a:rPr>
              <a:t> : 0,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clicknum1 :0,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styleobj</a:t>
            </a:r>
            <a:r>
              <a:rPr lang="en-US" altLang="ko-KR" sz="1400" dirty="0">
                <a:solidFill>
                  <a:schemeClr val="tx1"/>
                </a:solidFill>
              </a:rPr>
              <a:t>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backgroundColor</a:t>
            </a:r>
            <a:r>
              <a:rPr lang="en-US" altLang="ko-KR" sz="1400" dirty="0">
                <a:solidFill>
                  <a:schemeClr val="tx1"/>
                </a:solidFill>
              </a:rPr>
              <a:t>: '#2196F3!important',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cursor: 'pointer',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padding: '8px 16px',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verticalAlign</a:t>
            </a:r>
            <a:r>
              <a:rPr lang="en-US" altLang="ko-KR" sz="1400" dirty="0">
                <a:solidFill>
                  <a:schemeClr val="tx1"/>
                </a:solidFill>
              </a:rPr>
              <a:t>: 'middle',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},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11500" y="4028792"/>
            <a:ext cx="5229313" cy="27250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methods 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buttonclickedonce</a:t>
            </a:r>
            <a:r>
              <a:rPr lang="en-US" altLang="ko-KR" sz="1400" dirty="0">
                <a:solidFill>
                  <a:schemeClr val="tx1"/>
                </a:solidFill>
              </a:rPr>
              <a:t> : function()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this.clicknum</a:t>
            </a:r>
            <a:r>
              <a:rPr lang="en-US" altLang="ko-KR" sz="1400" dirty="0">
                <a:solidFill>
                  <a:schemeClr val="tx1"/>
                </a:solidFill>
              </a:rPr>
              <a:t>++;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buttonclicked</a:t>
            </a:r>
            <a:r>
              <a:rPr lang="en-US" altLang="ko-KR" sz="1400" dirty="0">
                <a:solidFill>
                  <a:schemeClr val="tx1"/>
                </a:solidFill>
              </a:rPr>
              <a:t> : function()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this.clicknum1++;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&lt;/body&gt;</a:t>
            </a:r>
          </a:p>
        </p:txBody>
      </p:sp>
    </p:spTree>
    <p:extLst>
      <p:ext uri="{BB962C8B-B14F-4D97-AF65-F5344CB8AC3E}">
        <p14:creationId xmlns:p14="http://schemas.microsoft.com/office/powerpoint/2010/main" val="345521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217282" y="958979"/>
            <a:ext cx="11349877" cy="661592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 </a:t>
            </a:r>
            <a:r>
              <a:rPr lang="en-US" altLang="ko-KR" dirty="0" smtClean="0"/>
              <a:t> Event Modifier - .prevent</a:t>
            </a:r>
            <a:endParaRPr lang="en-US" altLang="ko-KR" dirty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068309" y="1527947"/>
            <a:ext cx="10366218" cy="51263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</a:rPr>
              <a:t>div id = "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&lt;a </a:t>
            </a:r>
            <a:r>
              <a:rPr lang="en-US" altLang="ko-KR" sz="1400" dirty="0" err="1">
                <a:solidFill>
                  <a:schemeClr val="tx1"/>
                </a:solidFill>
              </a:rPr>
              <a:t>href</a:t>
            </a:r>
            <a:r>
              <a:rPr lang="en-US" altLang="ko-KR" sz="1400" dirty="0">
                <a:solidFill>
                  <a:schemeClr val="tx1"/>
                </a:solidFill>
              </a:rPr>
              <a:t> = "http://www.google.com" </a:t>
            </a:r>
            <a:r>
              <a:rPr lang="en-US" altLang="ko-KR" sz="1400" dirty="0" err="1">
                <a:solidFill>
                  <a:srgbClr val="C00000"/>
                </a:solidFill>
              </a:rPr>
              <a:t>v-on:click</a:t>
            </a:r>
            <a:r>
              <a:rPr lang="en-US" altLang="ko-KR" sz="1400" dirty="0">
                <a:solidFill>
                  <a:srgbClr val="C00000"/>
                </a:solidFill>
              </a:rPr>
              <a:t> = "</a:t>
            </a:r>
            <a:r>
              <a:rPr lang="en-US" altLang="ko-KR" sz="1400" dirty="0" err="1">
                <a:solidFill>
                  <a:srgbClr val="C00000"/>
                </a:solidFill>
              </a:rPr>
              <a:t>clickme</a:t>
            </a:r>
            <a:r>
              <a:rPr lang="en-US" altLang="ko-KR" sz="1400" dirty="0">
                <a:solidFill>
                  <a:srgbClr val="C00000"/>
                </a:solidFill>
              </a:rPr>
              <a:t>" target = "_blank" </a:t>
            </a:r>
            <a:r>
              <a:rPr lang="en-US" altLang="ko-KR" sz="1400" dirty="0" err="1">
                <a:solidFill>
                  <a:srgbClr val="C00000"/>
                </a:solidFill>
              </a:rPr>
              <a:t>v-bind:style</a:t>
            </a:r>
            <a:r>
              <a:rPr lang="en-US" altLang="ko-KR" sz="1400" dirty="0">
                <a:solidFill>
                  <a:srgbClr val="C00000"/>
                </a:solidFill>
              </a:rPr>
              <a:t> = "</a:t>
            </a:r>
            <a:r>
              <a:rPr lang="en-US" altLang="ko-KR" sz="1400" dirty="0" err="1">
                <a:solidFill>
                  <a:srgbClr val="C00000"/>
                </a:solidFill>
              </a:rPr>
              <a:t>styleobj</a:t>
            </a:r>
            <a:r>
              <a:rPr lang="en-US" altLang="ko-KR" sz="1400" dirty="0">
                <a:solidFill>
                  <a:srgbClr val="C00000"/>
                </a:solidFill>
              </a:rPr>
              <a:t>"</a:t>
            </a:r>
            <a:r>
              <a:rPr lang="en-US" altLang="ko-KR" sz="1400" dirty="0">
                <a:solidFill>
                  <a:schemeClr val="tx1"/>
                </a:solidFill>
              </a:rPr>
              <a:t>&gt;Click Me&lt;/a&gt;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&lt;a </a:t>
            </a:r>
            <a:r>
              <a:rPr lang="en-US" altLang="ko-KR" sz="1400" dirty="0" err="1">
                <a:solidFill>
                  <a:schemeClr val="tx1"/>
                </a:solidFill>
              </a:rPr>
              <a:t>href</a:t>
            </a:r>
            <a:r>
              <a:rPr lang="en-US" altLang="ko-KR" sz="1400" dirty="0">
                <a:solidFill>
                  <a:schemeClr val="tx1"/>
                </a:solidFill>
              </a:rPr>
              <a:t> = </a:t>
            </a:r>
            <a:r>
              <a:rPr lang="en-US" altLang="ko-KR" sz="1400" dirty="0" smtClean="0">
                <a:solidFill>
                  <a:schemeClr val="tx1"/>
                </a:solidFill>
              </a:rPr>
              <a:t>"http</a:t>
            </a:r>
            <a:r>
              <a:rPr lang="en-US" altLang="ko-KR" sz="1400" dirty="0">
                <a:solidFill>
                  <a:schemeClr val="tx1"/>
                </a:solidFill>
              </a:rPr>
              <a:t>://</a:t>
            </a:r>
            <a:r>
              <a:rPr lang="en-US" altLang="ko-KR" sz="1400" dirty="0" smtClean="0">
                <a:solidFill>
                  <a:schemeClr val="tx1"/>
                </a:solidFill>
              </a:rPr>
              <a:t>www.google.com"</a:t>
            </a:r>
            <a:r>
              <a:rPr lang="en-US" altLang="ko-KR" sz="1400" dirty="0" smtClean="0">
                <a:solidFill>
                  <a:srgbClr val="C00000"/>
                </a:solidFill>
              </a:rPr>
              <a:t>  </a:t>
            </a:r>
            <a:r>
              <a:rPr lang="en-US" altLang="ko-KR" sz="1400" dirty="0" err="1">
                <a:solidFill>
                  <a:srgbClr val="C00000"/>
                </a:solidFill>
              </a:rPr>
              <a:t>v-on:click.prevent</a:t>
            </a:r>
            <a:r>
              <a:rPr lang="en-US" altLang="ko-KR" sz="1400" dirty="0">
                <a:solidFill>
                  <a:srgbClr val="C00000"/>
                </a:solidFill>
              </a:rPr>
              <a:t> = "</a:t>
            </a:r>
            <a:r>
              <a:rPr lang="en-US" altLang="ko-KR" sz="1400" dirty="0" err="1">
                <a:solidFill>
                  <a:srgbClr val="C00000"/>
                </a:solidFill>
              </a:rPr>
              <a:t>clickme</a:t>
            </a:r>
            <a:r>
              <a:rPr lang="en-US" altLang="ko-KR" sz="1400" dirty="0">
                <a:solidFill>
                  <a:srgbClr val="C00000"/>
                </a:solidFill>
              </a:rPr>
              <a:t>" target = "_blank" </a:t>
            </a:r>
            <a:r>
              <a:rPr lang="en-US" altLang="ko-KR" sz="1400" dirty="0" err="1">
                <a:solidFill>
                  <a:srgbClr val="C00000"/>
                </a:solidFill>
              </a:rPr>
              <a:t>v-bind:style</a:t>
            </a:r>
            <a:r>
              <a:rPr lang="en-US" altLang="ko-KR" sz="1400" dirty="0">
                <a:solidFill>
                  <a:srgbClr val="C00000"/>
                </a:solidFill>
              </a:rPr>
              <a:t> = "</a:t>
            </a:r>
            <a:r>
              <a:rPr lang="en-US" altLang="ko-KR" sz="1400" dirty="0" err="1">
                <a:solidFill>
                  <a:srgbClr val="C00000"/>
                </a:solidFill>
              </a:rPr>
              <a:t>styleobj</a:t>
            </a:r>
            <a:r>
              <a:rPr lang="en-US" altLang="ko-KR" sz="1400" dirty="0">
                <a:solidFill>
                  <a:srgbClr val="C00000"/>
                </a:solidFill>
              </a:rPr>
              <a:t>"</a:t>
            </a:r>
            <a:r>
              <a:rPr lang="en-US" altLang="ko-KR" sz="1400" dirty="0">
                <a:solidFill>
                  <a:schemeClr val="tx1"/>
                </a:solidFill>
              </a:rPr>
              <a:t>&gt;Click Me&lt;/a</a:t>
            </a:r>
            <a:r>
              <a:rPr lang="en-US" altLang="ko-KR" sz="1400" dirty="0" smtClean="0">
                <a:solidFill>
                  <a:schemeClr val="tx1"/>
                </a:solidFill>
              </a:rPr>
              <a:t>&gt;   </a:t>
            </a:r>
            <a:r>
              <a:rPr lang="en-US" altLang="ko-KR" sz="14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clicknum</a:t>
            </a:r>
            <a:r>
              <a:rPr lang="en-US" altLang="ko-KR" sz="1400" dirty="0">
                <a:solidFill>
                  <a:schemeClr val="tx1"/>
                </a:solidFill>
              </a:rPr>
              <a:t> : 0,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clicknum1 :0,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styleobj</a:t>
            </a:r>
            <a:r>
              <a:rPr lang="en-US" altLang="ko-KR" sz="1400" dirty="0">
                <a:solidFill>
                  <a:schemeClr val="tx1"/>
                </a:solidFill>
              </a:rPr>
              <a:t>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color: '#4CAF50',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marginLeft</a:t>
            </a:r>
            <a:r>
              <a:rPr lang="en-US" altLang="ko-KR" sz="1400" dirty="0">
                <a:solidFill>
                  <a:schemeClr val="tx1"/>
                </a:solidFill>
              </a:rPr>
              <a:t>: '20px',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fontSize</a:t>
            </a:r>
            <a:r>
              <a:rPr lang="en-US" altLang="ko-KR" sz="1400" dirty="0">
                <a:solidFill>
                  <a:schemeClr val="tx1"/>
                </a:solidFill>
              </a:rPr>
              <a:t>: '30px'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methods 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clickme</a:t>
            </a:r>
            <a:r>
              <a:rPr lang="en-US" altLang="ko-KR" sz="1400" dirty="0">
                <a:solidFill>
                  <a:schemeClr val="tx1"/>
                </a:solidFill>
              </a:rPr>
              <a:t> : function()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alert("Anchor tag is clicked");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});     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8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8052" y="958978"/>
            <a:ext cx="11582400" cy="1221514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사용자 인터페이스를 만들기 위한 </a:t>
            </a:r>
            <a:r>
              <a:rPr lang="ko-KR" altLang="en-US" b="1" dirty="0" err="1"/>
              <a:t>프로그레시브</a:t>
            </a:r>
            <a:r>
              <a:rPr lang="ko-KR" altLang="en-US" b="1" dirty="0"/>
              <a:t> 프레임워크</a:t>
            </a:r>
            <a:r>
              <a:rPr lang="ko-KR" altLang="en-US" dirty="0"/>
              <a:t> 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간단한 </a:t>
            </a:r>
            <a:r>
              <a:rPr lang="ko-KR" altLang="en-US" dirty="0"/>
              <a:t>템플릿 구문을 사용하여 </a:t>
            </a:r>
            <a:r>
              <a:rPr lang="en-US" altLang="ko-KR" dirty="0"/>
              <a:t>DOM</a:t>
            </a:r>
            <a:r>
              <a:rPr lang="ko-KR" altLang="en-US" dirty="0"/>
              <a:t>에서 데이터를 </a:t>
            </a:r>
            <a:r>
              <a:rPr lang="ko-KR" altLang="en-US" dirty="0">
                <a:solidFill>
                  <a:srgbClr val="C00000"/>
                </a:solidFill>
              </a:rPr>
              <a:t>선언적으로 </a:t>
            </a:r>
            <a:r>
              <a:rPr lang="ko-KR" altLang="en-US" dirty="0" err="1">
                <a:solidFill>
                  <a:srgbClr val="C00000"/>
                </a:solidFill>
              </a:rPr>
              <a:t>렌더링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자바스크립트를 실행할 수 있는 환경이라면 어디에서든 </a:t>
            </a:r>
            <a:r>
              <a:rPr lang="ko-KR" altLang="en-US" dirty="0">
                <a:solidFill>
                  <a:srgbClr val="FF0000"/>
                </a:solidFill>
              </a:rPr>
              <a:t>양방향성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FF0000"/>
                </a:solidFill>
              </a:rPr>
              <a:t>기능성</a:t>
            </a:r>
            <a:r>
              <a:rPr lang="ko-KR" altLang="en-US" dirty="0"/>
              <a:t>을 제공할 수 있는 라이브러리입니다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99850" y="2678389"/>
            <a:ext cx="5249257" cy="3819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&lt;head&gt;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&lt;title&gt;</a:t>
            </a:r>
            <a:r>
              <a:rPr lang="en-US" altLang="ko-KR" sz="1400" dirty="0" err="1">
                <a:solidFill>
                  <a:schemeClr val="tx1"/>
                </a:solidFill>
              </a:rPr>
              <a:t>VueJs</a:t>
            </a:r>
            <a:r>
              <a:rPr lang="en-US" altLang="ko-KR" sz="1400" dirty="0">
                <a:solidFill>
                  <a:schemeClr val="tx1"/>
                </a:solidFill>
              </a:rPr>
              <a:t> Instance&lt;/title&gt;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 </a:t>
            </a:r>
            <a:r>
              <a:rPr lang="en-US" altLang="ko-KR" sz="1400" dirty="0" err="1">
                <a:solidFill>
                  <a:schemeClr val="tx1"/>
                </a:solidFill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js</a:t>
            </a:r>
            <a:r>
              <a:rPr lang="en-US" altLang="ko-KR" sz="1400" dirty="0">
                <a:solidFill>
                  <a:schemeClr val="tx1"/>
                </a:solidFill>
              </a:rPr>
              <a:t>/vue.js"&gt;&lt;/script&gt;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id="app</a:t>
            </a:r>
            <a:r>
              <a:rPr lang="en-US" altLang="ko-KR" sz="1400" dirty="0" smtClean="0">
                <a:solidFill>
                  <a:schemeClr val="tx1"/>
                </a:solidFill>
              </a:rPr>
              <a:t>"&gt;  </a:t>
            </a:r>
            <a:r>
              <a:rPr lang="en-US" altLang="ko-KR" sz="1400" dirty="0">
                <a:solidFill>
                  <a:srgbClr val="C00000"/>
                </a:solidFill>
              </a:rPr>
              <a:t>{{ message </a:t>
            </a:r>
            <a:r>
              <a:rPr lang="en-US" altLang="ko-KR" sz="1400" dirty="0" smtClean="0">
                <a:solidFill>
                  <a:srgbClr val="C00000"/>
                </a:solidFill>
              </a:rPr>
              <a:t>}}</a:t>
            </a:r>
            <a:r>
              <a:rPr lang="en-US" altLang="ko-KR" sz="1400" dirty="0" smtClean="0">
                <a:solidFill>
                  <a:schemeClr val="tx1"/>
                </a:solidFill>
              </a:rPr>
              <a:t>  &lt;/</a:t>
            </a:r>
            <a:r>
              <a:rPr lang="en-US" altLang="ko-KR" sz="1400" dirty="0">
                <a:solidFill>
                  <a:schemeClr val="tx1"/>
                </a:solidFill>
              </a:rPr>
              <a:t>div&gt;     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</a:rPr>
              <a:t>script 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  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var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en-US" altLang="ko-KR" sz="1400" dirty="0">
                <a:solidFill>
                  <a:srgbClr val="C00000"/>
                </a:solidFill>
              </a:rPr>
              <a:t>app = new </a:t>
            </a:r>
            <a:r>
              <a:rPr lang="en-US" altLang="ko-KR" sz="1400" dirty="0" err="1">
                <a:solidFill>
                  <a:srgbClr val="C00000"/>
                </a:solidFill>
              </a:rPr>
              <a:t>Vue</a:t>
            </a:r>
            <a:r>
              <a:rPr lang="en-US" altLang="ko-KR" sz="1400" dirty="0">
                <a:solidFill>
                  <a:srgbClr val="C00000"/>
                </a:solidFill>
              </a:rPr>
              <a:t>({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</a:t>
            </a:r>
            <a:r>
              <a:rPr lang="en-US" altLang="ko-KR" sz="1400" dirty="0" smtClean="0">
                <a:solidFill>
                  <a:srgbClr val="C00000"/>
                </a:solidFill>
              </a:rPr>
              <a:t>    el</a:t>
            </a:r>
            <a:r>
              <a:rPr lang="en-US" altLang="ko-KR" sz="1400" dirty="0">
                <a:solidFill>
                  <a:srgbClr val="C00000"/>
                </a:solidFill>
              </a:rPr>
              <a:t>: '#app',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</a:t>
            </a:r>
            <a:r>
              <a:rPr lang="en-US" altLang="ko-KR" sz="1400" dirty="0" smtClean="0">
                <a:solidFill>
                  <a:srgbClr val="C00000"/>
                </a:solidFill>
              </a:rPr>
              <a:t>    data</a:t>
            </a:r>
            <a:r>
              <a:rPr lang="en-US" altLang="ko-KR" sz="1400" dirty="0">
                <a:solidFill>
                  <a:srgbClr val="C00000"/>
                </a:solidFill>
              </a:rPr>
              <a:t>: {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</a:t>
            </a:r>
            <a:r>
              <a:rPr lang="en-US" altLang="ko-KR" sz="1400" dirty="0" smtClean="0">
                <a:solidFill>
                  <a:srgbClr val="C00000"/>
                </a:solidFill>
              </a:rPr>
              <a:t>      </a:t>
            </a:r>
            <a:r>
              <a:rPr lang="en-US" altLang="ko-KR" sz="1400" dirty="0">
                <a:solidFill>
                  <a:srgbClr val="C00000"/>
                </a:solidFill>
              </a:rPr>
              <a:t>message: '</a:t>
            </a:r>
            <a:r>
              <a:rPr lang="ko-KR" altLang="en-US" sz="1400" dirty="0">
                <a:solidFill>
                  <a:srgbClr val="C00000"/>
                </a:solidFill>
              </a:rPr>
              <a:t>안녕하세요 </a:t>
            </a:r>
            <a:r>
              <a:rPr lang="en-US" altLang="ko-KR" sz="1400" dirty="0" err="1">
                <a:solidFill>
                  <a:srgbClr val="C00000"/>
                </a:solidFill>
              </a:rPr>
              <a:t>Vue</a:t>
            </a:r>
            <a:r>
              <a:rPr lang="en-US" altLang="ko-KR" sz="1400" dirty="0">
                <a:solidFill>
                  <a:srgbClr val="C00000"/>
                </a:solidFill>
              </a:rPr>
              <a:t>!'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</a:t>
            </a:r>
            <a:r>
              <a:rPr lang="en-US" altLang="ko-KR" sz="1400" dirty="0" smtClean="0">
                <a:solidFill>
                  <a:srgbClr val="C00000"/>
                </a:solidFill>
              </a:rPr>
              <a:t>   }</a:t>
            </a:r>
            <a:endParaRPr lang="en-US" altLang="ko-KR" sz="1400" dirty="0">
              <a:solidFill>
                <a:srgbClr val="C00000"/>
              </a:solidFill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</a:rPr>
              <a:t>      })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  &lt;/</a:t>
            </a:r>
            <a:r>
              <a:rPr lang="en-US" altLang="ko-KR" sz="1400" dirty="0">
                <a:solidFill>
                  <a:schemeClr val="tx1"/>
                </a:solidFill>
              </a:rPr>
              <a:t>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&lt;/html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56234" y="3293850"/>
            <a:ext cx="5389934" cy="14452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&lt;div id="app-2"&gt;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&lt;span </a:t>
            </a:r>
            <a:r>
              <a:rPr lang="en-US" altLang="ko-KR" sz="1400" dirty="0" err="1">
                <a:solidFill>
                  <a:schemeClr val="tx1"/>
                </a:solidFill>
              </a:rPr>
              <a:t>v-bind:title</a:t>
            </a:r>
            <a:r>
              <a:rPr lang="en-US" altLang="ko-KR" sz="1400" dirty="0">
                <a:solidFill>
                  <a:schemeClr val="tx1"/>
                </a:solidFill>
              </a:rPr>
              <a:t>="message"&gt;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en-US" sz="1400" dirty="0">
                <a:solidFill>
                  <a:schemeClr val="tx1"/>
                </a:solidFill>
              </a:rPr>
              <a:t>내 위에 잠시 마우스를 올리면 동적으로 바인딩 된 </a:t>
            </a:r>
            <a:r>
              <a:rPr lang="en-US" altLang="ko-KR" sz="1400" dirty="0">
                <a:solidFill>
                  <a:schemeClr val="tx1"/>
                </a:solidFill>
              </a:rPr>
              <a:t>title</a:t>
            </a:r>
            <a:r>
              <a:rPr lang="ko-KR" altLang="en-US" sz="1400" dirty="0">
                <a:solidFill>
                  <a:schemeClr val="tx1"/>
                </a:solidFill>
              </a:rPr>
              <a:t>을 볼 수 있습니다</a:t>
            </a:r>
            <a:r>
              <a:rPr lang="en-US" altLang="ko-KR" sz="1400" dirty="0">
                <a:solidFill>
                  <a:schemeClr val="tx1"/>
                </a:solidFill>
              </a:rPr>
              <a:t>!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&lt;/span&gt;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&lt;/div&gt;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56234" y="5004125"/>
            <a:ext cx="5389934" cy="14452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app2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el: '#app-2',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message: '</a:t>
            </a:r>
            <a:r>
              <a:rPr lang="ko-KR" altLang="en-US" sz="1400" dirty="0">
                <a:solidFill>
                  <a:schemeClr val="tx1"/>
                </a:solidFill>
              </a:rPr>
              <a:t>이 페이지는 </a:t>
            </a:r>
            <a:r>
              <a:rPr lang="en-US" altLang="ko-KR" sz="1400" dirty="0">
                <a:solidFill>
                  <a:schemeClr val="tx1"/>
                </a:solidFill>
              </a:rPr>
              <a:t>' + new Date() + ' </a:t>
            </a:r>
            <a:r>
              <a:rPr lang="ko-KR" altLang="en-US" sz="1400" dirty="0">
                <a:solidFill>
                  <a:schemeClr val="tx1"/>
                </a:solidFill>
              </a:rPr>
              <a:t>에 로드 되었습니다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0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217282" y="958979"/>
            <a:ext cx="11349877" cy="661592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 </a:t>
            </a:r>
            <a:r>
              <a:rPr lang="en-US" altLang="ko-KR" dirty="0" smtClean="0"/>
              <a:t> Event Modifier - .enter</a:t>
            </a:r>
            <a:endParaRPr lang="en-US" altLang="ko-KR" dirty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068308" y="1690909"/>
            <a:ext cx="10746463" cy="49452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&lt;input type = "text" </a:t>
            </a:r>
            <a:r>
              <a:rPr lang="en-US" altLang="ko-KR" sz="1400" dirty="0" err="1">
                <a:solidFill>
                  <a:srgbClr val="C00000"/>
                </a:solidFill>
              </a:rPr>
              <a:t>v-on:keyup.enter</a:t>
            </a:r>
            <a:r>
              <a:rPr lang="en-US" altLang="ko-KR" sz="1400" dirty="0">
                <a:solidFill>
                  <a:srgbClr val="C00000"/>
                </a:solidFill>
              </a:rPr>
              <a:t> = "</a:t>
            </a:r>
            <a:r>
              <a:rPr lang="en-US" altLang="ko-KR" sz="1400" dirty="0" err="1">
                <a:solidFill>
                  <a:srgbClr val="C00000"/>
                </a:solidFill>
              </a:rPr>
              <a:t>showinputvalue</a:t>
            </a:r>
            <a:r>
              <a:rPr lang="en-US" altLang="ko-KR" sz="1400" dirty="0">
                <a:solidFill>
                  <a:srgbClr val="C00000"/>
                </a:solidFill>
              </a:rPr>
              <a:t>" </a:t>
            </a:r>
            <a:r>
              <a:rPr lang="en-US" altLang="ko-KR" sz="1400" dirty="0" err="1">
                <a:solidFill>
                  <a:schemeClr val="tx1"/>
                </a:solidFill>
              </a:rPr>
              <a:t>v-bind:style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styleobj</a:t>
            </a:r>
            <a:r>
              <a:rPr lang="en-US" altLang="ko-KR" sz="1400" dirty="0">
                <a:solidFill>
                  <a:schemeClr val="tx1"/>
                </a:solidFill>
              </a:rPr>
              <a:t>" placeholder = "Enter your name"/&gt;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&lt;h3&gt; {{name}}&lt;/h3&gt;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name:'',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styleobj</a:t>
            </a:r>
            <a:r>
              <a:rPr lang="en-US" altLang="ko-KR" sz="1400" dirty="0">
                <a:solidFill>
                  <a:schemeClr val="tx1"/>
                </a:solidFill>
              </a:rPr>
              <a:t>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width: "30%",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padding: "12px 20px",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margin: "8px 0",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boxSizing</a:t>
            </a:r>
            <a:r>
              <a:rPr lang="en-US" altLang="ko-KR" sz="1400" dirty="0">
                <a:solidFill>
                  <a:schemeClr val="tx1"/>
                </a:solidFill>
              </a:rPr>
              <a:t>: "border-box"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methods 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showinputvalue</a:t>
            </a:r>
            <a:r>
              <a:rPr lang="en-US" altLang="ko-KR" sz="1400" dirty="0">
                <a:solidFill>
                  <a:schemeClr val="tx1"/>
                </a:solidFill>
              </a:rPr>
              <a:t> : function(event)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this.name=</a:t>
            </a:r>
            <a:r>
              <a:rPr lang="en-US" altLang="ko-KR" sz="1400" dirty="0" err="1">
                <a:solidFill>
                  <a:schemeClr val="tx1"/>
                </a:solidFill>
              </a:rPr>
              <a:t>event.target.value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221614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217282" y="958979"/>
            <a:ext cx="11349877" cy="128628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부모는 </a:t>
            </a:r>
            <a:r>
              <a:rPr lang="en-US" altLang="ko-KR" dirty="0"/>
              <a:t>prop </a:t>
            </a:r>
            <a:r>
              <a:rPr lang="ko-KR" altLang="en-US" dirty="0"/>
              <a:t>속성을 사용하여 해당 구성 요소에 데이터를 전달할 수 있지만 자식 구성 요소에 변경 </a:t>
            </a:r>
            <a:r>
              <a:rPr lang="ko-KR" altLang="en-US" dirty="0" err="1"/>
              <a:t>사항이있을</a:t>
            </a:r>
            <a:r>
              <a:rPr lang="ko-KR" altLang="en-US" dirty="0"/>
              <a:t> 때 부모에게 </a:t>
            </a:r>
            <a:r>
              <a:rPr lang="ko-KR" altLang="en-US" dirty="0" err="1"/>
              <a:t>알려야합니다</a:t>
            </a:r>
            <a:r>
              <a:rPr lang="en-US" altLang="ko-KR" dirty="0"/>
              <a:t>. </a:t>
            </a:r>
            <a:r>
              <a:rPr lang="ko-KR" altLang="en-US" dirty="0"/>
              <a:t>이를 위해 사용자 지정 이벤트를 사용할 수 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부모 구성 요소는 </a:t>
            </a:r>
            <a:r>
              <a:rPr lang="en-US" altLang="ko-KR" dirty="0"/>
              <a:t>v-on </a:t>
            </a:r>
            <a:r>
              <a:rPr lang="ko-KR" altLang="en-US" dirty="0"/>
              <a:t>속성을 사용하여 자식 구성 요소 이벤트를 수신 할 수 있습니다 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96292" y="2381060"/>
            <a:ext cx="10746463" cy="4218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&lt;div id = "counter-event-example"&gt;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&lt;p style = "font-size:25px;"&gt;Language displayed : &lt;b&gt;{{ </a:t>
            </a:r>
            <a:r>
              <a:rPr lang="en-US" altLang="ko-KR" sz="1400" dirty="0" err="1">
                <a:solidFill>
                  <a:schemeClr val="tx1"/>
                </a:solidFill>
              </a:rPr>
              <a:t>languageclicked</a:t>
            </a:r>
            <a:r>
              <a:rPr lang="en-US" altLang="ko-KR" sz="1400" dirty="0">
                <a:solidFill>
                  <a:schemeClr val="tx1"/>
                </a:solidFill>
              </a:rPr>
              <a:t> }}&lt;/b&gt;&lt;/p&gt;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&lt;button-counter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v-for = "(item, index) in languages"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</a:t>
            </a:r>
            <a:r>
              <a:rPr lang="en-US" altLang="ko-KR" sz="1400" dirty="0" err="1">
                <a:solidFill>
                  <a:srgbClr val="C00000"/>
                </a:solidFill>
              </a:rPr>
              <a:t>v-bind:item</a:t>
            </a:r>
            <a:r>
              <a:rPr lang="en-US" altLang="ko-KR" sz="1400" dirty="0">
                <a:solidFill>
                  <a:srgbClr val="C00000"/>
                </a:solidFill>
              </a:rPr>
              <a:t> = "item"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</a:t>
            </a:r>
            <a:r>
              <a:rPr lang="en-US" altLang="ko-KR" sz="1400" dirty="0" err="1">
                <a:solidFill>
                  <a:srgbClr val="C00000"/>
                </a:solidFill>
              </a:rPr>
              <a:t>v-bind:index</a:t>
            </a:r>
            <a:r>
              <a:rPr lang="en-US" altLang="ko-KR" sz="1400" dirty="0">
                <a:solidFill>
                  <a:srgbClr val="C00000"/>
                </a:solidFill>
              </a:rPr>
              <a:t> = "index"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</a:t>
            </a:r>
            <a:r>
              <a:rPr lang="en-US" altLang="ko-KR" sz="1400" dirty="0" err="1">
                <a:solidFill>
                  <a:srgbClr val="C00000"/>
                </a:solidFill>
              </a:rPr>
              <a:t>v-on:showlanguage</a:t>
            </a:r>
            <a:r>
              <a:rPr lang="en-US" altLang="ko-KR" sz="1400" dirty="0">
                <a:solidFill>
                  <a:srgbClr val="C00000"/>
                </a:solidFill>
              </a:rPr>
              <a:t> = "</a:t>
            </a:r>
            <a:r>
              <a:rPr lang="en-US" altLang="ko-KR" sz="1400" dirty="0" err="1">
                <a:solidFill>
                  <a:srgbClr val="C00000"/>
                </a:solidFill>
              </a:rPr>
              <a:t>languagedisp</a:t>
            </a:r>
            <a:r>
              <a:rPr lang="en-US" altLang="ko-KR" sz="1400" dirty="0">
                <a:solidFill>
                  <a:srgbClr val="C00000"/>
                </a:solidFill>
              </a:rPr>
              <a:t>"&gt;&lt;/button-counter&gt;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Vue.component</a:t>
            </a:r>
            <a:r>
              <a:rPr lang="en-US" altLang="ko-KR" sz="1400" dirty="0">
                <a:solidFill>
                  <a:schemeClr val="tx1"/>
                </a:solidFill>
              </a:rPr>
              <a:t>('button-counter',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template: '&lt;button </a:t>
            </a:r>
            <a:r>
              <a:rPr lang="en-US" altLang="ko-KR" sz="1400" dirty="0" err="1">
                <a:solidFill>
                  <a:schemeClr val="tx1"/>
                </a:solidFill>
              </a:rPr>
              <a:t>v-on:click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displayLanguage</a:t>
            </a:r>
            <a:r>
              <a:rPr lang="en-US" altLang="ko-KR" sz="1400" dirty="0">
                <a:solidFill>
                  <a:schemeClr val="tx1"/>
                </a:solidFill>
              </a:rPr>
              <a:t>(item)"&gt;&lt;span style = "font-size:25px;"&gt;{{ item }}&lt;/span&gt;&lt;/button&gt;',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function ()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return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counter: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},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04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217282" y="958979"/>
            <a:ext cx="11349877" cy="987516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 Custom Event</a:t>
            </a:r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$ emit </a:t>
            </a:r>
            <a:r>
              <a:rPr lang="ko-KR" altLang="en-US" dirty="0"/>
              <a:t>는 부모 구성 요소 </a:t>
            </a:r>
            <a:r>
              <a:rPr lang="ko-KR" altLang="en-US" dirty="0" err="1"/>
              <a:t>메서드를</a:t>
            </a:r>
            <a:r>
              <a:rPr lang="ko-KR" altLang="en-US" dirty="0"/>
              <a:t> 호출하는 데 사용됩니다</a:t>
            </a:r>
            <a:r>
              <a:rPr lang="en-US" altLang="ko-KR" dirty="0"/>
              <a:t>. 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50614" y="2018923"/>
            <a:ext cx="10610660" cy="47621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props</a:t>
            </a:r>
            <a:r>
              <a:rPr lang="en-US" altLang="ko-KR" sz="1400" dirty="0">
                <a:solidFill>
                  <a:schemeClr val="tx1"/>
                </a:solidFill>
              </a:rPr>
              <a:t>:['item'],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methods: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displayLanguage</a:t>
            </a:r>
            <a:r>
              <a:rPr lang="en-US" altLang="ko-KR" sz="1400" dirty="0">
                <a:solidFill>
                  <a:schemeClr val="tx1"/>
                </a:solidFill>
              </a:rPr>
              <a:t>: function (</a:t>
            </a:r>
            <a:r>
              <a:rPr lang="en-US" altLang="ko-KR" sz="1400" dirty="0" err="1">
                <a:solidFill>
                  <a:schemeClr val="tx1"/>
                </a:solidFill>
              </a:rPr>
              <a:t>lng</a:t>
            </a:r>
            <a:r>
              <a:rPr lang="en-US" altLang="ko-KR" sz="14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console.log(</a:t>
            </a:r>
            <a:r>
              <a:rPr lang="en-US" altLang="ko-KR" sz="1400" dirty="0" err="1">
                <a:solidFill>
                  <a:schemeClr val="tx1"/>
                </a:solidFill>
              </a:rPr>
              <a:t>lng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   </a:t>
            </a:r>
            <a:r>
              <a:rPr lang="en-US" altLang="ko-KR" sz="1400" dirty="0" err="1">
                <a:solidFill>
                  <a:srgbClr val="C00000"/>
                </a:solidFill>
              </a:rPr>
              <a:t>this.$emit</a:t>
            </a:r>
            <a:r>
              <a:rPr lang="en-US" altLang="ko-KR" sz="1400" dirty="0">
                <a:solidFill>
                  <a:srgbClr val="C00000"/>
                </a:solidFill>
              </a:rPr>
              <a:t>('</a:t>
            </a:r>
            <a:r>
              <a:rPr lang="en-US" altLang="ko-KR" sz="1400" dirty="0" err="1">
                <a:solidFill>
                  <a:srgbClr val="C00000"/>
                </a:solidFill>
              </a:rPr>
              <a:t>showlanguage</a:t>
            </a:r>
            <a:r>
              <a:rPr lang="en-US" altLang="ko-KR" sz="1400" dirty="0">
                <a:solidFill>
                  <a:srgbClr val="C00000"/>
                </a:solidFill>
              </a:rPr>
              <a:t>', </a:t>
            </a:r>
            <a:r>
              <a:rPr lang="en-US" altLang="ko-KR" sz="1400" dirty="0" err="1">
                <a:solidFill>
                  <a:srgbClr val="C00000"/>
                </a:solidFill>
              </a:rPr>
              <a:t>lng</a:t>
            </a:r>
            <a:r>
              <a:rPr lang="en-US" altLang="ko-KR" sz="1400" dirty="0">
                <a:solidFill>
                  <a:srgbClr val="C00000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languageclicked</a:t>
            </a:r>
            <a:r>
              <a:rPr lang="en-US" altLang="ko-KR" sz="1400" dirty="0">
                <a:solidFill>
                  <a:schemeClr val="tx1"/>
                </a:solidFill>
              </a:rPr>
              <a:t>: "",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languages : ["Java", "PHP", "C++", "C", "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", "C#", "Python", "HTML"]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methods: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languagedisp</a:t>
            </a:r>
            <a:r>
              <a:rPr lang="en-US" altLang="ko-KR" sz="1400" dirty="0">
                <a:solidFill>
                  <a:schemeClr val="tx1"/>
                </a:solidFill>
              </a:rPr>
              <a:t>: function (a)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this.languageclicked</a:t>
            </a:r>
            <a:r>
              <a:rPr lang="en-US" altLang="ko-KR" sz="1400" dirty="0">
                <a:solidFill>
                  <a:schemeClr val="tx1"/>
                </a:solidFill>
              </a:rPr>
              <a:t> = a;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&lt;/body&gt;</a:t>
            </a:r>
          </a:p>
        </p:txBody>
      </p:sp>
    </p:spTree>
    <p:extLst>
      <p:ext uri="{BB962C8B-B14F-4D97-AF65-F5344CB8AC3E}">
        <p14:creationId xmlns:p14="http://schemas.microsoft.com/office/powerpoint/2010/main" val="12121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217282" y="958979"/>
            <a:ext cx="11349877" cy="987516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 Custom Event</a:t>
            </a:r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$ emit </a:t>
            </a:r>
            <a:r>
              <a:rPr lang="ko-KR" altLang="en-US" dirty="0"/>
              <a:t>는 부모 구성 요소 </a:t>
            </a:r>
            <a:r>
              <a:rPr lang="ko-KR" altLang="en-US" dirty="0" err="1"/>
              <a:t>메서드를</a:t>
            </a:r>
            <a:r>
              <a:rPr lang="ko-KR" altLang="en-US" dirty="0"/>
              <a:t> 호출하는 데 사용됩니다</a:t>
            </a:r>
            <a:r>
              <a:rPr lang="en-US" altLang="ko-KR" dirty="0"/>
              <a:t>. 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50614" y="2018923"/>
            <a:ext cx="10610660" cy="47621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props</a:t>
            </a:r>
            <a:r>
              <a:rPr lang="en-US" altLang="ko-KR" sz="1400" dirty="0">
                <a:solidFill>
                  <a:schemeClr val="tx1"/>
                </a:solidFill>
              </a:rPr>
              <a:t>:['item'],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methods: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displayLanguage</a:t>
            </a:r>
            <a:r>
              <a:rPr lang="en-US" altLang="ko-KR" sz="1400" dirty="0">
                <a:solidFill>
                  <a:schemeClr val="tx1"/>
                </a:solidFill>
              </a:rPr>
              <a:t>: function (</a:t>
            </a:r>
            <a:r>
              <a:rPr lang="en-US" altLang="ko-KR" sz="1400" dirty="0" err="1">
                <a:solidFill>
                  <a:schemeClr val="tx1"/>
                </a:solidFill>
              </a:rPr>
              <a:t>lng</a:t>
            </a:r>
            <a:r>
              <a:rPr lang="en-US" altLang="ko-KR" sz="14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console.log(</a:t>
            </a:r>
            <a:r>
              <a:rPr lang="en-US" altLang="ko-KR" sz="1400" dirty="0" err="1">
                <a:solidFill>
                  <a:schemeClr val="tx1"/>
                </a:solidFill>
              </a:rPr>
              <a:t>lng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   </a:t>
            </a:r>
            <a:r>
              <a:rPr lang="en-US" altLang="ko-KR" sz="1400" dirty="0" err="1">
                <a:solidFill>
                  <a:srgbClr val="C00000"/>
                </a:solidFill>
              </a:rPr>
              <a:t>this.$emit</a:t>
            </a:r>
            <a:r>
              <a:rPr lang="en-US" altLang="ko-KR" sz="1400" dirty="0">
                <a:solidFill>
                  <a:srgbClr val="C00000"/>
                </a:solidFill>
              </a:rPr>
              <a:t>('</a:t>
            </a:r>
            <a:r>
              <a:rPr lang="en-US" altLang="ko-KR" sz="1400" dirty="0" err="1">
                <a:solidFill>
                  <a:srgbClr val="C00000"/>
                </a:solidFill>
              </a:rPr>
              <a:t>showlanguage</a:t>
            </a:r>
            <a:r>
              <a:rPr lang="en-US" altLang="ko-KR" sz="1400" dirty="0">
                <a:solidFill>
                  <a:srgbClr val="C00000"/>
                </a:solidFill>
              </a:rPr>
              <a:t>', </a:t>
            </a:r>
            <a:r>
              <a:rPr lang="en-US" altLang="ko-KR" sz="1400" dirty="0" err="1">
                <a:solidFill>
                  <a:srgbClr val="C00000"/>
                </a:solidFill>
              </a:rPr>
              <a:t>lng</a:t>
            </a:r>
            <a:r>
              <a:rPr lang="en-US" altLang="ko-KR" sz="1400" dirty="0">
                <a:solidFill>
                  <a:srgbClr val="C00000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languageclicked</a:t>
            </a:r>
            <a:r>
              <a:rPr lang="en-US" altLang="ko-KR" sz="1400" dirty="0">
                <a:solidFill>
                  <a:schemeClr val="tx1"/>
                </a:solidFill>
              </a:rPr>
              <a:t>: "",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languages : ["Java", "PHP", "C++", "C", "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", "C#", "Python", "HTML"]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methods: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languagedisp</a:t>
            </a:r>
            <a:r>
              <a:rPr lang="en-US" altLang="ko-KR" sz="1400" dirty="0">
                <a:solidFill>
                  <a:schemeClr val="tx1"/>
                </a:solidFill>
              </a:rPr>
              <a:t>: function (a)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this.languageclicked</a:t>
            </a:r>
            <a:r>
              <a:rPr lang="en-US" altLang="ko-KR" sz="1400" dirty="0">
                <a:solidFill>
                  <a:schemeClr val="tx1"/>
                </a:solidFill>
              </a:rPr>
              <a:t> = a;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&lt;/body&gt;</a:t>
            </a:r>
          </a:p>
        </p:txBody>
      </p:sp>
    </p:spTree>
    <p:extLst>
      <p:ext uri="{BB962C8B-B14F-4D97-AF65-F5344CB8AC3E}">
        <p14:creationId xmlns:p14="http://schemas.microsoft.com/office/powerpoint/2010/main" val="30100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217282" y="958979"/>
            <a:ext cx="11349877" cy="987516"/>
          </a:xfrm>
        </p:spPr>
        <p:txBody>
          <a:bodyPr>
            <a:normAutofit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조건부 </a:t>
            </a:r>
            <a:r>
              <a:rPr lang="ko-KR" altLang="en-US" dirty="0" err="1" smtClean="0"/>
              <a:t>렌더링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if, if-else, if-else-if, show 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78186" y="1892175"/>
            <a:ext cx="7106970" cy="1539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&lt;button </a:t>
            </a:r>
            <a:r>
              <a:rPr lang="en-US" altLang="ko-KR" sz="1400" dirty="0" err="1">
                <a:solidFill>
                  <a:schemeClr val="tx1"/>
                </a:solidFill>
              </a:rPr>
              <a:t>v-on:click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showdata</a:t>
            </a:r>
            <a:r>
              <a:rPr lang="en-US" altLang="ko-KR" sz="1400" dirty="0">
                <a:solidFill>
                  <a:schemeClr val="tx1"/>
                </a:solidFill>
              </a:rPr>
              <a:t>" </a:t>
            </a:r>
            <a:r>
              <a:rPr lang="en-US" altLang="ko-KR" sz="1400" dirty="0" err="1">
                <a:solidFill>
                  <a:schemeClr val="tx1"/>
                </a:solidFill>
              </a:rPr>
              <a:t>v-bind:style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styleobj</a:t>
            </a:r>
            <a:r>
              <a:rPr lang="en-US" altLang="ko-KR" sz="1400" dirty="0">
                <a:solidFill>
                  <a:schemeClr val="tx1"/>
                </a:solidFill>
              </a:rPr>
              <a:t>"&gt;Click Me&lt;/button&gt;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&lt;span style = "font-size:25px;"&gt;&lt;b&gt;{{show}}&lt;/b&gt;&lt;/span&gt;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&lt;h1 </a:t>
            </a:r>
            <a:r>
              <a:rPr lang="en-US" altLang="ko-KR" sz="1400" dirty="0">
                <a:solidFill>
                  <a:srgbClr val="C00000"/>
                </a:solidFill>
              </a:rPr>
              <a:t>v-if = "show"&gt;</a:t>
            </a:r>
            <a:r>
              <a:rPr lang="en-US" altLang="ko-KR" sz="1400" dirty="0">
                <a:solidFill>
                  <a:schemeClr val="tx1"/>
                </a:solidFill>
              </a:rPr>
              <a:t>This is h1 tag&lt;/h1&gt;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&lt;h2&gt;This is h2 tag&lt;/h2&gt;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29599" y="1892175"/>
            <a:ext cx="3639494" cy="45176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</a:rPr>
              <a:t>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show: true,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styleobj</a:t>
            </a:r>
            <a:r>
              <a:rPr lang="en-US" altLang="ko-KR" sz="1400" dirty="0">
                <a:solidFill>
                  <a:schemeClr val="tx1"/>
                </a:solidFill>
              </a:rPr>
              <a:t>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backgroundColor</a:t>
            </a:r>
            <a:r>
              <a:rPr lang="en-US" altLang="ko-KR" sz="1400" dirty="0">
                <a:solidFill>
                  <a:schemeClr val="tx1"/>
                </a:solidFill>
              </a:rPr>
              <a:t>: '#2196F3!important',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cursor: 'pointer',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padding: '8px 16px',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verticalAlign</a:t>
            </a:r>
            <a:r>
              <a:rPr lang="en-US" altLang="ko-KR" sz="1400" dirty="0">
                <a:solidFill>
                  <a:schemeClr val="tx1"/>
                </a:solidFill>
              </a:rPr>
              <a:t>: 'middle',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methods 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showdata</a:t>
            </a:r>
            <a:r>
              <a:rPr lang="en-US" altLang="ko-KR" sz="1400" dirty="0">
                <a:solidFill>
                  <a:schemeClr val="tx1"/>
                </a:solidFill>
              </a:rPr>
              <a:t> : function()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this.show</a:t>
            </a:r>
            <a:r>
              <a:rPr lang="en-US" altLang="ko-KR" sz="1400" dirty="0">
                <a:solidFill>
                  <a:schemeClr val="tx1"/>
                </a:solidFill>
              </a:rPr>
              <a:t> = !</a:t>
            </a:r>
            <a:r>
              <a:rPr lang="en-US" altLang="ko-KR" sz="1400" dirty="0" err="1">
                <a:solidFill>
                  <a:schemeClr val="tx1"/>
                </a:solidFill>
              </a:rPr>
              <a:t>this.show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</a:t>
            </a:r>
            <a:r>
              <a:rPr lang="en-US" altLang="ko-KR" sz="1400" dirty="0">
                <a:solidFill>
                  <a:schemeClr val="tx1"/>
                </a:solidFill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283371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217282" y="958979"/>
            <a:ext cx="11349877" cy="987516"/>
          </a:xfrm>
        </p:spPr>
        <p:txBody>
          <a:bodyPr>
            <a:normAutofit fontScale="925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조건부 </a:t>
            </a:r>
            <a:r>
              <a:rPr lang="ko-KR" altLang="en-US" dirty="0" err="1" smtClean="0"/>
              <a:t>렌더링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v-if</a:t>
            </a:r>
            <a:r>
              <a:rPr lang="ko-KR" altLang="en-US" dirty="0"/>
              <a:t>는 조건이 거짓이면 </a:t>
            </a:r>
            <a:r>
              <a:rPr lang="en-US" altLang="ko-KR" dirty="0"/>
              <a:t>DOM</a:t>
            </a:r>
            <a:r>
              <a:rPr lang="ko-KR" altLang="en-US" dirty="0"/>
              <a:t>에서 </a:t>
            </a:r>
            <a:r>
              <a:rPr lang="en-US" altLang="ko-KR" dirty="0"/>
              <a:t>HTML </a:t>
            </a:r>
            <a:r>
              <a:rPr lang="ko-KR" altLang="en-US" dirty="0"/>
              <a:t>요소를 제거하고 조건이 참이면 다시 추가한다는 것입니다</a:t>
            </a:r>
            <a:r>
              <a:rPr lang="en-US" altLang="ko-KR" dirty="0"/>
              <a:t>. 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78186" y="1892175"/>
            <a:ext cx="7106970" cy="1539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&lt;button </a:t>
            </a:r>
            <a:r>
              <a:rPr lang="en-US" altLang="ko-KR" sz="1400" dirty="0" err="1">
                <a:solidFill>
                  <a:schemeClr val="tx1"/>
                </a:solidFill>
              </a:rPr>
              <a:t>v-on:click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showdata</a:t>
            </a:r>
            <a:r>
              <a:rPr lang="en-US" altLang="ko-KR" sz="1400" dirty="0">
                <a:solidFill>
                  <a:schemeClr val="tx1"/>
                </a:solidFill>
              </a:rPr>
              <a:t>" </a:t>
            </a:r>
            <a:r>
              <a:rPr lang="en-US" altLang="ko-KR" sz="1400" dirty="0" err="1">
                <a:solidFill>
                  <a:schemeClr val="tx1"/>
                </a:solidFill>
              </a:rPr>
              <a:t>v-bind:style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styleobj</a:t>
            </a:r>
            <a:r>
              <a:rPr lang="en-US" altLang="ko-KR" sz="1400" dirty="0">
                <a:solidFill>
                  <a:schemeClr val="tx1"/>
                </a:solidFill>
              </a:rPr>
              <a:t>"&gt;Click Me&lt;/button&gt;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&lt;span style = "font-size:25px;"&gt;&lt;b&gt;{{show}}&lt;/b&gt;&lt;/span&gt;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&lt;h1 </a:t>
            </a:r>
            <a:r>
              <a:rPr lang="en-US" altLang="ko-KR" sz="1400" dirty="0">
                <a:solidFill>
                  <a:srgbClr val="C00000"/>
                </a:solidFill>
              </a:rPr>
              <a:t>v-if = "show"</a:t>
            </a:r>
            <a:r>
              <a:rPr lang="en-US" altLang="ko-KR" sz="1400" dirty="0">
                <a:solidFill>
                  <a:schemeClr val="tx1"/>
                </a:solidFill>
              </a:rPr>
              <a:t>&gt;This is h1 tag&lt;/h1&gt;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&lt;h2 </a:t>
            </a:r>
            <a:r>
              <a:rPr lang="en-US" altLang="ko-KR" sz="1400" dirty="0">
                <a:solidFill>
                  <a:srgbClr val="C00000"/>
                </a:solidFill>
              </a:rPr>
              <a:t>v-else</a:t>
            </a:r>
            <a:r>
              <a:rPr lang="en-US" altLang="ko-KR" sz="1400" dirty="0">
                <a:solidFill>
                  <a:schemeClr val="tx1"/>
                </a:solidFill>
              </a:rPr>
              <a:t>&gt;This is h2 tag&lt;/h2&gt;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29599" y="1892175"/>
            <a:ext cx="3639494" cy="45176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show: true,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styleobj</a:t>
            </a:r>
            <a:r>
              <a:rPr lang="en-US" altLang="ko-KR" sz="1400" dirty="0">
                <a:solidFill>
                  <a:schemeClr val="tx1"/>
                </a:solidFill>
              </a:rPr>
              <a:t>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backgroundColor</a:t>
            </a:r>
            <a:r>
              <a:rPr lang="en-US" altLang="ko-KR" sz="1400" dirty="0">
                <a:solidFill>
                  <a:schemeClr val="tx1"/>
                </a:solidFill>
              </a:rPr>
              <a:t>: '#2196F3!important',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cursor: 'pointer',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padding: '8px 16px',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verticalAlign</a:t>
            </a:r>
            <a:r>
              <a:rPr lang="en-US" altLang="ko-KR" sz="1400" dirty="0">
                <a:solidFill>
                  <a:schemeClr val="tx1"/>
                </a:solidFill>
              </a:rPr>
              <a:t>: 'middle',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methods 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showdata</a:t>
            </a:r>
            <a:r>
              <a:rPr lang="en-US" altLang="ko-KR" sz="1400" dirty="0">
                <a:solidFill>
                  <a:schemeClr val="tx1"/>
                </a:solidFill>
              </a:rPr>
              <a:t> : function()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this.show</a:t>
            </a:r>
            <a:r>
              <a:rPr lang="en-US" altLang="ko-KR" sz="1400" dirty="0">
                <a:solidFill>
                  <a:schemeClr val="tx1"/>
                </a:solidFill>
              </a:rPr>
              <a:t> = !</a:t>
            </a:r>
            <a:r>
              <a:rPr lang="en-US" altLang="ko-KR" sz="1400" dirty="0" err="1">
                <a:solidFill>
                  <a:schemeClr val="tx1"/>
                </a:solidFill>
              </a:rPr>
              <a:t>this.show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4246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217282" y="958979"/>
            <a:ext cx="11349877" cy="1422082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조건부 </a:t>
            </a:r>
            <a:r>
              <a:rPr lang="ko-KR" altLang="en-US" dirty="0" err="1" smtClean="0"/>
              <a:t>렌더링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v-show</a:t>
            </a:r>
            <a:r>
              <a:rPr lang="ko-KR" altLang="en-US" dirty="0"/>
              <a:t>는 </a:t>
            </a:r>
            <a:r>
              <a:rPr lang="en-US" altLang="ko-KR" dirty="0"/>
              <a:t>display : none</a:t>
            </a:r>
            <a:r>
              <a:rPr lang="ko-KR" altLang="en-US" dirty="0"/>
              <a:t>으로 조건이 </a:t>
            </a:r>
            <a:r>
              <a:rPr lang="en-US" altLang="ko-KR" dirty="0"/>
              <a:t>false</a:t>
            </a:r>
            <a:r>
              <a:rPr lang="ko-KR" altLang="en-US" dirty="0"/>
              <a:t>이면 요소를 숨 깁니다</a:t>
            </a:r>
            <a:r>
              <a:rPr lang="en-US" altLang="ko-KR" dirty="0"/>
              <a:t>. </a:t>
            </a:r>
            <a:r>
              <a:rPr lang="ko-KR" altLang="en-US" dirty="0"/>
              <a:t>조건이 참이면 요소를 다시 표시합니다</a:t>
            </a:r>
            <a:r>
              <a:rPr lang="en-US" altLang="ko-KR" dirty="0"/>
              <a:t>. </a:t>
            </a:r>
            <a:r>
              <a:rPr lang="ko-KR" altLang="en-US" dirty="0"/>
              <a:t>따라서 요소는 항상 </a:t>
            </a:r>
            <a:r>
              <a:rPr lang="en-US" altLang="ko-KR" dirty="0" err="1"/>
              <a:t>dom</a:t>
            </a:r>
            <a:r>
              <a:rPr lang="ko-KR" altLang="en-US" dirty="0"/>
              <a:t>에 존재합니다</a:t>
            </a:r>
            <a:r>
              <a:rPr lang="en-US" altLang="ko-KR" dirty="0" smtClean="0"/>
              <a:t>.</a:t>
            </a:r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v-show</a:t>
            </a:r>
            <a:r>
              <a:rPr lang="ko-KR" altLang="en-US" dirty="0"/>
              <a:t>는 </a:t>
            </a:r>
            <a:r>
              <a:rPr lang="en-US" altLang="ko-KR" dirty="0"/>
              <a:t>v-if</a:t>
            </a:r>
            <a:r>
              <a:rPr lang="ko-KR" altLang="en-US" dirty="0"/>
              <a:t>와 동일하게 작동합니다</a:t>
            </a:r>
            <a:r>
              <a:rPr lang="en-US" altLang="ko-KR" dirty="0"/>
              <a:t>.</a:t>
            </a:r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지정된 조건에 따라 요소를 표시하고 숨 깁니다</a:t>
            </a:r>
            <a:r>
              <a:rPr lang="en-US" altLang="ko-KR" dirty="0" smtClean="0"/>
              <a:t>.</a:t>
            </a:r>
            <a:r>
              <a:rPr lang="ko-KR" altLang="en-US" dirty="0"/>
              <a:t> 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32918" y="3612334"/>
            <a:ext cx="10556341" cy="24897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&lt;button </a:t>
            </a:r>
            <a:r>
              <a:rPr lang="en-US" altLang="ko-KR" sz="1400" dirty="0" err="1">
                <a:solidFill>
                  <a:schemeClr val="tx1"/>
                </a:solidFill>
              </a:rPr>
              <a:t>v-on:click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showdata</a:t>
            </a:r>
            <a:r>
              <a:rPr lang="en-US" altLang="ko-KR" sz="1400" dirty="0">
                <a:solidFill>
                  <a:schemeClr val="tx1"/>
                </a:solidFill>
              </a:rPr>
              <a:t>" </a:t>
            </a:r>
            <a:r>
              <a:rPr lang="en-US" altLang="ko-KR" sz="1400" dirty="0" err="1">
                <a:solidFill>
                  <a:schemeClr val="tx1"/>
                </a:solidFill>
              </a:rPr>
              <a:t>v-bind:style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styleobj</a:t>
            </a:r>
            <a:r>
              <a:rPr lang="en-US" altLang="ko-KR" sz="1400" dirty="0">
                <a:solidFill>
                  <a:schemeClr val="tx1"/>
                </a:solidFill>
              </a:rPr>
              <a:t>"&gt;Click Me&lt;/button&gt;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&lt;span style = "font-size:25px;"&gt;&lt;b&gt;{{show}}&lt;/b&gt;&lt;/span&gt;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&lt;h1 </a:t>
            </a:r>
            <a:r>
              <a:rPr lang="en-US" altLang="ko-KR" sz="1400" dirty="0">
                <a:solidFill>
                  <a:srgbClr val="C00000"/>
                </a:solidFill>
              </a:rPr>
              <a:t>v-if = "show"&gt;</a:t>
            </a:r>
            <a:r>
              <a:rPr lang="en-US" altLang="ko-KR" sz="1400" dirty="0">
                <a:solidFill>
                  <a:schemeClr val="tx1"/>
                </a:solidFill>
              </a:rPr>
              <a:t>This is h1 tag&lt;/h1&gt;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&lt;h2 </a:t>
            </a:r>
            <a:r>
              <a:rPr lang="en-US" altLang="ko-KR" sz="1400" dirty="0">
                <a:solidFill>
                  <a:srgbClr val="C00000"/>
                </a:solidFill>
              </a:rPr>
              <a:t>v-else</a:t>
            </a:r>
            <a:r>
              <a:rPr lang="en-US" altLang="ko-KR" sz="1400" dirty="0">
                <a:solidFill>
                  <a:schemeClr val="tx1"/>
                </a:solidFill>
              </a:rPr>
              <a:t>&gt;This is h2 tag&lt;/h2&gt;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&lt;div </a:t>
            </a:r>
            <a:r>
              <a:rPr lang="en-US" altLang="ko-KR" sz="1400" dirty="0">
                <a:solidFill>
                  <a:srgbClr val="C00000"/>
                </a:solidFill>
              </a:rPr>
              <a:t>v-show = "show"&gt;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&lt;b&gt;V-Show:&lt;/b&gt;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&lt;</a:t>
            </a:r>
            <a:r>
              <a:rPr lang="en-US" altLang="ko-KR" sz="1400" dirty="0" err="1">
                <a:solidFill>
                  <a:schemeClr val="tx1"/>
                </a:solidFill>
              </a:rPr>
              <a:t>img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</a:rPr>
              <a:t> = "images/img.jpg" width = "100" height = "100" 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229599" y="1892175"/>
            <a:ext cx="3639494" cy="45176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show: true,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styleobj</a:t>
            </a:r>
            <a:r>
              <a:rPr lang="en-US" altLang="ko-KR" sz="1400" dirty="0">
                <a:solidFill>
                  <a:schemeClr val="tx1"/>
                </a:solidFill>
              </a:rPr>
              <a:t>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backgroundColor</a:t>
            </a:r>
            <a:r>
              <a:rPr lang="en-US" altLang="ko-KR" sz="1400" dirty="0">
                <a:solidFill>
                  <a:schemeClr val="tx1"/>
                </a:solidFill>
              </a:rPr>
              <a:t>: '#2196F3!important',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cursor: 'pointer',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padding: '8px 16px',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verticalAlign</a:t>
            </a:r>
            <a:r>
              <a:rPr lang="en-US" altLang="ko-KR" sz="1400" dirty="0">
                <a:solidFill>
                  <a:schemeClr val="tx1"/>
                </a:solidFill>
              </a:rPr>
              <a:t>: 'middle',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methods 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showdata</a:t>
            </a:r>
            <a:r>
              <a:rPr lang="en-US" altLang="ko-KR" sz="1400" dirty="0">
                <a:solidFill>
                  <a:schemeClr val="tx1"/>
                </a:solidFill>
              </a:rPr>
              <a:t> : function()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this.show</a:t>
            </a:r>
            <a:r>
              <a:rPr lang="en-US" altLang="ko-KR" sz="1400" dirty="0">
                <a:solidFill>
                  <a:schemeClr val="tx1"/>
                </a:solidFill>
              </a:rPr>
              <a:t> = !</a:t>
            </a:r>
            <a:r>
              <a:rPr lang="en-US" altLang="ko-KR" sz="1400" dirty="0" err="1">
                <a:solidFill>
                  <a:schemeClr val="tx1"/>
                </a:solidFill>
              </a:rPr>
              <a:t>this.show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799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217282" y="958980"/>
            <a:ext cx="11349877" cy="752126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조건부 </a:t>
            </a:r>
            <a:r>
              <a:rPr lang="ko-KR" altLang="en-US" dirty="0" err="1" smtClean="0"/>
              <a:t>렌더링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v-for </a:t>
            </a:r>
            <a:r>
              <a:rPr lang="ko-KR" altLang="en-US" dirty="0" smtClean="0"/>
              <a:t>목록 </a:t>
            </a:r>
            <a:r>
              <a:rPr lang="ko-KR" altLang="en-US" dirty="0" err="1" smtClean="0"/>
              <a:t>렌더링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32918" y="1883122"/>
            <a:ext cx="10556341" cy="2027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&lt;input type = "text" </a:t>
            </a:r>
            <a:r>
              <a:rPr lang="en-US" altLang="ko-KR" sz="1400" dirty="0" err="1">
                <a:solidFill>
                  <a:schemeClr val="tx1"/>
                </a:solidFill>
              </a:rPr>
              <a:t>v-on:keyup.enter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showinputvalue</a:t>
            </a:r>
            <a:r>
              <a:rPr lang="en-US" altLang="ko-KR" sz="14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v-bind:style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styleobj</a:t>
            </a:r>
            <a:r>
              <a:rPr lang="en-US" altLang="ko-KR" sz="1400" dirty="0">
                <a:solidFill>
                  <a:schemeClr val="tx1"/>
                </a:solidFill>
              </a:rPr>
              <a:t>" placeholder = "Enter Fruits Names"/&gt;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&lt;h1 v-if = "</a:t>
            </a:r>
            <a:r>
              <a:rPr lang="en-US" altLang="ko-KR" sz="1400" dirty="0" err="1">
                <a:solidFill>
                  <a:schemeClr val="tx1"/>
                </a:solidFill>
              </a:rPr>
              <a:t>items.length</a:t>
            </a:r>
            <a:r>
              <a:rPr lang="en-US" altLang="ko-KR" sz="1400" dirty="0">
                <a:solidFill>
                  <a:schemeClr val="tx1"/>
                </a:solidFill>
              </a:rPr>
              <a:t>&gt;0"&gt;Display Fruits Name&lt;/h1&gt;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</a:t>
            </a:r>
            <a:r>
              <a:rPr lang="en-US" altLang="ko-KR" sz="1400" dirty="0" err="1">
                <a:solidFill>
                  <a:schemeClr val="tx1"/>
                </a:solidFill>
              </a:rPr>
              <a:t>ul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</a:t>
            </a:r>
            <a:r>
              <a:rPr lang="en-US" altLang="ko-KR" sz="1400" dirty="0">
                <a:solidFill>
                  <a:srgbClr val="C00000"/>
                </a:solidFill>
              </a:rPr>
              <a:t>&lt;li v-for = "a in items"&gt;{{a}}&lt;/li&gt;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&lt;/</a:t>
            </a:r>
            <a:r>
              <a:rPr lang="en-US" altLang="ko-KR" sz="1400" dirty="0" err="1">
                <a:solidFill>
                  <a:schemeClr val="tx1"/>
                </a:solidFill>
              </a:rPr>
              <a:t>ul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23018" y="1892175"/>
            <a:ext cx="4246075" cy="43909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items:[],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styleobj</a:t>
            </a:r>
            <a:r>
              <a:rPr lang="en-US" altLang="ko-KR" sz="1400" dirty="0">
                <a:solidFill>
                  <a:schemeClr val="tx1"/>
                </a:solidFill>
              </a:rPr>
              <a:t>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width: "30%",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padding: "12px 20px",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margin: "8px 0",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boxSizing</a:t>
            </a:r>
            <a:r>
              <a:rPr lang="en-US" altLang="ko-KR" sz="1400" dirty="0">
                <a:solidFill>
                  <a:schemeClr val="tx1"/>
                </a:solidFill>
              </a:rPr>
              <a:t>: "border-box"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methods 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showinputvalue</a:t>
            </a:r>
            <a:r>
              <a:rPr lang="en-US" altLang="ko-KR" sz="1400" dirty="0">
                <a:solidFill>
                  <a:schemeClr val="tx1"/>
                </a:solidFill>
              </a:rPr>
              <a:t> : function(event)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this.items.push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event.target.value</a:t>
            </a:r>
            <a:r>
              <a:rPr lang="en-US" altLang="ko-KR" sz="14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7703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217282" y="958978"/>
            <a:ext cx="11349877" cy="215541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en-US" altLang="ko-KR" dirty="0"/>
              <a:t>Transition</a:t>
            </a:r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 err="1"/>
              <a:t>VueJS</a:t>
            </a:r>
            <a:r>
              <a:rPr lang="ko-KR" altLang="en-US" dirty="0"/>
              <a:t>는 </a:t>
            </a:r>
            <a:r>
              <a:rPr lang="en-US" altLang="ko-KR" dirty="0"/>
              <a:t>DOM</a:t>
            </a:r>
            <a:r>
              <a:rPr lang="ko-KR" altLang="en-US" dirty="0"/>
              <a:t>에서 추가 </a:t>
            </a:r>
            <a:r>
              <a:rPr lang="en-US" altLang="ko-KR" dirty="0"/>
              <a:t>/ </a:t>
            </a:r>
            <a:r>
              <a:rPr lang="ko-KR" altLang="en-US" dirty="0"/>
              <a:t>업데이트 할 때 </a:t>
            </a:r>
            <a:r>
              <a:rPr lang="en-US" altLang="ko-KR" dirty="0"/>
              <a:t>HTML </a:t>
            </a:r>
            <a:r>
              <a:rPr lang="ko-KR" altLang="en-US" dirty="0"/>
              <a:t>요소에 전환을 적용하는 다양한 방법을 제공</a:t>
            </a:r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v-enter-</a:t>
            </a:r>
            <a:r>
              <a:rPr lang="en-US" altLang="ko-KR" dirty="0"/>
              <a:t> </a:t>
            </a:r>
            <a:r>
              <a:rPr lang="ko-KR" altLang="en-US" dirty="0"/>
              <a:t>는 요소가 업데이트 </a:t>
            </a:r>
            <a:r>
              <a:rPr lang="en-US" altLang="ko-KR" dirty="0"/>
              <a:t>/ </a:t>
            </a:r>
            <a:r>
              <a:rPr lang="ko-KR" altLang="en-US" dirty="0"/>
              <a:t>추가되기 전에 처음에 호출됩니다</a:t>
            </a:r>
            <a:r>
              <a:rPr lang="en-US" altLang="ko-KR" dirty="0"/>
              <a:t>. </a:t>
            </a:r>
            <a:r>
              <a:rPr lang="ko-KR" altLang="en-US" dirty="0"/>
              <a:t>시작 상태입니다</a:t>
            </a:r>
            <a:r>
              <a:rPr lang="en-US" altLang="ko-KR" dirty="0"/>
              <a:t>.</a:t>
            </a:r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v-enter-active-</a:t>
            </a:r>
            <a:r>
              <a:rPr lang="en-US" altLang="ko-KR" dirty="0"/>
              <a:t> </a:t>
            </a:r>
            <a:r>
              <a:rPr lang="ko-KR" altLang="en-US" dirty="0"/>
              <a:t>는 전환 단계에 </a:t>
            </a:r>
            <a:r>
              <a:rPr lang="ko-KR" altLang="en-US" dirty="0" err="1"/>
              <a:t>들어가기위한</a:t>
            </a:r>
            <a:r>
              <a:rPr lang="ko-KR" altLang="en-US" dirty="0"/>
              <a:t> 지연</a:t>
            </a:r>
            <a:r>
              <a:rPr lang="en-US" altLang="ko-KR" dirty="0"/>
              <a:t>, </a:t>
            </a:r>
            <a:r>
              <a:rPr lang="ko-KR" altLang="en-US" dirty="0"/>
              <a:t>기간 및 여유 곡선을 정의하는 데 사용됩니다</a:t>
            </a:r>
            <a:r>
              <a:rPr lang="en-US" altLang="ko-KR" dirty="0"/>
              <a:t>. </a:t>
            </a:r>
            <a:r>
              <a:rPr lang="ko-KR" altLang="en-US" dirty="0"/>
              <a:t>이것은 전체에 대한 활성 상태이며 전체 진입 단계에서 클래스를 사용할 수 있습니다</a:t>
            </a:r>
            <a:r>
              <a:rPr lang="en-US" altLang="ko-KR" dirty="0"/>
              <a:t>.</a:t>
            </a:r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v-leave-</a:t>
            </a:r>
            <a:r>
              <a:rPr lang="en-US" altLang="ko-KR" dirty="0"/>
              <a:t> </a:t>
            </a:r>
            <a:r>
              <a:rPr lang="ko-KR" altLang="en-US" dirty="0"/>
              <a:t>는 떠나는 전환이 </a:t>
            </a:r>
            <a:r>
              <a:rPr lang="ko-KR" altLang="en-US" dirty="0" err="1"/>
              <a:t>트리거</a:t>
            </a:r>
            <a:r>
              <a:rPr lang="ko-KR" altLang="en-US" dirty="0"/>
              <a:t> 될 때 추가되고 제거됩니다</a:t>
            </a:r>
            <a:r>
              <a:rPr lang="en-US" altLang="ko-KR" dirty="0"/>
              <a:t>.</a:t>
            </a:r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C00000"/>
                </a:solidFill>
              </a:rPr>
              <a:t>v-leave-</a:t>
            </a:r>
            <a:r>
              <a:rPr lang="en-US" altLang="ko-KR" dirty="0"/>
              <a:t> active-</a:t>
            </a:r>
            <a:r>
              <a:rPr lang="ko-KR" altLang="en-US" dirty="0"/>
              <a:t>는 떠나는 단계에서 적용됩니다</a:t>
            </a:r>
            <a:r>
              <a:rPr lang="en-US" altLang="ko-KR" dirty="0"/>
              <a:t>. </a:t>
            </a:r>
            <a:r>
              <a:rPr lang="ko-KR" altLang="en-US" dirty="0"/>
              <a:t>전환이 완료되면 제거됩니다</a:t>
            </a:r>
            <a:r>
              <a:rPr lang="en-US" altLang="ko-KR" dirty="0"/>
              <a:t>. </a:t>
            </a:r>
            <a:r>
              <a:rPr lang="ko-KR" altLang="en-US" dirty="0"/>
              <a:t>이 클래스는 나가는 단계 동안 지연</a:t>
            </a:r>
            <a:r>
              <a:rPr lang="en-US" altLang="ko-KR" dirty="0"/>
              <a:t>, </a:t>
            </a:r>
            <a:r>
              <a:rPr lang="ko-KR" altLang="en-US" dirty="0"/>
              <a:t>기간 및 여유 곡선을 적용하는 데 사용됩니다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97526" y="3295463"/>
            <a:ext cx="10556341" cy="32320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&lt;style&gt;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.fade-enter-active, .fade-leave-active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transition: opacity 2s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.fade-enter, .fade-leave-to /* .fade-leave-active below version 2.1.8 */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opacity: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&lt;/style&gt;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&lt;button </a:t>
            </a:r>
            <a:r>
              <a:rPr lang="en-US" altLang="ko-KR" sz="1400" dirty="0" err="1">
                <a:solidFill>
                  <a:schemeClr val="tx1"/>
                </a:solidFill>
              </a:rPr>
              <a:t>v-on:click</a:t>
            </a:r>
            <a:r>
              <a:rPr lang="en-US" altLang="ko-KR" sz="1400" dirty="0">
                <a:solidFill>
                  <a:schemeClr val="tx1"/>
                </a:solidFill>
              </a:rPr>
              <a:t> = "show = !show"&gt;Click Me&lt;/button&gt;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&lt;transition name = "fade"&gt;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&lt;p v-show = "show" </a:t>
            </a:r>
            <a:r>
              <a:rPr lang="en-US" altLang="ko-KR" sz="1400" dirty="0" err="1">
                <a:solidFill>
                  <a:srgbClr val="C00000"/>
                </a:solidFill>
              </a:rPr>
              <a:t>v-bind:style</a:t>
            </a:r>
            <a:r>
              <a:rPr lang="en-US" altLang="ko-KR" sz="1400" dirty="0">
                <a:solidFill>
                  <a:srgbClr val="C00000"/>
                </a:solidFill>
              </a:rPr>
              <a:t> = "</a:t>
            </a:r>
            <a:r>
              <a:rPr lang="en-US" altLang="ko-KR" sz="1400" dirty="0" err="1">
                <a:solidFill>
                  <a:srgbClr val="C00000"/>
                </a:solidFill>
              </a:rPr>
              <a:t>styleobj</a:t>
            </a:r>
            <a:r>
              <a:rPr lang="en-US" altLang="ko-KR" sz="1400" dirty="0">
                <a:solidFill>
                  <a:srgbClr val="C00000"/>
                </a:solidFill>
              </a:rPr>
              <a:t>"&gt;Animation Example&lt;/p&gt;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&lt;/transition&gt;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30427" y="3150607"/>
            <a:ext cx="3675706" cy="3376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show:true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styleobj</a:t>
            </a:r>
            <a:r>
              <a:rPr lang="en-US" altLang="ko-KR" sz="1400" dirty="0">
                <a:solidFill>
                  <a:schemeClr val="tx1"/>
                </a:solidFill>
              </a:rPr>
              <a:t> :{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fontSize:'30px',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color:'red</a:t>
            </a:r>
            <a:r>
              <a:rPr lang="en-US" altLang="ko-KR" sz="1400" dirty="0">
                <a:solidFill>
                  <a:schemeClr val="tx1"/>
                </a:solidFill>
              </a:rPr>
              <a:t>'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methods 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30968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217282" y="958978"/>
            <a:ext cx="11349877" cy="2155415"/>
          </a:xfrm>
        </p:spPr>
        <p:txBody>
          <a:bodyPr>
            <a:normAutofit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en-US" altLang="ko-KR" dirty="0"/>
              <a:t>Transition</a:t>
            </a:r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60079" y="2788467"/>
            <a:ext cx="10293788" cy="37390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&lt;style&gt;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.</a:t>
            </a:r>
            <a:r>
              <a:rPr lang="en-US" altLang="ko-KR" sz="1400" dirty="0" err="1">
                <a:solidFill>
                  <a:schemeClr val="tx1"/>
                </a:solidFill>
              </a:rPr>
              <a:t>shiftx</a:t>
            </a:r>
            <a:r>
              <a:rPr lang="en-US" altLang="ko-KR" sz="1400" dirty="0">
                <a:solidFill>
                  <a:schemeClr val="tx1"/>
                </a:solidFill>
              </a:rPr>
              <a:t>-enter-active, .</a:t>
            </a:r>
            <a:r>
              <a:rPr lang="en-US" altLang="ko-KR" sz="1400" dirty="0" err="1">
                <a:solidFill>
                  <a:schemeClr val="tx1"/>
                </a:solidFill>
              </a:rPr>
              <a:t>shiftx</a:t>
            </a:r>
            <a:r>
              <a:rPr lang="en-US" altLang="ko-KR" sz="1400" dirty="0">
                <a:solidFill>
                  <a:schemeClr val="tx1"/>
                </a:solidFill>
              </a:rPr>
              <a:t>-leave-active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</a:t>
            </a:r>
            <a:r>
              <a:rPr lang="en-US" altLang="ko-KR" sz="1400" dirty="0">
                <a:solidFill>
                  <a:srgbClr val="C00000"/>
                </a:solidFill>
              </a:rPr>
              <a:t>transition: all 2s ease-in-out;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.</a:t>
            </a:r>
            <a:r>
              <a:rPr lang="en-US" altLang="ko-KR" sz="1400" dirty="0" err="1">
                <a:solidFill>
                  <a:schemeClr val="tx1"/>
                </a:solidFill>
              </a:rPr>
              <a:t>shiftx</a:t>
            </a:r>
            <a:r>
              <a:rPr lang="en-US" altLang="ko-KR" sz="1400" dirty="0">
                <a:solidFill>
                  <a:schemeClr val="tx1"/>
                </a:solidFill>
              </a:rPr>
              <a:t>-enter, .</a:t>
            </a:r>
            <a:r>
              <a:rPr lang="en-US" altLang="ko-KR" sz="1400" dirty="0" err="1">
                <a:solidFill>
                  <a:schemeClr val="tx1"/>
                </a:solidFill>
              </a:rPr>
              <a:t>shiftx</a:t>
            </a:r>
            <a:r>
              <a:rPr lang="en-US" altLang="ko-KR" sz="1400" dirty="0">
                <a:solidFill>
                  <a:schemeClr val="tx1"/>
                </a:solidFill>
              </a:rPr>
              <a:t>-leave-to /* .fade-leave-active below version 2.1.8 */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</a:t>
            </a:r>
            <a:r>
              <a:rPr lang="en-US" altLang="ko-KR" sz="1400" dirty="0">
                <a:solidFill>
                  <a:srgbClr val="C00000"/>
                </a:solidFill>
              </a:rPr>
              <a:t>transform :  </a:t>
            </a:r>
            <a:r>
              <a:rPr lang="en-US" altLang="ko-KR" sz="1400" dirty="0" err="1">
                <a:solidFill>
                  <a:srgbClr val="C00000"/>
                </a:solidFill>
              </a:rPr>
              <a:t>translateX</a:t>
            </a:r>
            <a:r>
              <a:rPr lang="en-US" altLang="ko-KR" sz="1400" dirty="0">
                <a:solidFill>
                  <a:srgbClr val="C00000"/>
                </a:solidFill>
              </a:rPr>
              <a:t>(100px);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&lt;/style&gt;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&lt;button </a:t>
            </a:r>
            <a:r>
              <a:rPr lang="en-US" altLang="ko-KR" sz="1400" dirty="0" err="1">
                <a:solidFill>
                  <a:schemeClr val="tx1"/>
                </a:solidFill>
              </a:rPr>
              <a:t>v-on:click</a:t>
            </a:r>
            <a:r>
              <a:rPr lang="en-US" altLang="ko-KR" sz="1400" dirty="0">
                <a:solidFill>
                  <a:schemeClr val="tx1"/>
                </a:solidFill>
              </a:rPr>
              <a:t> = "show = !show"&gt;Click Me&lt;/button&gt;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>
                <a:solidFill>
                  <a:srgbClr val="C00000"/>
                </a:solidFill>
              </a:rPr>
              <a:t>&lt;transition name = "</a:t>
            </a:r>
            <a:r>
              <a:rPr lang="en-US" altLang="ko-KR" sz="1400" dirty="0" err="1">
                <a:solidFill>
                  <a:srgbClr val="C00000"/>
                </a:solidFill>
              </a:rPr>
              <a:t>shiftx</a:t>
            </a:r>
            <a:r>
              <a:rPr lang="en-US" altLang="ko-KR" sz="1400" dirty="0">
                <a:solidFill>
                  <a:srgbClr val="C00000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&lt;p v-show = "show"&gt;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&lt;</a:t>
            </a:r>
            <a:r>
              <a:rPr lang="en-US" altLang="ko-KR" sz="1400" dirty="0" err="1">
                <a:solidFill>
                  <a:schemeClr val="tx1"/>
                </a:solidFill>
              </a:rPr>
              <a:t>img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</a:rPr>
              <a:t> = "images/img.jpg" style = "width:100px;height:100px;" 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&lt;/p&gt;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&lt;/transition&gt;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&lt;/</a:t>
            </a:r>
            <a:r>
              <a:rPr lang="en-US" altLang="ko-KR" sz="1400" dirty="0">
                <a:solidFill>
                  <a:schemeClr val="tx1"/>
                </a:solidFill>
              </a:rPr>
              <a:t>div&gt;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30427" y="3150607"/>
            <a:ext cx="3675706" cy="3376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show:true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methods 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3541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8052" y="958978"/>
            <a:ext cx="11582400" cy="38624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smtClean="0"/>
              <a:t>MVC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27" y="1692519"/>
            <a:ext cx="8639460" cy="4110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10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217282" y="958978"/>
            <a:ext cx="11349877" cy="2155415"/>
          </a:xfrm>
        </p:spPr>
        <p:txBody>
          <a:bodyPr>
            <a:normAutofit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Animation</a:t>
            </a:r>
            <a:endParaRPr lang="en-US" altLang="ko-KR" dirty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60079" y="1629623"/>
            <a:ext cx="6871580" cy="4888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&lt;style&gt;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.</a:t>
            </a:r>
            <a:r>
              <a:rPr lang="en-US" altLang="ko-KR" sz="1400" dirty="0" err="1">
                <a:solidFill>
                  <a:schemeClr val="tx1"/>
                </a:solidFill>
              </a:rPr>
              <a:t>shiftx</a:t>
            </a:r>
            <a:r>
              <a:rPr lang="en-US" altLang="ko-KR" sz="1400" dirty="0">
                <a:solidFill>
                  <a:schemeClr val="tx1"/>
                </a:solidFill>
              </a:rPr>
              <a:t>-enter-active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animation: shift-in 2s;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.</a:t>
            </a:r>
            <a:r>
              <a:rPr lang="en-US" altLang="ko-KR" sz="1400" dirty="0" err="1">
                <a:solidFill>
                  <a:schemeClr val="tx1"/>
                </a:solidFill>
              </a:rPr>
              <a:t>shiftx</a:t>
            </a:r>
            <a:r>
              <a:rPr lang="en-US" altLang="ko-KR" sz="1400" dirty="0">
                <a:solidFill>
                  <a:schemeClr val="tx1"/>
                </a:solidFill>
              </a:rPr>
              <a:t>-leave-active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animation: shift-in 2s reverse;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>
                <a:solidFill>
                  <a:srgbClr val="C00000"/>
                </a:solidFill>
              </a:rPr>
              <a:t>@</a:t>
            </a:r>
            <a:r>
              <a:rPr lang="en-US" altLang="ko-KR" sz="1400" dirty="0" err="1">
                <a:solidFill>
                  <a:srgbClr val="C00000"/>
                </a:solidFill>
              </a:rPr>
              <a:t>keyframes</a:t>
            </a:r>
            <a:r>
              <a:rPr lang="en-US" altLang="ko-KR" sz="1400" dirty="0">
                <a:solidFill>
                  <a:srgbClr val="C00000"/>
                </a:solidFill>
              </a:rPr>
              <a:t> shift-in </a:t>
            </a:r>
            <a:r>
              <a:rPr lang="en-US" altLang="ko-KR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0%   {</a:t>
            </a:r>
            <a:r>
              <a:rPr lang="en-US" altLang="ko-KR" sz="1400" dirty="0" err="1">
                <a:solidFill>
                  <a:schemeClr val="tx1"/>
                </a:solidFill>
              </a:rPr>
              <a:t>transform:rotateX</a:t>
            </a:r>
            <a:r>
              <a:rPr lang="en-US" altLang="ko-KR" sz="1400" dirty="0">
                <a:solidFill>
                  <a:schemeClr val="tx1"/>
                </a:solidFill>
              </a:rPr>
              <a:t>(0deg);}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25%  {</a:t>
            </a:r>
            <a:r>
              <a:rPr lang="en-US" altLang="ko-KR" sz="1400" dirty="0" err="1">
                <a:solidFill>
                  <a:schemeClr val="tx1"/>
                </a:solidFill>
              </a:rPr>
              <a:t>transform:rotateX</a:t>
            </a:r>
            <a:r>
              <a:rPr lang="en-US" altLang="ko-KR" sz="1400" dirty="0">
                <a:solidFill>
                  <a:schemeClr val="tx1"/>
                </a:solidFill>
              </a:rPr>
              <a:t>(90deg);}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50%  {</a:t>
            </a:r>
            <a:r>
              <a:rPr lang="en-US" altLang="ko-KR" sz="1400" dirty="0" err="1">
                <a:solidFill>
                  <a:schemeClr val="tx1"/>
                </a:solidFill>
              </a:rPr>
              <a:t>transform:rotateX</a:t>
            </a:r>
            <a:r>
              <a:rPr lang="en-US" altLang="ko-KR" sz="1400" dirty="0">
                <a:solidFill>
                  <a:schemeClr val="tx1"/>
                </a:solidFill>
              </a:rPr>
              <a:t>(120deg);}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75%  {</a:t>
            </a:r>
            <a:r>
              <a:rPr lang="en-US" altLang="ko-KR" sz="1400" dirty="0" err="1">
                <a:solidFill>
                  <a:schemeClr val="tx1"/>
                </a:solidFill>
              </a:rPr>
              <a:t>transform:rotateX</a:t>
            </a:r>
            <a:r>
              <a:rPr lang="en-US" altLang="ko-KR" sz="1400" dirty="0">
                <a:solidFill>
                  <a:schemeClr val="tx1"/>
                </a:solidFill>
              </a:rPr>
              <a:t>(180deg);}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100% {</a:t>
            </a:r>
            <a:r>
              <a:rPr lang="en-US" altLang="ko-KR" sz="1400" dirty="0" err="1">
                <a:solidFill>
                  <a:schemeClr val="tx1"/>
                </a:solidFill>
              </a:rPr>
              <a:t>transform:rotateX</a:t>
            </a:r>
            <a:r>
              <a:rPr lang="en-US" altLang="ko-KR" sz="1400" dirty="0">
                <a:solidFill>
                  <a:schemeClr val="tx1"/>
                </a:solidFill>
              </a:rPr>
              <a:t>(360deg);}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&lt;/style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&lt;button </a:t>
            </a:r>
            <a:r>
              <a:rPr lang="en-US" altLang="ko-KR" sz="1400" dirty="0" err="1">
                <a:solidFill>
                  <a:schemeClr val="tx1"/>
                </a:solidFill>
              </a:rPr>
              <a:t>v-on:click</a:t>
            </a:r>
            <a:r>
              <a:rPr lang="en-US" altLang="ko-KR" sz="1400" dirty="0">
                <a:solidFill>
                  <a:schemeClr val="tx1"/>
                </a:solidFill>
              </a:rPr>
              <a:t> = "show = !show"&gt;Click Me&lt;/button&gt;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>
                <a:solidFill>
                  <a:srgbClr val="C00000"/>
                </a:solidFill>
              </a:rPr>
              <a:t>&lt;transition name = "</a:t>
            </a:r>
            <a:r>
              <a:rPr lang="en-US" altLang="ko-KR" sz="1400" dirty="0" err="1">
                <a:solidFill>
                  <a:srgbClr val="C00000"/>
                </a:solidFill>
              </a:rPr>
              <a:t>shiftx</a:t>
            </a:r>
            <a:r>
              <a:rPr lang="en-US" altLang="ko-KR" sz="1400" dirty="0">
                <a:solidFill>
                  <a:srgbClr val="C00000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&lt;p v-show = "show"&gt;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&lt;</a:t>
            </a:r>
            <a:r>
              <a:rPr lang="en-US" altLang="ko-KR" sz="1400" dirty="0" err="1">
                <a:solidFill>
                  <a:schemeClr val="tx1"/>
                </a:solidFill>
              </a:rPr>
              <a:t>img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</a:rPr>
              <a:t> = "images/img.jpg" style = "width:100px;height:100px;" 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&lt;/p&gt;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>
                <a:solidFill>
                  <a:srgbClr val="C00000"/>
                </a:solidFill>
              </a:rPr>
              <a:t>&lt;/transition&gt;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30427" y="3150607"/>
            <a:ext cx="3675706" cy="3376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show:true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methods 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701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217282" y="958979"/>
            <a:ext cx="11349877" cy="688752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Animation</a:t>
            </a:r>
            <a:endParaRPr lang="en-US" altLang="ko-KR" dirty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 Custom Transition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50202" y="1738265"/>
            <a:ext cx="9976919" cy="4970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</a:rPr>
              <a:t>head&gt;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</a:t>
            </a:r>
            <a:r>
              <a:rPr lang="en-US" altLang="ko-KR" sz="1400" dirty="0">
                <a:solidFill>
                  <a:srgbClr val="C00000"/>
                </a:solidFill>
              </a:rPr>
              <a:t>&lt;link </a:t>
            </a:r>
            <a:r>
              <a:rPr lang="en-US" altLang="ko-KR" sz="1400" dirty="0" err="1">
                <a:solidFill>
                  <a:srgbClr val="C00000"/>
                </a:solidFill>
              </a:rPr>
              <a:t>href</a:t>
            </a:r>
            <a:r>
              <a:rPr lang="en-US" altLang="ko-KR" sz="1400" dirty="0">
                <a:solidFill>
                  <a:srgbClr val="C00000"/>
                </a:solidFill>
              </a:rPr>
              <a:t> = "https://cdn.jsdelivr.net/</a:t>
            </a:r>
            <a:r>
              <a:rPr lang="en-US" altLang="ko-KR" sz="1400" dirty="0" err="1">
                <a:solidFill>
                  <a:srgbClr val="C00000"/>
                </a:solidFill>
              </a:rPr>
              <a:t>npm</a:t>
            </a:r>
            <a:r>
              <a:rPr lang="en-US" altLang="ko-KR" sz="1400" dirty="0">
                <a:solidFill>
                  <a:srgbClr val="C00000"/>
                </a:solidFill>
              </a:rPr>
              <a:t>/animate.css@3.5.1" </a:t>
            </a:r>
            <a:r>
              <a:rPr lang="en-US" altLang="ko-KR" sz="1400" dirty="0" err="1">
                <a:solidFill>
                  <a:srgbClr val="C00000"/>
                </a:solidFill>
              </a:rPr>
              <a:t>rel</a:t>
            </a:r>
            <a:r>
              <a:rPr lang="en-US" altLang="ko-KR" sz="1400" dirty="0">
                <a:solidFill>
                  <a:srgbClr val="C00000"/>
                </a:solidFill>
              </a:rPr>
              <a:t> = "</a:t>
            </a:r>
            <a:r>
              <a:rPr lang="en-US" altLang="ko-KR" sz="1400" dirty="0" err="1">
                <a:solidFill>
                  <a:srgbClr val="C00000"/>
                </a:solidFill>
              </a:rPr>
              <a:t>stylesheet</a:t>
            </a:r>
            <a:r>
              <a:rPr lang="en-US" altLang="ko-KR" sz="1400" dirty="0">
                <a:solidFill>
                  <a:srgbClr val="C00000"/>
                </a:solidFill>
              </a:rPr>
              <a:t>" type = "text/</a:t>
            </a:r>
            <a:r>
              <a:rPr lang="en-US" altLang="ko-KR" sz="1400" dirty="0" err="1">
                <a:solidFill>
                  <a:srgbClr val="C00000"/>
                </a:solidFill>
              </a:rPr>
              <a:t>css</a:t>
            </a:r>
            <a:r>
              <a:rPr lang="en-US" altLang="ko-KR" sz="1400" dirty="0">
                <a:solidFill>
                  <a:srgbClr val="C00000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 </a:t>
            </a:r>
            <a:r>
              <a:rPr lang="en-US" altLang="ko-KR" sz="1400" dirty="0" err="1">
                <a:solidFill>
                  <a:schemeClr val="tx1"/>
                </a:solidFill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js</a:t>
            </a:r>
            <a:r>
              <a:rPr lang="en-US" altLang="ko-KR" sz="1400" dirty="0">
                <a:solidFill>
                  <a:schemeClr val="tx1"/>
                </a:solidFill>
              </a:rPr>
              <a:t>/vue.js"&gt;&lt;/script&gt;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&lt;/head&gt;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&lt;body&gt;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"animate" style = "</a:t>
            </a:r>
            <a:r>
              <a:rPr lang="en-US" altLang="ko-KR" sz="1400" dirty="0" err="1">
                <a:solidFill>
                  <a:schemeClr val="tx1"/>
                </a:solidFill>
              </a:rPr>
              <a:t>text-align:center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>
                <a:solidFill>
                  <a:srgbClr val="C00000"/>
                </a:solidFill>
              </a:rPr>
              <a:t>&lt;button @click = "show = !show"&gt;</a:t>
            </a:r>
            <a:r>
              <a:rPr lang="en-US" altLang="ko-KR" sz="1400" dirty="0">
                <a:solidFill>
                  <a:schemeClr val="tx1"/>
                </a:solidFill>
              </a:rPr>
              <a:t>&lt;span style = "font-size:25px;"&gt;Animate&lt;/span&gt;&lt;/button&gt;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>
                <a:solidFill>
                  <a:srgbClr val="C00000"/>
                </a:solidFill>
              </a:rPr>
              <a:t>&lt;transition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name = "custom-classes-transition"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enter-active-class = "animated swing"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leave-active-class = "animated </a:t>
            </a:r>
            <a:r>
              <a:rPr lang="en-US" altLang="ko-KR" sz="1400" dirty="0" err="1">
                <a:solidFill>
                  <a:srgbClr val="C00000"/>
                </a:solidFill>
              </a:rPr>
              <a:t>bounceIn</a:t>
            </a:r>
            <a:r>
              <a:rPr lang="en-US" altLang="ko-KR" sz="1400" dirty="0">
                <a:solidFill>
                  <a:srgbClr val="C00000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&lt;p v-if = "show"&gt;&lt;span style = "font-size:25px;"&gt;Example&lt;/span&gt;&lt;/p&gt;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&lt;/transition&gt;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'#animate',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show: true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&lt;/body</a:t>
            </a:r>
            <a:r>
              <a:rPr lang="en-US" altLang="ko-KR" sz="1400" dirty="0" smtClean="0">
                <a:solidFill>
                  <a:schemeClr val="tx1"/>
                </a:solidFill>
              </a:rPr>
              <a:t>&gt;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37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217282" y="958979"/>
            <a:ext cx="11349877" cy="688752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Animation</a:t>
            </a:r>
            <a:endParaRPr lang="en-US" altLang="ko-KR" dirty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 Custom Transition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050202" y="1738266"/>
            <a:ext cx="9976919" cy="2745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&lt;script </a:t>
            </a:r>
            <a:r>
              <a:rPr lang="en-US" altLang="ko-KR" sz="1400" dirty="0" err="1">
                <a:solidFill>
                  <a:schemeClr val="tx1"/>
                </a:solidFill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</a:rPr>
              <a:t> = "https://cdnjs.cloudflare.com/</a:t>
            </a:r>
            <a:r>
              <a:rPr lang="en-US" altLang="ko-KR" sz="1400" dirty="0" err="1">
                <a:solidFill>
                  <a:schemeClr val="tx1"/>
                </a:solidFill>
              </a:rPr>
              <a:t>ajax</a:t>
            </a:r>
            <a:r>
              <a:rPr lang="en-US" altLang="ko-KR" sz="1400" dirty="0">
                <a:solidFill>
                  <a:schemeClr val="tx1"/>
                </a:solidFill>
              </a:rPr>
              <a:t>/libs/velocity/1.2.3/velocity.min.js"&gt;&lt;/script&gt;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 id = "example-4"&gt;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&lt;button @click = "show = !show"&gt;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&lt;span style = "font-size:25px;"&gt;Toggle&lt;/span&gt;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&lt;/button&gt;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&lt;transition  </a:t>
            </a:r>
            <a:r>
              <a:rPr lang="en-US" altLang="ko-KR" sz="1400" dirty="0" err="1">
                <a:solidFill>
                  <a:schemeClr val="tx1"/>
                </a:solidFill>
              </a:rPr>
              <a:t>v-on:before-enter</a:t>
            </a:r>
            <a:r>
              <a:rPr lang="en-US" altLang="ko-KR" sz="1400" dirty="0">
                <a:solidFill>
                  <a:schemeClr val="tx1"/>
                </a:solidFill>
              </a:rPr>
              <a:t> = "</a:t>
            </a:r>
            <a:r>
              <a:rPr lang="en-US" altLang="ko-KR" sz="1400" dirty="0" err="1">
                <a:solidFill>
                  <a:schemeClr val="tx1"/>
                </a:solidFill>
              </a:rPr>
              <a:t>beforeEnter</a:t>
            </a:r>
            <a:r>
              <a:rPr lang="en-US" altLang="ko-KR" sz="14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v-on:enter</a:t>
            </a:r>
            <a:r>
              <a:rPr lang="en-US" altLang="ko-KR" sz="1400" dirty="0">
                <a:solidFill>
                  <a:schemeClr val="tx1"/>
                </a:solidFill>
              </a:rPr>
              <a:t> = "enter"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v-on:leave</a:t>
            </a:r>
            <a:r>
              <a:rPr lang="en-US" altLang="ko-KR" sz="1400" dirty="0">
                <a:solidFill>
                  <a:schemeClr val="tx1"/>
                </a:solidFill>
              </a:rPr>
              <a:t> = "leave"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v-bind:css</a:t>
            </a:r>
            <a:r>
              <a:rPr lang="en-US" altLang="ko-KR" sz="1400" dirty="0">
                <a:solidFill>
                  <a:schemeClr val="tx1"/>
                </a:solidFill>
              </a:rPr>
              <a:t> = "false"&gt;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&lt;p v-if = "show" style = "font-size:25px;"&gt;Animation Example with velocity&lt;/p&gt;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&lt;/transition&gt;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</a:t>
            </a:r>
            <a:r>
              <a:rPr lang="en-US" altLang="ko-KR" sz="1400" dirty="0" smtClean="0">
                <a:solidFill>
                  <a:schemeClr val="tx1"/>
                </a:solidFill>
              </a:rPr>
              <a:t>&gt;     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6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217282" y="958979"/>
            <a:ext cx="11349877" cy="688752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Animation</a:t>
            </a:r>
            <a:endParaRPr lang="en-US" altLang="ko-KR" dirty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 Custom Transition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4013210" y="914400"/>
            <a:ext cx="6915628" cy="5829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'#example-4',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show: false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methods: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beforeEnter</a:t>
            </a:r>
            <a:r>
              <a:rPr lang="en-US" altLang="ko-KR" sz="1400" dirty="0">
                <a:solidFill>
                  <a:schemeClr val="tx1"/>
                </a:solidFill>
              </a:rPr>
              <a:t>: function (el)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el.style.opacity</a:t>
            </a:r>
            <a:r>
              <a:rPr lang="en-US" altLang="ko-KR" sz="1400" dirty="0">
                <a:solidFill>
                  <a:schemeClr val="tx1"/>
                </a:solidFill>
              </a:rPr>
              <a:t> =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enter: function (el, done)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Velocity(el, { opacity: 1, </a:t>
            </a:r>
            <a:r>
              <a:rPr lang="en-US" altLang="ko-KR" sz="1400" dirty="0" err="1">
                <a:solidFill>
                  <a:schemeClr val="tx1"/>
                </a:solidFill>
              </a:rPr>
              <a:t>fontSize</a:t>
            </a:r>
            <a:r>
              <a:rPr lang="en-US" altLang="ko-KR" sz="1400" dirty="0">
                <a:solidFill>
                  <a:schemeClr val="tx1"/>
                </a:solidFill>
              </a:rPr>
              <a:t>: '25px' }, { duration: 1000 })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Velocity(el, { </a:t>
            </a:r>
            <a:r>
              <a:rPr lang="en-US" altLang="ko-KR" sz="1400" dirty="0" err="1">
                <a:solidFill>
                  <a:schemeClr val="tx1"/>
                </a:solidFill>
              </a:rPr>
              <a:t>fontSize</a:t>
            </a:r>
            <a:r>
              <a:rPr lang="en-US" altLang="ko-KR" sz="1400" dirty="0">
                <a:solidFill>
                  <a:schemeClr val="tx1"/>
                </a:solidFill>
              </a:rPr>
              <a:t>: '10px' }, { complete: done })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leave: function (el, done)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Velocity(el, { </a:t>
            </a:r>
            <a:r>
              <a:rPr lang="en-US" altLang="ko-KR" sz="1400" dirty="0" err="1">
                <a:solidFill>
                  <a:schemeClr val="tx1"/>
                </a:solidFill>
              </a:rPr>
              <a:t>translateX</a:t>
            </a:r>
            <a:r>
              <a:rPr lang="en-US" altLang="ko-KR" sz="1400" dirty="0">
                <a:solidFill>
                  <a:schemeClr val="tx1"/>
                </a:solidFill>
              </a:rPr>
              <a:t>: '15px', </a:t>
            </a:r>
            <a:r>
              <a:rPr lang="en-US" altLang="ko-KR" sz="1400" dirty="0" err="1">
                <a:solidFill>
                  <a:schemeClr val="tx1"/>
                </a:solidFill>
              </a:rPr>
              <a:t>rotateZ</a:t>
            </a:r>
            <a:r>
              <a:rPr lang="en-US" altLang="ko-KR" sz="1400" dirty="0">
                <a:solidFill>
                  <a:schemeClr val="tx1"/>
                </a:solidFill>
              </a:rPr>
              <a:t>: '50deg' }, { duration: 1500 })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Velocity(el, { </a:t>
            </a:r>
            <a:r>
              <a:rPr lang="en-US" altLang="ko-KR" sz="1400" dirty="0" err="1">
                <a:solidFill>
                  <a:schemeClr val="tx1"/>
                </a:solidFill>
              </a:rPr>
              <a:t>rotateZ</a:t>
            </a:r>
            <a:r>
              <a:rPr lang="en-US" altLang="ko-KR" sz="1400" dirty="0">
                <a:solidFill>
                  <a:schemeClr val="tx1"/>
                </a:solidFill>
              </a:rPr>
              <a:t>: '100deg' }, { loop: 2 })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Velocity(el,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rotateZ</a:t>
            </a:r>
            <a:r>
              <a:rPr lang="en-US" altLang="ko-KR" sz="1400" dirty="0">
                <a:solidFill>
                  <a:schemeClr val="tx1"/>
                </a:solidFill>
              </a:rPr>
              <a:t>: '45deg',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translateY</a:t>
            </a:r>
            <a:r>
              <a:rPr lang="en-US" altLang="ko-KR" sz="1400" dirty="0">
                <a:solidFill>
                  <a:schemeClr val="tx1"/>
                </a:solidFill>
              </a:rPr>
              <a:t>: '30px',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translateX</a:t>
            </a:r>
            <a:r>
              <a:rPr lang="en-US" altLang="ko-KR" sz="1400" dirty="0">
                <a:solidFill>
                  <a:schemeClr val="tx1"/>
                </a:solidFill>
              </a:rPr>
              <a:t>: '30px',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   opacity: 0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}, { complete: done })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&lt;/script&gt;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9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217282" y="958978"/>
            <a:ext cx="11349877" cy="115117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Directive</a:t>
            </a:r>
            <a:endParaRPr lang="en-US" altLang="ko-KR" dirty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지시문은</a:t>
            </a:r>
            <a:r>
              <a:rPr lang="ko-KR" altLang="en-US" dirty="0" smtClean="0"/>
              <a:t> </a:t>
            </a:r>
            <a:r>
              <a:rPr lang="en-US" altLang="ko-KR" dirty="0" err="1"/>
              <a:t>VueJS</a:t>
            </a:r>
            <a:r>
              <a:rPr lang="ko-KR" altLang="en-US" dirty="0"/>
              <a:t>가 특정 방식으로 작업을 수행하도록 지시하는 것입니다</a:t>
            </a:r>
            <a:r>
              <a:rPr lang="en-US" altLang="ko-KR" dirty="0" smtClean="0"/>
              <a:t>.</a:t>
            </a:r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] </a:t>
            </a:r>
            <a:r>
              <a:rPr lang="en-US" altLang="ko-KR" dirty="0"/>
              <a:t> v-if, v-show, v-else, v-for, v-bind, v-model, v-on </a:t>
            </a:r>
            <a:r>
              <a:rPr lang="ko-KR" altLang="en-US" dirty="0"/>
              <a:t>등과 같은 </a:t>
            </a:r>
            <a:r>
              <a:rPr lang="ko-KR" altLang="en-US" dirty="0" err="1" smtClean="0"/>
              <a:t>지시문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 정의 </a:t>
            </a:r>
            <a:r>
              <a:rPr lang="ko-KR" altLang="en-US" dirty="0" err="1" smtClean="0"/>
              <a:t>지시문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27109" y="2215662"/>
            <a:ext cx="5640745" cy="4273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</a:rPr>
              <a:t>div id = "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&lt;div v-</a:t>
            </a:r>
            <a:r>
              <a:rPr lang="en-US" altLang="ko-KR" sz="1400" dirty="0" err="1">
                <a:solidFill>
                  <a:schemeClr val="tx1"/>
                </a:solidFill>
              </a:rPr>
              <a:t>changestyle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  <a:r>
              <a:rPr lang="en-US" altLang="ko-KR" sz="1400" dirty="0" err="1">
                <a:solidFill>
                  <a:schemeClr val="tx1"/>
                </a:solidFill>
              </a:rPr>
              <a:t>VueJS</a:t>
            </a:r>
            <a:r>
              <a:rPr lang="en-US" altLang="ko-KR" sz="1400" dirty="0">
                <a:solidFill>
                  <a:schemeClr val="tx1"/>
                </a:solidFill>
              </a:rPr>
              <a:t> Directive&lt;/div&gt;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</a:t>
            </a:r>
            <a:r>
              <a:rPr lang="en-US" altLang="ko-KR" sz="1400" dirty="0">
                <a:solidFill>
                  <a:schemeClr val="tx1"/>
                </a:solidFill>
              </a:rPr>
              <a:t>div&gt;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>
                <a:solidFill>
                  <a:schemeClr val="tx1"/>
                </a:solidFill>
              </a:rPr>
              <a:t>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rgbClr val="C00000"/>
                </a:solidFill>
              </a:rPr>
              <a:t>Vue.directive</a:t>
            </a:r>
            <a:r>
              <a:rPr lang="en-US" altLang="ko-KR" sz="1400" dirty="0">
                <a:solidFill>
                  <a:srgbClr val="C00000"/>
                </a:solidFill>
              </a:rPr>
              <a:t>("</a:t>
            </a:r>
            <a:r>
              <a:rPr lang="en-US" altLang="ko-KR" sz="1400" dirty="0" err="1">
                <a:solidFill>
                  <a:srgbClr val="C00000"/>
                </a:solidFill>
              </a:rPr>
              <a:t>changestyle</a:t>
            </a:r>
            <a:r>
              <a:rPr lang="en-US" altLang="ko-KR" sz="1400" dirty="0">
                <a:solidFill>
                  <a:srgbClr val="C00000"/>
                </a:solidFill>
              </a:rPr>
              <a:t>",{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bind(e1,binding, </a:t>
            </a:r>
            <a:r>
              <a:rPr lang="en-US" altLang="ko-KR" sz="1400" dirty="0" err="1">
                <a:solidFill>
                  <a:srgbClr val="C00000"/>
                </a:solidFill>
              </a:rPr>
              <a:t>vnode</a:t>
            </a:r>
            <a:r>
              <a:rPr lang="en-US" altLang="ko-KR" sz="1400" dirty="0">
                <a:solidFill>
                  <a:srgbClr val="C00000"/>
                </a:solidFill>
              </a:rPr>
              <a:t>) {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console.log(e1);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e1.style.color = "red";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e1.style.fontSize = "30px";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}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methods 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</a:t>
            </a:r>
            <a:r>
              <a:rPr lang="en-US" altLang="ko-KR" sz="1400" dirty="0">
                <a:solidFill>
                  <a:schemeClr val="tx1"/>
                </a:solidFill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24684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217282" y="958979"/>
            <a:ext cx="11349877" cy="69397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Directive</a:t>
            </a:r>
            <a:endParaRPr lang="en-US" altLang="ko-KR" dirty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사용자 정의 </a:t>
            </a:r>
            <a:r>
              <a:rPr lang="ko-KR" altLang="en-US" dirty="0" err="1" smtClean="0"/>
              <a:t>지시문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927109" y="1749670"/>
            <a:ext cx="6528768" cy="47390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&lt;div v-</a:t>
            </a:r>
            <a:r>
              <a:rPr lang="en-US" altLang="ko-KR" sz="1400" dirty="0" err="1">
                <a:solidFill>
                  <a:schemeClr val="tx1"/>
                </a:solidFill>
              </a:rPr>
              <a:t>changestyle</a:t>
            </a:r>
            <a:r>
              <a:rPr lang="en-US" altLang="ko-KR" sz="1400" dirty="0">
                <a:solidFill>
                  <a:schemeClr val="tx1"/>
                </a:solidFill>
              </a:rPr>
              <a:t> = "{</a:t>
            </a:r>
            <a:r>
              <a:rPr lang="en-US" altLang="ko-KR" sz="1400" dirty="0" err="1">
                <a:solidFill>
                  <a:schemeClr val="tx1"/>
                </a:solidFill>
              </a:rPr>
              <a:t>color:'green</a:t>
            </a:r>
            <a:r>
              <a:rPr lang="en-US" altLang="ko-KR" sz="1400" dirty="0">
                <a:solidFill>
                  <a:schemeClr val="tx1"/>
                </a:solidFill>
              </a:rPr>
              <a:t>'}"&gt;</a:t>
            </a:r>
            <a:r>
              <a:rPr lang="en-US" altLang="ko-KR" sz="1400" dirty="0" err="1">
                <a:solidFill>
                  <a:schemeClr val="tx1"/>
                </a:solidFill>
              </a:rPr>
              <a:t>VueJS</a:t>
            </a:r>
            <a:r>
              <a:rPr lang="en-US" altLang="ko-KR" sz="1400" dirty="0">
                <a:solidFill>
                  <a:schemeClr val="tx1"/>
                </a:solidFill>
              </a:rPr>
              <a:t> Directive&lt;/div&gt;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rgbClr val="C00000"/>
                </a:solidFill>
              </a:rPr>
              <a:t>Vue.directive</a:t>
            </a:r>
            <a:r>
              <a:rPr lang="en-US" altLang="ko-KR" sz="1400" dirty="0">
                <a:solidFill>
                  <a:srgbClr val="C00000"/>
                </a:solidFill>
              </a:rPr>
              <a:t>("</a:t>
            </a:r>
            <a:r>
              <a:rPr lang="en-US" altLang="ko-KR" sz="1400" dirty="0" err="1">
                <a:solidFill>
                  <a:srgbClr val="C00000"/>
                </a:solidFill>
              </a:rPr>
              <a:t>changestyle</a:t>
            </a:r>
            <a:r>
              <a:rPr lang="en-US" altLang="ko-KR" sz="1400" dirty="0">
                <a:solidFill>
                  <a:srgbClr val="C00000"/>
                </a:solidFill>
              </a:rPr>
              <a:t>",{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bind(e1,binding, </a:t>
            </a:r>
            <a:r>
              <a:rPr lang="en-US" altLang="ko-KR" sz="1400" dirty="0" err="1">
                <a:solidFill>
                  <a:srgbClr val="C00000"/>
                </a:solidFill>
              </a:rPr>
              <a:t>vnode</a:t>
            </a:r>
            <a:r>
              <a:rPr lang="en-US" altLang="ko-KR" sz="1400" dirty="0">
                <a:solidFill>
                  <a:srgbClr val="C00000"/>
                </a:solidFill>
              </a:rPr>
              <a:t>) {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console.log(e1);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console.log(</a:t>
            </a:r>
            <a:r>
              <a:rPr lang="en-US" altLang="ko-KR" sz="1400" dirty="0" err="1">
                <a:solidFill>
                  <a:srgbClr val="C00000"/>
                </a:solidFill>
              </a:rPr>
              <a:t>binding.value.color</a:t>
            </a:r>
            <a:r>
              <a:rPr lang="en-US" altLang="ko-KR" sz="1400" dirty="0">
                <a:solidFill>
                  <a:srgbClr val="C00000"/>
                </a:solidFill>
              </a:rPr>
              <a:t>);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console.log(</a:t>
            </a:r>
            <a:r>
              <a:rPr lang="en-US" altLang="ko-KR" sz="1400" dirty="0" err="1">
                <a:solidFill>
                  <a:srgbClr val="C00000"/>
                </a:solidFill>
              </a:rPr>
              <a:t>vnode</a:t>
            </a:r>
            <a:r>
              <a:rPr lang="en-US" altLang="ko-KR" sz="1400" dirty="0">
                <a:solidFill>
                  <a:srgbClr val="C00000"/>
                </a:solidFill>
              </a:rPr>
              <a:t>);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e1.style.color=</a:t>
            </a:r>
            <a:r>
              <a:rPr lang="en-US" altLang="ko-KR" sz="1400" dirty="0" err="1">
                <a:solidFill>
                  <a:srgbClr val="C00000"/>
                </a:solidFill>
              </a:rPr>
              <a:t>binding.value.color</a:t>
            </a:r>
            <a:r>
              <a:rPr lang="en-US" altLang="ko-KR" sz="1400" dirty="0">
                <a:solidFill>
                  <a:srgbClr val="C00000"/>
                </a:solidFill>
              </a:rPr>
              <a:t>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   e1.style.fontSize = "30px";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   }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methods 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6104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217282" y="958979"/>
            <a:ext cx="11349877" cy="69397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필터</a:t>
            </a:r>
            <a:endParaRPr lang="en-US" altLang="ko-KR" dirty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사용자 정의 </a:t>
            </a:r>
            <a:r>
              <a:rPr lang="ko-KR" altLang="en-US" dirty="0" err="1" smtClean="0"/>
              <a:t>지시문</a:t>
            </a: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067785" y="1749670"/>
            <a:ext cx="8665300" cy="3824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&lt;div id = "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&lt;input  v-model = "name" placeholder = "Enter Name" /&gt;&lt;</a:t>
            </a:r>
            <a:r>
              <a:rPr lang="en-US" altLang="ko-KR" sz="1400" dirty="0" err="1">
                <a:solidFill>
                  <a:schemeClr val="tx1"/>
                </a:solidFill>
              </a:rPr>
              <a:t>br</a:t>
            </a:r>
            <a:r>
              <a:rPr lang="en-US" altLang="ko-KR" sz="1400" dirty="0">
                <a:solidFill>
                  <a:schemeClr val="tx1"/>
                </a:solidFill>
              </a:rPr>
              <a:t>/&gt;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&lt;span style = "font-size:25px;"&gt;&lt;b&gt;Letter count is : </a:t>
            </a:r>
            <a:r>
              <a:rPr lang="en-US" altLang="ko-KR" sz="1400" dirty="0">
                <a:solidFill>
                  <a:srgbClr val="C00000"/>
                </a:solidFill>
              </a:rPr>
              <a:t>{{name | </a:t>
            </a:r>
            <a:r>
              <a:rPr lang="en-US" altLang="ko-KR" sz="1400" dirty="0" err="1">
                <a:solidFill>
                  <a:srgbClr val="C00000"/>
                </a:solidFill>
              </a:rPr>
              <a:t>countletters</a:t>
            </a:r>
            <a:r>
              <a:rPr lang="en-US" altLang="ko-KR" sz="1400" dirty="0">
                <a:solidFill>
                  <a:srgbClr val="C00000"/>
                </a:solidFill>
              </a:rPr>
              <a:t>}}</a:t>
            </a:r>
            <a:r>
              <a:rPr lang="en-US" altLang="ko-KR" sz="1400" dirty="0">
                <a:solidFill>
                  <a:schemeClr val="tx1"/>
                </a:solidFill>
              </a:rPr>
              <a:t>&lt;/b&gt;&lt;/span&gt;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&lt;script type = "text/</a:t>
            </a:r>
            <a:r>
              <a:rPr lang="en-US" altLang="ko-KR" sz="1400" dirty="0" err="1">
                <a:solidFill>
                  <a:schemeClr val="tx1"/>
                </a:solidFill>
              </a:rPr>
              <a:t>javascript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</a:t>
            </a:r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vm</a:t>
            </a:r>
            <a:r>
              <a:rPr lang="en-US" altLang="ko-KR" sz="1400" dirty="0">
                <a:solidFill>
                  <a:schemeClr val="tx1"/>
                </a:solidFill>
              </a:rPr>
              <a:t>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el: '#</a:t>
            </a:r>
            <a:r>
              <a:rPr lang="en-US" altLang="ko-KR" sz="1400" dirty="0" err="1">
                <a:solidFill>
                  <a:schemeClr val="tx1"/>
                </a:solidFill>
              </a:rPr>
              <a:t>databinding</a:t>
            </a:r>
            <a:r>
              <a:rPr lang="en-US" altLang="ko-KR" sz="1400" dirty="0">
                <a:solidFill>
                  <a:schemeClr val="tx1"/>
                </a:solidFill>
              </a:rPr>
              <a:t>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name : ""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filters 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</a:t>
            </a:r>
            <a:r>
              <a:rPr lang="en-US" altLang="ko-KR" sz="1400" dirty="0" err="1">
                <a:solidFill>
                  <a:schemeClr val="tx1"/>
                </a:solidFill>
              </a:rPr>
              <a:t>countletters</a:t>
            </a:r>
            <a:r>
              <a:rPr lang="en-US" altLang="ko-KR" sz="1400" dirty="0">
                <a:solidFill>
                  <a:schemeClr val="tx1"/>
                </a:solidFill>
              </a:rPr>
              <a:t> : function(value)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   return </a:t>
            </a:r>
            <a:r>
              <a:rPr lang="en-US" altLang="ko-KR" sz="1400" dirty="0" err="1">
                <a:solidFill>
                  <a:schemeClr val="tx1"/>
                </a:solidFill>
              </a:rPr>
              <a:t>value.length</a:t>
            </a:r>
            <a:r>
              <a:rPr lang="en-US" altLang="ko-KR" sz="14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 });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</a:t>
            </a:r>
            <a:r>
              <a:rPr lang="en-US" altLang="ko-KR" sz="1400" dirty="0">
                <a:solidFill>
                  <a:schemeClr val="tx1"/>
                </a:solidFill>
              </a:rPr>
              <a:t>script&gt;</a:t>
            </a:r>
          </a:p>
        </p:txBody>
      </p:sp>
    </p:spTree>
    <p:extLst>
      <p:ext uri="{BB962C8B-B14F-4D97-AF65-F5344CB8AC3E}">
        <p14:creationId xmlns:p14="http://schemas.microsoft.com/office/powerpoint/2010/main" val="167979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8052" y="958978"/>
            <a:ext cx="11582400" cy="2373307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dirty="0" smtClean="0"/>
              <a:t>정제된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/>
              <a:t>모델</a:t>
            </a:r>
            <a:r>
              <a:rPr lang="en-US" altLang="ko-KR" dirty="0"/>
              <a:t>-</a:t>
            </a:r>
            <a:r>
              <a:rPr lang="ko-KR" altLang="en-US" dirty="0" err="1"/>
              <a:t>뷰</a:t>
            </a:r>
            <a:r>
              <a:rPr lang="en-US" altLang="ko-KR" dirty="0"/>
              <a:t>-</a:t>
            </a:r>
            <a:r>
              <a:rPr lang="ko-KR" altLang="en-US" dirty="0" err="1"/>
              <a:t>뷰모델</a:t>
            </a:r>
            <a:r>
              <a:rPr lang="en-US" altLang="ko-KR" dirty="0"/>
              <a:t>(MVVM)</a:t>
            </a:r>
            <a:r>
              <a:rPr lang="ko-KR" altLang="en-US" dirty="0"/>
              <a:t> 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itchFamily="34" charset="0"/>
              <a:buChar char="•"/>
            </a:pPr>
            <a:r>
              <a:rPr lang="en-US" altLang="ko-KR" dirty="0"/>
              <a:t>MVVM</a:t>
            </a:r>
            <a:r>
              <a:rPr lang="ko-KR" altLang="en-US" dirty="0"/>
              <a:t>은 전체 설계를 넘나들며 수많은 코드 </a:t>
            </a:r>
            <a:r>
              <a:rPr lang="ko-KR" altLang="en-US" dirty="0" smtClean="0"/>
              <a:t>중복을 </a:t>
            </a:r>
            <a:r>
              <a:rPr lang="ko-KR" altLang="en-US" dirty="0"/>
              <a:t>줄이면서</a:t>
            </a:r>
            <a:r>
              <a:rPr lang="en-US" altLang="ko-KR" dirty="0"/>
              <a:t>, </a:t>
            </a:r>
            <a:r>
              <a:rPr lang="ko-KR" altLang="en-US" dirty="0"/>
              <a:t>빠른 상호 작용과 피드백을 갖춘 클라이언트 단 애플리케이션을 개발할 수 있는 청사진을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itchFamily="34" charset="0"/>
              <a:buChar char="•"/>
            </a:pPr>
            <a:r>
              <a:rPr lang="ko-KR" altLang="en-US" dirty="0"/>
              <a:t>웹 애플리케이션에서 </a:t>
            </a:r>
            <a:r>
              <a:rPr lang="en-US" altLang="ko-KR" dirty="0"/>
              <a:t>MVVM </a:t>
            </a:r>
            <a:r>
              <a:rPr lang="ko-KR" altLang="en-US" dirty="0"/>
              <a:t>설계 방식은 개발자가 사용자 반응에 즉각 응답할 수 있는 소프트웨어를 만들 수 있게 하며</a:t>
            </a:r>
            <a:r>
              <a:rPr lang="en-US" altLang="ko-KR" dirty="0"/>
              <a:t>, </a:t>
            </a:r>
            <a:r>
              <a:rPr lang="ko-KR" altLang="en-US" dirty="0"/>
              <a:t>사용자에게는 하나의 일에서 다른 일로 자유롭게 움직일 수 있게 합니다</a:t>
            </a:r>
            <a:r>
              <a:rPr lang="en-US" altLang="ko-KR" dirty="0" smtClean="0"/>
              <a:t>.</a:t>
            </a:r>
          </a:p>
          <a:p>
            <a:pPr lvl="1">
              <a:spcAft>
                <a:spcPts val="200"/>
              </a:spcAft>
              <a:buFont typeface="Arial" pitchFamily="34" charset="0"/>
              <a:buChar char="•"/>
            </a:pPr>
            <a:r>
              <a:rPr lang="ko-KR" altLang="en-US" dirty="0"/>
              <a:t> ‘</a:t>
            </a:r>
            <a:r>
              <a:rPr lang="ko-KR" altLang="en-US" dirty="0" err="1"/>
              <a:t>뷰</a:t>
            </a:r>
            <a:r>
              <a:rPr lang="en-US" altLang="ko-KR" dirty="0"/>
              <a:t>-</a:t>
            </a:r>
            <a:r>
              <a:rPr lang="ko-KR" altLang="en-US" dirty="0"/>
              <a:t>모델에서 </a:t>
            </a:r>
            <a:r>
              <a:rPr lang="ko-KR" altLang="en-US" dirty="0">
                <a:solidFill>
                  <a:srgbClr val="C00000"/>
                </a:solidFill>
              </a:rPr>
              <a:t>데이터가 변하면 데이터에 연결된 </a:t>
            </a:r>
            <a:r>
              <a:rPr lang="ko-KR" altLang="en-US" dirty="0" err="1">
                <a:solidFill>
                  <a:srgbClr val="C00000"/>
                </a:solidFill>
              </a:rPr>
              <a:t>뷰는</a:t>
            </a:r>
            <a:r>
              <a:rPr lang="ko-KR" altLang="en-US" dirty="0">
                <a:solidFill>
                  <a:srgbClr val="C00000"/>
                </a:solidFill>
              </a:rPr>
              <a:t> 자동으로 업데이트됩니다</a:t>
            </a:r>
            <a:r>
              <a:rPr lang="en-US" altLang="ko-KR" dirty="0"/>
              <a:t>. </a:t>
            </a:r>
            <a:r>
              <a:rPr lang="ko-KR" altLang="en-US" dirty="0"/>
              <a:t>데이터 바인더를 데이터에 노출시키고 데이터가 변할 때마다 </a:t>
            </a:r>
            <a:r>
              <a:rPr lang="ko-KR" altLang="en-US" dirty="0" err="1"/>
              <a:t>뷰에</a:t>
            </a:r>
            <a:r>
              <a:rPr lang="ko-KR" altLang="en-US" dirty="0"/>
              <a:t> 반영될 수 있도록 보증합니다</a:t>
            </a:r>
            <a:r>
              <a:rPr lang="en-US" altLang="ko-KR" dirty="0"/>
              <a:t>.’</a:t>
            </a: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61" y="3211926"/>
            <a:ext cx="8128367" cy="3417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848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8052" y="958978"/>
            <a:ext cx="11582400" cy="2373307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ko-KR" altLang="en-US" dirty="0" err="1"/>
              <a:t>반응형</a:t>
            </a:r>
            <a:r>
              <a:rPr lang="ko-KR" altLang="en-US" dirty="0"/>
              <a:t> </a:t>
            </a:r>
            <a:r>
              <a:rPr lang="ko-KR" altLang="en-US" dirty="0" smtClean="0"/>
              <a:t>애플리케이션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itchFamily="34" charset="0"/>
              <a:buChar char="•"/>
            </a:pPr>
            <a:r>
              <a:rPr lang="ko-KR" altLang="en-US" dirty="0" err="1"/>
              <a:t>반응형</a:t>
            </a:r>
            <a:r>
              <a:rPr lang="ko-KR" altLang="en-US" dirty="0"/>
              <a:t> 웹 애플리케이션은 지속적인 상호 작용이 막히는 것을 방지하고</a:t>
            </a:r>
            <a:endParaRPr lang="en-US" altLang="ko-KR" dirty="0"/>
          </a:p>
          <a:p>
            <a:pPr lvl="1">
              <a:spcAft>
                <a:spcPts val="200"/>
              </a:spcAft>
              <a:buFont typeface="Arial" pitchFamily="34" charset="0"/>
              <a:buChar char="•"/>
            </a:pPr>
            <a:r>
              <a:rPr lang="ko-KR" altLang="en-US" dirty="0"/>
              <a:t>함수적 프로그래밍을 사용하는 </a:t>
            </a:r>
            <a:r>
              <a:rPr lang="ko-KR" altLang="en-US" dirty="0" err="1"/>
              <a:t>비동기</a:t>
            </a:r>
            <a:r>
              <a:rPr lang="ko-KR" altLang="en-US" dirty="0"/>
              <a:t> 기술인 </a:t>
            </a:r>
            <a:r>
              <a:rPr lang="en-US" altLang="ko-KR" dirty="0"/>
              <a:t>MVVM </a:t>
            </a:r>
            <a:r>
              <a:rPr lang="ko-KR" altLang="en-US" dirty="0"/>
              <a:t>디자인 원칙에 따라 </a:t>
            </a:r>
            <a:r>
              <a:rPr lang="ko-KR" altLang="en-US" dirty="0" smtClean="0"/>
              <a:t>다음 조건을 만족하는 </a:t>
            </a:r>
            <a:r>
              <a:rPr lang="ko-KR" altLang="en-US" dirty="0"/>
              <a:t>웹 애플리케이션 </a:t>
            </a:r>
            <a:r>
              <a:rPr lang="ko-KR" altLang="en-US" dirty="0" smtClean="0"/>
              <a:t>을 구현합니다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C00000"/>
                </a:solidFill>
              </a:rPr>
              <a:t>애플리케이션 </a:t>
            </a:r>
            <a:r>
              <a:rPr lang="ko-KR" altLang="en-US" dirty="0">
                <a:solidFill>
                  <a:srgbClr val="C00000"/>
                </a:solidFill>
              </a:rPr>
              <a:t>상태 변화를 관찰합니다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  <a:p>
            <a:pPr lvl="1">
              <a:spcAft>
                <a:spcPts val="200"/>
              </a:spcAft>
              <a:buFont typeface="Arial" pitchFamily="34" charset="0"/>
              <a:buChar char="•"/>
            </a:pPr>
            <a:r>
              <a:rPr lang="ko-KR" altLang="en-US" dirty="0">
                <a:solidFill>
                  <a:srgbClr val="C00000"/>
                </a:solidFill>
              </a:rPr>
              <a:t>애플리케이션 전체에 변경 알림을 전달합니다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  <a:p>
            <a:pPr lvl="1">
              <a:spcAft>
                <a:spcPts val="200"/>
              </a:spcAft>
              <a:buFont typeface="Arial" pitchFamily="34" charset="0"/>
              <a:buChar char="•"/>
            </a:pPr>
            <a:r>
              <a:rPr lang="ko-KR" altLang="en-US" dirty="0">
                <a:solidFill>
                  <a:srgbClr val="C00000"/>
                </a:solidFill>
              </a:rPr>
              <a:t>상태 변화에 따라 </a:t>
            </a:r>
            <a:r>
              <a:rPr lang="ko-KR" altLang="en-US" dirty="0" err="1">
                <a:solidFill>
                  <a:srgbClr val="C00000"/>
                </a:solidFill>
              </a:rPr>
              <a:t>뷰를</a:t>
            </a:r>
            <a:r>
              <a:rPr lang="ko-KR" altLang="en-US" dirty="0">
                <a:solidFill>
                  <a:srgbClr val="C00000"/>
                </a:solidFill>
              </a:rPr>
              <a:t> 자동 </a:t>
            </a:r>
            <a:r>
              <a:rPr lang="ko-KR" altLang="en-US" dirty="0" err="1">
                <a:solidFill>
                  <a:srgbClr val="C00000"/>
                </a:solidFill>
              </a:rPr>
              <a:t>렌더링합니다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  <a:p>
            <a:pPr lvl="1">
              <a:spcAft>
                <a:spcPts val="200"/>
              </a:spcAft>
              <a:buFont typeface="Arial" pitchFamily="34" charset="0"/>
              <a:buChar char="•"/>
            </a:pPr>
            <a:r>
              <a:rPr lang="ko-KR" altLang="en-US" dirty="0">
                <a:solidFill>
                  <a:srgbClr val="C00000"/>
                </a:solidFill>
              </a:rPr>
              <a:t>사용자 상호 작용을 위해 시기 적절한 피드백을 제공합니다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851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8052" y="958978"/>
            <a:ext cx="11582400" cy="1221514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텍스트와 속성뿐 아니라 </a:t>
            </a:r>
            <a:r>
              <a:rPr lang="en-US" altLang="ko-KR" dirty="0"/>
              <a:t>DOM</a:t>
            </a:r>
            <a:r>
              <a:rPr lang="ko-KR" altLang="en-US" dirty="0"/>
              <a:t>의 </a:t>
            </a:r>
            <a:r>
              <a:rPr lang="ko-KR" altLang="en-US" b="1" dirty="0"/>
              <a:t>구조</a:t>
            </a:r>
            <a:r>
              <a:rPr lang="ko-KR" altLang="en-US" dirty="0"/>
              <a:t>에도 데이터를 바인딩 할 수 </a:t>
            </a:r>
            <a:r>
              <a:rPr lang="ko-KR" altLang="en-US" dirty="0" err="1"/>
              <a:t>있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v-for</a:t>
            </a:r>
            <a:r>
              <a:rPr lang="ko-KR" altLang="en-US" dirty="0"/>
              <a:t> </a:t>
            </a:r>
            <a:r>
              <a:rPr lang="ko-KR" altLang="en-US" dirty="0" err="1"/>
              <a:t>디렉티브는</a:t>
            </a:r>
            <a:r>
              <a:rPr lang="ko-KR" altLang="en-US" dirty="0"/>
              <a:t> 배열의 데이터를 </a:t>
            </a:r>
            <a:r>
              <a:rPr lang="ko-KR" altLang="en-US" dirty="0" smtClean="0"/>
              <a:t>바인딩</a:t>
            </a:r>
            <a:endParaRPr lang="en-US" altLang="ko-KR" dirty="0" smtClean="0"/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 err="1"/>
              <a:t>엘리먼트가</a:t>
            </a:r>
            <a:r>
              <a:rPr lang="ko-KR" altLang="en-US" dirty="0"/>
              <a:t> </a:t>
            </a:r>
            <a:r>
              <a:rPr lang="en-US" altLang="ko-KR" dirty="0" err="1"/>
              <a:t>Vue</a:t>
            </a:r>
            <a:r>
              <a:rPr lang="ko-KR" altLang="en-US" dirty="0"/>
              <a:t>에 삽입</a:t>
            </a:r>
            <a:r>
              <a:rPr lang="en-US" altLang="ko-KR" dirty="0"/>
              <a:t>/</a:t>
            </a:r>
            <a:r>
              <a:rPr lang="ko-KR" altLang="en-US" dirty="0"/>
              <a:t>업데이트</a:t>
            </a:r>
            <a:r>
              <a:rPr lang="en-US" altLang="ko-KR" dirty="0"/>
              <a:t>/</a:t>
            </a:r>
            <a:r>
              <a:rPr lang="ko-KR" altLang="en-US" dirty="0"/>
              <a:t>제거될 때 자동으로 </a:t>
            </a:r>
            <a:r>
              <a:rPr lang="ko-KR" altLang="en-US" b="1" dirty="0" err="1">
                <a:hlinkClick r:id="rId2"/>
              </a:rPr>
              <a:t>트랜지션</a:t>
            </a:r>
            <a:r>
              <a:rPr lang="ko-KR" altLang="en-US" b="1" dirty="0">
                <a:hlinkClick r:id="rId2"/>
              </a:rPr>
              <a:t> 효과</a:t>
            </a:r>
            <a:r>
              <a:rPr lang="ko-KR" altLang="en-US" dirty="0"/>
              <a:t>를 적용할 수 있는 강력한 전환 효과 시스템을 제공합니다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723650" y="2273943"/>
            <a:ext cx="5389934" cy="1612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&lt;div id="app-4"&gt;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&lt;</a:t>
            </a:r>
            <a:r>
              <a:rPr lang="en-US" altLang="ko-KR" sz="1400" dirty="0" err="1">
                <a:solidFill>
                  <a:schemeClr val="tx1"/>
                </a:solidFill>
              </a:rPr>
              <a:t>ol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&lt;li v-for="</a:t>
            </a:r>
            <a:r>
              <a:rPr lang="en-US" altLang="ko-KR" sz="1400" dirty="0" err="1">
                <a:solidFill>
                  <a:schemeClr val="tx1"/>
                </a:solidFill>
              </a:rPr>
              <a:t>todo</a:t>
            </a:r>
            <a:r>
              <a:rPr lang="en-US" altLang="ko-KR" sz="1400" dirty="0">
                <a:solidFill>
                  <a:schemeClr val="tx1"/>
                </a:solidFill>
              </a:rPr>
              <a:t> in </a:t>
            </a:r>
            <a:r>
              <a:rPr lang="en-US" altLang="ko-KR" sz="1400" dirty="0" err="1">
                <a:solidFill>
                  <a:schemeClr val="tx1"/>
                </a:solidFill>
              </a:rPr>
              <a:t>todos</a:t>
            </a:r>
            <a:r>
              <a:rPr lang="en-US" altLang="ko-KR" sz="14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{{ </a:t>
            </a:r>
            <a:r>
              <a:rPr lang="en-US" altLang="ko-KR" sz="1400" dirty="0" err="1">
                <a:solidFill>
                  <a:schemeClr val="tx1"/>
                </a:solidFill>
              </a:rPr>
              <a:t>todo.text</a:t>
            </a:r>
            <a:r>
              <a:rPr lang="en-US" altLang="ko-KR" sz="1400" dirty="0">
                <a:solidFill>
                  <a:schemeClr val="tx1"/>
                </a:solidFill>
              </a:rPr>
              <a:t> }}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&lt;/li&gt;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&lt;/</a:t>
            </a:r>
            <a:r>
              <a:rPr lang="en-US" altLang="ko-KR" sz="1400" dirty="0" err="1">
                <a:solidFill>
                  <a:schemeClr val="tx1"/>
                </a:solidFill>
              </a:rPr>
              <a:t>ol</a:t>
            </a:r>
            <a:r>
              <a:rPr lang="en-US" altLang="ko-KR" sz="14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&lt;/div&gt;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3650" y="4239191"/>
            <a:ext cx="5389934" cy="22495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app4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el: '#app-4',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todos</a:t>
            </a:r>
            <a:r>
              <a:rPr lang="en-US" altLang="ko-KR" sz="1400" dirty="0">
                <a:solidFill>
                  <a:schemeClr val="tx1"/>
                </a:solidFill>
              </a:rPr>
              <a:t>: [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{ text: 'JavaScript </a:t>
            </a:r>
            <a:r>
              <a:rPr lang="ko-KR" altLang="en-US" sz="1400" dirty="0">
                <a:solidFill>
                  <a:schemeClr val="tx1"/>
                </a:solidFill>
              </a:rPr>
              <a:t>배우기</a:t>
            </a:r>
            <a:r>
              <a:rPr lang="en-US" altLang="ko-KR" sz="1400" dirty="0">
                <a:solidFill>
                  <a:schemeClr val="tx1"/>
                </a:solidFill>
              </a:rPr>
              <a:t>'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{ text: '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배우기</a:t>
            </a:r>
            <a:r>
              <a:rPr lang="en-US" altLang="ko-KR" sz="1400" dirty="0">
                <a:solidFill>
                  <a:schemeClr val="tx1"/>
                </a:solidFill>
              </a:rPr>
              <a:t>' },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{ text: '</a:t>
            </a:r>
            <a:r>
              <a:rPr lang="ko-KR" altLang="en-US" sz="1400" dirty="0">
                <a:solidFill>
                  <a:schemeClr val="tx1"/>
                </a:solidFill>
              </a:rPr>
              <a:t>무언가 멋진 것을 만들기</a:t>
            </a:r>
            <a:r>
              <a:rPr lang="en-US" altLang="ko-KR" sz="1400" dirty="0">
                <a:solidFill>
                  <a:schemeClr val="tx1"/>
                </a:solidFill>
              </a:rPr>
              <a:t>'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]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0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8052" y="958978"/>
            <a:ext cx="11582400" cy="781899"/>
          </a:xfrm>
        </p:spPr>
        <p:txBody>
          <a:bodyPr>
            <a:normAutofit lnSpcReduction="1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dirty="0" err="1"/>
              <a:t>Vue</a:t>
            </a:r>
            <a:r>
              <a:rPr lang="ko-KR" altLang="en-US" dirty="0"/>
              <a:t>는 또한 양식에 대한 입력과 </a:t>
            </a:r>
            <a:r>
              <a:rPr lang="ko-KR" altLang="en-US" dirty="0" err="1"/>
              <a:t>앱</a:t>
            </a:r>
            <a:r>
              <a:rPr lang="ko-KR" altLang="en-US" dirty="0"/>
              <a:t> 상태를 양방향으로 </a:t>
            </a:r>
            <a:r>
              <a:rPr lang="ko-KR" altLang="en-US" dirty="0" err="1"/>
              <a:t>바인딩하는</a:t>
            </a:r>
            <a:r>
              <a:rPr lang="ko-KR" altLang="en-US" dirty="0"/>
              <a:t> </a:t>
            </a:r>
            <a:r>
              <a:rPr lang="en-US" altLang="ko-KR" dirty="0"/>
              <a:t>v-model</a:t>
            </a:r>
            <a:r>
              <a:rPr lang="ko-KR" altLang="en-US" dirty="0"/>
              <a:t> </a:t>
            </a:r>
            <a:r>
              <a:rPr lang="ko-KR" altLang="en-US" dirty="0" err="1"/>
              <a:t>디렉티브를</a:t>
            </a:r>
            <a:r>
              <a:rPr lang="ko-KR" altLang="en-US" dirty="0"/>
              <a:t> 제공합니다</a:t>
            </a:r>
            <a:r>
              <a:rPr lang="en-US" altLang="ko-KR" dirty="0"/>
              <a:t>.</a:t>
            </a: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873120" y="1913458"/>
            <a:ext cx="5389934" cy="961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&lt;div id="app-6"&gt;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&lt;p&gt;{{ message }}&lt;/p&gt;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&lt;input v-model="message"&gt;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&lt;/div&gt;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3120" y="3358662"/>
            <a:ext cx="5389934" cy="1477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app6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el: '#app-6',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message: '</a:t>
            </a:r>
            <a:r>
              <a:rPr lang="ko-KR" altLang="en-US" sz="1400" dirty="0">
                <a:solidFill>
                  <a:schemeClr val="tx1"/>
                </a:solidFill>
              </a:rPr>
              <a:t>안녕하세요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!'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38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>
          <a:xfrm>
            <a:off x="178052" y="958978"/>
            <a:ext cx="11582400" cy="781899"/>
          </a:xfrm>
        </p:spPr>
        <p:txBody>
          <a:bodyPr>
            <a:normAutofit lnSpcReduction="10000"/>
          </a:bodyPr>
          <a:lstStyle/>
          <a:p>
            <a:pPr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VueJS</a:t>
            </a:r>
            <a:r>
              <a:rPr lang="en-US" altLang="ko-KR" dirty="0" smtClean="0"/>
              <a:t> </a:t>
            </a:r>
          </a:p>
          <a:p>
            <a:pPr lvl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dirty="0" smtClean="0"/>
              <a:t>컴포넌트 </a:t>
            </a:r>
            <a:r>
              <a:rPr lang="en-US" altLang="ko-KR" dirty="0" smtClean="0"/>
              <a:t>- </a:t>
            </a:r>
            <a:r>
              <a:rPr lang="ko-KR" altLang="en-US" dirty="0"/>
              <a:t>작고 독립적이며 </a:t>
            </a:r>
            <a:r>
              <a:rPr lang="ko-KR" altLang="en-US" dirty="0" err="1" smtClean="0"/>
              <a:t>재사용가능한</a:t>
            </a:r>
            <a:r>
              <a:rPr lang="ko-KR" altLang="en-US" dirty="0" smtClean="0"/>
              <a:t> 소프트웨어 </a:t>
            </a:r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>
          <a:xfrm>
            <a:off x="304800" y="222380"/>
            <a:ext cx="10515600" cy="420416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VueJS</a:t>
            </a:r>
            <a:endParaRPr lang="ko-KR" altLang="en-US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873120" y="1913458"/>
            <a:ext cx="5389934" cy="961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&lt;div id="app-6"&gt;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&lt;p&gt;{{ message }}&lt;/p&gt;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&lt;input v-model="message"&gt;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&lt;/div&gt;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3120" y="3358662"/>
            <a:ext cx="5389934" cy="1477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var</a:t>
            </a:r>
            <a:r>
              <a:rPr lang="en-US" altLang="ko-KR" sz="1400" dirty="0">
                <a:solidFill>
                  <a:schemeClr val="tx1"/>
                </a:solidFill>
              </a:rPr>
              <a:t> app6 = new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({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el: '#app-6',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data: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message: '</a:t>
            </a:r>
            <a:r>
              <a:rPr lang="ko-KR" altLang="en-US" sz="1400" dirty="0">
                <a:solidFill>
                  <a:schemeClr val="tx1"/>
                </a:solidFill>
              </a:rPr>
              <a:t>안녕하세요 </a:t>
            </a:r>
            <a:r>
              <a:rPr lang="en-US" altLang="ko-KR" sz="1400" dirty="0" err="1">
                <a:solidFill>
                  <a:schemeClr val="tx1"/>
                </a:solidFill>
              </a:rPr>
              <a:t>Vue</a:t>
            </a:r>
            <a:r>
              <a:rPr lang="en-US" altLang="ko-KR" sz="1400" dirty="0">
                <a:solidFill>
                  <a:schemeClr val="tx1"/>
                </a:solidFill>
              </a:rPr>
              <a:t>!'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80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6371</Words>
  <Application>Microsoft Office PowerPoint</Application>
  <PresentationFormat>사용자 지정</PresentationFormat>
  <Paragraphs>1157</Paragraphs>
  <Slides>46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Office 테마</vt:lpstr>
      <vt:lpstr>PowerPoint 프레젠테이션</vt:lpstr>
      <vt:lpstr>PowerPoint 프레젠테이션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1VueJS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  <vt:lpstr>VueJS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kosta</cp:lastModifiedBy>
  <cp:revision>219</cp:revision>
  <dcterms:created xsi:type="dcterms:W3CDTF">2019-12-10T23:10:51Z</dcterms:created>
  <dcterms:modified xsi:type="dcterms:W3CDTF">2020-09-25T05:16:05Z</dcterms:modified>
</cp:coreProperties>
</file>