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64"/>
  </p:notesMasterIdLst>
  <p:handoutMasterIdLst>
    <p:handoutMasterId r:id="rId65"/>
  </p:handoutMasterIdLst>
  <p:sldIdLst>
    <p:sldId id="256" r:id="rId2"/>
    <p:sldId id="597" r:id="rId3"/>
    <p:sldId id="380" r:id="rId4"/>
    <p:sldId id="538" r:id="rId5"/>
    <p:sldId id="539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91" r:id="rId57"/>
    <p:sldId id="592" r:id="rId58"/>
    <p:sldId id="593" r:id="rId59"/>
    <p:sldId id="594" r:id="rId60"/>
    <p:sldId id="595" r:id="rId61"/>
    <p:sldId id="596" r:id="rId62"/>
    <p:sldId id="275" r:id="rId6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711" autoAdjust="0"/>
  </p:normalViewPr>
  <p:slideViewPr>
    <p:cSldViewPr>
      <p:cViewPr varScale="1">
        <p:scale>
          <a:sx n="82" d="100"/>
          <a:sy n="82" d="100"/>
        </p:scale>
        <p:origin x="-1085" y="-91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D18DE01-8963-4893-B160-D7D114B863D2}" type="datetimeFigureOut">
              <a:rPr lang="ko-KR" altLang="en-US"/>
              <a:pPr>
                <a:defRPr/>
              </a:pPr>
              <a:t>2020-10-26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A3D3D9F8-D0F1-4C0A-B508-FAFE58294B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64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2827BB45-8EC8-48FB-8430-2796DC72F192}" type="datetimeFigureOut">
              <a:rPr lang="ko-KR" altLang="en-US"/>
              <a:pPr>
                <a:defRPr/>
              </a:pPr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581CF128-85B6-4E6D-A0E8-790EF762DA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37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A73544-0064-4966-BC99-6A14B03DBC16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993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699C2A-0CA7-4BD4-B9B0-616108CF23CC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5748F8-CA64-4C4B-8608-648BA8C798B8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40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BBC2A6-DD24-4D42-9F89-A15B42CDF6CF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60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3B588F-5A1F-4201-BDE9-4C62EAA0C3F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813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C6AA8E-0509-417D-A8CC-E9C889E307C9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017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D4BFB7-B0E5-428A-8086-9E203C958AF8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22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A481C-7AC3-49C5-8291-A00EDEE1EEB7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42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4557D6-17DC-4514-80ED-AEBA65A4710E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632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00D574-F798-4C6E-80DD-8A0A844D473B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83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9146D3-D798-4631-97C6-C98802FBA34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041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B778A8-3D33-4B3A-B49C-8A0E0F9AA838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246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ABDB77-AA51-4D4C-B04B-6271FE51D187}" type="slidenum">
              <a:rPr lang="ko-KR" altLang="en-US" smtClean="0"/>
              <a:pPr/>
              <a:t>33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F9EA92-FCD2-4BA5-8F7A-A345D973C441}" type="slidenum">
              <a:rPr lang="ko-KR" altLang="en-US" smtClean="0"/>
              <a:pPr/>
              <a:t>34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65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7662DA-1B4A-4097-9103-25D0AFDF36F3}" type="slidenum">
              <a:rPr lang="ko-KR" altLang="en-US" smtClean="0"/>
              <a:pPr/>
              <a:t>35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686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F9E029-071D-4DBE-90FE-428156EB3C7C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06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E859BB-A8C2-47C1-9C2D-53DF25BF5704}" type="slidenum">
              <a:rPr lang="ko-KR" altLang="en-US" smtClean="0"/>
              <a:pPr/>
              <a:t>37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270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66A670-1049-40AD-B32F-6092296DB38E}" type="slidenum">
              <a:rPr lang="ko-KR" altLang="en-US" smtClean="0"/>
              <a:pPr/>
              <a:t>38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475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AACED0-B945-4FA4-8691-1EE46DCE2464}" type="slidenum">
              <a:rPr lang="ko-KR" altLang="en-US" smtClean="0"/>
              <a:pPr/>
              <a:t>39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680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C5F31C-BE7F-47E2-A62A-487C6E245996}" type="slidenum">
              <a:rPr lang="ko-KR" altLang="en-US" smtClean="0"/>
              <a:pPr/>
              <a:t>40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AF6B73-D5D5-4FF9-BA04-36524B911567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788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A410D3-9049-48F7-92B9-9AECB038C8A5}" type="slidenum">
              <a:rPr lang="ko-KR" altLang="en-US" smtClean="0"/>
              <a:pPr/>
              <a:t>41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089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9B1CBC-0978-40AC-8810-E58F752725D1}" type="slidenum">
              <a:rPr lang="ko-KR" altLang="en-US" smtClean="0"/>
              <a:pPr/>
              <a:t>42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294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842892-C82E-40B8-98B9-DAAB25E29893}" type="slidenum">
              <a:rPr lang="ko-KR" altLang="en-US" smtClean="0"/>
              <a:pPr/>
              <a:t>43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499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B9DB20-E6D4-45CD-B6ED-2652C6D73C26}" type="slidenum">
              <a:rPr lang="ko-KR" altLang="en-US" smtClean="0"/>
              <a:pPr/>
              <a:t>44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704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108852-F653-4056-BF1F-989EDEC7D406}" type="slidenum">
              <a:rPr lang="ko-KR" altLang="en-US" smtClean="0"/>
              <a:pPr/>
              <a:t>45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90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827882-9F09-448A-8FD9-06C4D680C442}" type="slidenum">
              <a:rPr lang="ko-KR" altLang="en-US" smtClean="0"/>
              <a:pPr/>
              <a:t>46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113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64375C-4AD4-4BB9-93E2-0FD3B6F614F7}" type="slidenum">
              <a:rPr lang="ko-KR" altLang="en-US" smtClean="0"/>
              <a:pPr/>
              <a:t>47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31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BD8EF1-D4AC-4314-9634-732F325093FE}" type="slidenum">
              <a:rPr lang="ko-KR" altLang="en-US" smtClean="0"/>
              <a:pPr/>
              <a:t>48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52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8F2D36-74D4-4FC6-BB30-713482D11B1E}" type="slidenum">
              <a:rPr lang="ko-KR" altLang="en-US" smtClean="0"/>
              <a:pPr/>
              <a:t>49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72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12B6F8-9E38-43D1-A5EE-B3AED3D84441}" type="slidenum">
              <a:rPr lang="ko-KR" altLang="en-US" smtClean="0"/>
              <a:pPr/>
              <a:t>50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560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7288AC-24B1-4148-B294-099E532024BF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933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EFE036-D799-46A9-87E4-4E1ADC15CBFC}" type="slidenum">
              <a:rPr lang="ko-KR" altLang="en-US" smtClean="0"/>
              <a:pPr/>
              <a:t>51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137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CBC847-CE50-4C93-866A-E36EB0010ECB}" type="slidenum">
              <a:rPr lang="ko-KR" altLang="en-US" smtClean="0"/>
              <a:pPr/>
              <a:t>52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10AAB7-EB20-4DF0-A110-0C475DFB99CF}" type="slidenum">
              <a:rPr lang="ko-KR" altLang="en-US" smtClean="0"/>
              <a:pPr/>
              <a:t>53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547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FCF1CC-1D91-410B-AD39-3857024D3751}" type="slidenum">
              <a:rPr lang="ko-KR" altLang="en-US" smtClean="0"/>
              <a:pPr/>
              <a:t>54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752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D98469-74F5-4087-9A0E-AB968825AE1C}" type="slidenum">
              <a:rPr lang="ko-KR" altLang="en-US" smtClean="0"/>
              <a:pPr/>
              <a:t>55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95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7D6B7F-2DDC-4E11-86C8-642EA7729E43}" type="slidenum">
              <a:rPr lang="ko-KR" altLang="en-US" smtClean="0"/>
              <a:pPr/>
              <a:t>56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161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53C0F8-D85D-4FC5-B939-376DDAD459BD}" type="slidenum">
              <a:rPr lang="ko-KR" altLang="en-US" smtClean="0"/>
              <a:pPr/>
              <a:t>57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366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77A182-A2FC-4D96-80C1-C4E6B3706A1A}" type="slidenum">
              <a:rPr lang="ko-KR" altLang="en-US" smtClean="0"/>
              <a:pPr/>
              <a:t>58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571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3EE114-2D71-481A-8329-755AD73B64B2}" type="slidenum">
              <a:rPr lang="ko-KR" altLang="en-US" smtClean="0"/>
              <a:pPr/>
              <a:t>59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77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446839-E3DD-40E5-893B-58B9C8239455}" type="slidenum">
              <a:rPr lang="ko-KR" altLang="en-US" smtClean="0"/>
              <a:pPr/>
              <a:t>60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71D438-C3B5-4D53-AADF-F180129CA9BC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981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C45EBE-8EE0-404F-A248-D32E76D891FC}" type="slidenum">
              <a:rPr lang="ko-KR" altLang="en-US" smtClean="0"/>
              <a:pPr/>
              <a:t>61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8FE752-E802-4D33-9A8F-7C611D027CA9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019C70-FFB2-4FAB-AD03-74DB25BFD45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379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2FEFFB-73D2-4271-95B3-9497EC5FA614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584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1885A3-62B9-4D1C-92D6-9D4F4BEB0378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76200" y="4849618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982174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Beginner_logo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A05F3692-9317-421E-A034-0CC124151C0B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/65</a:t>
            </a:r>
          </a:p>
        </p:txBody>
      </p:sp>
      <p:sp>
        <p:nvSpPr>
          <p:cNvPr id="6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7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9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1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2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10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11652" y="48768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514600" y="512365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F7EE1C34-EB6A-4E93-BD3A-B6FB90675284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/60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서블릿의 기초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메서드를 작성할 때는 다음과 같은 골격을 만드는 것으로 시작한다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 </a:t>
            </a:r>
            <a:r>
              <a:rPr lang="ko-KR" altLang="en-US" smtClean="0"/>
              <a:t>메서드를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ko-KR" altLang="en-US" smtClean="0"/>
              <a:t>으로 선언해야 하는 이유는 웹 컨테이너가 웹 브라우저로부터 요청을 받아서 메서드를 호출할 때 필요하기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ko-KR" smtClean="0"/>
              <a:t> </a:t>
            </a:r>
            <a:r>
              <a:rPr lang="ko-KR" altLang="en-US" smtClean="0"/>
              <a:t>절에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ko-KR" altLang="en-US" smtClean="0"/>
              <a:t>이 필요치 않으면 생략할 수도 있다</a:t>
            </a:r>
            <a:r>
              <a:rPr lang="en-US" altLang="ko-KR" smtClean="0"/>
              <a:t>. </a:t>
            </a:r>
            <a:r>
              <a:rPr lang="ko-KR" altLang="en-US" smtClean="0"/>
              <a:t>하지만 다른 익셉션을 추가할 수는 없다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8447" name="Group 15"/>
          <p:cNvGraphicFramePr>
            <a:graphicFrameLocks noGrp="1"/>
          </p:cNvGraphicFramePr>
          <p:nvPr/>
        </p:nvGraphicFramePr>
        <p:xfrm>
          <a:off x="1752600" y="1973263"/>
          <a:ext cx="5638800" cy="92964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public void doGet(HttpServletRequest request, HttpServletResponse response)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19400" y="3124200"/>
            <a:ext cx="3657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HttpServlet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클래스의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doGet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메서드와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 타입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 변수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 타입이 동일해야 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33613" y="2362200"/>
            <a:ext cx="4776787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114800" y="2514600"/>
            <a:ext cx="2514600" cy="1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 flipH="1" flipV="1">
            <a:off x="4152901" y="2857500"/>
            <a:ext cx="5334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골격을 만든 다음에는 안에 내용을 채워 넣는다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실행 결과를 출력하는 코드는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두 번째 파라미터를 이용해서 작성한다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번째 파라미터는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javax.serlvet.http.HttpServletResponse </a:t>
            </a:r>
            <a:r>
              <a:rPr lang="ko-KR" altLang="en-US" smtClean="0"/>
              <a:t>인터페이스 타입이며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여기에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getWriter</a:t>
            </a:r>
            <a:r>
              <a:rPr lang="ko-KR" altLang="en-US" smtClean="0"/>
              <a:t>라는 메서드를 호출해서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 </a:t>
            </a:r>
            <a:r>
              <a:rPr lang="ko-KR" altLang="en-US" smtClean="0"/>
              <a:t>객체를 구한다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9478" name="Group 22"/>
          <p:cNvGraphicFramePr>
            <a:graphicFrameLocks noGrp="1"/>
          </p:cNvGraphicFramePr>
          <p:nvPr/>
        </p:nvGraphicFramePr>
        <p:xfrm>
          <a:off x="1676400" y="1973263"/>
          <a:ext cx="5486400" cy="1432560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363788" y="3565525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부터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100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까지의 합을 구하는 명령문</a:t>
            </a:r>
          </a:p>
        </p:txBody>
      </p:sp>
      <p:cxnSp>
        <p:nvCxnSpPr>
          <p:cNvPr id="19466" name="직선 화살표 연결선 27"/>
          <p:cNvCxnSpPr>
            <a:cxnSpLocks noChangeShapeType="1"/>
          </p:cNvCxnSpPr>
          <p:nvPr/>
        </p:nvCxnSpPr>
        <p:spPr bwMode="auto">
          <a:xfrm flipV="1">
            <a:off x="3201988" y="3203575"/>
            <a:ext cx="14287" cy="41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타원 8"/>
          <p:cNvSpPr/>
          <p:nvPr/>
        </p:nvSpPr>
        <p:spPr>
          <a:xfrm>
            <a:off x="1979613" y="2438400"/>
            <a:ext cx="2439987" cy="72072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133600" y="5418138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PrintWriter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writer =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response.getWriter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6"/>
          <p:cNvSpPr/>
          <p:nvPr/>
        </p:nvSpPr>
        <p:spPr>
          <a:xfrm>
            <a:off x="3810000" y="6027738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PrintWriter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객체를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리턴하는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매서드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" name="직선 화살표 연결선 27"/>
          <p:cNvCxnSpPr/>
          <p:nvPr/>
        </p:nvCxnSpPr>
        <p:spPr>
          <a:xfrm rot="5400000" flipH="1" flipV="1">
            <a:off x="4968876" y="5845175"/>
            <a:ext cx="411162" cy="14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ko-KR" altLang="en-US" smtClean="0"/>
              <a:t>는 본래 자바 프로그램에서 파일로 텍스트를 출력할 때 사용하는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java.io</a:t>
            </a:r>
            <a:r>
              <a:rPr lang="en-US" altLang="ko-KR" smtClean="0"/>
              <a:t> </a:t>
            </a:r>
            <a:r>
              <a:rPr lang="ko-KR" altLang="en-US" smtClean="0"/>
              <a:t>패키지의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altLang="ko-KR" smtClean="0"/>
              <a:t> </a:t>
            </a:r>
            <a:r>
              <a:rPr lang="ko-KR" altLang="en-US" smtClean="0"/>
              <a:t>클래스이다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ko-KR" altLang="en-US" smtClean="0"/>
              <a:t>메서드가 리턴하는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PrintWriter </a:t>
            </a:r>
            <a:r>
              <a:rPr lang="ko-KR" altLang="en-US" smtClean="0"/>
              <a:t>객체는 파일이 아니라 웹 브라우저로 데이터를 출력한다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47800" y="3733800"/>
          <a:ext cx="2209800" cy="3048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writer.print( “&lt;HEAD&gt;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562600" y="3733800"/>
          <a:ext cx="2209800" cy="3048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writer.println( “&lt;BODY&gt;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200400" y="5029200"/>
          <a:ext cx="2743200" cy="30480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writer.printf( “TOTAL = %d ”, total);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00" y="4419600"/>
            <a:ext cx="2438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브라우저로 텍스트를 출력하는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502" name="직선 화살표 연결선 14"/>
          <p:cNvCxnSpPr>
            <a:cxnSpLocks noChangeShapeType="1"/>
          </p:cNvCxnSpPr>
          <p:nvPr/>
        </p:nvCxnSpPr>
        <p:spPr bwMode="auto">
          <a:xfrm flipH="1">
            <a:off x="4030663" y="4702175"/>
            <a:ext cx="504825" cy="363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9" name="직선 화살표 연결선 18"/>
          <p:cNvCxnSpPr/>
          <p:nvPr/>
        </p:nvCxnSpPr>
        <p:spPr>
          <a:xfrm flipV="1">
            <a:off x="4951413" y="4006850"/>
            <a:ext cx="1246187" cy="387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2401888" y="3978275"/>
            <a:ext cx="1819275" cy="434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계산 결과를 웹 브라우저로 출력하는 코드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1519" name="Group 15"/>
          <p:cNvGraphicFramePr>
            <a:graphicFrameLocks noGrp="1"/>
          </p:cNvGraphicFramePr>
          <p:nvPr/>
        </p:nvGraphicFramePr>
        <p:xfrm>
          <a:off x="1371600" y="2057400"/>
          <a:ext cx="5867400" cy="3124200"/>
        </p:xfrm>
        <a:graphic>
          <a:graphicData uri="http://schemas.openxmlformats.org/drawingml/2006/table">
            <a:tbl>
              <a:tblPr/>
              <a:tblGrid>
                <a:gridCol w="5867400"/>
              </a:tblGrid>
              <a:tr h="312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“&lt;HEAD&gt;&lt;TITLE&gt;Hundred Servlet&lt;/TITLE&gt;&lt;/HEAD&gt;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out.printf( “1 + 2 + 3 + ... + 100 = %d ”,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중괄호 17"/>
          <p:cNvSpPr/>
          <p:nvPr/>
        </p:nvSpPr>
        <p:spPr>
          <a:xfrm>
            <a:off x="6858000" y="3505200"/>
            <a:ext cx="2286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48400" y="54864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계산 결과를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만들어서 웹 브라우저로 출력하는 명령문</a:t>
            </a:r>
          </a:p>
        </p:txBody>
      </p:sp>
      <p:sp>
        <p:nvSpPr>
          <p:cNvPr id="21515" name="Freeform 13"/>
          <p:cNvSpPr>
            <a:spLocks/>
          </p:cNvSpPr>
          <p:nvPr/>
        </p:nvSpPr>
        <p:spPr bwMode="auto">
          <a:xfrm>
            <a:off x="7115175" y="4098925"/>
            <a:ext cx="444500" cy="1371600"/>
          </a:xfrm>
          <a:custGeom>
            <a:avLst/>
            <a:gdLst>
              <a:gd name="T0" fmla="*/ 2147483647 w 280"/>
              <a:gd name="T1" fmla="*/ 2147483647 h 864"/>
              <a:gd name="T2" fmla="*/ 2147483647 w 280"/>
              <a:gd name="T3" fmla="*/ 2147483647 h 864"/>
              <a:gd name="T4" fmla="*/ 0 w 280"/>
              <a:gd name="T5" fmla="*/ 0 h 864"/>
              <a:gd name="T6" fmla="*/ 0 60000 65536"/>
              <a:gd name="T7" fmla="*/ 0 60000 65536"/>
              <a:gd name="T8" fmla="*/ 0 60000 65536"/>
              <a:gd name="T9" fmla="*/ 0 w 280"/>
              <a:gd name="T10" fmla="*/ 0 h 864"/>
              <a:gd name="T11" fmla="*/ 280 w 2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864">
                <a:moveTo>
                  <a:pt x="240" y="864"/>
                </a:moveTo>
                <a:cubicBezTo>
                  <a:pt x="260" y="624"/>
                  <a:pt x="280" y="384"/>
                  <a:pt x="240" y="240"/>
                </a:cubicBezTo>
                <a:cubicBezTo>
                  <a:pt x="200" y="96"/>
                  <a:pt x="100" y="48"/>
                  <a:pt x="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클래스가 완성 되었으면</a:t>
            </a:r>
            <a:r>
              <a:rPr lang="en-US" altLang="ko-KR" smtClean="0"/>
              <a:t>, </a:t>
            </a:r>
            <a:r>
              <a:rPr lang="ko-KR" altLang="en-US" smtClean="0"/>
              <a:t>코드에서 사용한 여러 가지 클래스와 인터페이스를 가져오는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ko-KR" smtClean="0"/>
              <a:t> </a:t>
            </a:r>
            <a:r>
              <a:rPr lang="ko-KR" altLang="en-US" smtClean="0"/>
              <a:t>문을 추가한다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22541" name="Group 13"/>
          <p:cNvGraphicFramePr>
            <a:graphicFrameLocks noGrp="1"/>
          </p:cNvGraphicFramePr>
          <p:nvPr/>
        </p:nvGraphicFramePr>
        <p:xfrm>
          <a:off x="914400" y="2362200"/>
          <a:ext cx="6019800" cy="36576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2-1]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 더하는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“&lt;HEAD&gt;&lt;TITLE&gt;Hundred Servlet&lt;/TITLE&gt;&lt;/HEAD&gt;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“1 + 2 + 3 + ... + 100 = %d ”,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클래스도 자바 클래스와 마찬가지로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altLang="ko-KR" smtClean="0"/>
              <a:t> </a:t>
            </a:r>
            <a:r>
              <a:rPr lang="ko-KR" altLang="en-US" smtClean="0"/>
              <a:t>명령을 이용해서 컴파일할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2-1]</a:t>
            </a:r>
            <a:r>
              <a:rPr lang="ko-KR" altLang="en-US" smtClean="0"/>
              <a:t>의 소스 코드를 저장해 놓는 디렉터리로 가서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altLang="ko-KR" smtClean="0"/>
              <a:t> </a:t>
            </a:r>
            <a:r>
              <a:rPr lang="ko-KR" altLang="en-US" smtClean="0"/>
              <a:t>명령으로 컴파일하면 </a:t>
            </a:r>
            <a:br>
              <a:rPr lang="ko-KR" altLang="en-US" smtClean="0"/>
            </a:br>
            <a:r>
              <a:rPr lang="ko-KR" altLang="en-US" smtClean="0"/>
              <a:t>처음에는 다음과 같은 에러 메시지가 나온다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90800"/>
            <a:ext cx="5943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7239000" y="247015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소스 코드가 있는 디렉터리로 이동하는 명령</a:t>
            </a:r>
          </a:p>
        </p:txBody>
      </p:sp>
      <p:cxnSp>
        <p:nvCxnSpPr>
          <p:cNvPr id="10" name="구부러진 연결선 9"/>
          <p:cNvCxnSpPr>
            <a:stCxn id="6" idx="1"/>
          </p:cNvCxnSpPr>
          <p:nvPr/>
        </p:nvCxnSpPr>
        <p:spPr>
          <a:xfrm rot="10800000" flipV="1">
            <a:off x="2271713" y="2698750"/>
            <a:ext cx="4967287" cy="2428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02500" y="3757613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클래스를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컴파일하는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명령</a:t>
            </a:r>
          </a:p>
        </p:txBody>
      </p:sp>
      <p:cxnSp>
        <p:nvCxnSpPr>
          <p:cNvPr id="13" name="구부러진 연결선 12"/>
          <p:cNvCxnSpPr>
            <a:stCxn id="11" idx="1"/>
          </p:cNvCxnSpPr>
          <p:nvPr/>
        </p:nvCxnSpPr>
        <p:spPr>
          <a:xfrm rot="10800000">
            <a:off x="3797300" y="3148013"/>
            <a:ext cx="3505200" cy="838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371600" y="6437313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2-6]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아무 옵션도 사용하지 않고 서블릿 클래스를 컴파일했을 때 나오는 에러 메시지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에러 메시지가 나오는 이유는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ko-KR" altLang="en-US" smtClean="0"/>
              <a:t>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 </a:t>
            </a:r>
            <a:r>
              <a:rPr lang="ko-KR" altLang="en-US" smtClean="0"/>
              <a:t>패키지가 </a:t>
            </a:r>
            <a:br>
              <a:rPr lang="ko-KR" altLang="en-US" smtClean="0"/>
            </a:b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ko-KR" altLang="en-US" smtClean="0"/>
              <a:t>의 표준 라이브러리 안에 없기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컴파일할 때는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–cp</a:t>
            </a:r>
            <a:r>
              <a:rPr lang="ko-KR" altLang="en-US" smtClean="0"/>
              <a:t>옵션을 이용해서 이 두 패키지가 속하는 라이브러리의 경로명을 명시해 주어야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 l="30042" t="25322" r="31171" b="16632"/>
          <a:stretch>
            <a:fillRect/>
          </a:stretch>
        </p:blipFill>
        <p:spPr bwMode="auto">
          <a:xfrm>
            <a:off x="1143000" y="2895600"/>
            <a:ext cx="6477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1143000" y="6354763"/>
            <a:ext cx="2667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javax.servlet.http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패키지에 속하는 </a:t>
            </a: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HttpServlet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클래스의 파일입니다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62400" y="6477000"/>
            <a:ext cx="419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2-7] javax.servlet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javax.servlet.http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패키지가 </a:t>
            </a: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들어 있는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servlet-api.jar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컴파일하기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컴파일할 때 </a:t>
            </a:r>
            <a:r>
              <a:rPr lang="en-US" altLang="ko-KR" smtClean="0"/>
              <a:t>–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cp </a:t>
            </a:r>
            <a:r>
              <a:rPr lang="ko-KR" altLang="en-US" smtClean="0"/>
              <a:t>옵션으로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servlet-api.jar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/>
              <a:t>파일 경로명을 지정하면 컴파일 에러가 발생하지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컴파일에 실패한다면 경로명을 입력 과정에서 실수일 수 있다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>
                <a:solidFill>
                  <a:srgbClr val="000000"/>
                </a:solidFill>
              </a:rPr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lib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서브디렉터리에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servlet-api.jar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파일을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ko-KR" altLang="en-US" smtClean="0">
                <a:solidFill>
                  <a:srgbClr val="000000"/>
                </a:solidFill>
              </a:rPr>
              <a:t> 설치 디렉터리 아래의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jre\lib\ext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서브디렉터리로 복사한다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628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371600" y="3303588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서블릿을 컴파일하는 방법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105400"/>
            <a:ext cx="6286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371600" y="6324600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2-10]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서블릿을 컴파일하는 방법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달리 서블릿 클래스는 소스 코드를 설치할 필요가 없고</a:t>
            </a:r>
            <a:r>
              <a:rPr lang="en-US" altLang="ko-KR" smtClean="0"/>
              <a:t>, </a:t>
            </a:r>
            <a:r>
              <a:rPr lang="ko-KR" altLang="en-US" smtClean="0"/>
              <a:t>컴파일 결과물인 클래스 파일만 설치하면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133600"/>
            <a:ext cx="5867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191000"/>
            <a:ext cx="1362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762000" y="4114800"/>
            <a:ext cx="1600200" cy="15240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4800" y="5715000"/>
            <a:ext cx="2133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examples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디렉터리의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WEB-INF\classes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가보세요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6" name="Shape 15"/>
          <p:cNvCxnSpPr>
            <a:stCxn id="14" idx="3"/>
          </p:cNvCxnSpPr>
          <p:nvPr/>
        </p:nvCxnSpPr>
        <p:spPr>
          <a:xfrm flipV="1">
            <a:off x="2438400" y="4267200"/>
            <a:ext cx="1219200" cy="1790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99050" y="4414838"/>
            <a:ext cx="1514475" cy="6842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8000" y="3200400"/>
            <a:ext cx="16002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②예제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 파일들이 저장되어 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0" name="Shape 19"/>
          <p:cNvCxnSpPr>
            <a:endCxn id="17" idx="3"/>
          </p:cNvCxnSpPr>
          <p:nvPr/>
        </p:nvCxnSpPr>
        <p:spPr>
          <a:xfrm rot="5400000">
            <a:off x="6605588" y="3741737"/>
            <a:ext cx="1022350" cy="10064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71600" y="6477000"/>
            <a:ext cx="5943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 파일들이 저장되어 있는 디렉터리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설치하기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디렉터리로 가서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ko-KR" altLang="en-US" smtClean="0"/>
              <a:t>라는 서브디렉터리를 만들고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그 아래에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ko-KR" altLang="en-US" smtClean="0"/>
              <a:t>라는 서브디렉터리를 만든 후</a:t>
            </a:r>
            <a:r>
              <a:rPr lang="en-US" altLang="ko-KR" smtClean="0"/>
              <a:t>, </a:t>
            </a:r>
            <a:r>
              <a:rPr lang="ko-KR" altLang="en-US" smtClean="0"/>
              <a:t>컴파일 결과물인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HundredServlet.class </a:t>
            </a:r>
            <a:r>
              <a:rPr lang="ko-KR" altLang="en-US" smtClean="0"/>
              <a:t>파일을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27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2514600"/>
            <a:ext cx="5657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3350" y="4267200"/>
            <a:ext cx="48196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381000" y="6156325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brain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</a:t>
            </a:r>
            <a:b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아래에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WEB-INF\classes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라는 </a:t>
            </a:r>
            <a:b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서브디렉터리를 만든다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7400" y="3429000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2-1]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컴파일 결과를 그 디렉터리로복사한다</a:t>
            </a:r>
          </a:p>
        </p:txBody>
      </p:sp>
      <p:cxnSp>
        <p:nvCxnSpPr>
          <p:cNvPr id="30" name="구부러진 연결선 29"/>
          <p:cNvCxnSpPr/>
          <p:nvPr/>
        </p:nvCxnSpPr>
        <p:spPr>
          <a:xfrm rot="16200000" flipV="1">
            <a:off x="5143500" y="3619500"/>
            <a:ext cx="1905000" cy="1524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6" name="그룹 24"/>
          <p:cNvGrpSpPr>
            <a:grpSpLocks/>
          </p:cNvGrpSpPr>
          <p:nvPr/>
        </p:nvGrpSpPr>
        <p:grpSpPr bwMode="auto">
          <a:xfrm>
            <a:off x="381000" y="4572000"/>
            <a:ext cx="1476375" cy="1371600"/>
            <a:chOff x="1647825" y="5181600"/>
            <a:chExt cx="1476375" cy="1371600"/>
          </a:xfrm>
        </p:grpSpPr>
        <p:pic>
          <p:nvPicPr>
            <p:cNvPr id="32778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52625" y="5181600"/>
              <a:ext cx="1171575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타원 22"/>
            <p:cNvSpPr/>
            <p:nvPr/>
          </p:nvSpPr>
          <p:spPr>
            <a:xfrm>
              <a:off x="1647825" y="5181600"/>
              <a:ext cx="1371600" cy="1371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32777" name="Shape 27"/>
          <p:cNvCxnSpPr>
            <a:cxnSpLocks noChangeShapeType="1"/>
          </p:cNvCxnSpPr>
          <p:nvPr/>
        </p:nvCxnSpPr>
        <p:spPr bwMode="auto">
          <a:xfrm rot="-5400000">
            <a:off x="1583532" y="4496593"/>
            <a:ext cx="1676400" cy="164306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페이지와 달리 설치뿐만 아니라 등록 과정도 필요하다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애플리케이션의 디플로이먼트 디스크립터 파일에 등록해야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애플리케이션의 디플로이먼트 디스크립터 파일란 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WEB_INF</a:t>
            </a:r>
            <a:r>
              <a:rPr lang="en-US" altLang="ko-KR" smtClean="0"/>
              <a:t> </a:t>
            </a:r>
            <a:r>
              <a:rPr lang="ko-KR" altLang="en-US" smtClean="0"/>
              <a:t>서브디렉터리 아래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이라는 이름의 파일을 말한다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webapps\examples\ WEB_INF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 파일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ko-KR" altLang="en-US" smtClean="0"/>
              <a:t>파일이고</a:t>
            </a:r>
            <a:r>
              <a:rPr lang="en-US" altLang="ko-KR" smtClean="0"/>
              <a:t>, </a:t>
            </a:r>
            <a:r>
              <a:rPr lang="ko-KR" altLang="en-US" smtClean="0"/>
              <a:t>텍스트 에디터를 이용해서 열어 볼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주의</a:t>
            </a:r>
            <a:r>
              <a:rPr lang="en-US" altLang="ko-KR" smtClean="0"/>
              <a:t>: </a:t>
            </a:r>
            <a:r>
              <a:rPr lang="ko-KR" altLang="en-US" smtClean="0"/>
              <a:t>톰캣에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 중에는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altLang="ko-KR" smtClean="0"/>
              <a:t> </a:t>
            </a:r>
            <a:r>
              <a:rPr lang="ko-KR" altLang="en-US" smtClean="0"/>
              <a:t>포맷으로 만들어진 것도 있는데</a:t>
            </a:r>
            <a:r>
              <a:rPr lang="en-US" altLang="ko-KR" smtClean="0"/>
              <a:t>, </a:t>
            </a:r>
            <a:r>
              <a:rPr lang="ko-KR" altLang="en-US" smtClean="0"/>
              <a:t>이런 파일은 메모장으로 열면 줄 바꿈 표시가 제대로 되지 않을 수 있다</a:t>
            </a:r>
            <a:r>
              <a:rPr lang="en-US" altLang="ko-KR" smtClean="0"/>
              <a:t>.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그럴 때는 </a:t>
            </a:r>
            <a:r>
              <a:rPr lang="ko-KR" altLang="en-US" smtClean="0"/>
              <a:t>메모장 대신 워드패드처럼 기능이 풍부한 텍스트 에디터를 이용해서 여는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3686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47800"/>
            <a:ext cx="54435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200400"/>
            <a:ext cx="5562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91000"/>
            <a:ext cx="1162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143000" y="4038600"/>
            <a:ext cx="1600200" cy="15240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4400" y="5638800"/>
            <a:ext cx="1905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톰캣의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examples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서브디렉터리로 가세요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53200" y="2438400"/>
            <a:ext cx="1752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②거기에 있는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 텍스트 에디터로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열어보세요</a:t>
            </a:r>
          </a:p>
        </p:txBody>
      </p:sp>
      <p:cxnSp>
        <p:nvCxnSpPr>
          <p:cNvPr id="12" name="Shape 11"/>
          <p:cNvCxnSpPr>
            <a:stCxn id="9" idx="1"/>
          </p:cNvCxnSpPr>
          <p:nvPr/>
        </p:nvCxnSpPr>
        <p:spPr>
          <a:xfrm rot="10800000" flipH="1">
            <a:off x="914400" y="3505200"/>
            <a:ext cx="1066800" cy="2476500"/>
          </a:xfrm>
          <a:prstGeom prst="curvedConnector4">
            <a:avLst>
              <a:gd name="adj1" fmla="val -21429"/>
              <a:gd name="adj2" fmla="val 766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endCxn id="5" idx="0"/>
          </p:cNvCxnSpPr>
          <p:nvPr/>
        </p:nvCxnSpPr>
        <p:spPr>
          <a:xfrm>
            <a:off x="4343400" y="2819400"/>
            <a:ext cx="1562100" cy="3810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과 마찬가지로 텍스트 내용에 태그</a:t>
            </a:r>
            <a:r>
              <a:rPr lang="en-US" altLang="ko-KR" smtClean="0"/>
              <a:t>(</a:t>
            </a:r>
            <a:r>
              <a:rPr lang="ko-KR" altLang="en-US" smtClean="0"/>
              <a:t>또는 마크업</a:t>
            </a:r>
            <a:r>
              <a:rPr lang="en-US" altLang="ko-KR" smtClean="0"/>
              <a:t>)</a:t>
            </a:r>
            <a:r>
              <a:rPr lang="ko-KR" altLang="en-US" smtClean="0"/>
              <a:t>를 첨가하기 위해 사용되는 문법이다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의 서로 다른 점은 다음과 같다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첫째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문서의 제일 앞에는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선언이 올 수 있다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문서의 작성에 사용된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규격서의 버전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문서를 저장하는 데 사용된 문자 코드의 인코딩 방식을 표시하는 역할을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altLang="ko-KR" smtClean="0"/>
              <a:t> </a:t>
            </a:r>
            <a:r>
              <a:rPr lang="ko-KR" altLang="en-US" smtClean="0"/>
              <a:t>문자로만 구성되었을 경우에는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선언을 생략할 수도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둘째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모든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 문서의 작성 방법이 동일하지만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ko-KR" altLang="en-US" smtClean="0"/>
              <a:t>문서의 종류에 따라 작성 방법이 달라질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981200" y="3657600"/>
          <a:ext cx="5105400" cy="304800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&lt;?xml version= “1.0 ” encoding= “ISO-8859-1 ”?&gt;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8000" y="41910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규격서의 버전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3000" y="4191000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문자셋의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인코딩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방식</a:t>
            </a:r>
          </a:p>
        </p:txBody>
      </p:sp>
      <p:cxnSp>
        <p:nvCxnSpPr>
          <p:cNvPr id="9" name="직선 화살표 연결선 8"/>
          <p:cNvCxnSpPr>
            <a:stCxn id="5" idx="0"/>
          </p:cNvCxnSpPr>
          <p:nvPr/>
        </p:nvCxnSpPr>
        <p:spPr>
          <a:xfrm rot="5400000" flipH="1" flipV="1">
            <a:off x="3752850" y="3905250"/>
            <a:ext cx="3048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rot="16200000" flipV="1">
            <a:off x="5421312" y="3935413"/>
            <a:ext cx="339725" cy="171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셋째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엘리먼트 이름과 애트리뷰트 이름에 있는 대소문자를 구분하지 않지만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엄격하게 구분한다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넷째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단독으로 사용되는 태그가 </a:t>
            </a:r>
            <a:r>
              <a:rPr lang="en-US" altLang="ko-KR" smtClean="0"/>
              <a:t>&lt;</a:t>
            </a:r>
            <a:r>
              <a:rPr lang="ko-KR" altLang="en-US" smtClean="0"/>
              <a:t>로 시작해서</a:t>
            </a:r>
            <a:r>
              <a:rPr lang="en-US" altLang="ko-KR" smtClean="0"/>
              <a:t>&gt; </a:t>
            </a:r>
            <a:r>
              <a:rPr lang="ko-KR" altLang="en-US" smtClean="0"/>
              <a:t>로 끝나야 하지만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</a:t>
            </a:r>
            <a:r>
              <a:rPr lang="en-US" altLang="ko-KR" smtClean="0"/>
              <a:t>&lt;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시작해서</a:t>
            </a:r>
            <a:r>
              <a:rPr lang="en-US" altLang="ko-KR" smtClean="0"/>
              <a:t> /&gt;</a:t>
            </a:r>
            <a:r>
              <a:rPr lang="ko-KR" altLang="en-US" smtClean="0"/>
              <a:t>로 끝나야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752600" y="2417763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&lt;Body&gt;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124200" y="2417763"/>
          <a:ext cx="838200" cy="3048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&lt;body&gt;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81600" y="2417763"/>
          <a:ext cx="99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934200" y="2417763"/>
          <a:ext cx="990600" cy="3048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&lt;Servlet&gt;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133600" y="2951163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동일한 태그 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7400" y="2951163"/>
            <a:ext cx="1447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서로 다른 태그입니다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3600" y="2073275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67400" y="2073275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cxnSp>
        <p:nvCxnSpPr>
          <p:cNvPr id="22" name="직선 화살표 연결선 21"/>
          <p:cNvCxnSpPr>
            <a:stCxn id="17" idx="0"/>
          </p:cNvCxnSpPr>
          <p:nvPr/>
        </p:nvCxnSpPr>
        <p:spPr>
          <a:xfrm rot="16200000" flipV="1">
            <a:off x="2457450" y="2551113"/>
            <a:ext cx="30480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992438" y="2668588"/>
            <a:ext cx="527050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0800000">
            <a:off x="5919788" y="2651125"/>
            <a:ext cx="454025" cy="268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669088" y="2641600"/>
            <a:ext cx="571500" cy="258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752600" y="4724400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&lt;IMG src= “/img/car.jpg ”&gt;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5240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33600" y="43799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67400" y="43799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715000" y="4724400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&lt;role rolename= “admin ”/&gt;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1242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끝 표시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578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340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시작 표시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86600" y="5257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끝 표시</a:t>
            </a:r>
          </a:p>
        </p:txBody>
      </p:sp>
      <p:cxnSp>
        <p:nvCxnSpPr>
          <p:cNvPr id="49" name="직선 화살표 연결선 48"/>
          <p:cNvCxnSpPr>
            <a:stCxn id="35" idx="0"/>
          </p:cNvCxnSpPr>
          <p:nvPr/>
        </p:nvCxnSpPr>
        <p:spPr>
          <a:xfrm rot="5400000" flipH="1" flipV="1">
            <a:off x="1809750" y="5086350"/>
            <a:ext cx="3048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0"/>
          </p:cNvCxnSpPr>
          <p:nvPr/>
        </p:nvCxnSpPr>
        <p:spPr>
          <a:xfrm rot="16200000" flipV="1">
            <a:off x="3350419" y="5064919"/>
            <a:ext cx="306387" cy="79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 flipH="1" flipV="1">
            <a:off x="5681663" y="5024438"/>
            <a:ext cx="257175" cy="11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0"/>
          </p:cNvCxnSpPr>
          <p:nvPr/>
        </p:nvCxnSpPr>
        <p:spPr>
          <a:xfrm rot="16200000" flipV="1">
            <a:off x="7317581" y="5069682"/>
            <a:ext cx="306387" cy="69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알아두세요</a:t>
            </a:r>
            <a:r>
              <a:rPr lang="en-US" altLang="ko-KR" smtClean="0"/>
              <a:t>(XML </a:t>
            </a:r>
            <a:r>
              <a:rPr lang="ko-KR" altLang="en-US" smtClean="0"/>
              <a:t>문법의 기초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다섯째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애트리뷰트 값을 따옴표로 묶지 않고 쓸 수도 있지만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반드시 따옴표로 묶어서 써야한다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여섯째 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에서는 다소 문법이 맞지 않는 부분이 있으면 웹 브라우저가 이를 보정해서 처리하지만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mtClean="0"/>
              <a:t>에서는 문법에 조금이라도 맞지 않는 부분이 있으면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ko-KR" smtClean="0"/>
              <a:t> </a:t>
            </a:r>
            <a:r>
              <a:rPr lang="ko-KR" altLang="en-US" smtClean="0"/>
              <a:t>문서 전체가 올바르게 처리 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1752600" y="5029200"/>
          <a:ext cx="1905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&lt;H1&gt;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 개요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133600" y="46847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324600" y="468471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5715000" y="5029200"/>
          <a:ext cx="2667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-name&gt;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MyServlet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-class&gt;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752600" y="2408238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&lt;IMG src=/img/car.jpg 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133600" y="206375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867400" y="2063750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문서★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715000" y="2408238"/>
          <a:ext cx="1905000" cy="30480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&lt;role rolename=admin /&gt;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667000" y="2941638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올바른 문법</a:t>
            </a:r>
          </a:p>
        </p:txBody>
      </p:sp>
      <p:cxnSp>
        <p:nvCxnSpPr>
          <p:cNvPr id="50" name="직선 화살표 연결선 49"/>
          <p:cNvCxnSpPr>
            <a:stCxn id="39" idx="0"/>
          </p:cNvCxnSpPr>
          <p:nvPr/>
        </p:nvCxnSpPr>
        <p:spPr>
          <a:xfrm rot="16200000" flipV="1">
            <a:off x="2893219" y="2748756"/>
            <a:ext cx="306388" cy="79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29400" y="2941638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잘못된 문법</a:t>
            </a:r>
          </a:p>
        </p:txBody>
      </p:sp>
      <p:cxnSp>
        <p:nvCxnSpPr>
          <p:cNvPr id="57" name="직선 화살표 연결선 56"/>
          <p:cNvCxnSpPr>
            <a:stCxn id="56" idx="0"/>
          </p:cNvCxnSpPr>
          <p:nvPr/>
        </p:nvCxnSpPr>
        <p:spPr>
          <a:xfrm rot="16200000" flipV="1">
            <a:off x="6892925" y="2786063"/>
            <a:ext cx="300038" cy="11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752600" y="5638800"/>
            <a:ext cx="1752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짝이 맞지 않아도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브라우저가 보정해 준다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019800" y="5638800"/>
            <a:ext cx="1981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짝이 맞지 않으면 문서 전체가 올바르게 처리되지 않는다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V="1">
            <a:off x="2105819" y="5339557"/>
            <a:ext cx="471487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H="1" flipV="1">
            <a:off x="2725738" y="5273675"/>
            <a:ext cx="414337" cy="379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>
            <a:off x="6234113" y="5264150"/>
            <a:ext cx="563562" cy="425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7250113" y="5273675"/>
            <a:ext cx="471487" cy="379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파일은 웹 애플리케이션 디렉터리마다 하나씩만 만들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새로 만들 때는 루트 엘러민트인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web.app</a:t>
            </a:r>
            <a:r>
              <a:rPr lang="en-US" altLang="ko-KR" smtClean="0"/>
              <a:t>&gt;</a:t>
            </a:r>
            <a:r>
              <a:rPr lang="ko-KR" altLang="en-US" smtClean="0"/>
              <a:t>을 만드는 일부터 시작하는것이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서버가 웹 브라우저로부터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받았을 때 서블릿 클래스를 찾아서 호출하기 위해 필요한 두 정보는 다음의 두 엘리먼트 안에 기록해야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5076" name="Group 20"/>
          <p:cNvGraphicFramePr>
            <a:graphicFrameLocks noGrp="1"/>
          </p:cNvGraphicFramePr>
          <p:nvPr/>
        </p:nvGraphicFramePr>
        <p:xfrm>
          <a:off x="1981200" y="2667000"/>
          <a:ext cx="5105400" cy="593725"/>
        </p:xfrm>
        <a:graphic>
          <a:graphicData uri="http://schemas.openxmlformats.org/drawingml/2006/table">
            <a:tbl>
              <a:tblPr/>
              <a:tblGrid>
                <a:gridCol w="510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web.xml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파일의 루트 엘리먼트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오른쪽 중괄호 11"/>
          <p:cNvSpPr/>
          <p:nvPr/>
        </p:nvSpPr>
        <p:spPr>
          <a:xfrm>
            <a:off x="2819400" y="2819400"/>
            <a:ext cx="3810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5075" name="Group 19"/>
          <p:cNvGraphicFramePr>
            <a:graphicFrameLocks noGrp="1"/>
          </p:cNvGraphicFramePr>
          <p:nvPr/>
        </p:nvGraphicFramePr>
        <p:xfrm>
          <a:off x="1981200" y="4419600"/>
          <a:ext cx="5410200" cy="14319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 클래스의 이름이 들어갈 부분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서블릿 클래스를 호출할 때 사용할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URL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 들어갈 부분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0800000" flipV="1">
            <a:off x="2825750" y="4867275"/>
            <a:ext cx="942975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0800000">
            <a:off x="2789238" y="5394325"/>
            <a:ext cx="9334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안에는 전체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이 아니라</a:t>
            </a:r>
            <a:r>
              <a:rPr lang="en-US" altLang="ko-KR" smtClean="0"/>
              <a:t>, </a:t>
            </a:r>
            <a:r>
              <a:rPr lang="ko-KR" altLang="en-US" smtClean="0"/>
              <a:t>웹 서버의 도메인 이름</a:t>
            </a:r>
            <a:r>
              <a:rPr lang="en-US" altLang="ko-KR" smtClean="0"/>
              <a:t>, </a:t>
            </a:r>
            <a:r>
              <a:rPr lang="ko-KR" altLang="en-US" smtClean="0"/>
              <a:t>포트 번호</a:t>
            </a:r>
            <a:r>
              <a:rPr lang="en-US" altLang="ko-KR" smtClean="0"/>
              <a:t>, </a:t>
            </a:r>
            <a:r>
              <a:rPr lang="ko-KR" altLang="en-US" smtClean="0"/>
              <a:t>웹 어플리케이션 디렉터리 이름을 제외한 나머지 부분만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81200" y="2911475"/>
          <a:ext cx="25908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http://localhost:8080/brain/hundred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791200" y="2911475"/>
          <a:ext cx="7620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/hundred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876800" y="2971800"/>
            <a:ext cx="533400" cy="228600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7400" y="2590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2600" y="25908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00200" y="3382963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서버의 도메인 이름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43200" y="3657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포트 번호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52800" y="38100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어프릴케이션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디렉터리의 이름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2345532" y="3239294"/>
            <a:ext cx="277812" cy="19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0"/>
          </p:cNvCxnSpPr>
          <p:nvPr/>
        </p:nvCxnSpPr>
        <p:spPr>
          <a:xfrm rot="16200000" flipV="1">
            <a:off x="2901156" y="3358357"/>
            <a:ext cx="528637" cy="69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3542506" y="3171032"/>
            <a:ext cx="619125" cy="554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39" name="Group 35"/>
          <p:cNvGraphicFramePr>
            <a:graphicFrameLocks noGrp="1"/>
          </p:cNvGraphicFramePr>
          <p:nvPr/>
        </p:nvGraphicFramePr>
        <p:xfrm>
          <a:off x="1676400" y="4587875"/>
          <a:ext cx="5410200" cy="14319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562600" y="52578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클래스의 이름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62600" y="5715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패턴</a:t>
            </a:r>
          </a:p>
        </p:txBody>
      </p:sp>
      <p:cxnSp>
        <p:nvCxnSpPr>
          <p:cNvPr id="32" name="구부러진 연결선 31"/>
          <p:cNvCxnSpPr>
            <a:stCxn id="29" idx="1"/>
          </p:cNvCxnSpPr>
          <p:nvPr/>
        </p:nvCxnSpPr>
        <p:spPr>
          <a:xfrm rot="10800000">
            <a:off x="4987925" y="5053013"/>
            <a:ext cx="574675" cy="3190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0" idx="1"/>
          </p:cNvCxnSpPr>
          <p:nvPr/>
        </p:nvCxnSpPr>
        <p:spPr>
          <a:xfrm rot="10800000">
            <a:off x="4443413" y="5561013"/>
            <a:ext cx="1119187" cy="2682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파일에는 나중에 다른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엘리먼트가 추가 될 수도 있으므로</a:t>
            </a:r>
            <a:r>
              <a:rPr lang="en-US" altLang="ko-KR" smtClean="0"/>
              <a:t>, </a:t>
            </a:r>
            <a:r>
              <a:rPr lang="ko-KR" altLang="en-US" smtClean="0"/>
              <a:t>연관된 두 엘리먼트가 서로 찾을 수 있도록 연결시켜야 한다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방법</a:t>
            </a:r>
            <a:r>
              <a:rPr lang="en-US" altLang="ko-KR" smtClean="0"/>
              <a:t>: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 </a:t>
            </a:r>
            <a:r>
              <a:rPr lang="ko-KR" altLang="en-US" smtClean="0"/>
              <a:t>엘리먼트 안에 서블릿 식별자를 쓰고</a:t>
            </a:r>
            <a:r>
              <a:rPr lang="en-US" altLang="ko-KR" smtClean="0"/>
              <a:t>,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servlet-mapping</a:t>
            </a:r>
            <a:r>
              <a:rPr lang="en-US" altLang="ko-KR" smtClean="0"/>
              <a:t>&gt; </a:t>
            </a:r>
            <a:r>
              <a:rPr lang="ko-KR" altLang="en-US" smtClean="0"/>
              <a:t>엘리먼트에서 그 식별자를 이용해서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ko-KR" smtClean="0"/>
              <a:t>&gt; </a:t>
            </a:r>
            <a:r>
              <a:rPr lang="ko-KR" altLang="en-US" smtClean="0"/>
              <a:t>엘리먼트를 참조하도록 만든다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91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49166" name="Group 14"/>
          <p:cNvGraphicFramePr>
            <a:graphicFrameLocks noGrp="1"/>
          </p:cNvGraphicFramePr>
          <p:nvPr/>
        </p:nvGraphicFramePr>
        <p:xfrm>
          <a:off x="1828800" y="3124200"/>
          <a:ext cx="5410200" cy="26066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2514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867400" y="4191000"/>
            <a:ext cx="54927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참조</a:t>
            </a:r>
          </a:p>
        </p:txBody>
      </p:sp>
      <p:sp>
        <p:nvSpPr>
          <p:cNvPr id="49162" name="Freeform 13"/>
          <p:cNvSpPr>
            <a:spLocks/>
          </p:cNvSpPr>
          <p:nvPr/>
        </p:nvSpPr>
        <p:spPr bwMode="auto">
          <a:xfrm>
            <a:off x="5165725" y="3825875"/>
            <a:ext cx="795338" cy="990600"/>
          </a:xfrm>
          <a:custGeom>
            <a:avLst/>
            <a:gdLst>
              <a:gd name="T0" fmla="*/ 2147483647 w 501"/>
              <a:gd name="T1" fmla="*/ 2147483647 h 624"/>
              <a:gd name="T2" fmla="*/ 2147483647 w 501"/>
              <a:gd name="T3" fmla="*/ 2147483647 h 624"/>
              <a:gd name="T4" fmla="*/ 2147483647 w 501"/>
              <a:gd name="T5" fmla="*/ 2147483647 h 624"/>
              <a:gd name="T6" fmla="*/ 2147483647 w 501"/>
              <a:gd name="T7" fmla="*/ 2147483647 h 624"/>
              <a:gd name="T8" fmla="*/ 2147483647 w 501"/>
              <a:gd name="T9" fmla="*/ 2147483647 h 624"/>
              <a:gd name="T10" fmla="*/ 0 w 501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"/>
              <a:gd name="T19" fmla="*/ 0 h 624"/>
              <a:gd name="T20" fmla="*/ 501 w 501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" h="624">
                <a:moveTo>
                  <a:pt x="48" y="624"/>
                </a:moveTo>
                <a:cubicBezTo>
                  <a:pt x="88" y="613"/>
                  <a:pt x="224" y="585"/>
                  <a:pt x="287" y="556"/>
                </a:cubicBezTo>
                <a:cubicBezTo>
                  <a:pt x="350" y="527"/>
                  <a:pt x="393" y="506"/>
                  <a:pt x="425" y="451"/>
                </a:cubicBezTo>
                <a:cubicBezTo>
                  <a:pt x="457" y="396"/>
                  <a:pt x="501" y="292"/>
                  <a:pt x="478" y="228"/>
                </a:cubicBezTo>
                <a:cubicBezTo>
                  <a:pt x="455" y="164"/>
                  <a:pt x="367" y="104"/>
                  <a:pt x="287" y="66"/>
                </a:cubicBezTo>
                <a:cubicBezTo>
                  <a:pt x="207" y="28"/>
                  <a:pt x="60" y="14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모든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 안에 반드시 써 넣어야 하는 두 가지 정보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120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51214" name="Group 14"/>
          <p:cNvGraphicFramePr>
            <a:graphicFrameLocks noGrp="1"/>
          </p:cNvGraphicFramePr>
          <p:nvPr/>
        </p:nvGraphicFramePr>
        <p:xfrm>
          <a:off x="1066800" y="2365375"/>
          <a:ext cx="7086600" cy="1096963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xmlns=“http://java.sun.com/xml/ns/javaee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xmlns:xsi=“http://www.w3.org/2001/XMLSchema-instance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xsi:schemaLocation=“http://java.sun.com/xml/ns/javaee http://java.sun.com/xml/ns/javaee/web-app_2_5.xsd 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version= ”2.5 ”&gt;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057400" y="1912938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작성에 사용된 문법의 식별자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76400" y="3641725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뮨법의 버전</a:t>
            </a:r>
          </a:p>
        </p:txBody>
      </p:sp>
      <p:cxnSp>
        <p:nvCxnSpPr>
          <p:cNvPr id="51211" name="직선 화살표 연결선 10"/>
          <p:cNvCxnSpPr>
            <a:cxnSpLocks noChangeShapeType="1"/>
            <a:stCxn id="7" idx="2"/>
          </p:cNvCxnSpPr>
          <p:nvPr/>
        </p:nvCxnSpPr>
        <p:spPr bwMode="auto">
          <a:xfrm flipH="1">
            <a:off x="3238500" y="2141538"/>
            <a:ext cx="304800" cy="3587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직선 화살표 연결선 12"/>
          <p:cNvCxnSpPr>
            <a:stCxn id="9" idx="0"/>
          </p:cNvCxnSpPr>
          <p:nvPr/>
        </p:nvCxnSpPr>
        <p:spPr>
          <a:xfrm rot="5400000" flipH="1" flipV="1">
            <a:off x="2193132" y="3461543"/>
            <a:ext cx="234950" cy="125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등록하기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web-app</a:t>
            </a:r>
            <a:r>
              <a:rPr lang="en-US" altLang="ko-KR" smtClean="0"/>
              <a:t>&gt; </a:t>
            </a:r>
            <a:r>
              <a:rPr lang="ko-KR" altLang="en-US" smtClean="0"/>
              <a:t>엘리먼트의 시작 태그에 다음과 같은 내용을 추가하라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32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53269" name="Group 21"/>
          <p:cNvGraphicFramePr>
            <a:graphicFrameLocks noGrp="1"/>
          </p:cNvGraphicFramePr>
          <p:nvPr/>
        </p:nvGraphicFramePr>
        <p:xfrm>
          <a:off x="1676400" y="2209800"/>
          <a:ext cx="5410200" cy="17684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</a:t>
                      </a:r>
                      <a:r>
                        <a:rPr kumimoji="0" lang="de-DE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xmlns= ”http://java.sun.com/xml/ns/javaee ” version= ”2.5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&lt;servlet-class&gt;HundredServlet&lt;/servlet-class&gt;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&lt;/servlet&gt;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&lt;servlet-name&gt;hundred-servlet&lt;/servlet-name&gt;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&lt;url-pattern&gt;/hundred&lt;/url-pattern&gt;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&lt;/servlet-mapping&gt;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05000" y="18288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파일의 작성에 사용된 문법의 식별자</a:t>
            </a:r>
          </a:p>
        </p:txBody>
      </p:sp>
      <p:cxnSp>
        <p:nvCxnSpPr>
          <p:cNvPr id="15" name="직선 화살표 연결선 14"/>
          <p:cNvCxnSpPr>
            <a:stCxn id="12" idx="2"/>
          </p:cNvCxnSpPr>
          <p:nvPr/>
        </p:nvCxnSpPr>
        <p:spPr>
          <a:xfrm rot="16200000" flipH="1">
            <a:off x="3371850" y="2076450"/>
            <a:ext cx="2286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43488" y="1828800"/>
            <a:ext cx="10525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 뮨법의 버전</a:t>
            </a:r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rot="16200000" flipH="1">
            <a:off x="5506244" y="2121694"/>
            <a:ext cx="233363" cy="104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2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4114800"/>
            <a:ext cx="3962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5" y="4572000"/>
            <a:ext cx="38385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905000" y="641985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2-14]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클래스를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web.xml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파일에 등록하는 방법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39000" y="36576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①텍스트 에디터로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web.xml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파일을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작성하세요</a:t>
            </a:r>
          </a:p>
        </p:txBody>
      </p:sp>
      <p:cxnSp>
        <p:nvCxnSpPr>
          <p:cNvPr id="25" name="구부러진 연결선 24"/>
          <p:cNvCxnSpPr>
            <a:stCxn id="23" idx="2"/>
            <a:endCxn id="21" idx="0"/>
          </p:cNvCxnSpPr>
          <p:nvPr/>
        </p:nvCxnSpPr>
        <p:spPr>
          <a:xfrm rot="5400000">
            <a:off x="6927057" y="3498056"/>
            <a:ext cx="304800" cy="18430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48000" y="51054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애플리케이션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디렉터리의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WEB-INF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서브디렉터리에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저장하세요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 err="1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9" name="Shape 28"/>
          <p:cNvCxnSpPr>
            <a:stCxn id="21" idx="1"/>
          </p:cNvCxnSpPr>
          <p:nvPr/>
        </p:nvCxnSpPr>
        <p:spPr>
          <a:xfrm rot="10800000">
            <a:off x="3886200" y="4953000"/>
            <a:ext cx="352425" cy="43497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서블릿 클래스는 자바 클래스 형태로 구현되는 웹 애플리케이션 프로그램이며</a:t>
            </a:r>
            <a:r>
              <a:rPr lang="en-US" altLang="ko-KR" smtClean="0"/>
              <a:t>, </a:t>
            </a:r>
            <a:r>
              <a:rPr lang="ko-KR" altLang="en-US" smtClean="0"/>
              <a:t>일반적인 자바 클래스를 작성 할 때보다 지켜야 할 규칙이 많다</a:t>
            </a:r>
            <a:r>
              <a:rPr lang="en-US" altLang="ko-KR" smtClean="0"/>
              <a:t>. </a:t>
            </a:r>
            <a:r>
              <a:rPr lang="ko-KR" altLang="en-US" smtClean="0"/>
              <a:t>이 장에서는 그 규칙들을 배워보자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mtClean="0">
                <a:solidFill>
                  <a:srgbClr val="000000"/>
                </a:solidFill>
              </a:rPr>
              <a:t>서블릿이란</a:t>
            </a:r>
            <a:r>
              <a:rPr lang="en-US" altLang="ko-KR" smtClean="0">
                <a:solidFill>
                  <a:srgbClr val="000000"/>
                </a:solidFill>
              </a:rPr>
              <a:t>?</a:t>
            </a: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서블릿 클래스의 작성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컴파일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설치</a:t>
            </a: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등록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톰캣 관리자 프로그램 사용하기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웹 브라우저로부터 데이터 입력받기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실행하기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브라우저를 열고 주소 창에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http://localhost:8080/brain/hunderd</a:t>
            </a:r>
            <a:r>
              <a:rPr lang="ko-KR" altLang="en-US" smtClean="0"/>
              <a:t>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입력했을 때 나오는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2-1]</a:t>
            </a:r>
            <a:r>
              <a:rPr lang="ko-KR" altLang="en-US" smtClean="0"/>
              <a:t>의 정상적인 실행 결과이다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등록 과정이 잘못되었다면 다음과 같은 에러 페이지가 나타난다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52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09800"/>
            <a:ext cx="4333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2209800" y="350520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2-15]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성공적인 결과</a:t>
            </a:r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306888"/>
            <a:ext cx="54864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2209800" y="6477000"/>
            <a:ext cx="487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등록이 잘못되었을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실행하기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클래스의 소스 코드에서 잘못된 부분이 있다면 다음과 같은 에러 페이지가 나타난다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73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573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209800" y="6430963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2-17]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클래스의 소스 코드가 잘못되었을 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톰캣 관리자 프로그램의 사용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톰캣의 아이디와 패스워드가 기억나지 않는다면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tomcat-users.xml </a:t>
            </a:r>
            <a:r>
              <a:rPr lang="ko-KR" altLang="en-US" smtClean="0"/>
              <a:t>파일을 열어서 확인한다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593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pic>
        <p:nvPicPr>
          <p:cNvPr id="59395" name="Picture 8"/>
          <p:cNvPicPr>
            <a:picLocks noChangeAspect="1" noChangeArrowheads="1"/>
          </p:cNvPicPr>
          <p:nvPr/>
        </p:nvPicPr>
        <p:blipFill>
          <a:blip r:embed="rId3"/>
          <a:srcRect l="33707" t="11984" r="30415" b="1321"/>
          <a:stretch>
            <a:fillRect/>
          </a:stretch>
        </p:blipFill>
        <p:spPr bwMode="auto">
          <a:xfrm>
            <a:off x="838200" y="1304925"/>
            <a:ext cx="7467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한글 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한글이 포함된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출력하려면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 </a:t>
            </a:r>
            <a:r>
              <a:rPr lang="ko-KR" altLang="en-US" smtClean="0"/>
              <a:t>메서드의 두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altLang="ko-KR" smtClean="0"/>
              <a:t> </a:t>
            </a:r>
            <a:r>
              <a:rPr lang="ko-KR" altLang="en-US" smtClean="0"/>
              <a:t>타입의 파라미터에 대해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다음과 같은</a:t>
            </a:r>
            <a:r>
              <a:rPr lang="ko-KR" altLang="en-US" smtClean="0"/>
              <a:t>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 명령문은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smtClean="0"/>
              <a:t>을 출력하는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println, printf </a:t>
            </a:r>
            <a:r>
              <a:rPr lang="ko-KR" altLang="en-US" smtClean="0"/>
              <a:t>메서드 호출문보다 앞에 와야 할 뿐만 아니라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en-US" altLang="ko-KR" smtClean="0"/>
              <a:t> </a:t>
            </a:r>
            <a:r>
              <a:rPr lang="ko-KR" altLang="en-US" smtClean="0"/>
              <a:t>메서드 호출문보다도 먼저 와야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14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81200" y="2449513"/>
          <a:ext cx="4648200" cy="304800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response.setContentType( “text/html;charset=euc-kr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00200" y="2895600"/>
            <a:ext cx="3276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문서의 내용은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HTML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문법으로 작성된 텍스트이고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86400" y="28956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euc-kr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문자셋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코드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로 인코딩되어 있음</a:t>
            </a:r>
          </a:p>
        </p:txBody>
      </p:sp>
      <p:cxnSp>
        <p:nvCxnSpPr>
          <p:cNvPr id="11" name="직선 화살표 연결선 10"/>
          <p:cNvCxnSpPr>
            <a:stCxn id="7" idx="0"/>
          </p:cNvCxnSpPr>
          <p:nvPr/>
        </p:nvCxnSpPr>
        <p:spPr>
          <a:xfrm rot="5400000" flipH="1" flipV="1">
            <a:off x="3615531" y="2305844"/>
            <a:ext cx="212725" cy="966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5421313" y="2700338"/>
            <a:ext cx="720725" cy="176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ko-KR" altLang="en-US" smtClean="0"/>
              <a:t>한글 </a:t>
            </a:r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한글을 포함한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서블릿 클래스는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34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톰캣 관리자 프로그램 사용하기</a:t>
            </a:r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/>
        </p:nvGraphicFramePr>
        <p:xfrm>
          <a:off x="914400" y="1828800"/>
          <a:ext cx="6705600" cy="384016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2-2] 1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까지 더하는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29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HundredServlet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int total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for (int cnt = 1; cnt &lt; 101;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total += cnt;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“&lt;HEAD&gt;&lt;TITLE&gt;1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 더하는 서블릿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“1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100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까지의 합은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%d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, total);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왼쪽 웹 페이지를 통해 두 수를 입력받은 후 그 둘을 합한 결과를 오른쪽 웹 페이지를 통해 보여주는 웹 애플리케이션이다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둘 이상의 웹 페이지로 구성되는 웹 애플리케이션을 개발할 때는 먼저 화면 설계를 하고 다음에 각 화면의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정하고</a:t>
            </a:r>
            <a:r>
              <a:rPr lang="en-US" altLang="ko-KR" smtClean="0"/>
              <a:t>, </a:t>
            </a:r>
            <a:r>
              <a:rPr lang="ko-KR" altLang="en-US" smtClean="0"/>
              <a:t>코딩 작업에 들어가는 것이 좋다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55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6553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09800"/>
            <a:ext cx="26050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209800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038600" y="2819400"/>
            <a:ext cx="457200" cy="304800"/>
          </a:xfrm>
          <a:prstGeom prst="rightArrow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2000" y="40386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두 수를 입력하고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더하기 버튼을 누르면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7650" y="3657600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두 수의 합을 구하는 웹 애플리케이션의 화면 설계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24600" y="40386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②두 수의 합을 보여주는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페이지가 나타난다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구부러진 연결선 13"/>
          <p:cNvCxnSpPr>
            <a:stCxn id="9" idx="0"/>
          </p:cNvCxnSpPr>
          <p:nvPr/>
        </p:nvCxnSpPr>
        <p:spPr>
          <a:xfrm rot="16200000" flipV="1">
            <a:off x="1196975" y="3597276"/>
            <a:ext cx="731837" cy="1508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2" idx="0"/>
          </p:cNvCxnSpPr>
          <p:nvPr/>
        </p:nvCxnSpPr>
        <p:spPr>
          <a:xfrm rot="16200000" flipV="1">
            <a:off x="5751512" y="2589213"/>
            <a:ext cx="1082675" cy="18161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각 화면의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>
                <a:cs typeface="Times New Roman" pitchFamily="18" charset="0"/>
              </a:rPr>
              <a:t>은 다음과 같이 정한다</a:t>
            </a:r>
            <a:r>
              <a:rPr lang="en-US" altLang="ko-KR" smtClean="0">
                <a:cs typeface="Times New Roman" pitchFamily="18" charset="0"/>
              </a:rPr>
              <a:t>.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왼쪽 화면은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사용해서 구현한다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buFontTx/>
              <a:buNone/>
            </a:pPr>
            <a:endParaRPr lang="ko-KR" altLang="en-US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Tx/>
              <a:buNone/>
            </a:pPr>
            <a:r>
              <a:rPr lang="ko-KR" altLang="en-US" smtClean="0">
                <a:cs typeface="Times New Roman" pitchFamily="18" charset="0"/>
              </a:rPr>
              <a:t>위 문서를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AdderInput.html</a:t>
            </a:r>
            <a:r>
              <a:rPr lang="ko-KR" altLang="en-US" smtClean="0"/>
              <a:t>이라는 이름으로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 </a:t>
            </a:r>
            <a:r>
              <a:rPr lang="ko-KR" altLang="en-US" smtClean="0"/>
              <a:t>애플리케이션 디렉터리에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75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38200" y="1828800"/>
          <a:ext cx="2971800" cy="304800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http://localhost:8080/brain/AdderInput.html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38200" y="2209800"/>
          <a:ext cx="228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http://localhost:8080/brain/adder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57800" y="1865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2-21]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7600" name="직선 화살표 연결선 19"/>
          <p:cNvCxnSpPr>
            <a:cxnSpLocks noChangeShapeType="1"/>
            <a:stCxn id="17" idx="1"/>
          </p:cNvCxnSpPr>
          <p:nvPr/>
        </p:nvCxnSpPr>
        <p:spPr bwMode="auto">
          <a:xfrm flipH="1" flipV="1">
            <a:off x="3971925" y="1974850"/>
            <a:ext cx="1285875" cy="47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직선 화살표 연결선 23"/>
          <p:cNvCxnSpPr/>
          <p:nvPr/>
        </p:nvCxnSpPr>
        <p:spPr>
          <a:xfrm rot="10800000">
            <a:off x="3417888" y="2346325"/>
            <a:ext cx="1839912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612" name="Group 28"/>
          <p:cNvGraphicFramePr>
            <a:graphicFrameLocks noGrp="1"/>
          </p:cNvGraphicFramePr>
          <p:nvPr/>
        </p:nvGraphicFramePr>
        <p:xfrm>
          <a:off x="838200" y="3276600"/>
          <a:ext cx="6705600" cy="267335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개의 수를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39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&lt;META http-equiv= “Content-Type”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입력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&lt;FORM ACTION=/brain/adder&gt;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첫 번째 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NAME=NUM1&gt;&lt;BR&gt;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두 번째 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NAME=NUM2&gt;&lt;BR&gt;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더하기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257800" y="2266950"/>
            <a:ext cx="198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2-21]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오른쪽 화면을 구현하는 서블릿 클래스는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2-3]</a:t>
            </a:r>
            <a:r>
              <a:rPr lang="ko-KR" altLang="en-US" smtClean="0"/>
              <a:t>을 통해 입력된 두 수를 받아서 합을 계산한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mtClean="0"/>
              <a:t>문서로 만들어서 출력해야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입력된 데이터는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doGet, doPost</a:t>
            </a:r>
            <a:r>
              <a:rPr lang="en-US" altLang="ko-KR" smtClean="0"/>
              <a:t> </a:t>
            </a:r>
            <a:r>
              <a:rPr lang="ko-KR" altLang="en-US" smtClean="0"/>
              <a:t>메서드의 첫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altLang="ko-KR" smtClean="0"/>
              <a:t> </a:t>
            </a:r>
            <a:r>
              <a:rPr lang="ko-KR" altLang="en-US" smtClean="0"/>
              <a:t>타입의 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메서드를 호출해서 가져올 수 있다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각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서브엘리먼트를 통해 입력된 데이터를 가져오기 위해서는 다음과 같은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메서드가 리턴하는 값은 수치 타입이 아니라 문자열 타입이다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6963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00200" y="4419600"/>
          <a:ext cx="3429000" cy="3048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str = request.getParameter( “NUM1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19400" y="487680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&lt;INPUT&gt;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6" name="직선 화살표 연결선 15"/>
          <p:cNvCxnSpPr>
            <a:stCxn id="12" idx="0"/>
          </p:cNvCxnSpPr>
          <p:nvPr/>
        </p:nvCxnSpPr>
        <p:spPr>
          <a:xfrm rot="5400000" flipH="1" flipV="1">
            <a:off x="4187031" y="4750594"/>
            <a:ext cx="244475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덧셈을 하기 위해서는 문자열 데이터를 수치 타입으로 변환해야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문자열을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mtClean="0"/>
              <a:t> </a:t>
            </a:r>
            <a:r>
              <a:rPr lang="ko-KR" altLang="en-US" smtClean="0"/>
              <a:t>타입으로 변환하기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altLang="ko-KR" smtClean="0"/>
              <a:t> </a:t>
            </a:r>
            <a:r>
              <a:rPr lang="ko-KR" altLang="en-US" smtClean="0"/>
              <a:t>메서드를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ko-KR" smtClean="0"/>
              <a:t> </a:t>
            </a:r>
            <a:r>
              <a:rPr lang="ko-KR" altLang="en-US" smtClean="0"/>
              <a:t>타입으로 변환하기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ko-KR" smtClean="0"/>
              <a:t> </a:t>
            </a:r>
            <a:r>
              <a:rPr lang="ko-KR" altLang="en-US" smtClean="0"/>
              <a:t>클래스의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altLang="ko-KR" smtClean="0"/>
              <a:t> </a:t>
            </a:r>
            <a:r>
              <a:rPr lang="ko-KR" altLang="en-US" smtClean="0"/>
              <a:t>메서드를 이용하면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168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57400" y="3276600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num =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Integer.parseInt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276600" y="3849688"/>
            <a:ext cx="1905000" cy="341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타입의 데이터를</a:t>
            </a:r>
          </a:p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타입으로 변환하는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3" name="직선 화살표 연결선 12"/>
          <p:cNvCxnSpPr>
            <a:stCxn id="9" idx="0"/>
          </p:cNvCxnSpPr>
          <p:nvPr/>
        </p:nvCxnSpPr>
        <p:spPr>
          <a:xfrm rot="16200000" flipV="1">
            <a:off x="3994944" y="3615532"/>
            <a:ext cx="368300" cy="100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373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1600200"/>
          <a:ext cx="6705600" cy="41910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수의 합을 구하는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90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AdderServlet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sum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pt-B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out.printf( “%d + %d = %d ”, num1, num2, sum);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서블릿이란 서블릿 클래스로부터 만들어진 객체이다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컨테이너는 서블릿 클래스를 가지고 서블릿 객체를 만든 다음 그 객체를 초기화해서 웹 서비스를 할 수 있는 상태로 만드는데</a:t>
            </a:r>
            <a:r>
              <a:rPr lang="en-US" altLang="ko-KR" smtClean="0"/>
              <a:t>, </a:t>
            </a:r>
            <a:r>
              <a:rPr lang="ko-KR" altLang="en-US" smtClean="0"/>
              <a:t>이 작업을 거친 서블릿 객체만 서블릿이라고 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인스턴스화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instantiation</a:t>
            </a:r>
            <a:r>
              <a:rPr lang="en-US" altLang="ko-KR" smtClean="0"/>
              <a:t>)</a:t>
            </a:r>
            <a:r>
              <a:rPr lang="ko-KR" altLang="en-US" smtClean="0"/>
              <a:t>란 클래스를 가지고 객체를 만드는 행위를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멀티스레드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multithread</a:t>
            </a:r>
            <a:r>
              <a:rPr lang="en-US" altLang="ko-KR" smtClean="0"/>
              <a:t>)</a:t>
            </a:r>
            <a:r>
              <a:rPr lang="ko-KR" altLang="en-US" smtClean="0"/>
              <a:t>란 프로그램의 실행 흐름이 여러 갈래</a:t>
            </a:r>
            <a:r>
              <a:rPr lang="en-US" altLang="ko-KR" smtClean="0"/>
              <a:t>(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ko-KR" smtClean="0"/>
              <a:t>)</a:t>
            </a:r>
            <a:r>
              <a:rPr lang="ko-KR" altLang="en-US" smtClean="0"/>
              <a:t>로 나눠져서 동시에 실행되는 것을 말한다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85850" y="3200400"/>
          <a:ext cx="1371600" cy="381000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    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맑은 고딕" pitchFamily="50" charset="-127"/>
                          <a:cs typeface="Times New Roman" pitchFamily="18" charset="0"/>
                        </a:rPr>
                        <a:t>서블릿 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752850" y="3200400"/>
          <a:ext cx="1371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    </a:t>
                      </a: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서블릿</a:t>
                      </a:r>
                      <a:r>
                        <a:rPr kumimoji="1" lang="ko-KR" altLang="en-US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객체</a:t>
                      </a:r>
                      <a:endParaRPr kumimoji="1" lang="en-US" altLang="ko-KR" sz="1100" b="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477000" y="3200400"/>
          <a:ext cx="1371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서블릿</a:t>
                      </a:r>
                      <a:endParaRPr kumimoji="1" lang="en-US" altLang="ko-KR" sz="1100" b="0" kern="1200" noProof="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2454275" y="3371850"/>
            <a:ext cx="1320800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124450" y="3371850"/>
            <a:ext cx="1320800" cy="7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35238" y="29718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인스턴스화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57800" y="29718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초기화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71800" y="373380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2-1]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객체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 컴파일 후 그 결과를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WEB-INF\classes</a:t>
            </a:r>
            <a:r>
              <a:rPr lang="en-US" altLang="ko-KR" smtClean="0"/>
              <a:t> </a:t>
            </a:r>
            <a:r>
              <a:rPr lang="ko-KR" altLang="en-US" smtClean="0"/>
              <a:t>서브디렉터리에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mtClean="0"/>
              <a:t>파일을 열어서 다음과 같이 서블릿 클래스를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577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pSp>
        <p:nvGrpSpPr>
          <p:cNvPr id="75779" name="그룹 13"/>
          <p:cNvGrpSpPr>
            <a:grpSpLocks/>
          </p:cNvGrpSpPr>
          <p:nvPr/>
        </p:nvGrpSpPr>
        <p:grpSpPr bwMode="auto">
          <a:xfrm>
            <a:off x="1295400" y="2895600"/>
            <a:ext cx="5562600" cy="2819400"/>
            <a:chOff x="1828800" y="2895600"/>
            <a:chExt cx="5562600" cy="2819400"/>
          </a:xfrm>
        </p:grpSpPr>
        <p:pic>
          <p:nvPicPr>
            <p:cNvPr id="75783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8800" y="2895600"/>
              <a:ext cx="5562600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2170113" y="4294188"/>
              <a:ext cx="3630612" cy="8604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934200" y="4191000"/>
            <a:ext cx="1828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2-4]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클래스를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등록하는 코드</a:t>
            </a:r>
          </a:p>
        </p:txBody>
      </p:sp>
      <p:cxnSp>
        <p:nvCxnSpPr>
          <p:cNvPr id="16" name="구부러진 연결선 15"/>
          <p:cNvCxnSpPr>
            <a:stCxn id="12" idx="1"/>
            <a:endCxn id="11" idx="3"/>
          </p:cNvCxnSpPr>
          <p:nvPr/>
        </p:nvCxnSpPr>
        <p:spPr>
          <a:xfrm rot="10800000" flipV="1">
            <a:off x="5267325" y="4362450"/>
            <a:ext cx="1666875" cy="3619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71600" y="5791200"/>
            <a:ext cx="541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서블릿 클래스를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웹 브라우저로부터 데이터를 입력받는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수의 합을 구하는 웹 애플리케이션의 실행 방법은 다음과 같다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782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7782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8862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아래쪽 화살표 14"/>
          <p:cNvSpPr/>
          <p:nvPr/>
        </p:nvSpPr>
        <p:spPr>
          <a:xfrm>
            <a:off x="2514600" y="3505200"/>
            <a:ext cx="609600" cy="22860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0200" y="24384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2-3]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10200" y="3505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두 수를 입력하고 더하기 버튼을 누르면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나온다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1" name="구부러진 연결선 20"/>
          <p:cNvCxnSpPr>
            <a:stCxn id="18" idx="1"/>
          </p:cNvCxnSpPr>
          <p:nvPr/>
        </p:nvCxnSpPr>
        <p:spPr>
          <a:xfrm rot="10800000">
            <a:off x="3810000" y="2209800"/>
            <a:ext cx="1600200" cy="400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0800000">
            <a:off x="1524000" y="3048000"/>
            <a:ext cx="3886200" cy="685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7200" y="5410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페이지를 통해 입력 받은 데이터를 웹 서버 쪽에 저장한 후에 또 다른 웹 페이지를 통해 저장된 결과를 보여주는 웹 애플리케이션이다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98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7987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3352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209800"/>
            <a:ext cx="32766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오른쪽 화살표 16"/>
          <p:cNvSpPr/>
          <p:nvPr/>
        </p:nvSpPr>
        <p:spPr>
          <a:xfrm>
            <a:off x="4267200" y="3200400"/>
            <a:ext cx="533400" cy="38100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5029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 이름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내용을 입력하고 저장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버튼을 누르면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410200" y="5029200"/>
            <a:ext cx="2590800" cy="341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 데이터가 웹 서버 쪽에 저장되고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결과 화면이 나타난다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6" name="직선 화살표 연결선 25"/>
          <p:cNvCxnSpPr>
            <a:stCxn id="20" idx="0"/>
          </p:cNvCxnSpPr>
          <p:nvPr/>
        </p:nvCxnSpPr>
        <p:spPr>
          <a:xfrm rot="16200000" flipV="1">
            <a:off x="1886744" y="4782344"/>
            <a:ext cx="484187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0"/>
          </p:cNvCxnSpPr>
          <p:nvPr/>
        </p:nvCxnSpPr>
        <p:spPr>
          <a:xfrm rot="16200000" flipV="1">
            <a:off x="6458744" y="4782344"/>
            <a:ext cx="447675" cy="46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62200" y="57150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게시판 글쓰기 애플리케이션 화면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 데이터가 클 경우에는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뒷부분의 데이터가 잘려나갈 수 있으므로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이 아닌 별도의 영역을 통해 입력 데이터를 전송해야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엘리먼트의 시작 태그에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ko-KR" altLang="en-US" smtClean="0"/>
              <a:t>라는 애트리뷰트를 추가하고</a:t>
            </a:r>
            <a:r>
              <a:rPr lang="en-US" altLang="ko-KR" smtClean="0"/>
              <a:t>, </a:t>
            </a:r>
            <a:r>
              <a:rPr lang="ko-KR" altLang="en-US" smtClean="0"/>
              <a:t>애트리뷰트 값으로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를 지정하면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19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81932" name="Group 12"/>
          <p:cNvGraphicFramePr>
            <a:graphicFrameLocks noGrp="1"/>
          </p:cNvGraphicFramePr>
          <p:nvPr/>
        </p:nvGraphicFramePr>
        <p:xfrm>
          <a:off x="1143000" y="3505200"/>
          <a:ext cx="5410200" cy="185102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&lt;FORM ACTION =/brain/bbs-post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이름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 &lt;INPUT TYPE=TEXT NAME=WRITER&gt;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제목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 &lt;INPUT TYPE=TEXT NAME=TITLE&gt;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&lt;TEXTAREA NAME=CONTENT&gt; &lt;/TEXTAREA&gt;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&lt;INPUT TYPE=RESET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&lt;/FORM&gt;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95800" y="28194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 아닌 별도의 영역을 통해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전송되도록 만드는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METHOD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4165600" y="3195638"/>
            <a:ext cx="1098550" cy="40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통해 입력된 데이터는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다음에 오는 별도의 영역을 통해 전송되며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앞에는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라는 단어가 붙는다</a:t>
            </a:r>
            <a:r>
              <a:rPr lang="en-US" altLang="ko-KR" smtClean="0"/>
              <a:t>. </a:t>
            </a:r>
            <a:r>
              <a:rPr lang="ko-KR" altLang="en-US" smtClean="0"/>
              <a:t>웹 서버는 이 단어를 보고 입력 데이터가 어디에 있는지 판단할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397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83971" name="Picture 16"/>
          <p:cNvPicPr>
            <a:picLocks noChangeAspect="1" noChangeArrowheads="1"/>
          </p:cNvPicPr>
          <p:nvPr/>
        </p:nvPicPr>
        <p:blipFill>
          <a:blip r:embed="rId3"/>
          <a:srcRect l="32147" t="25226" r="32649" b="47713"/>
          <a:stretch>
            <a:fillRect/>
          </a:stretch>
        </p:blipFill>
        <p:spPr bwMode="auto">
          <a:xfrm>
            <a:off x="1066800" y="2846388"/>
            <a:ext cx="6705600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362200" y="5791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2-25]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POST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메서드를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이용한 데이터 전송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정한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작성한다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첫 번째 화면을 구현하는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BBSInput.html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 이름으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601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1828800"/>
          <a:ext cx="2819400" cy="30480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http://localhost:8080/brain/BBSInput.html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2209800"/>
          <a:ext cx="2362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http://localhost:8080/brain/bbs-post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57800" y="1865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2-24]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86032" name="직선 화살표 연결선 11"/>
          <p:cNvCxnSpPr>
            <a:cxnSpLocks noChangeShapeType="1"/>
            <a:stCxn id="11" idx="1"/>
          </p:cNvCxnSpPr>
          <p:nvPr/>
        </p:nvCxnSpPr>
        <p:spPr bwMode="auto">
          <a:xfrm flipH="1" flipV="1">
            <a:off x="3843338" y="1974850"/>
            <a:ext cx="1414462" cy="47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3" name="직선 화살표 연결선 12"/>
          <p:cNvCxnSpPr/>
          <p:nvPr/>
        </p:nvCxnSpPr>
        <p:spPr>
          <a:xfrm rot="10800000">
            <a:off x="3417888" y="2346325"/>
            <a:ext cx="1839912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57800" y="226695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2-24]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/>
        </p:nvGraphicFramePr>
        <p:xfrm>
          <a:off x="838200" y="3106738"/>
          <a:ext cx="6705600" cy="3246437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기능의 데이터 입력을 위한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97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입력 화면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&lt;H2&gt;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글쓰기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&lt;FORM ACTION=/brain/bbs-post METHOD=POST&gt;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NAME=TITLE&gt;&lt;BR&gt;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&lt;TEXTAREA COLS=50 ROWS=5 NAME=CONTENT&gt;&lt;/TEXTAREA&gt;&lt;BR&gt;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&lt;INPUT TYPE=SUBMIT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&lt;INPUT TYPE=RESET VALUE= ‘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’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입력 데이터를 처리하는 서블릿 클래스의 작성 방법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메서드를 선언하는 대신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선언해야 한다</a:t>
            </a:r>
            <a:r>
              <a:rPr lang="en-US" altLang="ko-KR" smtClean="0"/>
              <a:t>. </a:t>
            </a:r>
            <a:r>
              <a:rPr lang="ko-KR" altLang="en-US" smtClean="0"/>
              <a:t>웹 컨테이너는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ko-KR" altLang="en-US" smtClean="0"/>
              <a:t>라는 단어가 붙은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받으면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메서드가 아니라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호출하기 때문이다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메서드와 마찬가지로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ko-KR" smtClean="0"/>
              <a:t> </a:t>
            </a:r>
            <a:r>
              <a:rPr lang="ko-KR" altLang="en-US" smtClean="0"/>
              <a:t>키워드를 붙여서 선언해야 하고</a:t>
            </a:r>
            <a:r>
              <a:rPr lang="en-US" altLang="ko-KR" smtClean="0"/>
              <a:t>, </a:t>
            </a:r>
            <a:r>
              <a:rPr lang="ko-KR" altLang="en-US" smtClean="0"/>
              <a:t>파라미터 변수</a:t>
            </a:r>
            <a:r>
              <a:rPr lang="en-US" altLang="ko-KR" smtClean="0"/>
              <a:t>, </a:t>
            </a:r>
            <a:r>
              <a:rPr lang="ko-KR" altLang="en-US" smtClean="0"/>
              <a:t>리턴 타입</a:t>
            </a:r>
            <a:r>
              <a:rPr lang="en-US" altLang="ko-KR" smtClean="0"/>
              <a:t>, </a:t>
            </a:r>
            <a:r>
              <a:rPr lang="ko-KR" altLang="en-US" smtClean="0"/>
              <a:t>익셉션 타입도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메서드와 동일하다</a:t>
            </a:r>
            <a:r>
              <a:rPr lang="en-US" altLang="ko-KR" smtClean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안에서 입력 데이터를 가져오는 방법과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문서를 출력하는 방법도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메서드의 경우와 동일하다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880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88078" name="Group 14"/>
          <p:cNvGraphicFramePr>
            <a:graphicFrameLocks noGrp="1"/>
          </p:cNvGraphicFramePr>
          <p:nvPr/>
        </p:nvGraphicFramePr>
        <p:xfrm>
          <a:off x="1600200" y="3362325"/>
          <a:ext cx="5410200" cy="1349375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ServletException, IOException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819400" y="5038725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doGet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메서드와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리턴 타입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파라미터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변수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,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타입이 동일합니다</a:t>
            </a:r>
          </a:p>
        </p:txBody>
      </p:sp>
      <p:sp>
        <p:nvSpPr>
          <p:cNvPr id="18" name="타원 17"/>
          <p:cNvSpPr/>
          <p:nvPr/>
        </p:nvSpPr>
        <p:spPr>
          <a:xfrm>
            <a:off x="1857375" y="3708400"/>
            <a:ext cx="4572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17" idx="0"/>
          </p:cNvCxnSpPr>
          <p:nvPr/>
        </p:nvCxnSpPr>
        <p:spPr>
          <a:xfrm rot="5400000" flipH="1" flipV="1">
            <a:off x="3881437" y="4621213"/>
            <a:ext cx="803275" cy="31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번째 화면을 구현하는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01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0125" name="Group 13"/>
          <p:cNvGraphicFramePr>
            <a:graphicFrameLocks noGrp="1"/>
          </p:cNvGraphicFramePr>
          <p:nvPr/>
        </p:nvGraphicFramePr>
        <p:xfrm>
          <a:off x="838200" y="1844675"/>
          <a:ext cx="6705600" cy="402431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기능을 처리하는 서블릿 클래스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미완성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title = request.getParameter( “TITLE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content = request.getParameter(“CONTENT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title);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“&lt;PRE&gt;%s&lt;/PRE&gt; ”, content);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 예제는 다음과 같이 한글 데이터의 입력 처리가 제대로 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문제 해결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안에서 한글 데이터를 올바르게 가져오려면 첫 번째 파라미터인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HttpServletRequest </a:t>
            </a:r>
            <a:r>
              <a:rPr lang="ko-KR" altLang="en-US" smtClean="0"/>
              <a:t>파라미터에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이라는 메서드를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21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9216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299561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752600"/>
            <a:ext cx="2971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267200" y="3048000"/>
            <a:ext cx="4572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62200" y="3962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2-5,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2-6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57400" y="5715000"/>
          <a:ext cx="3429000" cy="3048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request.setCharacterEncoding( “euc-kr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733800" y="6248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한글 코드 이름</a:t>
            </a:r>
          </a:p>
        </p:txBody>
      </p:sp>
      <p:cxnSp>
        <p:nvCxnSpPr>
          <p:cNvPr id="14" name="직선 화살표 연결선 13"/>
          <p:cNvCxnSpPr>
            <a:stCxn id="12" idx="0"/>
          </p:cNvCxnSpPr>
          <p:nvPr/>
        </p:nvCxnSpPr>
        <p:spPr>
          <a:xfrm rot="5400000" flipH="1" flipV="1">
            <a:off x="4548981" y="6104732"/>
            <a:ext cx="280987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en-US" altLang="ko-KR" sz="1800" b="1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ko-KR" smtClean="0"/>
              <a:t> </a:t>
            </a:r>
            <a:r>
              <a:rPr lang="ko-KR" altLang="en-US" smtClean="0"/>
              <a:t>메서드를 이용한 데이터 전송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setCharacterEncoding</a:t>
            </a:r>
            <a:r>
              <a:rPr lang="en-US" altLang="ko-KR" smtClean="0"/>
              <a:t> </a:t>
            </a:r>
            <a:r>
              <a:rPr lang="ko-KR" altLang="en-US" smtClean="0"/>
              <a:t>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 </a:t>
            </a:r>
            <a:r>
              <a:rPr lang="ko-KR" altLang="en-US" smtClean="0"/>
              <a:t>메서드보다 반드시 먼저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42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4221" name="Group 13"/>
          <p:cNvGraphicFramePr>
            <a:graphicFrameLocks noGrp="1"/>
          </p:cNvGraphicFramePr>
          <p:nvPr/>
        </p:nvGraphicFramePr>
        <p:xfrm>
          <a:off x="990600" y="1905000"/>
          <a:ext cx="6705600" cy="4176713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게시판 글쓰기 기능을 처리하는 서블릿 클래스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BBSPostServlet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void doPost(HttpServletRequest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request.setCharacterEncoding( “euc-kr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title = request.getParameter( “TITLE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String content = request.getParameter( “CONTENT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response.setContentType(“text/html;charset=euc-kr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게시판 글쓰기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제목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title);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“&lt;PRE&gt;%s&lt;/PRE&gt; ”, content);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“-----------&lt;BR&gt;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저장되었습니다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멀티스레드 모델의 장점</a:t>
            </a:r>
            <a:r>
              <a:rPr lang="en-US" altLang="ko-KR" smtClean="0"/>
              <a:t>: </a:t>
            </a:r>
            <a:r>
              <a:rPr lang="ko-KR" altLang="en-US" smtClean="0"/>
              <a:t>필요한 서블릿의 수가 적기 때문에 서블릿을 만들기 위해 필요한 시스템 자원과 서블릿이 차지하는 메모리를 절약할 수 있다</a:t>
            </a:r>
            <a:r>
              <a:rPr lang="en-US" altLang="ko-KR" smtClean="0"/>
              <a:t>. </a:t>
            </a:r>
            <a:r>
              <a:rPr lang="ko-KR" altLang="en-US" smtClean="0"/>
              <a:t>단점</a:t>
            </a:r>
            <a:r>
              <a:rPr lang="en-US" altLang="ko-KR" smtClean="0"/>
              <a:t>: </a:t>
            </a:r>
            <a:r>
              <a:rPr lang="ko-KR" altLang="en-US" smtClean="0"/>
              <a:t>여러 스레드가 동시에 한 서블릿을 사용하기 때문에 데이터 공유 문제에 신경을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싱글</a:t>
            </a:r>
            <a:r>
              <a:rPr lang="en-US" altLang="ko-KR" smtClean="0"/>
              <a:t>-</a:t>
            </a:r>
            <a:r>
              <a:rPr lang="ko-KR" altLang="en-US" smtClean="0"/>
              <a:t>스레드 모델에서는 데이터 공유 문제를 걱정할 필요가 없지만 시스템 자원과 메모리가 더 많이 소모된다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서블릿이란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 l="28947" t="29460" r="30649" b="45186"/>
          <a:stretch>
            <a:fillRect/>
          </a:stretch>
        </p:blipFill>
        <p:spPr bwMode="auto">
          <a:xfrm>
            <a:off x="990600" y="25908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2819400" y="4392613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멀티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스레드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모델과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싱글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스레드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모델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ko-KR" smtClean="0"/>
              <a:t>&gt; </a:t>
            </a:r>
            <a:r>
              <a:rPr lang="ko-KR" altLang="en-US" smtClean="0"/>
              <a:t>엘리먼트를 이용하면 텍스트 상자 외에도 라디오 버튼</a:t>
            </a:r>
            <a:r>
              <a:rPr lang="en-US" altLang="ko-KR" smtClean="0"/>
              <a:t>, </a:t>
            </a:r>
            <a:r>
              <a:rPr lang="ko-KR" altLang="en-US" smtClean="0"/>
              <a:t>체크 박스</a:t>
            </a:r>
            <a:r>
              <a:rPr lang="en-US" altLang="ko-KR" smtClean="0"/>
              <a:t>, </a:t>
            </a:r>
            <a:r>
              <a:rPr lang="ko-KR" altLang="en-US" smtClean="0"/>
              <a:t>선택 상자 등 다양한 형태로 데이터를 입력 받을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62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9625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133600"/>
            <a:ext cx="28622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2538" y="2133600"/>
            <a:ext cx="293846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4191000" y="3200400"/>
            <a:ext cx="533400" cy="3810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62200" y="46482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2-29] </a:t>
            </a:r>
            <a:r>
              <a:rPr lang="ko-KR" altLang="en-US" sz="11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개인 정보 입력 애플리케이션의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8200" y="5257800"/>
          <a:ext cx="3124200" cy="30480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http://localhost:8080/brain/PInfoInput.html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38200" y="5638800"/>
          <a:ext cx="2819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http://localhost:8080/brain/pinfo-result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57800" y="5294313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2-29]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왼쪽 화면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96276" name="직선 화살표 연결선 13"/>
          <p:cNvCxnSpPr>
            <a:cxnSpLocks noChangeShapeType="1"/>
            <a:stCxn id="12" idx="1"/>
          </p:cNvCxnSpPr>
          <p:nvPr/>
        </p:nvCxnSpPr>
        <p:spPr bwMode="auto">
          <a:xfrm flipH="1">
            <a:off x="4165600" y="5408613"/>
            <a:ext cx="1092200" cy="15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직선 화살표 연결선 14"/>
          <p:cNvCxnSpPr/>
          <p:nvPr/>
        </p:nvCxnSpPr>
        <p:spPr>
          <a:xfrm rot="10800000">
            <a:off x="3713163" y="5764213"/>
            <a:ext cx="1544637" cy="2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257800" y="569595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2-29]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오른쪽 화면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 항목은</a:t>
            </a:r>
            <a:r>
              <a:rPr lang="en-US" altLang="ko-KR" smtClean="0"/>
              <a:t>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ko-KR" altLang="en-US" smtClean="0"/>
              <a:t>로 지정해서 만들 수 있다</a:t>
            </a:r>
            <a:r>
              <a:rPr lang="en-US" altLang="ko-KR" smtClean="0"/>
              <a:t>. </a:t>
            </a:r>
            <a:r>
              <a:rPr lang="ko-KR" altLang="en-US" smtClean="0"/>
              <a:t>패스워드는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ko-KR" altLang="en-US" smtClean="0"/>
              <a:t>로 지정해서 만든다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en-US" altLang="ko-KR" smtClean="0"/>
              <a:t> </a:t>
            </a:r>
            <a:r>
              <a:rPr lang="ko-KR" altLang="en-US" smtClean="0"/>
              <a:t>타입으로 입력한 문자는 모니터상에 나타나지 않는다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성별 항목은 라디오 버튼으로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라디오 버튼은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ko-KR" altLang="en-US" smtClean="0"/>
              <a:t>로 지정해서 만들 수 있으며</a:t>
            </a:r>
            <a:r>
              <a:rPr lang="en-US" altLang="ko-KR" smtClean="0"/>
              <a:t>, </a:t>
            </a:r>
            <a:r>
              <a:rPr lang="ko-KR" altLang="en-US" smtClean="0"/>
              <a:t>반드시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ko-KR" smtClean="0"/>
              <a:t> </a:t>
            </a:r>
            <a:r>
              <a:rPr lang="ko-KR" altLang="en-US" smtClean="0"/>
              <a:t>애트리뷰트를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9830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98330" name="Group 26"/>
          <p:cNvGraphicFramePr>
            <a:graphicFrameLocks noGrp="1"/>
          </p:cNvGraphicFramePr>
          <p:nvPr/>
        </p:nvGraphicFramePr>
        <p:xfrm>
          <a:off x="838200" y="2590800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NAME=ID&gt;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TYPE=PASSWORD NAME=PASSWORD&gt;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83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438400"/>
            <a:ext cx="1695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오른쪽 화살표 17"/>
          <p:cNvSpPr/>
          <p:nvPr/>
        </p:nvSpPr>
        <p:spPr>
          <a:xfrm>
            <a:off x="4495800" y="2743200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38200" y="5181600"/>
          <a:ext cx="4114800" cy="4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83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0" y="5227638"/>
            <a:ext cx="895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화살표 19"/>
          <p:cNvSpPr/>
          <p:nvPr/>
        </p:nvSpPr>
        <p:spPr>
          <a:xfrm>
            <a:off x="5334000" y="5257800"/>
            <a:ext cx="609600" cy="2286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62200" y="58674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똑같은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10000" y="58674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각각 다른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19800" y="5867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 항목을 선택하면 다른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항목의 선택이 해제된다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25" name="직선 화살표 연결선 24"/>
          <p:cNvCxnSpPr>
            <a:stCxn id="21" idx="0"/>
          </p:cNvCxnSpPr>
          <p:nvPr/>
        </p:nvCxnSpPr>
        <p:spPr>
          <a:xfrm rot="5400000" flipH="1" flipV="1">
            <a:off x="2810669" y="5649119"/>
            <a:ext cx="303212" cy="133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0"/>
          </p:cNvCxnSpPr>
          <p:nvPr/>
        </p:nvCxnSpPr>
        <p:spPr>
          <a:xfrm rot="16200000" flipV="1">
            <a:off x="4261644" y="5671344"/>
            <a:ext cx="303212" cy="88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0"/>
          </p:cNvCxnSpPr>
          <p:nvPr/>
        </p:nvCxnSpPr>
        <p:spPr>
          <a:xfrm rot="16200000" flipV="1">
            <a:off x="6659563" y="5592763"/>
            <a:ext cx="357187" cy="1920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메일 수신 여부 항목은 체크 박스로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체크 박스는</a:t>
            </a:r>
            <a:r>
              <a:rPr lang="en-US" altLang="ko-KR" smtClean="0"/>
              <a:t> 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ko-KR" altLang="en-US" smtClean="0"/>
              <a:t>로 지정해서 만들 수 있으며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애트리뷰트를 써야 한다</a:t>
            </a:r>
            <a:r>
              <a:rPr lang="en-US" altLang="ko-KR" smtClean="0"/>
              <a:t>.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애트리뷰트에는 각각 다른 값을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직업 항목은 선택 상자로 만들어야 한다</a:t>
            </a:r>
            <a:r>
              <a:rPr lang="en-US" altLang="ko-KR" smtClean="0"/>
              <a:t>. </a:t>
            </a:r>
            <a:r>
              <a:rPr lang="ko-KR" altLang="en-US" smtClean="0"/>
              <a:t>선택 상자는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mtClean="0"/>
              <a:t>&gt; </a:t>
            </a:r>
            <a:r>
              <a:rPr lang="ko-KR" altLang="en-US" smtClean="0"/>
              <a:t>엘리먼트를 이용해서 만들 수 있고</a:t>
            </a:r>
            <a:r>
              <a:rPr lang="en-US" altLang="ko-KR" smtClean="0"/>
              <a:t>, </a:t>
            </a:r>
            <a:r>
              <a:rPr lang="ko-KR" altLang="en-US" smtClean="0"/>
              <a:t>이 엘리먼트의 시작 태그와 끝 태그 사이에 선택 항목의 이름을 포함한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ko-KR" smtClean="0"/>
              <a:t>&gt; </a:t>
            </a:r>
            <a:r>
              <a:rPr lang="ko-KR" altLang="en-US" smtClean="0"/>
              <a:t>서브엘리먼트들을 써야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035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0377" name="Group 25"/>
          <p:cNvGraphicFramePr>
            <a:graphicFrameLocks noGrp="1"/>
          </p:cNvGraphicFramePr>
          <p:nvPr/>
        </p:nvGraphicFramePr>
        <p:xfrm>
          <a:off x="838200" y="2590800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4495800" y="2743200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0362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2676525"/>
            <a:ext cx="3162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2971800" y="33528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각각 다른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96000" y="33528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한번 클릭하면 선택되고</a:t>
            </a:r>
          </a:p>
          <a:p>
            <a:pPr>
              <a:defRPr/>
            </a:pP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 한번 클릭하면 해제된다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3" name="직선 화살표 연결선 32"/>
          <p:cNvCxnSpPr>
            <a:stCxn id="24" idx="0"/>
          </p:cNvCxnSpPr>
          <p:nvPr/>
        </p:nvCxnSpPr>
        <p:spPr>
          <a:xfrm rot="16200000" flipV="1">
            <a:off x="3495676" y="3228975"/>
            <a:ext cx="239712" cy="7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0"/>
          </p:cNvCxnSpPr>
          <p:nvPr/>
        </p:nvCxnSpPr>
        <p:spPr>
          <a:xfrm rot="5400000" flipH="1" flipV="1">
            <a:off x="6904831" y="3164682"/>
            <a:ext cx="369887" cy="6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376" name="Group 24"/>
          <p:cNvGraphicFramePr>
            <a:graphicFrameLocks noGrp="1"/>
          </p:cNvGraphicFramePr>
          <p:nvPr/>
        </p:nvGraphicFramePr>
        <p:xfrm>
          <a:off x="1295400" y="5165725"/>
          <a:ext cx="3124200" cy="930275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&lt;/SELECT&gt;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>
          <a:xfrm>
            <a:off x="4953000" y="5318125"/>
            <a:ext cx="6858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0374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6475" y="5175250"/>
            <a:ext cx="8477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이 예제를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</a:t>
            </a:r>
            <a:r>
              <a:rPr lang="en-US" altLang="ko-KR" smtClean="0"/>
              <a:t> </a:t>
            </a:r>
            <a:r>
              <a:rPr lang="ko-KR" altLang="en-US" smtClean="0"/>
              <a:t>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PInfoInput.html</a:t>
            </a:r>
            <a:r>
              <a:rPr lang="en-US" altLang="ko-KR" smtClean="0"/>
              <a:t>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라는 이름으</a:t>
            </a:r>
            <a:r>
              <a:rPr lang="ko-KR" altLang="en-US" smtClean="0"/>
              <a:t>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240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2413" name="Group 13"/>
          <p:cNvGraphicFramePr>
            <a:graphicFrameLocks noGrp="1"/>
          </p:cNvGraphicFramePr>
          <p:nvPr/>
        </p:nvGraphicFramePr>
        <p:xfrm>
          <a:off x="838200" y="1447800"/>
          <a:ext cx="6705600" cy="4784725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2-8]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정보를 입력받는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12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&lt;META http-equiv= “Content-Type ” content= “text/html;charset=euc-kr ”&gt;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&lt;H2&gt;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&lt;FORM ACTION=/brain/pinfo-result METHOD=GET&gt;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NAME=NAME&gt;&lt;BR&gt;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TYPE=TEXT NAME=ID&gt;&lt;BR&gt;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패스워드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&lt;INPUT TYPE=PASSWORD NAME=PASSWORD&gt;&lt;BR&gt;&lt;BR&gt;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메일 수신 여부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공지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광고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배송 확인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직업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&lt;OPTION&gt;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&lt;/SELECT&gt;&lt;BR&gt;&lt;BR&gt;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&lt;INPUT TYPE=RESET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취소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&lt;INPUT TYPE=SUBMIT VALUE=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확인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&lt;/FORM&gt;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클래스의 작성 방법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ko-KR" smtClean="0"/>
              <a:t> </a:t>
            </a:r>
            <a:r>
              <a:rPr lang="ko-KR" altLang="en-US" smtClean="0"/>
              <a:t>애트리뷰트 값이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ko-KR" altLang="en-US" smtClean="0"/>
              <a:t> 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ko-KR" altLang="en-US" smtClean="0"/>
              <a:t>일 경우 다음과 같은 방법으로 입력 데이터를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445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4469" name="Group 21"/>
          <p:cNvGraphicFramePr>
            <a:graphicFrameLocks noGrp="1"/>
          </p:cNvGraphicFramePr>
          <p:nvPr/>
        </p:nvGraphicFramePr>
        <p:xfrm>
          <a:off x="1828800" y="2816225"/>
          <a:ext cx="3429000" cy="593725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NAME=NAME&gt;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TYPE=TEXT NAME=ID&gt;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TYPE=PASSWORD NAME=PASSWORD&gt;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470" name="Group 22"/>
          <p:cNvGraphicFramePr>
            <a:graphicFrameLocks noGrp="1"/>
          </p:cNvGraphicFramePr>
          <p:nvPr/>
        </p:nvGraphicFramePr>
        <p:xfrm>
          <a:off x="1828800" y="3867150"/>
          <a:ext cx="3886200" cy="59372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password = request.getParameter( “PASSWORD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3200400" y="3486150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24000" y="45720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텍스트 상자에 입력된 값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114800" y="4572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2259806" y="4442619"/>
            <a:ext cx="231775" cy="1476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4754563" y="4506912"/>
            <a:ext cx="2222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라디오 버튼의 경우 동일한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갖는 모든 라디오 버튼에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메서드를 한 번만 호출해야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/>
            <a:r>
              <a:rPr lang="ko-KR" altLang="en-US" smtClean="0">
                <a:solidFill>
                  <a:srgbClr val="000000"/>
                </a:solidFill>
              </a:rPr>
              <a:t>체크 박스의 경우 각각의 체크 박스에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메서드를 한 번씩 호출해야 한다</a:t>
            </a:r>
            <a:r>
              <a:rPr lang="en-US" altLang="ko-KR" smtClean="0">
                <a:solidFill>
                  <a:srgbClr val="000000"/>
                </a:solidFill>
              </a:rPr>
              <a:t>.</a:t>
            </a: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64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05000" y="2133600"/>
          <a:ext cx="4495800" cy="4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VALUE=MALE&gt;</a:t>
                      </a:r>
                    </a:p>
                    <a:p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TYPE=RADIO NAME=GENDER VALUE=FEMAIL&gt;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133600" y="3000375"/>
          <a:ext cx="3886200" cy="3048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gender = request.getParameter( “GENDER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3505200" y="2663825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86000" y="3476625"/>
            <a:ext cx="1447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선택된 항목의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VALUE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5800" y="3552825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5" name="직선 화살표 연결선 24"/>
          <p:cNvCxnSpPr>
            <a:stCxn id="16" idx="0"/>
          </p:cNvCxnSpPr>
          <p:nvPr/>
        </p:nvCxnSpPr>
        <p:spPr>
          <a:xfrm rot="16200000" flipV="1">
            <a:off x="2878138" y="3344863"/>
            <a:ext cx="26193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7" idx="0"/>
          </p:cNvCxnSpPr>
          <p:nvPr/>
        </p:nvCxnSpPr>
        <p:spPr>
          <a:xfrm rot="16200000" flipV="1">
            <a:off x="5048250" y="3381375"/>
            <a:ext cx="3048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535" name="Group 39"/>
          <p:cNvGraphicFramePr>
            <a:graphicFrameLocks noGrp="1"/>
          </p:cNvGraphicFramePr>
          <p:nvPr/>
        </p:nvGraphicFramePr>
        <p:xfrm>
          <a:off x="1905000" y="4695825"/>
          <a:ext cx="4495800" cy="593725"/>
        </p:xfrm>
        <a:graphic>
          <a:graphicData uri="http://schemas.openxmlformats.org/drawingml/2006/table">
            <a:tbl>
              <a:tblPr/>
              <a:tblGrid>
                <a:gridCol w="449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NAME=INOTICE&gt;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NAME=CNOTICE&gt;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&lt;INPUT TYPE=CHECKBOX NAME=DNOTICE&gt;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534" name="Group 38"/>
          <p:cNvGraphicFramePr>
            <a:graphicFrameLocks noGrp="1"/>
          </p:cNvGraphicFramePr>
          <p:nvPr/>
        </p:nvGraphicFramePr>
        <p:xfrm>
          <a:off x="2133600" y="5649913"/>
          <a:ext cx="3886200" cy="59372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iNotice = request.getParameter( “INOTICE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cNotice = request.getParameter( “CNOTICE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dNotice = request.getParameter( “DNOTICE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아래쪽 화살표 30"/>
          <p:cNvSpPr/>
          <p:nvPr/>
        </p:nvSpPr>
        <p:spPr>
          <a:xfrm>
            <a:off x="3505200" y="5345113"/>
            <a:ext cx="609600" cy="228600"/>
          </a:xfrm>
          <a:prstGeom prst="down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95800" y="6294438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812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>
                <a:solidFill>
                  <a:schemeClr val="tx1"/>
                </a:solidFill>
                <a:latin typeface="Arial"/>
                <a:ea typeface="휴먼매직체" pitchFamily="18" charset="-127"/>
              </a:rPr>
              <a:t>‘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on' </a:t>
            </a:r>
            <a:r>
              <a:rPr lang="ko-KR" altLang="en-US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또는 </a:t>
            </a:r>
            <a:r>
              <a:rPr lang="en-US" altLang="ko-KR" sz="120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null</a:t>
            </a:r>
            <a:endParaRPr lang="ko-KR" altLang="en-US" sz="120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rot="5400000" flipH="1" flipV="1">
            <a:off x="2722563" y="6153150"/>
            <a:ext cx="77787" cy="2651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2" idx="0"/>
          </p:cNvCxnSpPr>
          <p:nvPr/>
        </p:nvCxnSpPr>
        <p:spPr>
          <a:xfrm rot="16200000" flipV="1">
            <a:off x="5063331" y="6138069"/>
            <a:ext cx="122238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선택</a:t>
            </a:r>
            <a:r>
              <a:rPr lang="en-US" altLang="ko-KR" smtClean="0"/>
              <a:t> </a:t>
            </a:r>
            <a:r>
              <a:rPr lang="ko-KR" altLang="en-US" smtClean="0"/>
              <a:t>상자의 경우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ko-KR" smtClean="0"/>
              <a:t>&gt; </a:t>
            </a:r>
            <a:r>
              <a:rPr lang="ko-KR" altLang="en-US" smtClean="0"/>
              <a:t>엘리먼트의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ko-KR" smtClean="0"/>
              <a:t> </a:t>
            </a:r>
            <a:r>
              <a:rPr lang="ko-KR" altLang="en-US" smtClean="0"/>
              <a:t>애트리뷰트 값을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getParameter</a:t>
            </a:r>
            <a:r>
              <a:rPr lang="en-US" altLang="ko-KR" smtClean="0"/>
              <a:t> </a:t>
            </a:r>
            <a:r>
              <a:rPr lang="ko-KR" altLang="en-US" smtClean="0"/>
              <a:t>메서드에 넘겨줘야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085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08565" name="Group 21"/>
          <p:cNvGraphicFramePr>
            <a:graphicFrameLocks noGrp="1"/>
          </p:cNvGraphicFramePr>
          <p:nvPr/>
        </p:nvGraphicFramePr>
        <p:xfrm>
          <a:off x="1066800" y="2535238"/>
          <a:ext cx="2514600" cy="930275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&lt;SELECT NAME=JOB&gt;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회사원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학생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&lt;OPTION&gt;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기타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&lt;/OPTION&gt;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&lt;/SELECT&gt;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886200" y="2843213"/>
            <a:ext cx="381000" cy="3048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495800" y="2843213"/>
          <a:ext cx="2895600" cy="304800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job = request.getParameter( “JOB ”);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267200" y="3300413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선택된 항목의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&lt;OPTION&gt;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내용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7000" y="3376613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NAME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23" name="직선 화살표 연결선 22"/>
          <p:cNvCxnSpPr>
            <a:stCxn id="20" idx="0"/>
          </p:cNvCxnSpPr>
          <p:nvPr/>
        </p:nvCxnSpPr>
        <p:spPr>
          <a:xfrm rot="16200000" flipV="1">
            <a:off x="5018087" y="3136901"/>
            <a:ext cx="252413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0"/>
          </p:cNvCxnSpPr>
          <p:nvPr/>
        </p:nvCxnSpPr>
        <p:spPr>
          <a:xfrm rot="16200000" flipV="1">
            <a:off x="6941343" y="3117057"/>
            <a:ext cx="328613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그림 </a:t>
            </a:r>
            <a:r>
              <a:rPr lang="en-US" altLang="ko-KR" smtClean="0"/>
              <a:t>2-29]</a:t>
            </a:r>
            <a:r>
              <a:rPr lang="ko-KR" altLang="en-US" smtClean="0"/>
              <a:t>의 오른쪽 화면을 구현하는 서블릿 클래스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059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aphicFrame>
        <p:nvGraphicFramePr>
          <p:cNvPr id="110614" name="Group 22"/>
          <p:cNvGraphicFramePr>
            <a:graphicFrameLocks noGrp="1"/>
          </p:cNvGraphicFramePr>
          <p:nvPr/>
        </p:nvGraphicFramePr>
        <p:xfrm>
          <a:off x="152400" y="1912938"/>
          <a:ext cx="4800600" cy="3687762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2-8]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정보를 입력받는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HTML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4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PersonalInfoServlet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name = request.getParameter( “NAME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id = request.getParameter( “ID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password = request.getParameter( “PASSWORD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gender = request.getParameter( ”GENDER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(gender.equals( “MALE ”))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gender 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남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gender =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여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iNotice = request.getParameter( “INOTICE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clNotice = request.getParameter( “CNOTICE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dNotice = request.getParameter( “DNOTICE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job = request.getParameter( “JOB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out.println(“&lt;HEAD&gt;&lt;TITLE&gt;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결과 화면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                  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17" name="Group 25"/>
          <p:cNvGraphicFramePr>
            <a:graphicFrameLocks noGrp="1"/>
          </p:cNvGraphicFramePr>
          <p:nvPr/>
        </p:nvGraphicFramePr>
        <p:xfrm>
          <a:off x="5029200" y="1912938"/>
          <a:ext cx="4038600" cy="3687762"/>
        </p:xfrm>
        <a:graphic>
          <a:graphicData uri="http://schemas.openxmlformats.org/drawingml/2006/table">
            <a:tbl>
              <a:tblPr/>
              <a:tblGrid>
                <a:gridCol w="4038600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43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“&lt;H2&gt;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개인 정보 입력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&lt;/H2&gt;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name);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아이디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id);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암호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password);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gender);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공지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noticeToHangul(iNotice));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광고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noticeToHangul(clNotice));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배송 확인 메일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noticeToHangul(dNotice));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out.printf(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직업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%s &lt;BR&gt; ”, job);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private String noticeToHangul(String notice)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if (notice == null)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받지 않음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 if (notice.equals( “on ”))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“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받음 ”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notice;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컴파일해서 결과를 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webapps\brain\WEB_INF\classes</a:t>
            </a:r>
            <a:r>
              <a:rPr lang="ko-KR" altLang="en-US" smtClean="0"/>
              <a:t> 디렉터리에 저장한 후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파일을 열어서 서클릿 클래스를 등록한다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26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11264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486400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79638" y="5043488"/>
            <a:ext cx="4017962" cy="6921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다음 그림과 같이 한글 문제가 생길 경우</a:t>
            </a:r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1">
              <a:lnSpc>
                <a:spcPct val="150000"/>
              </a:lnSpc>
            </a:pPr>
            <a:endParaRPr lang="ko-KR" altLang="en-US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 해결 방법</a:t>
            </a:r>
            <a:r>
              <a:rPr lang="en-US" altLang="ko-KR" smtClean="0"/>
              <a:t>: </a:t>
            </a:r>
            <a:r>
              <a:rPr lang="ko-KR" altLang="en-US" smtClean="0"/>
              <a:t>톰캣의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conf</a:t>
            </a:r>
            <a:r>
              <a:rPr lang="en-US" altLang="ko-KR" smtClean="0"/>
              <a:t> </a:t>
            </a:r>
            <a:r>
              <a:rPr lang="ko-KR" altLang="en-US" smtClean="0"/>
              <a:t>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en-US" altLang="ko-KR" smtClean="0"/>
              <a:t> </a:t>
            </a:r>
            <a:r>
              <a:rPr lang="ko-KR" altLang="en-US" smtClean="0"/>
              <a:t>파일은 열면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ko-KR" smtClean="0"/>
              <a:t>&gt; </a:t>
            </a:r>
            <a:r>
              <a:rPr lang="ko-KR" altLang="en-US" smtClean="0"/>
              <a:t>엘리먼트가 있는데</a:t>
            </a:r>
            <a:r>
              <a:rPr lang="en-US" altLang="ko-KR" smtClean="0"/>
              <a:t>, </a:t>
            </a:r>
            <a:r>
              <a:rPr lang="ko-KR" altLang="en-US" smtClean="0"/>
              <a:t>그 중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ko-KR" smtClean="0"/>
              <a:t> </a:t>
            </a:r>
            <a:r>
              <a:rPr lang="ko-KR" altLang="en-US" smtClean="0"/>
              <a:t>애트리뷰트 값이 </a:t>
            </a:r>
            <a:r>
              <a:rPr lang="en-US" altLang="ko-KR" smtClean="0"/>
              <a:t>8080</a:t>
            </a:r>
            <a:r>
              <a:rPr lang="ko-KR" altLang="en-US" smtClean="0"/>
              <a:t>인 것을 찾아서 그 엘리먼트에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URIEncoding</a:t>
            </a:r>
            <a:r>
              <a:rPr lang="ko-KR" altLang="en-US" smtClean="0"/>
              <a:t>이라는 이름의 애트리뷰트를 추가하고 애트리뷰트 값으로 </a:t>
            </a:r>
            <a:r>
              <a:rPr lang="en-US" altLang="ko-KR" smtClean="0"/>
              <a:t>“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euc-kr”</a:t>
            </a:r>
            <a:r>
              <a:rPr lang="ko-KR" altLang="en-US" smtClean="0"/>
              <a:t>를 지정한다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46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pic>
        <p:nvPicPr>
          <p:cNvPr id="114691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3300413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981200"/>
            <a:ext cx="350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343400" y="3124200"/>
            <a:ext cx="457200" cy="3810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62200" y="48006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2-8, 2-9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잘못된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클래스의 작성을 위한 준비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작성할 때 지켜야 할 규칙 세 가지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서블릿 클래스는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</a:t>
            </a:r>
            <a:r>
              <a:rPr lang="en-US" altLang="ko-KR" smtClean="0"/>
              <a:t> </a:t>
            </a:r>
            <a:r>
              <a:rPr lang="ko-KR" altLang="en-US" smtClean="0"/>
              <a:t>클래스를 상속하도록 만들어야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 안에 웹 브라우저로부터 요청이 왔을 때 해야 할 일을 기술해야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메서드의 두 번째 파라미터를 이용해서 출력해야 한다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00200" y="3886200"/>
          <a:ext cx="1752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100" b="1" kern="1200" noProof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Servlet</a:t>
                      </a:r>
                      <a:r>
                        <a:rPr kumimoji="1" lang="en-US" altLang="ko-KR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kern="1200" noProof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인터페이스</a:t>
                      </a:r>
                      <a:endParaRPr kumimoji="1" lang="en-US" altLang="ko-KR" sz="1100" b="0" kern="1200" dirty="0" smtClean="0">
                        <a:solidFill>
                          <a:schemeClr val="tx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53000" y="388620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GenericServlet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953000" y="4724400"/>
          <a:ext cx="2209800" cy="3810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72" name="Group 36"/>
          <p:cNvGraphicFramePr>
            <a:graphicFrameLocks noGrp="1"/>
          </p:cNvGraphicFramePr>
          <p:nvPr/>
        </p:nvGraphicFramePr>
        <p:xfrm>
          <a:off x="4953000" y="5638800"/>
          <a:ext cx="2209800" cy="59436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우리가 작성한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 pitchFamily="18" charset="0"/>
                        </a:rPr>
                        <a:t>서블릿 클래스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10800000">
            <a:off x="3316288" y="4073525"/>
            <a:ext cx="1616075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5752307" y="5372894"/>
            <a:ext cx="533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5789613" y="44958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733800" y="3733800"/>
            <a:ext cx="762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733800" y="34290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구현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15200" y="4648200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상속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6515894" y="4839494"/>
            <a:ext cx="1752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590800" y="6400800"/>
            <a:ext cx="3505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2-3]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서블릿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클래스의 상속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구현 관계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14400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67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grpSp>
        <p:nvGrpSpPr>
          <p:cNvPr id="116739" name="그룹 16"/>
          <p:cNvGrpSpPr>
            <a:grpSpLocks/>
          </p:cNvGrpSpPr>
          <p:nvPr/>
        </p:nvGrpSpPr>
        <p:grpSpPr bwMode="auto">
          <a:xfrm>
            <a:off x="762000" y="1371600"/>
            <a:ext cx="7010400" cy="4800600"/>
            <a:chOff x="762000" y="1371600"/>
            <a:chExt cx="7010400" cy="4800600"/>
          </a:xfrm>
        </p:grpSpPr>
        <p:pic>
          <p:nvPicPr>
            <p:cNvPr id="116741" name="Picture 30"/>
            <p:cNvPicPr>
              <a:picLocks noChangeAspect="1" noChangeArrowheads="1"/>
            </p:cNvPicPr>
            <p:nvPr/>
          </p:nvPicPr>
          <p:blipFill>
            <a:blip r:embed="rId3"/>
            <a:srcRect l="32794" t="20490" r="29358" b="26740"/>
            <a:stretch>
              <a:fillRect/>
            </a:stretch>
          </p:blipFill>
          <p:spPr bwMode="auto">
            <a:xfrm>
              <a:off x="762000" y="1524000"/>
              <a:ext cx="7010400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1524000" y="13716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28800" y="6248400"/>
            <a:ext cx="548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2-32] &lt;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FORM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엘리먼트의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메서드로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한글을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입력받기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위해 해야 할 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62625"/>
          </a:xfrm>
        </p:spPr>
        <p:txBody>
          <a:bodyPr/>
          <a:lstStyle/>
          <a:p>
            <a:r>
              <a:rPr lang="ko-KR" altLang="en-US" smtClean="0"/>
              <a:t>다양한 형태로 데이터 입력받기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ko-KR" altLang="en-US" smtClean="0"/>
              <a:t> 파일을 수정해서 저장하고</a:t>
            </a:r>
            <a:r>
              <a:rPr lang="en-US" altLang="ko-KR" smtClean="0"/>
              <a:t>, </a:t>
            </a:r>
            <a:r>
              <a:rPr lang="ko-KR" altLang="en-US" smtClean="0"/>
              <a:t>톰캣을 재기동한 다음 예제를 다시 실행했을 때의 결과</a:t>
            </a: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00000"/>
              </a:lnSpc>
            </a:pPr>
            <a:endParaRPr lang="en-US" altLang="ko-KR" smtClean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187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웹 브라우저로부터 데이터 입력받기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62200" y="5867400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2-33]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2-8, 2-9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 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올바른 결과</a:t>
            </a:r>
          </a:p>
        </p:txBody>
      </p:sp>
      <p:pic>
        <p:nvPicPr>
          <p:cNvPr id="118788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7000"/>
            <a:ext cx="3324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9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1575" y="2667000"/>
            <a:ext cx="35528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오른쪽 화살표 14"/>
          <p:cNvSpPr/>
          <p:nvPr/>
        </p:nvSpPr>
        <p:spPr>
          <a:xfrm>
            <a:off x="4191000" y="4038600"/>
            <a:ext cx="533400" cy="457200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클래스의 작성을 위한 준비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32207" t="8795" r="29240" b="1224"/>
          <a:stretch>
            <a:fillRect/>
          </a:stretch>
        </p:blipFill>
        <p:spPr bwMode="auto">
          <a:xfrm>
            <a:off x="381000" y="1385888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524000" y="6419850"/>
            <a:ext cx="609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2-4]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Servlet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인터페이스와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GenericServlet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,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HttpServlet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클래스의 </a:t>
            </a:r>
            <a:r>
              <a:rPr lang="en-US" altLang="ko-KR" sz="1100" b="1" dirty="0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API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규격서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클래스를 작성할 때 지켜야 할 첫 번째 규칙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</a:t>
            </a:r>
            <a:r>
              <a:rPr lang="en-US" altLang="ko-KR" smtClean="0"/>
              <a:t> </a:t>
            </a:r>
            <a:r>
              <a:rPr lang="ko-KR" altLang="en-US" smtClean="0"/>
              <a:t>클래스를 상속받도록 만들어야 한다</a:t>
            </a:r>
            <a:r>
              <a:rPr lang="en-US" altLang="ko-KR" smtClean="0"/>
              <a:t>. </a:t>
            </a:r>
            <a:r>
              <a:rPr lang="ko-KR" altLang="en-US" smtClean="0"/>
              <a:t>그리고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클래스</a:t>
            </a:r>
            <a:r>
              <a:rPr lang="ko-KR" altLang="en-US" smtClean="0"/>
              <a:t>로 만들어야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altLang="ko-KR" smtClean="0"/>
              <a:t> </a:t>
            </a:r>
            <a:r>
              <a:rPr lang="ko-KR" altLang="en-US" smtClean="0"/>
              <a:t>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doPost</a:t>
            </a:r>
            <a:r>
              <a:rPr lang="en-US" altLang="ko-KR" smtClean="0"/>
              <a:t> </a:t>
            </a:r>
            <a:r>
              <a:rPr lang="ko-KR" altLang="en-US" smtClean="0"/>
              <a:t>메서드를 선언해야 하며</a:t>
            </a:r>
            <a:r>
              <a:rPr lang="en-US" altLang="ko-KR" smtClean="0"/>
              <a:t>, </a:t>
            </a:r>
            <a:r>
              <a:rPr lang="ko-KR" altLang="en-US" smtClean="0"/>
              <a:t>이 두 메서드는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javax.servlet.http.HttpServletRequest</a:t>
            </a:r>
            <a:r>
              <a:rPr lang="ko-KR" altLang="en-US" smtClean="0"/>
              <a:t>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javax.servlet.http.HttpServletResponse</a:t>
            </a:r>
            <a:r>
              <a:rPr lang="en-US" altLang="ko-KR" smtClean="0"/>
              <a:t> </a:t>
            </a:r>
            <a:r>
              <a:rPr lang="ko-KR" altLang="en-US" smtClean="0"/>
              <a:t>타입의 파라미터를 받고</a:t>
            </a:r>
            <a:r>
              <a:rPr lang="en-US" altLang="ko-KR" smtClean="0"/>
              <a:t>, </a:t>
            </a:r>
            <a:r>
              <a:rPr lang="ko-KR" altLang="en-US" smtClean="0"/>
              <a:t>메서드 밖으로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javax.servlet.ServletException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ko-KR" altLang="en-US" smtClean="0"/>
              <a:t>을 던질 수 있도록 선언해야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981200" y="2209800"/>
          <a:ext cx="388620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class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HundredServlet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1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HttpServlet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514600" y="3429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프로그래머가 정한 클래스 이름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91000" y="3429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서블릿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클래스의 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슈퍼클래스</a:t>
            </a:r>
          </a:p>
        </p:txBody>
      </p:sp>
      <p:cxnSp>
        <p:nvCxnSpPr>
          <p:cNvPr id="21" name="직선 화살표 연결선 20"/>
          <p:cNvCxnSpPr>
            <a:stCxn id="17" idx="0"/>
          </p:cNvCxnSpPr>
          <p:nvPr/>
        </p:nvCxnSpPr>
        <p:spPr>
          <a:xfrm rot="5400000" flipH="1" flipV="1">
            <a:off x="2705100" y="2933700"/>
            <a:ext cx="914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</p:cNvCxnSpPr>
          <p:nvPr/>
        </p:nvCxnSpPr>
        <p:spPr>
          <a:xfrm rot="5400000" flipH="1" flipV="1">
            <a:off x="4337050" y="2963863"/>
            <a:ext cx="92868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65350" y="2309813"/>
            <a:ext cx="488950" cy="20478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 작성하기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서블릿 클래스의 작성</a:t>
            </a:r>
            <a:r>
              <a:rPr lang="en-US" altLang="ko-KR" smtClean="0"/>
              <a:t>, </a:t>
            </a:r>
            <a:r>
              <a:rPr lang="ko-KR" altLang="en-US" smtClean="0"/>
              <a:t>컴파일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등록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 l="32089" t="12564" r="28006" b="12242"/>
          <a:stretch>
            <a:fillRect/>
          </a:stretch>
        </p:blipFill>
        <p:spPr bwMode="auto">
          <a:xfrm>
            <a:off x="533400" y="1385888"/>
            <a:ext cx="8305800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743200" y="6437313"/>
            <a:ext cx="441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2-5]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HttpServle</a:t>
            </a:r>
            <a:r>
              <a:rPr lang="en-US" altLang="ko-KR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클래스의 </a:t>
            </a:r>
            <a:r>
              <a:rPr lang="en-US" altLang="ko-KR" sz="1100" b="1" dirty="0" err="1">
                <a:solidFill>
                  <a:schemeClr val="tx1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doGe</a:t>
            </a:r>
            <a:r>
              <a:rPr lang="en-US" altLang="ko-KR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메서드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26009</TotalTime>
  <Words>5808</Words>
  <Application>Microsoft Office PowerPoint</Application>
  <PresentationFormat>화면 슬라이드 쇼(4:3)</PresentationFormat>
  <Paragraphs>3498</Paragraphs>
  <Slides>62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2_디자인 사용자 지정</vt:lpstr>
      <vt:lpstr>서블릿의 기초</vt:lpstr>
      <vt:lpstr>PowerPoint 프레젠테이션</vt:lpstr>
      <vt:lpstr>PowerPoint 프레젠테이션</vt:lpstr>
      <vt:lpstr>1. 서블릿이란?</vt:lpstr>
      <vt:lpstr>1. 서블릿이란?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2. 서블릿 클래스의 작성, 컴파일, 설치, 등록</vt:lpstr>
      <vt:lpstr>3. 톰캣 관리자 프로그램 사용하기</vt:lpstr>
      <vt:lpstr>3. 톰캣 관리자 프로그램 사용하기</vt:lpstr>
      <vt:lpstr>3. 톰캣 관리자 프로그램 사용하기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4. 웹 브라우저로부터 데이터 입력받기</vt:lpstr>
      <vt:lpstr>PowerPoint 프레젠테이션</vt:lpstr>
    </vt:vector>
  </TitlesOfParts>
  <Company>한빛미디어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kosta</cp:lastModifiedBy>
  <cp:revision>3026</cp:revision>
  <dcterms:created xsi:type="dcterms:W3CDTF">2004-07-21T02:43:03Z</dcterms:created>
  <dcterms:modified xsi:type="dcterms:W3CDTF">2020-10-26T05:44:25Z</dcterms:modified>
</cp:coreProperties>
</file>