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00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62" d="100"/>
          <a:sy n="62" d="100"/>
        </p:scale>
        <p:origin x="804" y="2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4DE142C-B67D-461D-A1BD-A9015D0E2930}" type="datetimeFigureOut">
              <a:rPr lang="en-US" smtClean="0"/>
              <a:t>10/15/2023</a:t>
            </a:fld>
            <a:endParaRPr lang="en-US"/>
          </a:p>
        </p:txBody>
      </p:sp>
      <p:sp>
        <p:nvSpPr>
          <p:cNvPr id="5" name="Footer Placeholder 4"/>
          <p:cNvSpPr>
            <a:spLocks noGrp="1"/>
          </p:cNvSpPr>
          <p:nvPr>
            <p:ph type="ftr" sz="quarter" idx="11"/>
          </p:nvPr>
        </p:nvSpPr>
        <p:spPr>
          <a:xfrm>
            <a:off x="7038108" y="6356352"/>
            <a:ext cx="1115291"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F1C42B1-3A33-4AE9-ADD2-541DE7E92492}" type="slidenum">
              <a:rPr lang="en-US" smtClean="0"/>
              <a:t>‹#›</a:t>
            </a:fld>
            <a:endParaRPr lang="en-US"/>
          </a:p>
        </p:txBody>
      </p:sp>
    </p:spTree>
    <p:extLst>
      <p:ext uri="{BB962C8B-B14F-4D97-AF65-F5344CB8AC3E}">
        <p14:creationId xmlns:p14="http://schemas.microsoft.com/office/powerpoint/2010/main" val="2115422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DE142C-B67D-461D-A1BD-A9015D0E2930}" type="datetimeFigureOut">
              <a:rPr lang="en-US" smtClean="0"/>
              <a:t>10/15/2023</a:t>
            </a:fld>
            <a:endParaRPr lang="en-US"/>
          </a:p>
        </p:txBody>
      </p:sp>
      <p:sp>
        <p:nvSpPr>
          <p:cNvPr id="5" name="Footer Placeholder 4"/>
          <p:cNvSpPr>
            <a:spLocks noGrp="1"/>
          </p:cNvSpPr>
          <p:nvPr>
            <p:ph type="ftr" sz="quarter" idx="11"/>
          </p:nvPr>
        </p:nvSpPr>
        <p:spPr>
          <a:xfrm>
            <a:off x="7038108" y="6356352"/>
            <a:ext cx="1115291"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F1C42B1-3A33-4AE9-ADD2-541DE7E92492}" type="slidenum">
              <a:rPr lang="en-US" smtClean="0"/>
              <a:t>‹#›</a:t>
            </a:fld>
            <a:endParaRPr lang="en-US"/>
          </a:p>
        </p:txBody>
      </p:sp>
    </p:spTree>
    <p:extLst>
      <p:ext uri="{BB962C8B-B14F-4D97-AF65-F5344CB8AC3E}">
        <p14:creationId xmlns:p14="http://schemas.microsoft.com/office/powerpoint/2010/main" val="3258767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DE142C-B67D-461D-A1BD-A9015D0E2930}" type="datetimeFigureOut">
              <a:rPr lang="en-US" smtClean="0"/>
              <a:t>10/15/2023</a:t>
            </a:fld>
            <a:endParaRPr lang="en-US"/>
          </a:p>
        </p:txBody>
      </p:sp>
      <p:sp>
        <p:nvSpPr>
          <p:cNvPr id="5" name="Footer Placeholder 4"/>
          <p:cNvSpPr>
            <a:spLocks noGrp="1"/>
          </p:cNvSpPr>
          <p:nvPr>
            <p:ph type="ftr" sz="quarter" idx="11"/>
          </p:nvPr>
        </p:nvSpPr>
        <p:spPr>
          <a:xfrm>
            <a:off x="7038108" y="6356352"/>
            <a:ext cx="1115291"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F1C42B1-3A33-4AE9-ADD2-541DE7E92492}" type="slidenum">
              <a:rPr lang="en-US" smtClean="0"/>
              <a:t>‹#›</a:t>
            </a:fld>
            <a:endParaRPr lang="en-US"/>
          </a:p>
        </p:txBody>
      </p:sp>
    </p:spTree>
    <p:extLst>
      <p:ext uri="{BB962C8B-B14F-4D97-AF65-F5344CB8AC3E}">
        <p14:creationId xmlns:p14="http://schemas.microsoft.com/office/powerpoint/2010/main" val="3945841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DE142C-B67D-461D-A1BD-A9015D0E2930}" type="datetimeFigureOut">
              <a:rPr lang="en-US" smtClean="0"/>
              <a:t>10/15/2023</a:t>
            </a:fld>
            <a:endParaRPr lang="en-US"/>
          </a:p>
        </p:txBody>
      </p:sp>
      <p:sp>
        <p:nvSpPr>
          <p:cNvPr id="5" name="Footer Placeholder 4"/>
          <p:cNvSpPr>
            <a:spLocks noGrp="1"/>
          </p:cNvSpPr>
          <p:nvPr>
            <p:ph type="ftr" sz="quarter" idx="11"/>
          </p:nvPr>
        </p:nvSpPr>
        <p:spPr>
          <a:xfrm>
            <a:off x="7038108" y="6356352"/>
            <a:ext cx="1115291"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F1C42B1-3A33-4AE9-ADD2-541DE7E92492}" type="slidenum">
              <a:rPr lang="en-US" smtClean="0"/>
              <a:t>‹#›</a:t>
            </a:fld>
            <a:endParaRPr lang="en-US"/>
          </a:p>
        </p:txBody>
      </p:sp>
    </p:spTree>
    <p:extLst>
      <p:ext uri="{BB962C8B-B14F-4D97-AF65-F5344CB8AC3E}">
        <p14:creationId xmlns:p14="http://schemas.microsoft.com/office/powerpoint/2010/main" val="3118945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DE142C-B67D-461D-A1BD-A9015D0E2930}" type="datetimeFigureOut">
              <a:rPr lang="en-US" smtClean="0"/>
              <a:t>10/15/2023</a:t>
            </a:fld>
            <a:endParaRPr lang="en-US"/>
          </a:p>
        </p:txBody>
      </p:sp>
      <p:sp>
        <p:nvSpPr>
          <p:cNvPr id="5" name="Footer Placeholder 4"/>
          <p:cNvSpPr>
            <a:spLocks noGrp="1"/>
          </p:cNvSpPr>
          <p:nvPr>
            <p:ph type="ftr" sz="quarter" idx="11"/>
          </p:nvPr>
        </p:nvSpPr>
        <p:spPr>
          <a:xfrm>
            <a:off x="7038108" y="6356352"/>
            <a:ext cx="1115291"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F1C42B1-3A33-4AE9-ADD2-541DE7E92492}" type="slidenum">
              <a:rPr lang="en-US" smtClean="0"/>
              <a:t>‹#›</a:t>
            </a:fld>
            <a:endParaRPr lang="en-US"/>
          </a:p>
        </p:txBody>
      </p:sp>
    </p:spTree>
    <p:extLst>
      <p:ext uri="{BB962C8B-B14F-4D97-AF65-F5344CB8AC3E}">
        <p14:creationId xmlns:p14="http://schemas.microsoft.com/office/powerpoint/2010/main" val="619920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DE142C-B67D-461D-A1BD-A9015D0E2930}" type="datetimeFigureOut">
              <a:rPr lang="en-US" smtClean="0"/>
              <a:t>10/15/2023</a:t>
            </a:fld>
            <a:endParaRPr lang="en-US"/>
          </a:p>
        </p:txBody>
      </p:sp>
      <p:sp>
        <p:nvSpPr>
          <p:cNvPr id="6" name="Footer Placeholder 5"/>
          <p:cNvSpPr>
            <a:spLocks noGrp="1"/>
          </p:cNvSpPr>
          <p:nvPr>
            <p:ph type="ftr" sz="quarter" idx="11"/>
          </p:nvPr>
        </p:nvSpPr>
        <p:spPr>
          <a:xfrm>
            <a:off x="7038108" y="6356352"/>
            <a:ext cx="1115291"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F1C42B1-3A33-4AE9-ADD2-541DE7E92492}" type="slidenum">
              <a:rPr lang="en-US" smtClean="0"/>
              <a:t>‹#›</a:t>
            </a:fld>
            <a:endParaRPr lang="en-US"/>
          </a:p>
        </p:txBody>
      </p:sp>
    </p:spTree>
    <p:extLst>
      <p:ext uri="{BB962C8B-B14F-4D97-AF65-F5344CB8AC3E}">
        <p14:creationId xmlns:p14="http://schemas.microsoft.com/office/powerpoint/2010/main" val="95993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DE142C-B67D-461D-A1BD-A9015D0E2930}" type="datetimeFigureOut">
              <a:rPr lang="en-US" smtClean="0"/>
              <a:t>10/15/2023</a:t>
            </a:fld>
            <a:endParaRPr lang="en-US"/>
          </a:p>
        </p:txBody>
      </p:sp>
      <p:sp>
        <p:nvSpPr>
          <p:cNvPr id="8" name="Footer Placeholder 7"/>
          <p:cNvSpPr>
            <a:spLocks noGrp="1"/>
          </p:cNvSpPr>
          <p:nvPr>
            <p:ph type="ftr" sz="quarter" idx="11"/>
          </p:nvPr>
        </p:nvSpPr>
        <p:spPr>
          <a:xfrm>
            <a:off x="7038108" y="6356352"/>
            <a:ext cx="1115291"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8F1C42B1-3A33-4AE9-ADD2-541DE7E92492}" type="slidenum">
              <a:rPr lang="en-US" smtClean="0"/>
              <a:t>‹#›</a:t>
            </a:fld>
            <a:endParaRPr lang="en-US"/>
          </a:p>
        </p:txBody>
      </p:sp>
    </p:spTree>
    <p:extLst>
      <p:ext uri="{BB962C8B-B14F-4D97-AF65-F5344CB8AC3E}">
        <p14:creationId xmlns:p14="http://schemas.microsoft.com/office/powerpoint/2010/main" val="3024815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DE142C-B67D-461D-A1BD-A9015D0E2930}" type="datetimeFigureOut">
              <a:rPr lang="en-US" smtClean="0"/>
              <a:t>10/15/2023</a:t>
            </a:fld>
            <a:endParaRPr lang="en-US"/>
          </a:p>
        </p:txBody>
      </p:sp>
      <p:sp>
        <p:nvSpPr>
          <p:cNvPr id="4" name="Footer Placeholder 3"/>
          <p:cNvSpPr>
            <a:spLocks noGrp="1"/>
          </p:cNvSpPr>
          <p:nvPr>
            <p:ph type="ftr" sz="quarter" idx="11"/>
          </p:nvPr>
        </p:nvSpPr>
        <p:spPr>
          <a:xfrm>
            <a:off x="7038108" y="6356352"/>
            <a:ext cx="1115291"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8F1C42B1-3A33-4AE9-ADD2-541DE7E92492}" type="slidenum">
              <a:rPr lang="en-US" smtClean="0"/>
              <a:t>‹#›</a:t>
            </a:fld>
            <a:endParaRPr lang="en-US"/>
          </a:p>
        </p:txBody>
      </p:sp>
    </p:spTree>
    <p:extLst>
      <p:ext uri="{BB962C8B-B14F-4D97-AF65-F5344CB8AC3E}">
        <p14:creationId xmlns:p14="http://schemas.microsoft.com/office/powerpoint/2010/main" val="2115636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38280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DE142C-B67D-461D-A1BD-A9015D0E2930}" type="datetimeFigureOut">
              <a:rPr lang="en-US" smtClean="0"/>
              <a:t>10/15/2023</a:t>
            </a:fld>
            <a:endParaRPr lang="en-US"/>
          </a:p>
        </p:txBody>
      </p:sp>
      <p:sp>
        <p:nvSpPr>
          <p:cNvPr id="6" name="Footer Placeholder 5"/>
          <p:cNvSpPr>
            <a:spLocks noGrp="1"/>
          </p:cNvSpPr>
          <p:nvPr>
            <p:ph type="ftr" sz="quarter" idx="11"/>
          </p:nvPr>
        </p:nvSpPr>
        <p:spPr>
          <a:xfrm>
            <a:off x="7038108" y="6356352"/>
            <a:ext cx="1115291"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F1C42B1-3A33-4AE9-ADD2-541DE7E92492}" type="slidenum">
              <a:rPr lang="en-US" smtClean="0"/>
              <a:t>‹#›</a:t>
            </a:fld>
            <a:endParaRPr lang="en-US"/>
          </a:p>
        </p:txBody>
      </p:sp>
    </p:spTree>
    <p:extLst>
      <p:ext uri="{BB962C8B-B14F-4D97-AF65-F5344CB8AC3E}">
        <p14:creationId xmlns:p14="http://schemas.microsoft.com/office/powerpoint/2010/main" val="13632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DE142C-B67D-461D-A1BD-A9015D0E2930}" type="datetimeFigureOut">
              <a:rPr lang="en-US" smtClean="0"/>
              <a:t>10/15/2023</a:t>
            </a:fld>
            <a:endParaRPr lang="en-US"/>
          </a:p>
        </p:txBody>
      </p:sp>
      <p:sp>
        <p:nvSpPr>
          <p:cNvPr id="6" name="Footer Placeholder 5"/>
          <p:cNvSpPr>
            <a:spLocks noGrp="1"/>
          </p:cNvSpPr>
          <p:nvPr>
            <p:ph type="ftr" sz="quarter" idx="11"/>
          </p:nvPr>
        </p:nvSpPr>
        <p:spPr>
          <a:xfrm>
            <a:off x="7038108" y="6356352"/>
            <a:ext cx="1115291"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F1C42B1-3A33-4AE9-ADD2-541DE7E92492}" type="slidenum">
              <a:rPr lang="en-US" smtClean="0"/>
              <a:t>‹#›</a:t>
            </a:fld>
            <a:endParaRPr lang="en-US"/>
          </a:p>
        </p:txBody>
      </p:sp>
    </p:spTree>
    <p:extLst>
      <p:ext uri="{BB962C8B-B14F-4D97-AF65-F5344CB8AC3E}">
        <p14:creationId xmlns:p14="http://schemas.microsoft.com/office/powerpoint/2010/main" val="3087318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DE142C-B67D-461D-A1BD-A9015D0E2930}" type="datetimeFigureOut">
              <a:rPr lang="en-US" smtClean="0"/>
              <a:t>10/15/2023</a:t>
            </a:fld>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1C42B1-3A33-4AE9-ADD2-541DE7E92492}" type="slidenum">
              <a:rPr lang="en-US" smtClean="0"/>
              <a:t>‹#›</a:t>
            </a:fld>
            <a:endParaRPr lang="en-US"/>
          </a:p>
        </p:txBody>
      </p:sp>
      <p:sp>
        <p:nvSpPr>
          <p:cNvPr id="12" name="TextBox 11">
            <a:extLst>
              <a:ext uri="{FF2B5EF4-FFF2-40B4-BE49-F238E27FC236}">
                <a16:creationId xmlns:a16="http://schemas.microsoft.com/office/drawing/2014/main" id="{74FAE22F-AF20-CDE5-A195-358C14437487}"/>
              </a:ext>
            </a:extLst>
          </p:cNvPr>
          <p:cNvSpPr txBox="1"/>
          <p:nvPr userDrawn="1">
            <p:extLst>
              <p:ext uri="{1162E1C5-73C7-4A58-AE30-91384D911F3F}">
                <p184:classification xmlns:p184="http://schemas.microsoft.com/office/powerpoint/2018/4/main" val="ftr"/>
              </p:ext>
            </p:extLst>
          </p:nvPr>
        </p:nvSpPr>
        <p:spPr>
          <a:xfrm>
            <a:off x="0" y="6736080"/>
            <a:ext cx="531813" cy="121920"/>
          </a:xfrm>
          <a:prstGeom prst="rect">
            <a:avLst/>
          </a:prstGeom>
        </p:spPr>
        <p:txBody>
          <a:bodyPr horzOverflow="overflow" lIns="0" tIns="0" rIns="0" bIns="0">
            <a:spAutoFit/>
          </a:bodyPr>
          <a:lstStyle/>
          <a:p>
            <a:pPr algn="l"/>
            <a:r>
              <a:rPr lang="en-US" sz="800">
                <a:solidFill>
                  <a:srgbClr val="000000"/>
                </a:solidFill>
                <a:latin typeface="Arial" panose="020B0604020202020204" pitchFamily="34" charset="0"/>
                <a:cs typeface="Arial" panose="020B0604020202020204" pitchFamily="34" charset="0"/>
              </a:rPr>
              <a:t>INTERNAL</a:t>
            </a:r>
          </a:p>
        </p:txBody>
      </p:sp>
      <p:pic>
        <p:nvPicPr>
          <p:cNvPr id="5" name="Picture 4">
            <a:extLst>
              <a:ext uri="{FF2B5EF4-FFF2-40B4-BE49-F238E27FC236}">
                <a16:creationId xmlns:a16="http://schemas.microsoft.com/office/drawing/2014/main" id="{69FDDF97-76FE-A6C6-1B62-17330521A18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45805" y="217989"/>
            <a:ext cx="3158733" cy="290011"/>
          </a:xfrm>
          <a:prstGeom prst="rect">
            <a:avLst/>
          </a:prstGeom>
        </p:spPr>
      </p:pic>
      <p:pic>
        <p:nvPicPr>
          <p:cNvPr id="8" name="Picture 7" descr="A purple text on a black background&#10;&#10;Description automatically generated">
            <a:extLst>
              <a:ext uri="{FF2B5EF4-FFF2-40B4-BE49-F238E27FC236}">
                <a16:creationId xmlns:a16="http://schemas.microsoft.com/office/drawing/2014/main" id="{82903462-4E9C-ADA9-689C-77D076AA7283}"/>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38560" y="152705"/>
            <a:ext cx="593131" cy="476267"/>
          </a:xfrm>
          <a:prstGeom prst="rect">
            <a:avLst/>
          </a:prstGeom>
        </p:spPr>
      </p:pic>
      <p:pic>
        <p:nvPicPr>
          <p:cNvPr id="11" name="Picture 10" descr="A green and purple text&#10;&#10;Description automatically generated">
            <a:extLst>
              <a:ext uri="{FF2B5EF4-FFF2-40B4-BE49-F238E27FC236}">
                <a16:creationId xmlns:a16="http://schemas.microsoft.com/office/drawing/2014/main" id="{F0D4B634-B91C-B2AA-52E9-2C674699EADC}"/>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939146" y="6260550"/>
            <a:ext cx="2579255" cy="556728"/>
          </a:xfrm>
          <a:prstGeom prst="rect">
            <a:avLst/>
          </a:prstGeom>
        </p:spPr>
      </p:pic>
    </p:spTree>
    <p:extLst>
      <p:ext uri="{BB962C8B-B14F-4D97-AF65-F5344CB8AC3E}">
        <p14:creationId xmlns:p14="http://schemas.microsoft.com/office/powerpoint/2010/main" val="771004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94322" y="772829"/>
            <a:ext cx="8423536" cy="431207"/>
          </a:xfrm>
          <a:prstGeom prst="rect">
            <a:avLst/>
          </a:prstGeom>
        </p:spPr>
        <p:txBody>
          <a:bodyP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i="1" dirty="0"/>
              <a:t>&lt;Theme: Idea Title&gt;</a:t>
            </a:r>
          </a:p>
        </p:txBody>
      </p:sp>
      <p:sp>
        <p:nvSpPr>
          <p:cNvPr id="3" name="Rectangle 22">
            <a:extLst>
              <a:ext uri="{FF2B5EF4-FFF2-40B4-BE49-F238E27FC236}">
                <a16:creationId xmlns:a16="http://schemas.microsoft.com/office/drawing/2014/main" id="{E180E483-56D1-423D-815B-E2DBEA1E243E}"/>
              </a:ext>
            </a:extLst>
          </p:cNvPr>
          <p:cNvSpPr/>
          <p:nvPr/>
        </p:nvSpPr>
        <p:spPr bwMode="gray">
          <a:xfrm>
            <a:off x="494322" y="2606272"/>
            <a:ext cx="5508000" cy="236406"/>
          </a:xfrm>
          <a:prstGeom prst="rect">
            <a:avLst/>
          </a:prstGeom>
          <a:solidFill>
            <a:srgbClr val="FFFFFF"/>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b">
            <a:spAutoFit/>
          </a:bodyPr>
          <a:lstStyle/>
          <a:p>
            <a:pPr>
              <a:spcBef>
                <a:spcPts val="600"/>
              </a:spcBef>
            </a:pPr>
            <a:r>
              <a:rPr lang="en-US" sz="1300" b="1" dirty="0">
                <a:solidFill>
                  <a:srgbClr val="002060"/>
                </a:solidFill>
                <a:latin typeface="+mj-lt"/>
              </a:rPr>
              <a:t>Which problem/business need do you want to address? </a:t>
            </a:r>
          </a:p>
        </p:txBody>
      </p:sp>
      <p:sp>
        <p:nvSpPr>
          <p:cNvPr id="4" name="Rectangle 3"/>
          <p:cNvSpPr/>
          <p:nvPr/>
        </p:nvSpPr>
        <p:spPr bwMode="gray">
          <a:xfrm>
            <a:off x="494322" y="1499419"/>
            <a:ext cx="5508000" cy="236406"/>
          </a:xfrm>
          <a:prstGeom prst="rect">
            <a:avLst/>
          </a:prstGeom>
          <a:solidFill>
            <a:srgbClr val="FFFFFF"/>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b">
            <a:spAutoFit/>
          </a:bodyPr>
          <a:lstStyle/>
          <a:p>
            <a:pPr>
              <a:spcBef>
                <a:spcPts val="600"/>
              </a:spcBef>
            </a:pPr>
            <a:r>
              <a:rPr lang="en-US" sz="1300" b="1" dirty="0">
                <a:solidFill>
                  <a:srgbClr val="002060"/>
                </a:solidFill>
                <a:latin typeface="+mj-lt"/>
              </a:rPr>
              <a:t>What ‘newspaper headline’ would you give to your Idea?</a:t>
            </a:r>
          </a:p>
        </p:txBody>
      </p:sp>
      <p:sp>
        <p:nvSpPr>
          <p:cNvPr id="5" name="Rectangle 4"/>
          <p:cNvSpPr>
            <a:spLocks/>
          </p:cNvSpPr>
          <p:nvPr/>
        </p:nvSpPr>
        <p:spPr bwMode="gray">
          <a:xfrm>
            <a:off x="494322" y="1745807"/>
            <a:ext cx="5508000" cy="612000"/>
          </a:xfrm>
          <a:prstGeom prst="rect">
            <a:avLst/>
          </a:prstGeom>
          <a:solidFill>
            <a:schemeClr val="bg1"/>
          </a:solidFill>
          <a:ln w="19050" cap="flat" cmpd="sng" algn="ctr">
            <a:gradFill flip="none" rotWithShape="1">
              <a:gsLst>
                <a:gs pos="0">
                  <a:srgbClr val="0D6B8A"/>
                </a:gs>
                <a:gs pos="45000">
                  <a:schemeClr val="bg1"/>
                </a:gs>
              </a:gsLst>
              <a:lin ang="27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lvl="0" defTabSz="914377" fontAlgn="auto">
              <a:lnSpc>
                <a:spcPct val="110000"/>
              </a:lnSpc>
              <a:spcBef>
                <a:spcPts val="0"/>
              </a:spcBef>
              <a:spcAft>
                <a:spcPts val="451"/>
              </a:spcAft>
              <a:defRPr/>
            </a:pPr>
            <a:r>
              <a:rPr lang="de-DE" sz="1400" dirty="0">
                <a:solidFill>
                  <a:schemeClr val="tx1">
                    <a:lumMod val="95000"/>
                    <a:lumOff val="5000"/>
                  </a:schemeClr>
                </a:solidFill>
              </a:rPr>
              <a:t>Self Parking Car </a:t>
            </a:r>
          </a:p>
        </p:txBody>
      </p:sp>
      <p:sp>
        <p:nvSpPr>
          <p:cNvPr id="6" name="Rectangle 5"/>
          <p:cNvSpPr>
            <a:spLocks/>
          </p:cNvSpPr>
          <p:nvPr/>
        </p:nvSpPr>
        <p:spPr bwMode="gray">
          <a:xfrm>
            <a:off x="494322" y="2851782"/>
            <a:ext cx="5508000" cy="1464211"/>
          </a:xfrm>
          <a:prstGeom prst="rect">
            <a:avLst/>
          </a:prstGeom>
          <a:solidFill>
            <a:schemeClr val="bg1"/>
          </a:solidFill>
          <a:ln w="19050" cap="flat" cmpd="sng" algn="ctr">
            <a:gradFill flip="none" rotWithShape="1">
              <a:gsLst>
                <a:gs pos="0">
                  <a:srgbClr val="0D6B8A"/>
                </a:gs>
                <a:gs pos="45000">
                  <a:schemeClr val="bg1"/>
                </a:gs>
              </a:gsLst>
              <a:lin ang="27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lvl="0" defTabSz="914377">
              <a:lnSpc>
                <a:spcPct val="110000"/>
              </a:lnSpc>
              <a:spcAft>
                <a:spcPts val="451"/>
              </a:spcAft>
              <a:defRPr/>
            </a:pPr>
            <a:r>
              <a:rPr lang="de-DE" sz="1400" dirty="0">
                <a:solidFill>
                  <a:schemeClr val="tx1">
                    <a:lumMod val="95000"/>
                    <a:lumOff val="5000"/>
                  </a:schemeClr>
                </a:solidFill>
              </a:rPr>
              <a:t>Parking is arguably one of the biggest challenges when it comes to driving cars. Our proposed model will allow cars to observe the area in a 0-4 metre radius around itself and park in the desired spot by itself without any mishaps. 	</a:t>
            </a:r>
          </a:p>
        </p:txBody>
      </p:sp>
      <p:sp>
        <p:nvSpPr>
          <p:cNvPr id="7" name="Rectangle 6"/>
          <p:cNvSpPr/>
          <p:nvPr/>
        </p:nvSpPr>
        <p:spPr bwMode="gray">
          <a:xfrm>
            <a:off x="494322" y="4383658"/>
            <a:ext cx="5508000" cy="236406"/>
          </a:xfrm>
          <a:prstGeom prst="rect">
            <a:avLst/>
          </a:prstGeom>
          <a:solidFill>
            <a:srgbClr val="FFFFFF"/>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b">
            <a:spAutoFit/>
          </a:bodyPr>
          <a:lstStyle/>
          <a:p>
            <a:pPr>
              <a:spcBef>
                <a:spcPts val="600"/>
              </a:spcBef>
            </a:pPr>
            <a:r>
              <a:rPr lang="en-US" sz="1300" b="1" dirty="0">
                <a:solidFill>
                  <a:srgbClr val="002060"/>
                </a:solidFill>
                <a:latin typeface="+mj-lt"/>
              </a:rPr>
              <a:t>Why do you think your idea will address the problem/business need?</a:t>
            </a:r>
          </a:p>
        </p:txBody>
      </p:sp>
      <p:sp>
        <p:nvSpPr>
          <p:cNvPr id="8" name="Rectangle 7"/>
          <p:cNvSpPr>
            <a:spLocks/>
          </p:cNvSpPr>
          <p:nvPr/>
        </p:nvSpPr>
        <p:spPr bwMode="gray">
          <a:xfrm>
            <a:off x="494322" y="4630045"/>
            <a:ext cx="5508000" cy="1770753"/>
          </a:xfrm>
          <a:prstGeom prst="rect">
            <a:avLst/>
          </a:prstGeom>
          <a:solidFill>
            <a:schemeClr val="bg1"/>
          </a:solidFill>
          <a:ln w="19050" cap="flat" cmpd="sng" algn="ctr">
            <a:gradFill flip="none" rotWithShape="1">
              <a:gsLst>
                <a:gs pos="0">
                  <a:srgbClr val="0D6B8A"/>
                </a:gs>
                <a:gs pos="45000">
                  <a:schemeClr val="bg1"/>
                </a:gs>
              </a:gsLst>
              <a:lin ang="27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lvl="0" defTabSz="914377" fontAlgn="auto">
              <a:lnSpc>
                <a:spcPct val="110000"/>
              </a:lnSpc>
              <a:spcBef>
                <a:spcPts val="0"/>
              </a:spcBef>
              <a:spcAft>
                <a:spcPts val="451"/>
              </a:spcAft>
              <a:defRPr/>
            </a:pPr>
            <a:r>
              <a:rPr lang="de-DE" sz="1400" dirty="0">
                <a:solidFill>
                  <a:schemeClr val="tx1">
                    <a:lumMod val="95000"/>
                    <a:lumOff val="5000"/>
                  </a:schemeClr>
                </a:solidFill>
              </a:rPr>
              <a:t>Our model will allow the car to park in the desired spot on its own without human intervention, and will be able to adapt to any issues it may encounter while parking the car. </a:t>
            </a:r>
          </a:p>
        </p:txBody>
      </p:sp>
      <p:sp>
        <p:nvSpPr>
          <p:cNvPr id="9" name="Rectangle 21">
            <a:extLst>
              <a:ext uri="{FF2B5EF4-FFF2-40B4-BE49-F238E27FC236}">
                <a16:creationId xmlns:a16="http://schemas.microsoft.com/office/drawing/2014/main" id="{A5CAED04-58F3-49C0-B8F0-72725E3976B2}"/>
              </a:ext>
            </a:extLst>
          </p:cNvPr>
          <p:cNvSpPr/>
          <p:nvPr/>
        </p:nvSpPr>
        <p:spPr bwMode="gray">
          <a:xfrm>
            <a:off x="6684000" y="1499419"/>
            <a:ext cx="5508000" cy="236406"/>
          </a:xfrm>
          <a:prstGeom prst="rect">
            <a:avLst/>
          </a:prstGeom>
          <a:solidFill>
            <a:srgbClr val="FFFFFF"/>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b">
            <a:spAutoFit/>
          </a:bodyPr>
          <a:lstStyle/>
          <a:p>
            <a:pPr>
              <a:spcBef>
                <a:spcPts val="600"/>
              </a:spcBef>
            </a:pPr>
            <a:r>
              <a:rPr lang="en-US" sz="1300" b="1" dirty="0">
                <a:solidFill>
                  <a:srgbClr val="002060"/>
                </a:solidFill>
                <a:latin typeface="+mj-lt"/>
              </a:rPr>
              <a:t>Who is the primary contact person for this one-pager? </a:t>
            </a:r>
          </a:p>
        </p:txBody>
      </p:sp>
      <p:sp>
        <p:nvSpPr>
          <p:cNvPr id="10" name="Rectangle 23">
            <a:extLst>
              <a:ext uri="{FF2B5EF4-FFF2-40B4-BE49-F238E27FC236}">
                <a16:creationId xmlns:a16="http://schemas.microsoft.com/office/drawing/2014/main" id="{BE4C77A8-BBF7-458C-8C62-AAA6CA9EDDD3}"/>
              </a:ext>
            </a:extLst>
          </p:cNvPr>
          <p:cNvSpPr/>
          <p:nvPr/>
        </p:nvSpPr>
        <p:spPr bwMode="gray">
          <a:xfrm>
            <a:off x="6684000" y="2606272"/>
            <a:ext cx="5508000" cy="236406"/>
          </a:xfrm>
          <a:prstGeom prst="rect">
            <a:avLst/>
          </a:prstGeom>
          <a:solidFill>
            <a:srgbClr val="FFFFFF"/>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b">
            <a:spAutoFit/>
          </a:bodyPr>
          <a:lstStyle/>
          <a:p>
            <a:pPr>
              <a:spcBef>
                <a:spcPts val="600"/>
              </a:spcBef>
            </a:pPr>
            <a:r>
              <a:rPr lang="en-US" sz="1300" b="1" dirty="0">
                <a:solidFill>
                  <a:srgbClr val="002060"/>
                </a:solidFill>
                <a:latin typeface="+mj-lt"/>
              </a:rPr>
              <a:t>What would happen if we didn’t address the problem/business need?</a:t>
            </a:r>
          </a:p>
        </p:txBody>
      </p:sp>
      <p:sp>
        <p:nvSpPr>
          <p:cNvPr id="11" name="Rectangle 42">
            <a:extLst>
              <a:ext uri="{FF2B5EF4-FFF2-40B4-BE49-F238E27FC236}">
                <a16:creationId xmlns:a16="http://schemas.microsoft.com/office/drawing/2014/main" id="{9997E172-0D78-45D2-83A3-7A276E2A9EA7}"/>
              </a:ext>
            </a:extLst>
          </p:cNvPr>
          <p:cNvSpPr/>
          <p:nvPr/>
        </p:nvSpPr>
        <p:spPr bwMode="gray">
          <a:xfrm>
            <a:off x="6684000" y="4315993"/>
            <a:ext cx="5508000" cy="236406"/>
          </a:xfrm>
          <a:prstGeom prst="rect">
            <a:avLst/>
          </a:prstGeom>
          <a:solidFill>
            <a:srgbClr val="FFFFFF"/>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b">
            <a:spAutoFit/>
          </a:bodyPr>
          <a:lstStyle/>
          <a:p>
            <a:pPr>
              <a:spcBef>
                <a:spcPts val="600"/>
              </a:spcBef>
            </a:pPr>
            <a:r>
              <a:rPr lang="en-US" sz="1300" b="1" dirty="0">
                <a:solidFill>
                  <a:srgbClr val="002060"/>
                </a:solidFill>
                <a:latin typeface="+mj-lt"/>
              </a:rPr>
              <a:t>Who are the key stakeholders regarding the problem/business need?</a:t>
            </a:r>
          </a:p>
        </p:txBody>
      </p:sp>
      <p:sp>
        <p:nvSpPr>
          <p:cNvPr id="12" name="Rectangle 11"/>
          <p:cNvSpPr>
            <a:spLocks/>
          </p:cNvSpPr>
          <p:nvPr/>
        </p:nvSpPr>
        <p:spPr bwMode="gray">
          <a:xfrm>
            <a:off x="6684000" y="1745807"/>
            <a:ext cx="4654560" cy="612000"/>
          </a:xfrm>
          <a:prstGeom prst="rect">
            <a:avLst/>
          </a:prstGeom>
          <a:solidFill>
            <a:schemeClr val="bg1"/>
          </a:solidFill>
          <a:ln w="19050" cap="flat" cmpd="sng" algn="ctr">
            <a:gradFill flip="none" rotWithShape="1">
              <a:gsLst>
                <a:gs pos="0">
                  <a:srgbClr val="0D6B8A"/>
                </a:gs>
                <a:gs pos="45000">
                  <a:schemeClr val="bg1"/>
                </a:gs>
              </a:gsLst>
              <a:lin ang="27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lvl="0" defTabSz="914377" fontAlgn="auto">
              <a:lnSpc>
                <a:spcPct val="110000"/>
              </a:lnSpc>
              <a:spcBef>
                <a:spcPts val="0"/>
              </a:spcBef>
              <a:spcAft>
                <a:spcPts val="451"/>
              </a:spcAft>
              <a:defRPr/>
            </a:pPr>
            <a:r>
              <a:rPr lang="de-DE" sz="1400" dirty="0">
                <a:solidFill>
                  <a:schemeClr val="tx1">
                    <a:lumMod val="95000"/>
                    <a:lumOff val="5000"/>
                  </a:schemeClr>
                </a:solidFill>
              </a:rPr>
              <a:t>Rishab Agrawal</a:t>
            </a:r>
          </a:p>
          <a:p>
            <a:pPr lvl="0" defTabSz="914377" fontAlgn="auto">
              <a:lnSpc>
                <a:spcPct val="110000"/>
              </a:lnSpc>
              <a:spcBef>
                <a:spcPts val="0"/>
              </a:spcBef>
              <a:spcAft>
                <a:spcPts val="451"/>
              </a:spcAft>
              <a:defRPr/>
            </a:pPr>
            <a:r>
              <a:rPr lang="de-DE" sz="1400" dirty="0">
                <a:solidFill>
                  <a:schemeClr val="tx1">
                    <a:lumMod val="95000"/>
                    <a:lumOff val="5000"/>
                  </a:schemeClr>
                </a:solidFill>
              </a:rPr>
              <a:t>rishab.agrawal04@gmail.com</a:t>
            </a:r>
          </a:p>
        </p:txBody>
      </p:sp>
      <p:sp>
        <p:nvSpPr>
          <p:cNvPr id="13" name="Rectangle 12"/>
          <p:cNvSpPr>
            <a:spLocks/>
          </p:cNvSpPr>
          <p:nvPr/>
        </p:nvSpPr>
        <p:spPr bwMode="gray">
          <a:xfrm>
            <a:off x="6684000" y="2853215"/>
            <a:ext cx="4654560" cy="1244810"/>
          </a:xfrm>
          <a:prstGeom prst="rect">
            <a:avLst/>
          </a:prstGeom>
          <a:solidFill>
            <a:schemeClr val="bg1"/>
          </a:solidFill>
          <a:ln w="19050" cap="flat" cmpd="sng" algn="ctr">
            <a:gradFill flip="none" rotWithShape="1">
              <a:gsLst>
                <a:gs pos="0">
                  <a:srgbClr val="0D6B8A"/>
                </a:gs>
                <a:gs pos="45000">
                  <a:schemeClr val="bg1"/>
                </a:gs>
              </a:gsLst>
              <a:lin ang="27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lvl="0" defTabSz="914377" fontAlgn="auto">
              <a:lnSpc>
                <a:spcPct val="110000"/>
              </a:lnSpc>
              <a:spcBef>
                <a:spcPts val="0"/>
              </a:spcBef>
              <a:spcAft>
                <a:spcPts val="451"/>
              </a:spcAft>
              <a:defRPr/>
            </a:pPr>
            <a:r>
              <a:rPr lang="de-DE" sz="1400" dirty="0">
                <a:solidFill>
                  <a:schemeClr val="tx1">
                    <a:lumMod val="95000"/>
                    <a:lumOff val="5000"/>
                  </a:schemeClr>
                </a:solidFill>
              </a:rPr>
              <a:t>According to the Insurance Institute for Highway Safety, 14% of car crashes occur in parking lots. Our solution could prevent huge losses to life and property. </a:t>
            </a:r>
          </a:p>
        </p:txBody>
      </p:sp>
      <p:sp>
        <p:nvSpPr>
          <p:cNvPr id="14" name="Rectangle 13"/>
          <p:cNvSpPr>
            <a:spLocks/>
          </p:cNvSpPr>
          <p:nvPr/>
        </p:nvSpPr>
        <p:spPr bwMode="gray">
          <a:xfrm>
            <a:off x="6684000" y="4630045"/>
            <a:ext cx="4654560" cy="1253665"/>
          </a:xfrm>
          <a:prstGeom prst="rect">
            <a:avLst/>
          </a:prstGeom>
          <a:solidFill>
            <a:schemeClr val="bg1"/>
          </a:solidFill>
          <a:ln w="19050" cap="flat" cmpd="sng" algn="ctr">
            <a:gradFill flip="none" rotWithShape="1">
              <a:gsLst>
                <a:gs pos="0">
                  <a:srgbClr val="0D6B8A"/>
                </a:gs>
                <a:gs pos="45000">
                  <a:schemeClr val="bg1"/>
                </a:gs>
              </a:gsLst>
              <a:lin ang="27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lvl="0" defTabSz="914377" fontAlgn="auto">
              <a:lnSpc>
                <a:spcPct val="110000"/>
              </a:lnSpc>
              <a:spcBef>
                <a:spcPts val="0"/>
              </a:spcBef>
              <a:spcAft>
                <a:spcPts val="451"/>
              </a:spcAft>
              <a:defRPr/>
            </a:pPr>
            <a:r>
              <a:rPr lang="en-US" sz="1400" dirty="0">
                <a:solidFill>
                  <a:schemeClr val="tx1">
                    <a:lumMod val="95000"/>
                    <a:lumOff val="5000"/>
                  </a:schemeClr>
                </a:solidFill>
              </a:rPr>
              <a:t>The key stakeholders regarding the problem are people who own a car or might buy one in the future, and car manufacturers. </a:t>
            </a:r>
            <a:endParaRPr lang="de-DE" sz="1400" dirty="0">
              <a:solidFill>
                <a:schemeClr val="tx1">
                  <a:lumMod val="95000"/>
                  <a:lumOff val="5000"/>
                </a:schemeClr>
              </a:solidFill>
            </a:endParaRPr>
          </a:p>
        </p:txBody>
      </p:sp>
    </p:spTree>
    <p:extLst>
      <p:ext uri="{BB962C8B-B14F-4D97-AF65-F5344CB8AC3E}">
        <p14:creationId xmlns:p14="http://schemas.microsoft.com/office/powerpoint/2010/main" val="4067036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2">
            <a:extLst>
              <a:ext uri="{FF2B5EF4-FFF2-40B4-BE49-F238E27FC236}">
                <a16:creationId xmlns:a16="http://schemas.microsoft.com/office/drawing/2014/main" id="{7E173DFA-0FFF-41AB-B7C9-26E10B14DD30}"/>
              </a:ext>
            </a:extLst>
          </p:cNvPr>
          <p:cNvSpPr/>
          <p:nvPr/>
        </p:nvSpPr>
        <p:spPr>
          <a:xfrm>
            <a:off x="6188529" y="1378560"/>
            <a:ext cx="5613401" cy="441960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de-DE" dirty="0">
                <a:solidFill>
                  <a:schemeClr val="tx1"/>
                </a:solidFill>
                <a:latin typeface="VWAG TheSans"/>
              </a:rPr>
              <a:t>The car‘s decision making system would be built using a hybrid LSTM-CNN network with perceptrons. This system would then be trained on the simulator using a genetic algorithm. The aim is to achieve consistent results in the simulator. The qualty of the results may be affected due to constraints in processing power, so the model will be built keeping its efficiency in mind. With this model, the aim is to inspire systems that minimize human involvement and maximize safety. </a:t>
            </a:r>
            <a:endParaRPr kumimoji="0" lang="de-DE" b="0" i="0" u="none" strike="noStrike" kern="1200" cap="none" spc="0" normalizeH="0" baseline="0" noProof="0" dirty="0">
              <a:ln>
                <a:noFill/>
              </a:ln>
              <a:solidFill>
                <a:schemeClr val="tx1"/>
              </a:solidFill>
              <a:effectLst/>
              <a:uLnTx/>
              <a:uFillTx/>
              <a:latin typeface="VWAG TheSans"/>
            </a:endParaRPr>
          </a:p>
        </p:txBody>
      </p:sp>
      <p:sp>
        <p:nvSpPr>
          <p:cNvPr id="3" name="Rechteck 12">
            <a:extLst>
              <a:ext uri="{FF2B5EF4-FFF2-40B4-BE49-F238E27FC236}">
                <a16:creationId xmlns:a16="http://schemas.microsoft.com/office/drawing/2014/main" id="{7E173DFA-0FFF-41AB-B7C9-26E10B14DD30}"/>
              </a:ext>
            </a:extLst>
          </p:cNvPr>
          <p:cNvSpPr/>
          <p:nvPr/>
        </p:nvSpPr>
        <p:spPr>
          <a:xfrm>
            <a:off x="406399" y="1378559"/>
            <a:ext cx="5613401" cy="441960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de-DE" b="0" i="0" u="none" strike="noStrike" kern="1200" cap="none" spc="0" normalizeH="0" baseline="0" dirty="0">
                <a:ln>
                  <a:noFill/>
                </a:ln>
                <a:solidFill>
                  <a:schemeClr val="tx1"/>
                </a:solidFill>
                <a:effectLst/>
                <a:uLnTx/>
                <a:uFillTx/>
                <a:latin typeface="VWAG TheSans"/>
              </a:rPr>
              <a:t>The ide</a:t>
            </a:r>
            <a:r>
              <a:rPr lang="de-DE" dirty="0">
                <a:solidFill>
                  <a:schemeClr val="tx1"/>
                </a:solidFill>
                <a:latin typeface="VWAG TheSans"/>
              </a:rPr>
              <a:t>a is to train the model by providing it potential challenges (limited space, poor approach, incoming traffic)  faced while parking, in the form of a parking simulator. The eventual goal is to develop a model which can give consistent and desirable results. This model can serve as a template for more complex models in the future which may take into account more challenges, like difficult terrain, unexpected faults etc. </a:t>
            </a:r>
            <a:endParaRPr kumimoji="0" lang="de-DE" b="0" i="0" u="none" strike="noStrike" kern="1200" cap="none" spc="0" normalizeH="0" baseline="0" noProof="0" dirty="0">
              <a:ln>
                <a:noFill/>
              </a:ln>
              <a:solidFill>
                <a:schemeClr val="tx1"/>
              </a:solidFill>
              <a:effectLst/>
              <a:uLnTx/>
              <a:uFillTx/>
              <a:latin typeface="VWAG TheSans"/>
            </a:endParaRPr>
          </a:p>
        </p:txBody>
      </p:sp>
      <p:sp>
        <p:nvSpPr>
          <p:cNvPr id="4" name="Titel 3"/>
          <p:cNvSpPr txBox="1">
            <a:spLocks/>
          </p:cNvSpPr>
          <p:nvPr/>
        </p:nvSpPr>
        <p:spPr>
          <a:xfrm>
            <a:off x="406399" y="777575"/>
            <a:ext cx="8610600" cy="568656"/>
          </a:xfrm>
          <a:prstGeom prst="rect">
            <a:avLst/>
          </a:prstGeom>
        </p:spPr>
        <p:txBody>
          <a:bodyPr vert="horz" lIns="0" tIns="45720" rIns="91440" bIns="45720" rtlCol="0" anchor="t">
            <a:noAutofit/>
          </a:bodyPr>
          <a:lstStyle>
            <a:lvl1pPr algn="l" defTabSz="958827" rtl="0" eaLnBrk="1" fontAlgn="base" hangingPunct="1">
              <a:spcBef>
                <a:spcPct val="0"/>
              </a:spcBef>
              <a:spcAft>
                <a:spcPct val="0"/>
              </a:spcAft>
              <a:defRPr sz="2400" b="1">
                <a:solidFill>
                  <a:schemeClr val="bg1"/>
                </a:solidFill>
                <a:latin typeface="VWAG TheSans" panose="020B0502050302020203" pitchFamily="34" charset="0"/>
                <a:ea typeface="+mj-ea"/>
                <a:cs typeface="+mj-cs"/>
                <a:sym typeface="VWAG TheSans" panose="020B0502050302020203" pitchFamily="34" charset="0"/>
              </a:defRPr>
            </a:lvl1pPr>
            <a:lvl2pPr algn="l" defTabSz="958827" rtl="0" eaLnBrk="1" fontAlgn="base" hangingPunct="1">
              <a:spcBef>
                <a:spcPct val="0"/>
              </a:spcBef>
              <a:spcAft>
                <a:spcPct val="0"/>
              </a:spcAft>
              <a:defRPr sz="2000" b="1">
                <a:solidFill>
                  <a:srgbClr val="5F1939"/>
                </a:solidFill>
                <a:latin typeface="VWAG TheSans" pitchFamily="34" charset="0"/>
              </a:defRPr>
            </a:lvl2pPr>
            <a:lvl3pPr algn="l" defTabSz="958827" rtl="0" eaLnBrk="1" fontAlgn="base" hangingPunct="1">
              <a:spcBef>
                <a:spcPct val="0"/>
              </a:spcBef>
              <a:spcAft>
                <a:spcPct val="0"/>
              </a:spcAft>
              <a:defRPr sz="2000" b="1">
                <a:solidFill>
                  <a:srgbClr val="5F1939"/>
                </a:solidFill>
                <a:latin typeface="VWAG TheSans" pitchFamily="34" charset="0"/>
              </a:defRPr>
            </a:lvl3pPr>
            <a:lvl4pPr algn="l" defTabSz="958827" rtl="0" eaLnBrk="1" fontAlgn="base" hangingPunct="1">
              <a:spcBef>
                <a:spcPct val="0"/>
              </a:spcBef>
              <a:spcAft>
                <a:spcPct val="0"/>
              </a:spcAft>
              <a:defRPr sz="2000" b="1">
                <a:solidFill>
                  <a:srgbClr val="5F1939"/>
                </a:solidFill>
                <a:latin typeface="VWAG TheSans" pitchFamily="34" charset="0"/>
              </a:defRPr>
            </a:lvl4pPr>
            <a:lvl5pPr algn="l" defTabSz="958827" rtl="0" eaLnBrk="1" fontAlgn="base" hangingPunct="1">
              <a:spcBef>
                <a:spcPct val="0"/>
              </a:spcBef>
              <a:spcAft>
                <a:spcPct val="0"/>
              </a:spcAft>
              <a:defRPr sz="2000" b="1">
                <a:solidFill>
                  <a:srgbClr val="5F1939"/>
                </a:solidFill>
                <a:latin typeface="VWAG TheSans" pitchFamily="34" charset="0"/>
              </a:defRPr>
            </a:lvl5pPr>
            <a:lvl6pPr marL="457189" algn="l" defTabSz="958827" rtl="0" eaLnBrk="1" fontAlgn="base" hangingPunct="1">
              <a:spcBef>
                <a:spcPct val="0"/>
              </a:spcBef>
              <a:spcAft>
                <a:spcPct val="0"/>
              </a:spcAft>
              <a:defRPr sz="2000" b="1">
                <a:solidFill>
                  <a:schemeClr val="tx2"/>
                </a:solidFill>
                <a:latin typeface="Arial" charset="0"/>
              </a:defRPr>
            </a:lvl6pPr>
            <a:lvl7pPr marL="914377" algn="l" defTabSz="958827" rtl="0" eaLnBrk="1" fontAlgn="base" hangingPunct="1">
              <a:spcBef>
                <a:spcPct val="0"/>
              </a:spcBef>
              <a:spcAft>
                <a:spcPct val="0"/>
              </a:spcAft>
              <a:defRPr sz="2000" b="1">
                <a:solidFill>
                  <a:schemeClr val="tx2"/>
                </a:solidFill>
                <a:latin typeface="Arial" charset="0"/>
              </a:defRPr>
            </a:lvl7pPr>
            <a:lvl8pPr marL="1371566" algn="l" defTabSz="958827" rtl="0" eaLnBrk="1" fontAlgn="base" hangingPunct="1">
              <a:spcBef>
                <a:spcPct val="0"/>
              </a:spcBef>
              <a:spcAft>
                <a:spcPct val="0"/>
              </a:spcAft>
              <a:defRPr sz="2000" b="1">
                <a:solidFill>
                  <a:schemeClr val="tx2"/>
                </a:solidFill>
                <a:latin typeface="Arial" charset="0"/>
              </a:defRPr>
            </a:lvl8pPr>
            <a:lvl9pPr marL="1828754" algn="l" defTabSz="958827" rtl="0" eaLnBrk="1" fontAlgn="base" hangingPunct="1">
              <a:spcBef>
                <a:spcPct val="0"/>
              </a:spcBef>
              <a:spcAft>
                <a:spcPct val="0"/>
              </a:spcAft>
              <a:defRPr sz="2000" b="1">
                <a:solidFill>
                  <a:schemeClr val="tx2"/>
                </a:solidFill>
                <a:latin typeface="Arial" charset="0"/>
              </a:defRPr>
            </a:lvl9pPr>
          </a:lstStyle>
          <a:p>
            <a:r>
              <a:rPr lang="en-US" sz="1600" kern="0" dirty="0">
                <a:solidFill>
                  <a:srgbClr val="002060"/>
                </a:solidFill>
              </a:rPr>
              <a:t>One Pager for Idea details</a:t>
            </a:r>
          </a:p>
          <a:p>
            <a:r>
              <a:rPr lang="en-US" sz="1200" b="0" i="1" kern="0" dirty="0">
                <a:solidFill>
                  <a:schemeClr val="bg1">
                    <a:lumMod val="50000"/>
                  </a:schemeClr>
                </a:solidFill>
              </a:rPr>
              <a:t>Describe the idea in more detail and give some background of the proposed solution</a:t>
            </a:r>
          </a:p>
        </p:txBody>
      </p:sp>
    </p:spTree>
    <p:extLst>
      <p:ext uri="{BB962C8B-B14F-4D97-AF65-F5344CB8AC3E}">
        <p14:creationId xmlns:p14="http://schemas.microsoft.com/office/powerpoint/2010/main" val="3833530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vIMComments xmlns="4897e0dd-9a17-478c-b3fd-e78e1f26f15a" xsi:nil="true"/>
    <RevIMDeletionDate xmlns="4897e0dd-9a17-478c-b3fd-e78e1f26f15a">2025-09-13T11:48:02+00:00</RevIMDeletionDate>
    <TaxCatchAll xmlns="4897e0dd-9a17-478c-b3fd-e78e1f26f15a">
      <Value>1</Value>
    </TaxCatchAll>
    <lcf76f155ced4ddcb4097134ff3c332f xmlns="2e9e3e33-82e8-4ece-a1d5-bf17f46ff895">
      <Terms xmlns="http://schemas.microsoft.com/office/infopath/2007/PartnerControls"/>
    </lcf76f155ced4ddcb4097134ff3c332f>
    <RevIMExtends xmlns="4897e0dd-9a17-478c-b3fd-e78e1f26f15a">{"Classified":"2023-09-13T11:48:31.005Z","KSUClass":"0239cc7a-0c96-48a8-9e0e-a383e362571c"}</RevIMExtends>
    <i0f84bba906045b4af568ee102a52dcb xmlns="4897e0dd-9a17-478c-b3fd-e78e1f26f15a">
      <Terms xmlns="http://schemas.microsoft.com/office/infopath/2007/PartnerControls">
        <TermInfo xmlns="http://schemas.microsoft.com/office/infopath/2007/PartnerControls">
          <TermName xmlns="http://schemas.microsoft.com/office/infopath/2007/PartnerControls">0.1 Initial category</TermName>
          <TermId xmlns="http://schemas.microsoft.com/office/infopath/2007/PartnerControls">0239cc7a-0c96-48a8-9e0e-a383e362571c</TermId>
        </TermInfo>
      </Terms>
    </i0f84bba906045b4af568ee102a52dcb>
    <RevIMEventDate xmlns="4897e0dd-9a17-478c-b3fd-e78e1f26f15a" xsi:nil="true"/>
    <ga4b524056164d07943e32f78c29fb92 xmlns="4897e0dd-9a17-478c-b3fd-e78e1f26f15a">
      <Terms xmlns="http://schemas.microsoft.com/office/infopath/2007/PartnerControls"/>
    </ga4b524056164d07943e32f78c29fb92>
    <RevIMDocumentOwner xmlns="4897e0dd-9a17-478c-b3fd-e78e1f26f15a">
      <UserInfo>
        <DisplayName/>
        <AccountId xsi:nil="true"/>
        <AccountType/>
      </UserInfo>
    </RevIMDocumentOwner>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9D8CBB97D485B4B9E0211F2B050B073" ma:contentTypeVersion="19" ma:contentTypeDescription="Create a new document." ma:contentTypeScope="" ma:versionID="8a1ba06fc6bd844a72aca925252491c6">
  <xsd:schema xmlns:xsd="http://www.w3.org/2001/XMLSchema" xmlns:xs="http://www.w3.org/2001/XMLSchema" xmlns:p="http://schemas.microsoft.com/office/2006/metadata/properties" xmlns:ns2="4897e0dd-9a17-478c-b3fd-e78e1f26f15a" xmlns:ns3="2e9e3e33-82e8-4ece-a1d5-bf17f46ff895" targetNamespace="http://schemas.microsoft.com/office/2006/metadata/properties" ma:root="true" ma:fieldsID="416485ffdbc01eef391762b60317515f" ns2:_="" ns3:_="">
    <xsd:import namespace="4897e0dd-9a17-478c-b3fd-e78e1f26f15a"/>
    <xsd:import namespace="2e9e3e33-82e8-4ece-a1d5-bf17f46ff895"/>
    <xsd:element name="properties">
      <xsd:complexType>
        <xsd:sequence>
          <xsd:element name="documentManagement">
            <xsd:complexType>
              <xsd:all>
                <xsd:element ref="ns2:ga4b524056164d07943e32f78c29fb92" minOccurs="0"/>
                <xsd:element ref="ns2:TaxCatchAll" minOccurs="0"/>
                <xsd:element ref="ns2:TaxCatchAllLabel" minOccurs="0"/>
                <xsd:element ref="ns2:i0f84bba906045b4af568ee102a52dcb" minOccurs="0"/>
                <xsd:element ref="ns2:RevIMDeletionDate" minOccurs="0"/>
                <xsd:element ref="ns2:RevIMEventDate" minOccurs="0"/>
                <xsd:element ref="ns2:RevIMComments" minOccurs="0"/>
                <xsd:element ref="ns2:RevIMDocumentOwner" minOccurs="0"/>
                <xsd:element ref="ns2:RevIMExtends" minOccurs="0"/>
                <xsd:element ref="ns3:MediaServiceMetadata" minOccurs="0"/>
                <xsd:element ref="ns3:MediaServiceFastMetadata" minOccurs="0"/>
                <xsd:element ref="ns3:MediaServiceObjectDetectorVersions" minOccurs="0"/>
                <xsd:element ref="ns2:SharedWithUsers" minOccurs="0"/>
                <xsd:element ref="ns2:SharedWithDetails" minOccurs="0"/>
                <xsd:element ref="ns3:lcf76f155ced4ddcb4097134ff3c332f" minOccurs="0"/>
                <xsd:element ref="ns3:MediaServiceGenerationTime" minOccurs="0"/>
                <xsd:element ref="ns3:MediaServiceEventHashCode"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97e0dd-9a17-478c-b3fd-e78e1f26f15a" elementFormDefault="qualified">
    <xsd:import namespace="http://schemas.microsoft.com/office/2006/documentManagement/types"/>
    <xsd:import namespace="http://schemas.microsoft.com/office/infopath/2007/PartnerControls"/>
    <xsd:element name="ga4b524056164d07943e32f78c29fb92" ma:index="8" nillable="true" ma:taxonomy="true" ma:internalName="ga4b524056164d07943e32f78c29fb92" ma:taxonomyFieldName="LegalHoldTag" ma:displayName="LegalHold" ma:fieldId="{0a4b5240-5616-4d07-943e-32f78c29fb92}" ma:taxonomyMulti="true" ma:sspId="d35d9ec1-ff0e-4daf-94ff-594c76aa1822" ma:termSetId="1d36a6df-4193-45ed-b3bc-3ba9643c5e0d" ma:anchorId="00000000-0000-0000-0000-000000000000" ma:open="false" ma:isKeyword="false">
      <xsd:complexType>
        <xsd:sequence>
          <xsd:element ref="pc:Terms" minOccurs="0" maxOccurs="1"/>
        </xsd:sequence>
      </xsd:complexType>
    </xsd:element>
    <xsd:element name="TaxCatchAll" ma:index="9" nillable="true" ma:displayName="Taxonomy Catch All Column" ma:hidden="true" ma:list="{2e6a24c4-7ac6-432b-8bf3-58ca987cca4d}" ma:internalName="TaxCatchAll" ma:showField="CatchAllData" ma:web="4897e0dd-9a17-478c-b3fd-e78e1f26f15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e6a24c4-7ac6-432b-8bf3-58ca987cca4d}" ma:internalName="TaxCatchAllLabel" ma:readOnly="true" ma:showField="CatchAllDataLabel" ma:web="4897e0dd-9a17-478c-b3fd-e78e1f26f15a">
      <xsd:complexType>
        <xsd:complexContent>
          <xsd:extension base="dms:MultiChoiceLookup">
            <xsd:sequence>
              <xsd:element name="Value" type="dms:Lookup" maxOccurs="unbounded" minOccurs="0" nillable="true"/>
            </xsd:sequence>
          </xsd:extension>
        </xsd:complexContent>
      </xsd:complexType>
    </xsd:element>
    <xsd:element name="i0f84bba906045b4af568ee102a52dcb" ma:index="13" nillable="true" ma:taxonomy="true" ma:internalName="i0f84bba906045b4af568ee102a52dcb" ma:taxonomyFieldName="RevIMBCS" ma:displayName="CSD Class" ma:readOnly="true" ma:default="1;#0.1 Initial category|0239cc7a-0c96-48a8-9e0e-a383e362571c" ma:fieldId="{20f84bba-9060-45b4-af56-8ee102a52dcb}" ma:sspId="d35d9ec1-ff0e-4daf-94ff-594c76aa1822" ma:termSetId="83f400d6-6f53-40a3-8fd2-b80b61df545c" ma:anchorId="00000000-0000-0000-0000-000000000000" ma:open="false" ma:isKeyword="false">
      <xsd:complexType>
        <xsd:sequence>
          <xsd:element ref="pc:Terms" minOccurs="0" maxOccurs="1"/>
        </xsd:sequence>
      </xsd:complexType>
    </xsd:element>
    <xsd:element name="RevIMDeletionDate" ma:index="14" nillable="true" ma:displayName="Deletion Date" ma:description="Deletion Date" ma:format="DateOnly" ma:internalName="RevIMDeletionDate" ma:readOnly="true">
      <xsd:simpleType>
        <xsd:restriction base="dms:DateTime"/>
      </xsd:simpleType>
    </xsd:element>
    <xsd:element name="RevIMEventDate" ma:index="15" nillable="true" ma:displayName="Event Date" ma:description="Event Date" ma:format="DateOnly" ma:internalName="RevIMEventDate" ma:readOnly="true">
      <xsd:simpleType>
        <xsd:restriction base="dms:DateTime"/>
      </xsd:simpleType>
    </xsd:element>
    <xsd:element name="RevIMComments" ma:index="16" nillable="true" ma:displayName="Event Comment" ma:internalName="RevIMComments" ma:readOnly="true">
      <xsd:simpleType>
        <xsd:restriction base="dms:Note">
          <xsd:maxLength value="255"/>
        </xsd:restriction>
      </xsd:simpleType>
    </xsd:element>
    <xsd:element name="RevIMDocumentOwner" ma:index="17" nillable="true" ma:displayName="Document Owner" ma:list="UserInfo" ma:internalName="RevIMDocument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vIMExtends" ma:index="18" nillable="true" ma:displayName="RevIMExtends" ma:hidden="true" ma:internalName="RevIMExtends" ma:readOnly="true">
      <xsd:simpleType>
        <xsd:restriction base="dms:Note"/>
      </xsd:simpleType>
    </xsd:element>
    <xsd:element name="SharedWithUsers" ma:index="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e9e3e33-82e8-4ece-a1d5-bf17f46ff895" elementFormDefault="qualified">
    <xsd:import namespace="http://schemas.microsoft.com/office/2006/documentManagement/types"/>
    <xsd:import namespace="http://schemas.microsoft.com/office/infopath/2007/PartnerControls"/>
    <xsd:element name="MediaServiceMetadata" ma:index="19" nillable="true" ma:displayName="MediaServiceMetadata" ma:hidden="true" ma:internalName="MediaServiceMetadata" ma:readOnly="true">
      <xsd:simpleType>
        <xsd:restriction base="dms:Note"/>
      </xsd:simpleType>
    </xsd:element>
    <xsd:element name="MediaServiceFastMetadata" ma:index="20" nillable="true" ma:displayName="MediaServiceFastMetadata" ma:hidden="true" ma:internalName="MediaServiceFastMetadata" ma:readOnly="true">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d35d9ec1-ff0e-4daf-94ff-594c76aa1822" ma:termSetId="09814cd3-568e-fe90-9814-8d621ff8fb84" ma:anchorId="fba54fb3-c3e1-fe81-a776-ca4b69148c4d" ma:open="true" ma:isKeyword="false">
      <xsd:complexType>
        <xsd:sequence>
          <xsd:element ref="pc:Terms" minOccurs="0" maxOccurs="1"/>
        </xsd:sequence>
      </xsd:complexType>
    </xsd:element>
    <xsd:element name="MediaServiceGenerationTime" ma:index="26" nillable="true" ma:displayName="MediaServiceGenerationTime" ma:hidden="true" ma:internalName="MediaServiceGenerationTime" ma:readOnly="true">
      <xsd:simpleType>
        <xsd:restriction base="dms:Text"/>
      </xsd:simpleType>
    </xsd:element>
    <xsd:element name="MediaServiceEventHashCode" ma:index="27" nillable="true" ma:displayName="MediaServiceEventHashCode" ma:hidden="true" ma:internalName="MediaServiceEventHashCode" ma:readOnly="true">
      <xsd:simpleType>
        <xsd:restriction base="dms:Text"/>
      </xsd:simpleType>
    </xsd:element>
    <xsd:element name="MediaServiceOCR" ma:index="28" nillable="true" ma:displayName="Extracted Text" ma:internalName="MediaServiceOCR" ma:readOnly="true">
      <xsd:simpleType>
        <xsd:restriction base="dms:Note">
          <xsd:maxLength value="255"/>
        </xsd:restriction>
      </xsd:simpleType>
    </xsd:element>
    <xsd:element name="MediaServiceDateTaken" ma:index="29"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9A1729-459F-4940-93D3-81E062007B67}">
  <ds:schemaRefs>
    <ds:schemaRef ds:uri="http://schemas.microsoft.com/office/2006/metadata/properties"/>
    <ds:schemaRef ds:uri="http://schemas.microsoft.com/office/infopath/2007/PartnerControls"/>
    <ds:schemaRef ds:uri="4897e0dd-9a17-478c-b3fd-e78e1f26f15a"/>
    <ds:schemaRef ds:uri="2e9e3e33-82e8-4ece-a1d5-bf17f46ff895"/>
  </ds:schemaRefs>
</ds:datastoreItem>
</file>

<file path=customXml/itemProps2.xml><?xml version="1.0" encoding="utf-8"?>
<ds:datastoreItem xmlns:ds="http://schemas.openxmlformats.org/officeDocument/2006/customXml" ds:itemID="{49FE9EEB-4906-4CEA-B529-A3A6F851B8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97e0dd-9a17-478c-b3fd-e78e1f26f15a"/>
    <ds:schemaRef ds:uri="2e9e3e33-82e8-4ece-a1d5-bf17f46ff8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6602A01-FB16-4565-AE3F-D4BAF7E36BD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693</TotalTime>
  <Words>412</Words>
  <Application>Microsoft Office PowerPoint</Application>
  <PresentationFormat>Widescreen</PresentationFormat>
  <Paragraphs>18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VWAG TheSans</vt:lpstr>
      <vt:lpstr>Office Theme</vt:lpstr>
      <vt:lpstr>PowerPoint Presentation</vt:lpstr>
      <vt:lpstr>PowerPoint Presentation</vt:lpstr>
    </vt:vector>
  </TitlesOfParts>
  <Company>Volkswagen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Bangad, Dheeraj (VW IT Services India)</dc:creator>
  <cp:lastModifiedBy>Rishab Agrawal</cp:lastModifiedBy>
  <cp:revision>14</cp:revision>
  <dcterms:created xsi:type="dcterms:W3CDTF">2022-09-02T06:45:29Z</dcterms:created>
  <dcterms:modified xsi:type="dcterms:W3CDTF">2023-10-15T18:40:55Z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1c9b508-7c6e-42bd-bedf-808292653d6c_Enabled">
    <vt:lpwstr>true</vt:lpwstr>
  </property>
  <property fmtid="{D5CDD505-2E9C-101B-9397-08002B2CF9AE}" pid="3" name="MSIP_Label_b1c9b508-7c6e-42bd-bedf-808292653d6c_SetDate">
    <vt:lpwstr>2023-09-11T08:54:30Z</vt:lpwstr>
  </property>
  <property fmtid="{D5CDD505-2E9C-101B-9397-08002B2CF9AE}" pid="4" name="MSIP_Label_b1c9b508-7c6e-42bd-bedf-808292653d6c_Method">
    <vt:lpwstr>Standard</vt:lpwstr>
  </property>
  <property fmtid="{D5CDD505-2E9C-101B-9397-08002B2CF9AE}" pid="5" name="MSIP_Label_b1c9b508-7c6e-42bd-bedf-808292653d6c_Name">
    <vt:lpwstr>b1c9b508-7c6e-42bd-bedf-808292653d6c</vt:lpwstr>
  </property>
  <property fmtid="{D5CDD505-2E9C-101B-9397-08002B2CF9AE}" pid="6" name="MSIP_Label_b1c9b508-7c6e-42bd-bedf-808292653d6c_SiteId">
    <vt:lpwstr>2882be50-2012-4d88-ac86-544124e120c8</vt:lpwstr>
  </property>
  <property fmtid="{D5CDD505-2E9C-101B-9397-08002B2CF9AE}" pid="7" name="MSIP_Label_b1c9b508-7c6e-42bd-bedf-808292653d6c_ActionId">
    <vt:lpwstr>2c295269-9bdf-457d-9c55-17d86e4a0354</vt:lpwstr>
  </property>
  <property fmtid="{D5CDD505-2E9C-101B-9397-08002B2CF9AE}" pid="8" name="MSIP_Label_b1c9b508-7c6e-42bd-bedf-808292653d6c_ContentBits">
    <vt:lpwstr>3</vt:lpwstr>
  </property>
  <property fmtid="{D5CDD505-2E9C-101B-9397-08002B2CF9AE}" pid="9" name="ClassificationContentMarkingFooterLocations">
    <vt:lpwstr>Office Theme:12</vt:lpwstr>
  </property>
  <property fmtid="{D5CDD505-2E9C-101B-9397-08002B2CF9AE}" pid="10" name="ClassificationContentMarkingFooterText">
    <vt:lpwstr>INTERNAL</vt:lpwstr>
  </property>
  <property fmtid="{D5CDD505-2E9C-101B-9397-08002B2CF9AE}" pid="11" name="MediaServiceImageTags">
    <vt:lpwstr/>
  </property>
  <property fmtid="{D5CDD505-2E9C-101B-9397-08002B2CF9AE}" pid="12" name="ContentTypeId">
    <vt:lpwstr>0x01010009D8CBB97D485B4B9E0211F2B050B073</vt:lpwstr>
  </property>
  <property fmtid="{D5CDD505-2E9C-101B-9397-08002B2CF9AE}" pid="13" name="RevIMBCS">
    <vt:lpwstr>1;#0.1 Initial category|0239cc7a-0c96-48a8-9e0e-a383e362571c</vt:lpwstr>
  </property>
  <property fmtid="{D5CDD505-2E9C-101B-9397-08002B2CF9AE}" pid="14" name="LegalHoldTag">
    <vt:lpwstr/>
  </property>
</Properties>
</file>