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7306F47-A13A-4A8A-841A-3FB7B09AE1A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4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D350-3D45-437C-87F7-899B363CFA7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256954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658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350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502997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880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66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01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45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138838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D350-3D45-437C-87F7-899B363CFA7F}"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06F47-A13A-4A8A-841A-3FB7B09AE1A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55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D350-3D45-437C-87F7-899B363CFA7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84108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D350-3D45-437C-87F7-899B363CFA7F}"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06F47-A13A-4A8A-841A-3FB7B09AE1A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53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D350-3D45-437C-87F7-899B363CFA7F}"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06F47-A13A-4A8A-841A-3FB7B09AE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06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CD350-3D45-437C-87F7-899B363CFA7F}"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42294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D350-3D45-437C-87F7-899B363CFA7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06F47-A13A-4A8A-841A-3FB7B09AE1A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D350-3D45-437C-87F7-899B363CFA7F}"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06F47-A13A-4A8A-841A-3FB7B09AE1A1}" type="slidenum">
              <a:rPr lang="en-IN" smtClean="0"/>
              <a:t>‹#›</a:t>
            </a:fld>
            <a:endParaRPr lang="en-IN"/>
          </a:p>
        </p:txBody>
      </p:sp>
    </p:spTree>
    <p:extLst>
      <p:ext uri="{BB962C8B-B14F-4D97-AF65-F5344CB8AC3E}">
        <p14:creationId xmlns:p14="http://schemas.microsoft.com/office/powerpoint/2010/main" val="149926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ECD350-3D45-437C-87F7-899B363CFA7F}" type="datetimeFigureOut">
              <a:rPr lang="en-IN" smtClean="0"/>
              <a:t>05-11-2023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06F47-A13A-4A8A-841A-3FB7B09AE1A1}" type="slidenum">
              <a:rPr lang="en-IN" smtClean="0"/>
              <a:t>‹#›</a:t>
            </a:fld>
            <a:endParaRPr lang="en-IN"/>
          </a:p>
        </p:txBody>
      </p:sp>
    </p:spTree>
    <p:extLst>
      <p:ext uri="{BB962C8B-B14F-4D97-AF65-F5344CB8AC3E}">
        <p14:creationId xmlns:p14="http://schemas.microsoft.com/office/powerpoint/2010/main" val="2775288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ovIykchkW5I" TargetMode="External"/><Relationship Id="rId2" Type="http://schemas.openxmlformats.org/officeDocument/2006/relationships/hyperlink" Target="https://github.com/trekhleb/self-parking-car-evolution" TargetMode="External"/><Relationship Id="rId1" Type="http://schemas.openxmlformats.org/officeDocument/2006/relationships/slideLayout" Target="../slideLayouts/slideLayout2.xml"/><Relationship Id="rId6" Type="http://schemas.openxmlformats.org/officeDocument/2006/relationships/hyperlink" Target="https://www.youtube.com/watch?v=Dw3BZ6O_8LY&amp;t=1s" TargetMode="External"/><Relationship Id="rId5" Type="http://schemas.openxmlformats.org/officeDocument/2006/relationships/hyperlink" Target="https://www.youtube.com/watch?v=KecMlLUuiE4" TargetMode="External"/><Relationship Id="rId4" Type="http://schemas.openxmlformats.org/officeDocument/2006/relationships/hyperlink" Target="https://www.youtube.com/watch?v=DJtK0bmSMGs&amp;t=13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9597-7BB5-732D-9D0B-EF6C4479897C}"/>
              </a:ext>
            </a:extLst>
          </p:cNvPr>
          <p:cNvSpPr>
            <a:spLocks noGrp="1"/>
          </p:cNvSpPr>
          <p:nvPr>
            <p:ph type="ctrTitle"/>
          </p:nvPr>
        </p:nvSpPr>
        <p:spPr/>
        <p:txBody>
          <a:bodyPr/>
          <a:lstStyle/>
          <a:p>
            <a:r>
              <a:rPr lang="en-IN" dirty="0"/>
              <a:t>Self Parking Car</a:t>
            </a:r>
          </a:p>
        </p:txBody>
      </p:sp>
      <p:sp>
        <p:nvSpPr>
          <p:cNvPr id="3" name="Subtitle 2">
            <a:extLst>
              <a:ext uri="{FF2B5EF4-FFF2-40B4-BE49-F238E27FC236}">
                <a16:creationId xmlns:a16="http://schemas.microsoft.com/office/drawing/2014/main" id="{AF5F9FBE-FFC9-129C-2F2C-21161343A8F6}"/>
              </a:ext>
            </a:extLst>
          </p:cNvPr>
          <p:cNvSpPr>
            <a:spLocks noGrp="1"/>
          </p:cNvSpPr>
          <p:nvPr>
            <p:ph type="subTitle" idx="1"/>
          </p:nvPr>
        </p:nvSpPr>
        <p:spPr/>
        <p:txBody>
          <a:bodyPr/>
          <a:lstStyle/>
          <a:p>
            <a:r>
              <a:rPr lang="en-IN" dirty="0"/>
              <a:t>Taking Automation in Cars to the Next Level 	</a:t>
            </a:r>
          </a:p>
        </p:txBody>
      </p:sp>
    </p:spTree>
    <p:extLst>
      <p:ext uri="{BB962C8B-B14F-4D97-AF65-F5344CB8AC3E}">
        <p14:creationId xmlns:p14="http://schemas.microsoft.com/office/powerpoint/2010/main" val="23662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A4B2-5612-5AA6-B520-81C4B839E96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808AE6D-F862-AF1A-6F16-67AA8135A50E}"/>
              </a:ext>
            </a:extLst>
          </p:cNvPr>
          <p:cNvSpPr>
            <a:spLocks noGrp="1"/>
          </p:cNvSpPr>
          <p:nvPr>
            <p:ph idx="1"/>
          </p:nvPr>
        </p:nvSpPr>
        <p:spPr/>
        <p:txBody>
          <a:bodyPr/>
          <a:lstStyle/>
          <a:p>
            <a:pPr marL="0" indent="0">
              <a:buNone/>
            </a:pPr>
            <a:r>
              <a:rPr lang="en-IN" dirty="0"/>
              <a:t>Parking is arguably one of the biggest challenges when it comes to driving cars. According to the Insurance Institute for Highway Safety, 14% of car crashes occur in parking lots. This does not come as a major surprise, considering even experienced drivers can struggle with parking when faced with some of its major challenges, such as space, terrain, incoming traffic, etc. </a:t>
            </a:r>
          </a:p>
          <a:p>
            <a:pPr marL="0" indent="0">
              <a:buNone/>
            </a:pPr>
            <a:r>
              <a:rPr lang="en-IN" dirty="0"/>
              <a:t>The model being proposed here will allow a car to take into account the surroundings and park in the desired spot by itself without any mishaps, and with no human intervention required. </a:t>
            </a:r>
          </a:p>
        </p:txBody>
      </p:sp>
    </p:spTree>
    <p:extLst>
      <p:ext uri="{BB962C8B-B14F-4D97-AF65-F5344CB8AC3E}">
        <p14:creationId xmlns:p14="http://schemas.microsoft.com/office/powerpoint/2010/main" val="87651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DA0A-8221-3274-842A-9396C623C4A4}"/>
              </a:ext>
            </a:extLst>
          </p:cNvPr>
          <p:cNvSpPr>
            <a:spLocks noGrp="1"/>
          </p:cNvSpPr>
          <p:nvPr>
            <p:ph type="title"/>
          </p:nvPr>
        </p:nvSpPr>
        <p:spPr/>
        <p:txBody>
          <a:bodyPr/>
          <a:lstStyle/>
          <a:p>
            <a:r>
              <a:rPr lang="en-IN" dirty="0"/>
              <a:t>Proposed Plan </a:t>
            </a:r>
          </a:p>
        </p:txBody>
      </p:sp>
      <p:pic>
        <p:nvPicPr>
          <p:cNvPr id="5" name="Content Placeholder 4">
            <a:extLst>
              <a:ext uri="{FF2B5EF4-FFF2-40B4-BE49-F238E27FC236}">
                <a16:creationId xmlns:a16="http://schemas.microsoft.com/office/drawing/2014/main" id="{C04BE741-EDDA-E78E-2AD4-1EE3E1919533}"/>
              </a:ext>
            </a:extLst>
          </p:cNvPr>
          <p:cNvPicPr>
            <a:picLocks noGrp="1" noChangeAspect="1"/>
          </p:cNvPicPr>
          <p:nvPr>
            <p:ph idx="1"/>
          </p:nvPr>
        </p:nvPicPr>
        <p:blipFill>
          <a:blip r:embed="rId2"/>
          <a:stretch>
            <a:fillRect/>
          </a:stretch>
        </p:blipFill>
        <p:spPr>
          <a:xfrm>
            <a:off x="5723879" y="2490086"/>
            <a:ext cx="5499121" cy="3317875"/>
          </a:xfrm>
        </p:spPr>
      </p:pic>
      <p:sp>
        <p:nvSpPr>
          <p:cNvPr id="6" name="TextBox 5">
            <a:extLst>
              <a:ext uri="{FF2B5EF4-FFF2-40B4-BE49-F238E27FC236}">
                <a16:creationId xmlns:a16="http://schemas.microsoft.com/office/drawing/2014/main" id="{1F7FDF4E-3B7B-8094-0FBF-986652454FED}"/>
              </a:ext>
            </a:extLst>
          </p:cNvPr>
          <p:cNvSpPr txBox="1"/>
          <p:nvPr/>
        </p:nvSpPr>
        <p:spPr>
          <a:xfrm>
            <a:off x="1594585" y="2490086"/>
            <a:ext cx="3801979" cy="3416320"/>
          </a:xfrm>
          <a:prstGeom prst="rect">
            <a:avLst/>
          </a:prstGeom>
          <a:noFill/>
        </p:spPr>
        <p:txBody>
          <a:bodyPr wrap="square" rtlCol="0">
            <a:spAutoFit/>
          </a:bodyPr>
          <a:lstStyle/>
          <a:p>
            <a:r>
              <a:rPr lang="en-IN" sz="2400" dirty="0"/>
              <a:t>For the purpose of developing the model, the mobile game ‘</a:t>
            </a:r>
            <a:r>
              <a:rPr lang="en-IN" sz="2400" dirty="0" err="1"/>
              <a:t>Dr.</a:t>
            </a:r>
            <a:r>
              <a:rPr lang="en-IN" sz="2400" dirty="0"/>
              <a:t> Parking 4’ is being used. To run it on a desktop computer for model testing, the </a:t>
            </a:r>
            <a:r>
              <a:rPr lang="en-IN" sz="2400" dirty="0" err="1"/>
              <a:t>BlueStacks</a:t>
            </a:r>
            <a:r>
              <a:rPr lang="en-IN" sz="2400" dirty="0"/>
              <a:t> emulator has been used. The model will aim to clear the practice stages of this game. </a:t>
            </a:r>
          </a:p>
        </p:txBody>
      </p:sp>
    </p:spTree>
    <p:extLst>
      <p:ext uri="{BB962C8B-B14F-4D97-AF65-F5344CB8AC3E}">
        <p14:creationId xmlns:p14="http://schemas.microsoft.com/office/powerpoint/2010/main" val="98547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7924-8293-E7C1-40C8-132AEEFD41ED}"/>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5F400C06-F35E-05DC-BE67-1195B95BE265}"/>
              </a:ext>
            </a:extLst>
          </p:cNvPr>
          <p:cNvSpPr>
            <a:spLocks noGrp="1"/>
          </p:cNvSpPr>
          <p:nvPr>
            <p:ph idx="1"/>
          </p:nvPr>
        </p:nvSpPr>
        <p:spPr/>
        <p:txBody>
          <a:bodyPr/>
          <a:lstStyle/>
          <a:p>
            <a:r>
              <a:rPr lang="en-IN" dirty="0"/>
              <a:t>A hybrid LSTM-CNN network will take in video footage from the game, which, along with its own inputs into the game will be used for decision making. </a:t>
            </a:r>
          </a:p>
          <a:p>
            <a:r>
              <a:rPr lang="en-IN" dirty="0"/>
              <a:t>The game allows changing of camera views, tests will start with no changes permitted to the camera view in order to reduce the complexity that the model initially deals with. </a:t>
            </a:r>
          </a:p>
          <a:p>
            <a:r>
              <a:rPr lang="en-IN" dirty="0"/>
              <a:t>A genetic algorithm will be used for training to achieve consistent results with the model. </a:t>
            </a:r>
          </a:p>
        </p:txBody>
      </p:sp>
    </p:spTree>
    <p:extLst>
      <p:ext uri="{BB962C8B-B14F-4D97-AF65-F5344CB8AC3E}">
        <p14:creationId xmlns:p14="http://schemas.microsoft.com/office/powerpoint/2010/main" val="386468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886C-AC5B-7CAE-569F-15ECE8F89F29}"/>
              </a:ext>
            </a:extLst>
          </p:cNvPr>
          <p:cNvSpPr>
            <a:spLocks noGrp="1"/>
          </p:cNvSpPr>
          <p:nvPr>
            <p:ph type="title"/>
          </p:nvPr>
        </p:nvSpPr>
        <p:spPr/>
        <p:txBody>
          <a:bodyPr/>
          <a:lstStyle/>
          <a:p>
            <a:r>
              <a:rPr lang="en-IN" dirty="0"/>
              <a:t>Inspiration for the Project </a:t>
            </a:r>
          </a:p>
        </p:txBody>
      </p:sp>
      <p:sp>
        <p:nvSpPr>
          <p:cNvPr id="3" name="Content Placeholder 2">
            <a:extLst>
              <a:ext uri="{FF2B5EF4-FFF2-40B4-BE49-F238E27FC236}">
                <a16:creationId xmlns:a16="http://schemas.microsoft.com/office/drawing/2014/main" id="{FD5090B9-00C9-FEF8-1C29-6CBBE2025D4B}"/>
              </a:ext>
            </a:extLst>
          </p:cNvPr>
          <p:cNvSpPr>
            <a:spLocks noGrp="1"/>
          </p:cNvSpPr>
          <p:nvPr>
            <p:ph idx="1"/>
          </p:nvPr>
        </p:nvSpPr>
        <p:spPr/>
        <p:txBody>
          <a:bodyPr>
            <a:normAutofit fontScale="92500"/>
          </a:bodyPr>
          <a:lstStyle/>
          <a:p>
            <a:r>
              <a:rPr lang="en-IN" dirty="0"/>
              <a:t>A large number of videos highlight attempts to develop AI models that can play popular video games. Some games where AI models have been developed include </a:t>
            </a:r>
            <a:r>
              <a:rPr lang="en-IN" dirty="0" err="1"/>
              <a:t>Trackmania</a:t>
            </a:r>
            <a:r>
              <a:rPr lang="en-IN" dirty="0"/>
              <a:t>, Minecraft and Rocket League. </a:t>
            </a:r>
          </a:p>
          <a:p>
            <a:r>
              <a:rPr lang="en-IN" dirty="0"/>
              <a:t>At the same time, there exist a number of games that provide extremely realistic simulations of driving of vehicles. These games can be found on mobile, console and on PC. </a:t>
            </a:r>
          </a:p>
          <a:p>
            <a:r>
              <a:rPr lang="en-IN" dirty="0"/>
              <a:t>Considering that a completely self driving car requires a more sophisticated model, we decided to address the relatively smaller problem of self parking cars. </a:t>
            </a:r>
          </a:p>
        </p:txBody>
      </p:sp>
    </p:spTree>
    <p:extLst>
      <p:ext uri="{BB962C8B-B14F-4D97-AF65-F5344CB8AC3E}">
        <p14:creationId xmlns:p14="http://schemas.microsoft.com/office/powerpoint/2010/main" val="420322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2F36-0FBA-2FD4-868B-AD334F51BAE5}"/>
              </a:ext>
            </a:extLst>
          </p:cNvPr>
          <p:cNvSpPr>
            <a:spLocks noGrp="1"/>
          </p:cNvSpPr>
          <p:nvPr>
            <p:ph type="title"/>
          </p:nvPr>
        </p:nvSpPr>
        <p:spPr/>
        <p:txBody>
          <a:bodyPr/>
          <a:lstStyle/>
          <a:p>
            <a:r>
              <a:rPr lang="en-IN" dirty="0"/>
              <a:t>Concept Sources</a:t>
            </a:r>
          </a:p>
        </p:txBody>
      </p:sp>
      <p:pic>
        <p:nvPicPr>
          <p:cNvPr id="5" name="Content Placeholder 4">
            <a:extLst>
              <a:ext uri="{FF2B5EF4-FFF2-40B4-BE49-F238E27FC236}">
                <a16:creationId xmlns:a16="http://schemas.microsoft.com/office/drawing/2014/main" id="{76B92D6D-C3E5-5E50-8B2A-7D84C62F49E5}"/>
              </a:ext>
            </a:extLst>
          </p:cNvPr>
          <p:cNvPicPr>
            <a:picLocks noGrp="1" noChangeAspect="1"/>
          </p:cNvPicPr>
          <p:nvPr>
            <p:ph idx="1"/>
          </p:nvPr>
        </p:nvPicPr>
        <p:blipFill>
          <a:blip r:embed="rId2"/>
          <a:stretch>
            <a:fillRect/>
          </a:stretch>
        </p:blipFill>
        <p:spPr>
          <a:xfrm>
            <a:off x="5059540" y="2481992"/>
            <a:ext cx="6267772" cy="1574881"/>
          </a:xfrm>
        </p:spPr>
      </p:pic>
      <p:pic>
        <p:nvPicPr>
          <p:cNvPr id="9" name="Picture 8">
            <a:extLst>
              <a:ext uri="{FF2B5EF4-FFF2-40B4-BE49-F238E27FC236}">
                <a16:creationId xmlns:a16="http://schemas.microsoft.com/office/drawing/2014/main" id="{949A8416-86D8-FB37-164A-0A8D6F0E3B70}"/>
              </a:ext>
            </a:extLst>
          </p:cNvPr>
          <p:cNvPicPr>
            <a:picLocks noChangeAspect="1"/>
          </p:cNvPicPr>
          <p:nvPr/>
        </p:nvPicPr>
        <p:blipFill>
          <a:blip r:embed="rId3"/>
          <a:stretch>
            <a:fillRect/>
          </a:stretch>
        </p:blipFill>
        <p:spPr>
          <a:xfrm>
            <a:off x="1409925" y="3193389"/>
            <a:ext cx="6039160" cy="1409772"/>
          </a:xfrm>
          <a:prstGeom prst="rect">
            <a:avLst/>
          </a:prstGeom>
        </p:spPr>
      </p:pic>
      <p:pic>
        <p:nvPicPr>
          <p:cNvPr id="11" name="Picture 10">
            <a:extLst>
              <a:ext uri="{FF2B5EF4-FFF2-40B4-BE49-F238E27FC236}">
                <a16:creationId xmlns:a16="http://schemas.microsoft.com/office/drawing/2014/main" id="{A4F72033-7A26-04BB-B2DC-E228AC7F38EE}"/>
              </a:ext>
            </a:extLst>
          </p:cNvPr>
          <p:cNvPicPr>
            <a:picLocks noChangeAspect="1"/>
          </p:cNvPicPr>
          <p:nvPr/>
        </p:nvPicPr>
        <p:blipFill>
          <a:blip r:embed="rId4"/>
          <a:stretch>
            <a:fillRect/>
          </a:stretch>
        </p:blipFill>
        <p:spPr>
          <a:xfrm>
            <a:off x="921747" y="4572002"/>
            <a:ext cx="8275586" cy="1578229"/>
          </a:xfrm>
          <a:prstGeom prst="rect">
            <a:avLst/>
          </a:prstGeom>
        </p:spPr>
      </p:pic>
      <p:pic>
        <p:nvPicPr>
          <p:cNvPr id="7" name="Picture 6">
            <a:extLst>
              <a:ext uri="{FF2B5EF4-FFF2-40B4-BE49-F238E27FC236}">
                <a16:creationId xmlns:a16="http://schemas.microsoft.com/office/drawing/2014/main" id="{558A09E0-F37C-EBA9-F79C-6A47F4B5A5AB}"/>
              </a:ext>
            </a:extLst>
          </p:cNvPr>
          <p:cNvPicPr>
            <a:picLocks noChangeAspect="1"/>
          </p:cNvPicPr>
          <p:nvPr/>
        </p:nvPicPr>
        <p:blipFill>
          <a:blip r:embed="rId5"/>
          <a:stretch>
            <a:fillRect/>
          </a:stretch>
        </p:blipFill>
        <p:spPr>
          <a:xfrm>
            <a:off x="5519286" y="4037982"/>
            <a:ext cx="6032810" cy="1460575"/>
          </a:xfrm>
          <a:prstGeom prst="rect">
            <a:avLst/>
          </a:prstGeom>
        </p:spPr>
      </p:pic>
    </p:spTree>
    <p:extLst>
      <p:ext uri="{BB962C8B-B14F-4D97-AF65-F5344CB8AC3E}">
        <p14:creationId xmlns:p14="http://schemas.microsoft.com/office/powerpoint/2010/main" val="121393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1F24-0427-5D37-0B98-57771D952918}"/>
              </a:ext>
            </a:extLst>
          </p:cNvPr>
          <p:cNvSpPr>
            <a:spLocks noGrp="1"/>
          </p:cNvSpPr>
          <p:nvPr>
            <p:ph type="title"/>
          </p:nvPr>
        </p:nvSpPr>
        <p:spPr/>
        <p:txBody>
          <a:bodyPr/>
          <a:lstStyle/>
          <a:p>
            <a:r>
              <a:rPr lang="en-IN" dirty="0"/>
              <a:t>Potential Impact </a:t>
            </a:r>
          </a:p>
        </p:txBody>
      </p:sp>
      <p:sp>
        <p:nvSpPr>
          <p:cNvPr id="3" name="Content Placeholder 2">
            <a:extLst>
              <a:ext uri="{FF2B5EF4-FFF2-40B4-BE49-F238E27FC236}">
                <a16:creationId xmlns:a16="http://schemas.microsoft.com/office/drawing/2014/main" id="{025F7F42-7A38-697E-0458-86D4ED50D033}"/>
              </a:ext>
            </a:extLst>
          </p:cNvPr>
          <p:cNvSpPr>
            <a:spLocks noGrp="1"/>
          </p:cNvSpPr>
          <p:nvPr>
            <p:ph idx="1"/>
          </p:nvPr>
        </p:nvSpPr>
        <p:spPr/>
        <p:txBody>
          <a:bodyPr/>
          <a:lstStyle/>
          <a:p>
            <a:pPr marL="0" indent="0">
              <a:buNone/>
            </a:pPr>
            <a:r>
              <a:rPr lang="en-IN" dirty="0"/>
              <a:t>In the current market, self parking systems in cars are limited, with most requiring some form of human intervention. These systems are often found lacking in reliability. </a:t>
            </a:r>
          </a:p>
          <a:p>
            <a:pPr marL="0" indent="0">
              <a:buNone/>
            </a:pPr>
            <a:r>
              <a:rPr lang="en-IN" dirty="0"/>
              <a:t>The proposed model is being built on a game which closely resembles automatic cars, with the aim of performing fully autonomous parking without any mishaps. Success of the model can lead to the development of more reliable self parking systems. </a:t>
            </a:r>
          </a:p>
          <a:p>
            <a:pPr marL="0" indent="0">
              <a:buNone/>
            </a:pPr>
            <a:endParaRPr lang="en-IN" dirty="0"/>
          </a:p>
        </p:txBody>
      </p:sp>
    </p:spTree>
    <p:extLst>
      <p:ext uri="{BB962C8B-B14F-4D97-AF65-F5344CB8AC3E}">
        <p14:creationId xmlns:p14="http://schemas.microsoft.com/office/powerpoint/2010/main" val="128199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9198-D0A7-1A65-5A2C-3BBD1F3940F8}"/>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FE0BA536-546A-F52A-35AE-6F6393D8DC24}"/>
              </a:ext>
            </a:extLst>
          </p:cNvPr>
          <p:cNvSpPr>
            <a:spLocks noGrp="1"/>
          </p:cNvSpPr>
          <p:nvPr>
            <p:ph idx="1"/>
          </p:nvPr>
        </p:nvSpPr>
        <p:spPr/>
        <p:txBody>
          <a:bodyPr/>
          <a:lstStyle/>
          <a:p>
            <a:pPr marL="514350" indent="-514350">
              <a:buFont typeface="+mj-lt"/>
              <a:buAutoNum type="arabicPeriod"/>
            </a:pPr>
            <a:r>
              <a:rPr lang="en-IN" dirty="0">
                <a:hlinkClick r:id="rId2"/>
              </a:rPr>
              <a:t>https://github.com/trekhleb/self-parking-car-evolution</a:t>
            </a:r>
            <a:endParaRPr lang="en-IN" dirty="0"/>
          </a:p>
          <a:p>
            <a:pPr marL="514350" indent="-514350">
              <a:buFont typeface="+mj-lt"/>
              <a:buAutoNum type="arabicPeriod"/>
            </a:pPr>
            <a:r>
              <a:rPr lang="en-IN" dirty="0">
                <a:hlinkClick r:id="rId3"/>
              </a:rPr>
              <a:t>https://www.youtube.com/watch?v=ovIykchkW5I</a:t>
            </a:r>
            <a:endParaRPr lang="en-IN" dirty="0"/>
          </a:p>
          <a:p>
            <a:pPr marL="514350" indent="-514350">
              <a:buFont typeface="+mj-lt"/>
              <a:buAutoNum type="arabicPeriod"/>
            </a:pPr>
            <a:r>
              <a:rPr lang="en-IN" dirty="0">
                <a:hlinkClick r:id="rId4"/>
              </a:rPr>
              <a:t>https://www.youtube.com/watch?v=DJtK0bmSMGs&amp;t=13s</a:t>
            </a:r>
            <a:endParaRPr lang="en-IN" dirty="0"/>
          </a:p>
          <a:p>
            <a:pPr marL="514350" indent="-514350">
              <a:buFont typeface="+mj-lt"/>
              <a:buAutoNum type="arabicPeriod"/>
            </a:pPr>
            <a:r>
              <a:rPr lang="en-IN" dirty="0">
                <a:hlinkClick r:id="rId5"/>
              </a:rPr>
              <a:t>https://www.youtube.com/watch?v=KecMlLUuiE4</a:t>
            </a:r>
            <a:endParaRPr lang="en-IN" dirty="0"/>
          </a:p>
          <a:p>
            <a:pPr marL="514350" indent="-514350">
              <a:buFont typeface="+mj-lt"/>
              <a:buAutoNum type="arabicPeriod"/>
            </a:pPr>
            <a:r>
              <a:rPr lang="en-IN" dirty="0">
                <a:hlinkClick r:id="rId6"/>
              </a:rPr>
              <a:t>https://www.youtube.com/watch?v=Dw3BZ6O_8LY&amp;t=1s</a:t>
            </a:r>
            <a:endParaRPr lang="en-IN" dirty="0"/>
          </a:p>
        </p:txBody>
      </p:sp>
    </p:spTree>
    <p:extLst>
      <p:ext uri="{BB962C8B-B14F-4D97-AF65-F5344CB8AC3E}">
        <p14:creationId xmlns:p14="http://schemas.microsoft.com/office/powerpoint/2010/main" val="27540659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136</TotalTime>
  <Words>501</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Self Parking Car</vt:lpstr>
      <vt:lpstr>Introduction</vt:lpstr>
      <vt:lpstr>Proposed Plan </vt:lpstr>
      <vt:lpstr>How It Works</vt:lpstr>
      <vt:lpstr>Inspiration for the Project </vt:lpstr>
      <vt:lpstr>Concept Sources</vt:lpstr>
      <vt:lpstr>Potential Impact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Parking Car</dc:title>
  <dc:creator>Rishab Agrawal</dc:creator>
  <cp:lastModifiedBy>Rishab Agrawal</cp:lastModifiedBy>
  <cp:revision>1</cp:revision>
  <dcterms:created xsi:type="dcterms:W3CDTF">2023-11-05T16:08:07Z</dcterms:created>
  <dcterms:modified xsi:type="dcterms:W3CDTF">2023-11-05T18:24:32Z</dcterms:modified>
</cp:coreProperties>
</file>