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ED20C26-E7A1-4766-AE90-A6C91CEF91B3}" type="datetimeFigureOut">
              <a:rPr lang="en-US" smtClean="0"/>
              <a:t>9/24/2015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47D0DE7-88BE-4980-B9C7-40D4F50F079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D20C26-E7A1-4766-AE90-A6C91CEF91B3}"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D0DE7-88BE-4980-B9C7-40D4F50F07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D20C26-E7A1-4766-AE90-A6C91CEF91B3}"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D0DE7-88BE-4980-B9C7-40D4F50F07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ED20C26-E7A1-4766-AE90-A6C91CEF91B3}" type="datetimeFigureOut">
              <a:rPr lang="en-US" smtClean="0"/>
              <a:t>9/24/2015</a:t>
            </a:fld>
            <a:endParaRPr lang="en-US"/>
          </a:p>
        </p:txBody>
      </p:sp>
      <p:sp>
        <p:nvSpPr>
          <p:cNvPr id="9" name="Slide Number Placeholder 8"/>
          <p:cNvSpPr>
            <a:spLocks noGrp="1"/>
          </p:cNvSpPr>
          <p:nvPr>
            <p:ph type="sldNum" sz="quarter" idx="15"/>
          </p:nvPr>
        </p:nvSpPr>
        <p:spPr/>
        <p:txBody>
          <a:bodyPr rtlCol="0"/>
          <a:lstStyle/>
          <a:p>
            <a:fld id="{F47D0DE7-88BE-4980-B9C7-40D4F50F079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ED20C26-E7A1-4766-AE90-A6C91CEF91B3}" type="datetimeFigureOut">
              <a:rPr lang="en-US" smtClean="0"/>
              <a:t>9/24/2015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47D0DE7-88BE-4980-B9C7-40D4F50F079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ED20C26-E7A1-4766-AE90-A6C91CEF91B3}"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D0DE7-88BE-4980-B9C7-40D4F50F079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ED20C26-E7A1-4766-AE90-A6C91CEF91B3}" type="datetimeFigureOut">
              <a:rPr lang="en-US" smtClean="0"/>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7D0DE7-88BE-4980-B9C7-40D4F50F079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ED20C26-E7A1-4766-AE90-A6C91CEF91B3}" type="datetimeFigureOut">
              <a:rPr lang="en-US" smtClean="0"/>
              <a:t>9/24/2015</a:t>
            </a:fld>
            <a:endParaRPr lang="en-US"/>
          </a:p>
        </p:txBody>
      </p:sp>
      <p:sp>
        <p:nvSpPr>
          <p:cNvPr id="7" name="Slide Number Placeholder 6"/>
          <p:cNvSpPr>
            <a:spLocks noGrp="1"/>
          </p:cNvSpPr>
          <p:nvPr>
            <p:ph type="sldNum" sz="quarter" idx="11"/>
          </p:nvPr>
        </p:nvSpPr>
        <p:spPr/>
        <p:txBody>
          <a:bodyPr rtlCol="0"/>
          <a:lstStyle/>
          <a:p>
            <a:fld id="{F47D0DE7-88BE-4980-B9C7-40D4F50F079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20C26-E7A1-4766-AE90-A6C91CEF91B3}" type="datetimeFigureOut">
              <a:rPr lang="en-US" smtClean="0"/>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7D0DE7-88BE-4980-B9C7-40D4F50F07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ED20C26-E7A1-4766-AE90-A6C91CEF91B3}" type="datetimeFigureOut">
              <a:rPr lang="en-US" smtClean="0"/>
              <a:t>9/24/2015</a:t>
            </a:fld>
            <a:endParaRPr lang="en-US"/>
          </a:p>
        </p:txBody>
      </p:sp>
      <p:sp>
        <p:nvSpPr>
          <p:cNvPr id="22" name="Slide Number Placeholder 21"/>
          <p:cNvSpPr>
            <a:spLocks noGrp="1"/>
          </p:cNvSpPr>
          <p:nvPr>
            <p:ph type="sldNum" sz="quarter" idx="15"/>
          </p:nvPr>
        </p:nvSpPr>
        <p:spPr/>
        <p:txBody>
          <a:bodyPr rtlCol="0"/>
          <a:lstStyle/>
          <a:p>
            <a:fld id="{F47D0DE7-88BE-4980-B9C7-40D4F50F079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ED20C26-E7A1-4766-AE90-A6C91CEF91B3}" type="datetimeFigureOut">
              <a:rPr lang="en-US" smtClean="0"/>
              <a:t>9/24/2015</a:t>
            </a:fld>
            <a:endParaRPr lang="en-US"/>
          </a:p>
        </p:txBody>
      </p:sp>
      <p:sp>
        <p:nvSpPr>
          <p:cNvPr id="18" name="Slide Number Placeholder 17"/>
          <p:cNvSpPr>
            <a:spLocks noGrp="1"/>
          </p:cNvSpPr>
          <p:nvPr>
            <p:ph type="sldNum" sz="quarter" idx="11"/>
          </p:nvPr>
        </p:nvSpPr>
        <p:spPr/>
        <p:txBody>
          <a:bodyPr rtlCol="0"/>
          <a:lstStyle/>
          <a:p>
            <a:fld id="{F47D0DE7-88BE-4980-B9C7-40D4F50F079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ED20C26-E7A1-4766-AE90-A6C91CEF91B3}" type="datetimeFigureOut">
              <a:rPr lang="en-US" smtClean="0"/>
              <a:t>9/24/2015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47D0DE7-88BE-4980-B9C7-40D4F50F07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go.microsoft.com/fwlink/p/?LinkId=261839" TargetMode="External"/><Relationship Id="rId3" Type="http://schemas.openxmlformats.org/officeDocument/2006/relationships/hyperlink" Target="http://go.microsoft.com/fwlink/p/?LinkId=259441" TargetMode="External"/><Relationship Id="rId7" Type="http://schemas.openxmlformats.org/officeDocument/2006/relationships/hyperlink" Target="https://msdn.microsoft.com/en-us/library/system.xml.xmlreader.aspx" TargetMode="External"/><Relationship Id="rId2" Type="http://schemas.openxmlformats.org/officeDocument/2006/relationships/hyperlink" Target="https://msdn.microsoft.com/en-us/library/system.net.http.httpclient.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system.io.streamreader.aspx" TargetMode="External"/><Relationship Id="rId11" Type="http://schemas.openxmlformats.org/officeDocument/2006/relationships/hyperlink" Target="http://go.microsoft.com/fwlink/p/?LinkID=192382" TargetMode="External"/><Relationship Id="rId5" Type="http://schemas.openxmlformats.org/officeDocument/2006/relationships/hyperlink" Target="https://msdn.microsoft.com/en-us/library/system.io.streamwriter.aspx" TargetMode="External"/><Relationship Id="rId10" Type="http://schemas.openxmlformats.org/officeDocument/2006/relationships/hyperlink" Target="http://go.microsoft.com/fwlink/p/?LinkId=261841" TargetMode="External"/><Relationship Id="rId4" Type="http://schemas.openxmlformats.org/officeDocument/2006/relationships/hyperlink" Target="http://go.microsoft.com/fwlink/p/?LinkId=248220" TargetMode="External"/><Relationship Id="rId9" Type="http://schemas.openxmlformats.org/officeDocument/2006/relationships/hyperlink" Target="http://go.microsoft.com/fwlink/p/?LinkId=2618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Async</a:t>
            </a:r>
            <a:r>
              <a:rPr lang="en-US" dirty="0" smtClean="0"/>
              <a:t> await</a:t>
            </a:r>
            <a:endParaRPr lang="en-US" dirty="0"/>
          </a:p>
        </p:txBody>
      </p:sp>
      <p:sp>
        <p:nvSpPr>
          <p:cNvPr id="3" name="Subtitle 2"/>
          <p:cNvSpPr>
            <a:spLocks noGrp="1"/>
          </p:cNvSpPr>
          <p:nvPr>
            <p:ph type="subTitle" idx="1"/>
          </p:nvPr>
        </p:nvSpPr>
        <p:spPr/>
        <p:txBody>
          <a:bodyPr/>
          <a:lstStyle/>
          <a:p>
            <a:r>
              <a:rPr lang="en-US" dirty="0" smtClean="0"/>
              <a:t>Basics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sz="quarter" idx="1"/>
          </p:nvPr>
        </p:nvSpPr>
        <p:spPr/>
        <p:txBody>
          <a:bodyPr/>
          <a:lstStyle/>
          <a:p>
            <a:r>
              <a:rPr lang="en-US" dirty="0" smtClean="0"/>
              <a:t>You can avoid performance bottlenecks and enhance the overall responsiveness of your application by using asynchronous </a:t>
            </a:r>
            <a:r>
              <a:rPr lang="en-US" dirty="0" smtClean="0"/>
              <a:t>programming.</a:t>
            </a:r>
          </a:p>
          <a:p>
            <a:r>
              <a:rPr lang="en-US" dirty="0" smtClean="0"/>
              <a:t>Visual Studio 2012 introduces a simplified approach, </a:t>
            </a:r>
            <a:r>
              <a:rPr lang="en-US" dirty="0" err="1" smtClean="0"/>
              <a:t>async</a:t>
            </a:r>
            <a:r>
              <a:rPr lang="en-US" dirty="0" smtClean="0"/>
              <a:t> programming, that leverages asynchronous support in the .NET Framework 4.5 and the Windows Runtime.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Improves Responsiveness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Asynchrony is essential for activities that are potentially blocking, such as when your application accesses the web. Access to a web resource sometimes is slow or delayed. If such an activity is blocked within a synchronous process, the entire application must wait. In an asynchronous process, the application can continue with other work that doesn't depend on the web resource until the potentially blocking task finishes.</a:t>
            </a:r>
          </a:p>
          <a:p>
            <a:r>
              <a:rPr lang="en-US" dirty="0" smtClean="0"/>
              <a:t>The following table shows typical areas where asynchronous programming improves responsiveness. The listed APIs from the .NET Framework 4.5 and the Windows Runtime contain methods that support </a:t>
            </a:r>
            <a:r>
              <a:rPr lang="en-US" dirty="0" err="1" smtClean="0"/>
              <a:t>async</a:t>
            </a:r>
            <a:r>
              <a:rPr lang="en-US" dirty="0" smtClean="0"/>
              <a:t> programming.</a:t>
            </a:r>
          </a:p>
          <a:p>
            <a:r>
              <a:rPr lang="en-US" dirty="0" smtClean="0"/>
              <a:t>Application area</a:t>
            </a:r>
          </a:p>
          <a:p>
            <a:r>
              <a:rPr lang="en-US" dirty="0" smtClean="0"/>
              <a:t>Supporting APIs that contain </a:t>
            </a:r>
            <a:r>
              <a:rPr lang="en-US" dirty="0" err="1" smtClean="0"/>
              <a:t>async</a:t>
            </a:r>
            <a:r>
              <a:rPr lang="en-US" dirty="0" smtClean="0"/>
              <a:t> methods</a:t>
            </a:r>
          </a:p>
          <a:p>
            <a:pPr fontAlgn="t"/>
            <a:r>
              <a:rPr lang="en-US" dirty="0" smtClean="0"/>
              <a:t>Web access</a:t>
            </a:r>
          </a:p>
          <a:p>
            <a:pPr fontAlgn="t"/>
            <a:r>
              <a:rPr lang="en-US" dirty="0" err="1" smtClean="0">
                <a:hlinkClick r:id="rId2"/>
              </a:rPr>
              <a:t>HttpClient</a:t>
            </a:r>
            <a:r>
              <a:rPr lang="en-US" dirty="0" smtClean="0"/>
              <a:t>, </a:t>
            </a:r>
            <a:r>
              <a:rPr lang="en-US" dirty="0" err="1" smtClean="0">
                <a:hlinkClick r:id="rId3"/>
              </a:rPr>
              <a:t>SyndicationClient</a:t>
            </a:r>
            <a:endParaRPr lang="en-US" dirty="0" smtClean="0"/>
          </a:p>
          <a:p>
            <a:pPr fontAlgn="t"/>
            <a:r>
              <a:rPr lang="en-US" dirty="0" smtClean="0"/>
              <a:t>Working with files</a:t>
            </a:r>
          </a:p>
          <a:p>
            <a:pPr fontAlgn="t"/>
            <a:r>
              <a:rPr lang="en-US" dirty="0" err="1" smtClean="0">
                <a:hlinkClick r:id="rId4"/>
              </a:rPr>
              <a:t>StorageFile</a:t>
            </a:r>
            <a:r>
              <a:rPr lang="en-US" dirty="0" smtClean="0"/>
              <a:t>, </a:t>
            </a:r>
            <a:r>
              <a:rPr lang="en-US" dirty="0" err="1" smtClean="0">
                <a:hlinkClick r:id="rId5"/>
              </a:rPr>
              <a:t>StreamWriter</a:t>
            </a:r>
            <a:r>
              <a:rPr lang="en-US" dirty="0" smtClean="0"/>
              <a:t>, </a:t>
            </a:r>
            <a:r>
              <a:rPr lang="en-US" dirty="0" err="1" smtClean="0">
                <a:hlinkClick r:id="rId6"/>
              </a:rPr>
              <a:t>StreamReader</a:t>
            </a:r>
            <a:r>
              <a:rPr lang="en-US" dirty="0" smtClean="0"/>
              <a:t>, </a:t>
            </a:r>
            <a:r>
              <a:rPr lang="en-US" dirty="0" err="1" smtClean="0">
                <a:hlinkClick r:id="rId7"/>
              </a:rPr>
              <a:t>XmlReader</a:t>
            </a:r>
            <a:endParaRPr lang="en-US" dirty="0" smtClean="0"/>
          </a:p>
          <a:p>
            <a:pPr fontAlgn="t"/>
            <a:r>
              <a:rPr lang="en-US" dirty="0" smtClean="0"/>
              <a:t>Working with images</a:t>
            </a:r>
          </a:p>
          <a:p>
            <a:pPr fontAlgn="t"/>
            <a:r>
              <a:rPr lang="en-US" dirty="0" err="1" smtClean="0">
                <a:hlinkClick r:id="rId8"/>
              </a:rPr>
              <a:t>MediaCapture</a:t>
            </a:r>
            <a:r>
              <a:rPr lang="en-US" dirty="0" smtClean="0"/>
              <a:t>, </a:t>
            </a:r>
            <a:r>
              <a:rPr lang="en-US" dirty="0" err="1" smtClean="0">
                <a:hlinkClick r:id="rId9"/>
              </a:rPr>
              <a:t>BitmapEncoder</a:t>
            </a:r>
            <a:r>
              <a:rPr lang="en-US" dirty="0" smtClean="0"/>
              <a:t>, </a:t>
            </a:r>
            <a:r>
              <a:rPr lang="en-US" dirty="0" err="1" smtClean="0">
                <a:hlinkClick r:id="rId10"/>
              </a:rPr>
              <a:t>BitmapDecoder</a:t>
            </a:r>
            <a:endParaRPr lang="en-US" dirty="0" smtClean="0"/>
          </a:p>
          <a:p>
            <a:pPr fontAlgn="t"/>
            <a:r>
              <a:rPr lang="en-US" dirty="0" smtClean="0"/>
              <a:t>WCF programming</a:t>
            </a:r>
          </a:p>
          <a:p>
            <a:pPr fontAlgn="t"/>
            <a:r>
              <a:rPr lang="en-US" dirty="0" smtClean="0">
                <a:hlinkClick r:id="rId11"/>
              </a:rPr>
              <a:t>Synchronous and Asynchronous Operations</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 Three things to note in the signature: </a:t>
            </a:r>
            <a:endParaRPr lang="en-US" dirty="0" smtClean="0"/>
          </a:p>
          <a:p>
            <a:r>
              <a:rPr lang="en-US" dirty="0" smtClean="0"/>
              <a:t>// </a:t>
            </a:r>
            <a:r>
              <a:rPr lang="en-US" dirty="0" smtClean="0"/>
              <a:t>- The method has an </a:t>
            </a:r>
            <a:r>
              <a:rPr lang="en-US" dirty="0" err="1" smtClean="0"/>
              <a:t>async</a:t>
            </a:r>
            <a:r>
              <a:rPr lang="en-US" dirty="0" smtClean="0"/>
              <a:t> modifier. </a:t>
            </a:r>
            <a:endParaRPr lang="en-US" dirty="0" smtClean="0"/>
          </a:p>
          <a:p>
            <a:r>
              <a:rPr lang="en-US" dirty="0" smtClean="0"/>
              <a:t>// </a:t>
            </a:r>
            <a:r>
              <a:rPr lang="en-US" dirty="0" smtClean="0"/>
              <a:t>- The return type is Task or Task&lt;T&gt;. (See "Return Types" section.) </a:t>
            </a:r>
            <a:endParaRPr lang="en-US" dirty="0" smtClean="0"/>
          </a:p>
          <a:p>
            <a:r>
              <a:rPr lang="en-US" dirty="0" smtClean="0"/>
              <a:t>// </a:t>
            </a:r>
            <a:r>
              <a:rPr lang="en-US" dirty="0" smtClean="0"/>
              <a:t>Here, it is Task&lt;</a:t>
            </a:r>
            <a:r>
              <a:rPr lang="en-US" dirty="0" err="1" smtClean="0"/>
              <a:t>int</a:t>
            </a:r>
            <a:r>
              <a:rPr lang="en-US" dirty="0" smtClean="0"/>
              <a:t>&gt; because the return statement returns an integer. </a:t>
            </a:r>
            <a:endParaRPr lang="en-US" dirty="0" smtClean="0"/>
          </a:p>
          <a:p>
            <a:r>
              <a:rPr lang="en-US" dirty="0" smtClean="0"/>
              <a:t>// </a:t>
            </a:r>
            <a:r>
              <a:rPr lang="en-US" dirty="0" smtClean="0"/>
              <a:t>- The method name ends in "</a:t>
            </a:r>
            <a:r>
              <a:rPr lang="en-US" dirty="0" err="1" smtClean="0"/>
              <a:t>Async</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612215.jpeg"/>
          <p:cNvPicPr>
            <a:picLocks noGrp="1" noChangeAspect="1"/>
          </p:cNvPicPr>
          <p:nvPr>
            <p:ph sz="quarter" idx="1"/>
          </p:nvPr>
        </p:nvPicPr>
        <p:blipFill>
          <a:blip r:embed="rId2"/>
          <a:stretch>
            <a:fillRect/>
          </a:stretch>
        </p:blipFill>
        <p:spPr>
          <a:xfrm>
            <a:off x="533400" y="0"/>
            <a:ext cx="7947222" cy="6553201"/>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thanks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TotalTime>
  <Words>231</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Async await</vt:lpstr>
      <vt:lpstr>Why</vt:lpstr>
      <vt:lpstr>Async Improves Responsiveness</vt:lpstr>
      <vt:lpstr>example</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await</dc:title>
  <dc:creator>Admin</dc:creator>
  <cp:lastModifiedBy>Admin</cp:lastModifiedBy>
  <cp:revision>6</cp:revision>
  <dcterms:created xsi:type="dcterms:W3CDTF">2015-09-24T00:29:08Z</dcterms:created>
  <dcterms:modified xsi:type="dcterms:W3CDTF">2015-09-24T00:53:10Z</dcterms:modified>
</cp:coreProperties>
</file>