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Masters/slideMaster1.xml" ContentType="application/vnd.openxmlformats-officedocument.presentationml.slideMaster+xml"/>
  <Override PartName="/ppt/notesSlides/notesSlide12.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368" r:id="rId2"/>
    <p:sldId id="391" r:id="rId3"/>
    <p:sldId id="366" r:id="rId4"/>
    <p:sldId id="369" r:id="rId5"/>
    <p:sldId id="367" r:id="rId6"/>
    <p:sldId id="309" r:id="rId7"/>
    <p:sldId id="365" r:id="rId8"/>
    <p:sldId id="372" r:id="rId9"/>
    <p:sldId id="371" r:id="rId10"/>
    <p:sldId id="370" r:id="rId11"/>
    <p:sldId id="375" r:id="rId12"/>
    <p:sldId id="376" r:id="rId13"/>
    <p:sldId id="374" r:id="rId14"/>
    <p:sldId id="373" r:id="rId15"/>
    <p:sldId id="364" r:id="rId16"/>
    <p:sldId id="399" r:id="rId17"/>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70" autoAdjust="0"/>
    <p:restoredTop sz="82048" autoAdjust="0"/>
  </p:normalViewPr>
  <p:slideViewPr>
    <p:cSldViewPr>
      <p:cViewPr varScale="1">
        <p:scale>
          <a:sx n="67" d="100"/>
          <a:sy n="67" d="100"/>
        </p:scale>
        <p:origin x="1920" y="67"/>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customXml" Target="../customXml/item3.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53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35533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5533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533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35533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72C86CE9-B6D0-492A-B1AB-940CAB4000D0}"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1</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10</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baseline="0" dirty="0"/>
              <a:t>The driver has a TLM port of type </a:t>
            </a:r>
            <a:r>
              <a:rPr lang="en-US" baseline="0" dirty="0" err="1"/>
              <a:t>uvm_seq_item_pull_port</a:t>
            </a:r>
            <a:r>
              <a:rPr lang="en-US" baseline="0" dirty="0"/>
              <a:t> that can accept the parameterized request object from the </a:t>
            </a:r>
            <a:r>
              <a:rPr lang="en-US" baseline="0" dirty="0" err="1"/>
              <a:t>uvm_sequencer</a:t>
            </a:r>
            <a:r>
              <a:rPr lang="en-US" baseline="0" dirty="0"/>
              <a:t>. It can also provide a response object back to the sequencer and usually the class type of both request and response items are the same. However, they can be different if explicitly specified. </a:t>
            </a:r>
          </a:p>
          <a:p>
            <a:pPr eaLnBrk="1" hangingPunct="1"/>
            <a:r>
              <a:rPr lang="en-US" dirty="0"/>
              <a:t>The ports</a:t>
            </a:r>
            <a:r>
              <a:rPr lang="en-US" baseline="0" dirty="0"/>
              <a:t> on driver are typically connected to exports of a sequencer component in the parent class where the two are instantiated. The RSP port needs connecting only if the driver will use it to write responses to the analysis export in the sequencer. </a:t>
            </a: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11</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dirty="0"/>
              <a:t>The </a:t>
            </a:r>
            <a:r>
              <a:rPr lang="en-US" dirty="0" err="1"/>
              <a:t>uvm</a:t>
            </a:r>
            <a:r>
              <a:rPr lang="en-US" baseline="0" dirty="0"/>
              <a:t> sequencer base class contains all the functionality required to allow a sequence to communicate with a driver. The base class is parameterized by request and response item types that can be handled by the sequencer. </a:t>
            </a:r>
          </a:p>
          <a:p>
            <a:pPr eaLnBrk="1" hangingPunct="1"/>
            <a:endParaRPr lang="en-US" baseline="0" dirty="0"/>
          </a:p>
          <a:p>
            <a:pPr eaLnBrk="1" hangingPunct="1"/>
            <a:r>
              <a:rPr lang="en-US" baseline="0" dirty="0"/>
              <a:t>Generation of objects within the sequencer is very limited in terms of flexibility and re-usability. This limitation can be overcome with sequences. </a:t>
            </a:r>
          </a:p>
          <a:p>
            <a:pPr eaLnBrk="1" hangingPunct="1"/>
            <a:r>
              <a:rPr lang="en-US" baseline="0" dirty="0"/>
              <a:t>It is not really required to create a custom sequencer to execute every sequence or for every agent. But, you can create your version of the UVM sequencer with additional features and create instances of it throughout the </a:t>
            </a:r>
            <a:r>
              <a:rPr lang="en-US" baseline="0" dirty="0" err="1"/>
              <a:t>testbench</a:t>
            </a:r>
            <a:r>
              <a:rPr lang="en-US" baseline="0" dirty="0"/>
              <a:t>.</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12</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dirty="0"/>
              <a:t>The driver class contains</a:t>
            </a:r>
            <a:r>
              <a:rPr lang="en-US" baseline="0" dirty="0"/>
              <a:t> a TLM port called </a:t>
            </a:r>
            <a:r>
              <a:rPr lang="en-US" baseline="0" dirty="0" err="1"/>
              <a:t>uvm_seq_item_pull_port</a:t>
            </a:r>
            <a:r>
              <a:rPr lang="en-US" baseline="0" dirty="0"/>
              <a:t> that is connected to a </a:t>
            </a:r>
            <a:r>
              <a:rPr lang="en-US" baseline="0" dirty="0" err="1"/>
              <a:t>uvm_seq_item_pull_export</a:t>
            </a:r>
            <a:r>
              <a:rPr lang="en-US" baseline="0" dirty="0"/>
              <a:t> in the sequencer in the connect phase of a UVM agent. The driver can use TLM functions to get the next item from the sequencer when required. </a:t>
            </a:r>
          </a:p>
          <a:p>
            <a:pPr eaLnBrk="1" hangingPunct="1"/>
            <a:r>
              <a:rPr lang="en-US" baseline="0" dirty="0"/>
              <a:t>Declaration for TLM ports can be found in the class definitions of </a:t>
            </a:r>
            <a:r>
              <a:rPr lang="en-US" baseline="0" dirty="0" err="1"/>
              <a:t>uvm_driver</a:t>
            </a:r>
            <a:r>
              <a:rPr lang="en-US" baseline="0" dirty="0"/>
              <a:t> and </a:t>
            </a:r>
            <a:r>
              <a:rPr lang="en-US" baseline="0" dirty="0" err="1"/>
              <a:t>uvm_sequencer</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13</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14</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dirty="0"/>
              <a:t>A </a:t>
            </a:r>
            <a:r>
              <a:rPr lang="en-US" dirty="0" err="1"/>
              <a:t>uvm_sequencer</a:t>
            </a:r>
            <a:r>
              <a:rPr lang="en-US" dirty="0"/>
              <a:t> has an inbuilt TLM</a:t>
            </a:r>
            <a:r>
              <a:rPr lang="en-US" baseline="0" dirty="0"/>
              <a:t> pull implementation port called </a:t>
            </a:r>
            <a:r>
              <a:rPr lang="en-US" baseline="0" dirty="0" err="1"/>
              <a:t>seq_item_export</a:t>
            </a:r>
            <a:r>
              <a:rPr lang="en-US" baseline="0" dirty="0"/>
              <a:t> that is used to connect with the driver’s pull port. </a:t>
            </a: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15</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dirty="0"/>
              <a:t>The</a:t>
            </a:r>
            <a:r>
              <a:rPr lang="en-US" baseline="0" dirty="0"/>
              <a:t> port in </a:t>
            </a:r>
            <a:r>
              <a:rPr lang="en-US" baseline="0" dirty="0" err="1"/>
              <a:t>uvm_driver</a:t>
            </a:r>
            <a:r>
              <a:rPr lang="en-US" baseline="0" dirty="0"/>
              <a:t> is connected to the export in </a:t>
            </a:r>
            <a:r>
              <a:rPr lang="en-US" baseline="0" dirty="0" err="1"/>
              <a:t>uvm_sequencer</a:t>
            </a:r>
            <a:r>
              <a:rPr lang="en-US" baseline="0" dirty="0"/>
              <a:t> in the connect phase of the UVM component in which both driver and sequencer are instantiated, typically in a </a:t>
            </a:r>
            <a:r>
              <a:rPr lang="en-US" baseline="0" dirty="0" err="1"/>
              <a:t>uvm_agent</a:t>
            </a:r>
            <a:r>
              <a:rPr lang="en-US" baseline="0" dirty="0"/>
              <a:t>.</a:t>
            </a:r>
          </a:p>
          <a:p>
            <a:pPr eaLnBrk="1" hangingPunct="1"/>
            <a:r>
              <a:rPr lang="en-US" baseline="0" dirty="0"/>
              <a:t>The connect between driver and sequencer is a one-to-one connection. Multiple drivers aren’t connected to a sequencer nor are multiple sequencers connected to a single driver. Once the connection is made, the driver can utilize the API calls in the TLM port definitions to receive sequence items from the sequencer. </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16</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dirty="0"/>
              <a:t>The</a:t>
            </a:r>
            <a:r>
              <a:rPr lang="en-US" baseline="0" dirty="0"/>
              <a:t> port in </a:t>
            </a:r>
            <a:r>
              <a:rPr lang="en-US" baseline="0" dirty="0" err="1"/>
              <a:t>uvm_driver</a:t>
            </a:r>
            <a:r>
              <a:rPr lang="en-US" baseline="0" dirty="0"/>
              <a:t> is connected to the export in </a:t>
            </a:r>
            <a:r>
              <a:rPr lang="en-US" baseline="0" dirty="0" err="1"/>
              <a:t>uvm_sequencer</a:t>
            </a:r>
            <a:r>
              <a:rPr lang="en-US" baseline="0" dirty="0"/>
              <a:t> in the connect phase of the UVM component in which both driver and sequencer are instantiated, typically in a </a:t>
            </a:r>
            <a:r>
              <a:rPr lang="en-US" baseline="0" dirty="0" err="1"/>
              <a:t>uvm_agent</a:t>
            </a:r>
            <a:r>
              <a:rPr lang="en-US" baseline="0" dirty="0"/>
              <a:t>.</a:t>
            </a:r>
          </a:p>
          <a:p>
            <a:pPr eaLnBrk="1" hangingPunct="1"/>
            <a:r>
              <a:rPr lang="en-US" baseline="0" dirty="0"/>
              <a:t>The connect between driver and sequencer is a one-to-one connection. Multiple drivers aren’t connected to a sequencer nor are multiple sequencers connected to a single driver. Once the connection is made, the driver can utilize the API calls in the TLM port definitions to receive sequence items from the sequencer. </a:t>
            </a:r>
            <a:endParaRPr lang="en-US" dirty="0"/>
          </a:p>
        </p:txBody>
      </p:sp>
    </p:spTree>
    <p:extLst>
      <p:ext uri="{BB962C8B-B14F-4D97-AF65-F5344CB8AC3E}">
        <p14:creationId xmlns:p14="http://schemas.microsoft.com/office/powerpoint/2010/main" val="35009678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2</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marL="171450" indent="-171450" eaLnBrk="1" hangingPunct="1">
              <a:buFont typeface="Arial" panose="020B0604020202020204" pitchFamily="34" charset="0"/>
              <a:buChar char="•"/>
            </a:pPr>
            <a:r>
              <a:rPr lang="en-US" dirty="0"/>
              <a:t>Real interface object is retrieved from the database directly into a local variable using </a:t>
            </a:r>
            <a:r>
              <a:rPr lang="en-US" dirty="0" err="1"/>
              <a:t>uvm_config_db</a:t>
            </a:r>
            <a:r>
              <a:rPr lang="en-US" dirty="0"/>
              <a:t>::</a:t>
            </a:r>
            <a:r>
              <a:rPr lang="en-US" b="1" dirty="0"/>
              <a:t>get</a:t>
            </a:r>
            <a:r>
              <a:rPr lang="en-US" dirty="0"/>
              <a:t>() method. </a:t>
            </a:r>
          </a:p>
          <a:p>
            <a:pPr marL="171450" indent="-171450" eaLnBrk="1" hangingPunct="1">
              <a:buFont typeface="Arial" panose="020B0604020202020204" pitchFamily="34" charset="0"/>
              <a:buChar char="•"/>
            </a:pPr>
            <a:r>
              <a:rPr lang="en-US" dirty="0"/>
              <a:t>Get the next data item from sequencer using </a:t>
            </a:r>
            <a:r>
              <a:rPr lang="en-US" dirty="0" err="1"/>
              <a:t>seq_item_port</a:t>
            </a:r>
            <a:r>
              <a:rPr lang="en-US" dirty="0"/>
              <a:t>. </a:t>
            </a:r>
            <a:r>
              <a:rPr lang="en-US" dirty="0" err="1"/>
              <a:t>get_next_item</a:t>
            </a:r>
            <a:r>
              <a:rPr lang="en-US" dirty="0"/>
              <a:t>() in </a:t>
            </a:r>
            <a:r>
              <a:rPr lang="en-US" dirty="0" err="1"/>
              <a:t>run_phase</a:t>
            </a:r>
            <a:r>
              <a:rPr lang="en-US" dirty="0"/>
              <a:t>. </a:t>
            </a:r>
          </a:p>
          <a:p>
            <a:pPr marL="171450" indent="-171450" eaLnBrk="1" hangingPunct="1">
              <a:buFont typeface="Arial" panose="020B0604020202020204" pitchFamily="34" charset="0"/>
              <a:buChar char="•"/>
            </a:pPr>
            <a:r>
              <a:rPr lang="en-US" dirty="0"/>
              <a:t>Call drive task to send data in accordance with a bus protocol</a:t>
            </a:r>
          </a:p>
        </p:txBody>
      </p:sp>
    </p:spTree>
    <p:extLst>
      <p:ext uri="{BB962C8B-B14F-4D97-AF65-F5344CB8AC3E}">
        <p14:creationId xmlns:p14="http://schemas.microsoft.com/office/powerpoint/2010/main" val="1793726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3</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4</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marL="171450" indent="-171450" eaLnBrk="1" hangingPunct="1">
              <a:buFont typeface="Arial" panose="020B0604020202020204" pitchFamily="34" charset="0"/>
              <a:buChar char="•"/>
            </a:pPr>
            <a:r>
              <a:rPr lang="en-US" sz="1200" dirty="0">
                <a:solidFill>
                  <a:srgbClr val="000000"/>
                </a:solidFill>
              </a:rPr>
              <a:t>Setting of the interface handle </a:t>
            </a:r>
            <a:r>
              <a:rPr lang="en-US" sz="1200" dirty="0" err="1">
                <a:solidFill>
                  <a:srgbClr val="000000"/>
                </a:solidFill>
              </a:rPr>
              <a:t>vif</a:t>
            </a:r>
            <a:r>
              <a:rPr lang="en-US" sz="1200" dirty="0">
                <a:solidFill>
                  <a:srgbClr val="000000"/>
                </a:solidFill>
              </a:rPr>
              <a:t>, type </a:t>
            </a:r>
            <a:r>
              <a:rPr lang="en-US" sz="1200" dirty="0" err="1">
                <a:solidFill>
                  <a:srgbClr val="000000"/>
                </a:solidFill>
              </a:rPr>
              <a:t>mpr_interface</a:t>
            </a:r>
            <a:r>
              <a:rPr lang="en-US" sz="1200" dirty="0">
                <a:solidFill>
                  <a:srgbClr val="000000"/>
                </a:solidFill>
              </a:rPr>
              <a:t>, label </a:t>
            </a:r>
            <a:r>
              <a:rPr lang="en-US" sz="1200" dirty="0" err="1">
                <a:solidFill>
                  <a:srgbClr val="000000"/>
                </a:solidFill>
              </a:rPr>
              <a:t>vif</a:t>
            </a:r>
            <a:r>
              <a:rPr lang="en-US" sz="1200" dirty="0">
                <a:solidFill>
                  <a:srgbClr val="000000"/>
                </a:solidFill>
              </a:rPr>
              <a:t> with global scope</a:t>
            </a:r>
          </a:p>
          <a:p>
            <a:pPr marL="171450" marR="0" lvl="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dirty="0"/>
              <a:t>The run phase is the main</a:t>
            </a:r>
            <a:r>
              <a:rPr lang="en-US" baseline="0" dirty="0"/>
              <a:t> piece of driver code that decides how it has to translate transaction level objects into pin wiggles at the DUT interface</a:t>
            </a:r>
          </a:p>
          <a:p>
            <a:pPr eaLnBrk="1" hangingPunct="1"/>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5</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dirty="0"/>
              <a:t>The UVM driver is a parameterized class that drives a specific</a:t>
            </a:r>
            <a:r>
              <a:rPr lang="en-US" baseline="0" dirty="0"/>
              <a:t> type of transaction object. </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6</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7</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dirty="0"/>
              <a:t>The</a:t>
            </a:r>
            <a:r>
              <a:rPr lang="en-US" baseline="0" dirty="0"/>
              <a:t> driver-sequencer handshake mechanism allows the driver to get a series of transaction objects from the sequence and respond back to the sequence after it has finished driving the given item so that it can get the next item.</a:t>
            </a:r>
          </a:p>
          <a:p>
            <a:pPr eaLnBrk="1" hangingPunct="1"/>
            <a:r>
              <a:rPr lang="en-US" baseline="0" dirty="0"/>
              <a:t>The driver gets an object from the sequence, drives the item and then finishes the handshake with the sequence by calling </a:t>
            </a:r>
            <a:r>
              <a:rPr lang="en-US" baseline="0" dirty="0" err="1"/>
              <a:t>item_done</a:t>
            </a:r>
            <a:r>
              <a:rPr lang="en-US" baseline="0" dirty="0"/>
              <a:t>(). The driver needs to operate only when the sequencer has an object for the driver. </a:t>
            </a:r>
            <a:r>
              <a:rPr lang="en-US" baseline="0" dirty="0" err="1"/>
              <a:t>finish_item</a:t>
            </a:r>
            <a:r>
              <a:rPr lang="en-US" baseline="0" dirty="0"/>
              <a:t> call in the sequence finished only after the driver returns the </a:t>
            </a:r>
            <a:r>
              <a:rPr lang="en-US" baseline="0" dirty="0" err="1"/>
              <a:t>item_done</a:t>
            </a:r>
            <a:r>
              <a:rPr lang="en-US" baseline="0" dirty="0"/>
              <a:t> call</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8</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dirty="0"/>
              <a:t>The</a:t>
            </a:r>
            <a:r>
              <a:rPr lang="en-US" baseline="0" dirty="0"/>
              <a:t> difference between this model and the previous one is that in this, the driver gets the next item and sends back the sequence handshake in one go, before the UVM driver processes the item. Later, the driver uses the put method to indicate that the item has been finished. So, </a:t>
            </a:r>
            <a:r>
              <a:rPr lang="en-US" baseline="0" dirty="0" err="1"/>
              <a:t>finish_item</a:t>
            </a:r>
            <a:r>
              <a:rPr lang="en-US" baseline="0" dirty="0"/>
              <a:t> call in the sequence is finished as soon as get() is done. </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9</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dirty="0"/>
              <a:t>In this driver example code, </a:t>
            </a:r>
          </a:p>
          <a:p>
            <a:pPr marL="228600" indent="-228600" eaLnBrk="1" hangingPunct="1">
              <a:buAutoNum type="arabicPeriod"/>
            </a:pPr>
            <a:r>
              <a:rPr lang="en-US" baseline="0" dirty="0"/>
              <a:t>Driver is extended from </a:t>
            </a:r>
            <a:r>
              <a:rPr lang="en-US" baseline="0" dirty="0" err="1"/>
              <a:t>uvm_driver</a:t>
            </a:r>
            <a:r>
              <a:rPr lang="en-US" baseline="0" dirty="0"/>
              <a:t>.</a:t>
            </a:r>
          </a:p>
          <a:p>
            <a:pPr marL="228600" indent="-228600" eaLnBrk="1" hangingPunct="1">
              <a:buAutoNum type="arabicPeriod"/>
            </a:pPr>
            <a:r>
              <a:rPr lang="en-US" baseline="0" dirty="0"/>
              <a:t>A virtual interface handle </a:t>
            </a:r>
            <a:r>
              <a:rPr lang="en-US" baseline="0" dirty="0" err="1"/>
              <a:t>vif</a:t>
            </a:r>
            <a:r>
              <a:rPr lang="en-US" baseline="0" dirty="0"/>
              <a:t> is declared and assigned later in the </a:t>
            </a:r>
            <a:r>
              <a:rPr lang="en-US" baseline="0" dirty="0" err="1"/>
              <a:t>build_phase</a:t>
            </a:r>
            <a:r>
              <a:rPr lang="en-US" baseline="0" dirty="0"/>
              <a:t>()</a:t>
            </a:r>
          </a:p>
          <a:p>
            <a:pPr marL="228600" indent="-228600" eaLnBrk="1" hangingPunct="1">
              <a:buAutoNum type="arabicPeriod"/>
            </a:pPr>
            <a:r>
              <a:rPr lang="en-US" baseline="0" dirty="0"/>
              <a:t>Real interface object is retrieved from the database directly into a local variable using </a:t>
            </a:r>
            <a:r>
              <a:rPr lang="en-US" baseline="0" dirty="0" err="1"/>
              <a:t>uvm_config_db:get</a:t>
            </a:r>
            <a:r>
              <a:rPr lang="en-US" baseline="0" dirty="0"/>
              <a:t>() method</a:t>
            </a:r>
          </a:p>
          <a:p>
            <a:pPr marL="228600" indent="-228600" eaLnBrk="1" hangingPunct="1">
              <a:buAutoNum type="arabicPeriod"/>
            </a:pPr>
            <a:r>
              <a:rPr lang="en-US" baseline="0" dirty="0"/>
              <a:t>Get the next data item from sequencer using </a:t>
            </a:r>
            <a:r>
              <a:rPr lang="en-US" baseline="0" dirty="0" err="1"/>
              <a:t>seq_item_port.get_next_item</a:t>
            </a:r>
            <a:r>
              <a:rPr lang="en-US" baseline="0" dirty="0"/>
              <a:t>() in </a:t>
            </a:r>
            <a:r>
              <a:rPr lang="en-US" baseline="0" dirty="0" err="1"/>
              <a:t>run_phase</a:t>
            </a:r>
            <a:endParaRPr lang="en-US" baseline="0" dirty="0"/>
          </a:p>
          <a:p>
            <a:pPr marL="228600" indent="-228600" eaLnBrk="1" hangingPunct="1">
              <a:buAutoNum type="arabicPeriod"/>
            </a:pPr>
            <a:r>
              <a:rPr lang="en-US" baseline="0" dirty="0"/>
              <a:t>Call </a:t>
            </a:r>
            <a:r>
              <a:rPr lang="en-US" i="1" baseline="0" dirty="0"/>
              <a:t>drive </a:t>
            </a:r>
            <a:r>
              <a:rPr lang="en-US" i="0" baseline="0" dirty="0"/>
              <a:t> task to send data in accordance with a bus protocol.</a:t>
            </a:r>
          </a:p>
          <a:p>
            <a:pPr marL="228600" indent="-228600" eaLnBrk="1" hangingPunct="1">
              <a:buAutoNum type="arabicPeriod"/>
            </a:pPr>
            <a:r>
              <a:rPr lang="en-US" i="0" baseline="0" dirty="0"/>
              <a:t>Indicate to the sequencer that the data item has been driven using </a:t>
            </a:r>
            <a:r>
              <a:rPr lang="en-US" i="0" baseline="0" dirty="0" err="1"/>
              <a:t>seq_item_port.item_done</a:t>
            </a:r>
            <a:r>
              <a:rPr lang="en-US" i="0" baseline="0" dirty="0"/>
              <a:t>().</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555875" y="765175"/>
            <a:ext cx="6048375" cy="750888"/>
          </a:xfrm>
        </p:spPr>
        <p:txBody>
          <a:bodyPr/>
          <a:lstStyle>
            <a:lvl1pPr algn="r">
              <a:defRPr sz="2800" b="1"/>
            </a:lvl1pPr>
          </a:lstStyle>
          <a:p>
            <a:pPr lvl="0"/>
            <a:r>
              <a:rPr lang="en-US" noProof="0"/>
              <a:t>Click to edit Master title style</a:t>
            </a:r>
            <a:endParaRPr lang="ru-RU" noProof="0"/>
          </a:p>
        </p:txBody>
      </p:sp>
      <p:sp>
        <p:nvSpPr>
          <p:cNvPr id="5123" name="Rectangle 3"/>
          <p:cNvSpPr>
            <a:spLocks noGrp="1" noChangeArrowheads="1"/>
          </p:cNvSpPr>
          <p:nvPr>
            <p:ph type="subTitle" idx="1"/>
          </p:nvPr>
        </p:nvSpPr>
        <p:spPr>
          <a:xfrm>
            <a:off x="2555875" y="1485900"/>
            <a:ext cx="6048375" cy="503238"/>
          </a:xfrm>
          <a:extLst>
            <a:ext uri="{AF507438-7753-43E0-B8FC-AC1667EBCBE1}">
              <a14:hiddenEffects xmlns:a14="http://schemas.microsoft.com/office/drawing/2010/main">
                <a:effectLst>
                  <a:outerShdw dist="17961" dir="2700000" algn="ctr" rotWithShape="0">
                    <a:schemeClr val="bg2"/>
                  </a:outerShdw>
                </a:effectLst>
              </a14:hiddenEffects>
            </a:ext>
          </a:extLst>
        </p:spPr>
        <p:txBody>
          <a:bodyPr/>
          <a:lstStyle>
            <a:lvl1pPr marL="0" indent="0" algn="r">
              <a:buFontTx/>
              <a:buNone/>
              <a:defRPr sz="2400" b="1"/>
            </a:lvl1pPr>
          </a:lstStyle>
          <a:p>
            <a:pPr lvl="0"/>
            <a:r>
              <a:rPr lang="en-US" noProof="0"/>
              <a:t>Click to edit Master subtitle style</a:t>
            </a:r>
            <a:endParaRPr lang="ru-RU"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Вертикальный текст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7092950" y="617538"/>
            <a:ext cx="1871663" cy="6051550"/>
          </a:xfrm>
        </p:spPr>
        <p:txBody>
          <a:bodyPr vert="eaVert"/>
          <a:lstStyle/>
          <a:p>
            <a:r>
              <a:rPr lang="en-US"/>
              <a:t>Click to edit Master title style</a:t>
            </a:r>
            <a:endParaRPr lang="ru-RU"/>
          </a:p>
        </p:txBody>
      </p:sp>
      <p:sp>
        <p:nvSpPr>
          <p:cNvPr id="3" name="Вертикальный текст 2"/>
          <p:cNvSpPr>
            <a:spLocks noGrp="1"/>
          </p:cNvSpPr>
          <p:nvPr>
            <p:ph type="body" orient="vert" idx="1"/>
          </p:nvPr>
        </p:nvSpPr>
        <p:spPr>
          <a:xfrm>
            <a:off x="1476375" y="617538"/>
            <a:ext cx="5464175" cy="6051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Объект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Объект 2"/>
          <p:cNvSpPr>
            <a:spLocks noGrp="1"/>
          </p:cNvSpPr>
          <p:nvPr>
            <p:ph sz="half" idx="1"/>
          </p:nvPr>
        </p:nvSpPr>
        <p:spPr>
          <a:xfrm>
            <a:off x="1476375" y="1341438"/>
            <a:ext cx="3667125" cy="5327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Объект 3"/>
          <p:cNvSpPr>
            <a:spLocks noGrp="1"/>
          </p:cNvSpPr>
          <p:nvPr>
            <p:ph sz="half" idx="2"/>
          </p:nvPr>
        </p:nvSpPr>
        <p:spPr>
          <a:xfrm>
            <a:off x="5295900" y="1341438"/>
            <a:ext cx="3668713" cy="5327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en-US"/>
              <a:t>Click to edit Master title style</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ru-RU" noProof="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908175" y="617538"/>
            <a:ext cx="7056438" cy="508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ru-RU"/>
          </a:p>
        </p:txBody>
      </p:sp>
      <p:sp>
        <p:nvSpPr>
          <p:cNvPr id="1027" name="Rectangle 3"/>
          <p:cNvSpPr>
            <a:spLocks noGrp="1" noChangeArrowheads="1"/>
          </p:cNvSpPr>
          <p:nvPr>
            <p:ph type="body" idx="1"/>
          </p:nvPr>
        </p:nvSpPr>
        <p:spPr bwMode="auto">
          <a:xfrm>
            <a:off x="1476375" y="1341438"/>
            <a:ext cx="7488238" cy="53276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rtl="0" eaLnBrk="1" fontAlgn="base" hangingPunct="1">
        <a:spcBef>
          <a:spcPct val="0"/>
        </a:spcBef>
        <a:spcAft>
          <a:spcPct val="0"/>
        </a:spcAft>
        <a:defRPr sz="3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Arial" charset="0"/>
        </a:defRPr>
      </a:lvl2pPr>
      <a:lvl3pPr algn="l" rtl="0" eaLnBrk="1" fontAlgn="base" hangingPunct="1">
        <a:spcBef>
          <a:spcPct val="0"/>
        </a:spcBef>
        <a:spcAft>
          <a:spcPct val="0"/>
        </a:spcAft>
        <a:defRPr sz="3200">
          <a:solidFill>
            <a:schemeClr val="bg1"/>
          </a:solidFill>
          <a:latin typeface="Arial" charset="0"/>
        </a:defRPr>
      </a:lvl3pPr>
      <a:lvl4pPr algn="l" rtl="0" eaLnBrk="1" fontAlgn="base" hangingPunct="1">
        <a:spcBef>
          <a:spcPct val="0"/>
        </a:spcBef>
        <a:spcAft>
          <a:spcPct val="0"/>
        </a:spcAft>
        <a:defRPr sz="3200">
          <a:solidFill>
            <a:schemeClr val="bg1"/>
          </a:solidFill>
          <a:latin typeface="Arial" charset="0"/>
        </a:defRPr>
      </a:lvl4pPr>
      <a:lvl5pPr algn="l" rtl="0" eaLnBrk="1" fontAlgn="base" hangingPunct="1">
        <a:spcBef>
          <a:spcPct val="0"/>
        </a:spcBef>
        <a:spcAft>
          <a:spcPct val="0"/>
        </a:spcAft>
        <a:defRPr sz="3200">
          <a:solidFill>
            <a:schemeClr val="bg1"/>
          </a:solidFill>
          <a:latin typeface="Arial" charset="0"/>
        </a:defRPr>
      </a:lvl5pPr>
      <a:lvl6pPr marL="457200" algn="l" rtl="0" eaLnBrk="1" fontAlgn="base" hangingPunct="1">
        <a:spcBef>
          <a:spcPct val="0"/>
        </a:spcBef>
        <a:spcAft>
          <a:spcPct val="0"/>
        </a:spcAft>
        <a:defRPr sz="3200">
          <a:solidFill>
            <a:schemeClr val="bg1"/>
          </a:solidFill>
          <a:latin typeface="Arial" charset="0"/>
        </a:defRPr>
      </a:lvl6pPr>
      <a:lvl7pPr marL="914400" algn="l" rtl="0" eaLnBrk="1" fontAlgn="base" hangingPunct="1">
        <a:spcBef>
          <a:spcPct val="0"/>
        </a:spcBef>
        <a:spcAft>
          <a:spcPct val="0"/>
        </a:spcAft>
        <a:defRPr sz="3200">
          <a:solidFill>
            <a:schemeClr val="bg1"/>
          </a:solidFill>
          <a:latin typeface="Arial" charset="0"/>
        </a:defRPr>
      </a:lvl7pPr>
      <a:lvl8pPr marL="1371600" algn="l" rtl="0" eaLnBrk="1" fontAlgn="base" hangingPunct="1">
        <a:spcBef>
          <a:spcPct val="0"/>
        </a:spcBef>
        <a:spcAft>
          <a:spcPct val="0"/>
        </a:spcAft>
        <a:defRPr sz="3200">
          <a:solidFill>
            <a:schemeClr val="bg1"/>
          </a:solidFill>
          <a:latin typeface="Arial" charset="0"/>
        </a:defRPr>
      </a:lvl8pPr>
      <a:lvl9pPr marL="1828800" algn="l" rtl="0" eaLnBrk="1" fontAlgn="base" hangingPunct="1">
        <a:spcBef>
          <a:spcPct val="0"/>
        </a:spcBef>
        <a:spcAft>
          <a:spcPct val="0"/>
        </a:spcAft>
        <a:defRPr sz="3200">
          <a:solidFill>
            <a:schemeClr val="bg1"/>
          </a:solidFill>
          <a:latin typeface="Arial" charset="0"/>
        </a:defRPr>
      </a:lvl9pPr>
    </p:titleStyle>
    <p:bodyStyle>
      <a:lvl1pPr marL="342900" indent="-342900" algn="l" rtl="0" eaLnBrk="1" fontAlgn="base" hangingPunct="1">
        <a:spcBef>
          <a:spcPct val="20000"/>
        </a:spcBef>
        <a:spcAft>
          <a:spcPct val="0"/>
        </a:spcAft>
        <a:buChar char="•"/>
        <a:defRPr sz="28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400" b="1">
          <a:solidFill>
            <a:schemeClr val="bg1"/>
          </a:solidFill>
          <a:latin typeface="+mn-lt"/>
        </a:defRPr>
      </a:lvl2pPr>
      <a:lvl3pPr marL="1143000" indent="-228600" algn="l" rtl="0" eaLnBrk="1" fontAlgn="base" hangingPunct="1">
        <a:spcBef>
          <a:spcPct val="20000"/>
        </a:spcBef>
        <a:spcAft>
          <a:spcPct val="0"/>
        </a:spcAft>
        <a:buChar char="•"/>
        <a:defRPr sz="2400">
          <a:solidFill>
            <a:schemeClr val="bg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rgbClr val="000000"/>
                </a:solidFill>
              </a:rPr>
              <a:t>UVM Driver</a:t>
            </a:r>
          </a:p>
        </p:txBody>
      </p:sp>
      <p:sp>
        <p:nvSpPr>
          <p:cNvPr id="5123" name="Rectangle 3"/>
          <p:cNvSpPr>
            <a:spLocks noGrp="1" noChangeArrowheads="1"/>
          </p:cNvSpPr>
          <p:nvPr>
            <p:ph type="body" idx="1"/>
          </p:nvPr>
        </p:nvSpPr>
        <p:spPr>
          <a:xfrm>
            <a:off x="179512" y="909639"/>
            <a:ext cx="8785101" cy="4751610"/>
          </a:xfrm>
        </p:spPr>
        <p:txBody>
          <a:bodyPr/>
          <a:lstStyle/>
          <a:p>
            <a:pPr algn="just">
              <a:lnSpc>
                <a:spcPct val="150000"/>
              </a:lnSpc>
            </a:pPr>
            <a:r>
              <a:rPr lang="en-US" sz="2400" dirty="0">
                <a:solidFill>
                  <a:srgbClr val="000000"/>
                </a:solidFill>
              </a:rPr>
              <a:t>A driver is written by extending the </a:t>
            </a:r>
            <a:r>
              <a:rPr lang="en-US" sz="2400" dirty="0" err="1">
                <a:solidFill>
                  <a:srgbClr val="000000"/>
                </a:solidFill>
              </a:rPr>
              <a:t>uvm_driver</a:t>
            </a:r>
            <a:endParaRPr lang="en-US" sz="2400" dirty="0">
              <a:solidFill>
                <a:srgbClr val="000000"/>
              </a:solidFill>
            </a:endParaRPr>
          </a:p>
          <a:p>
            <a:pPr algn="just">
              <a:lnSpc>
                <a:spcPct val="150000"/>
              </a:lnSpc>
            </a:pPr>
            <a:r>
              <a:rPr lang="en-US" sz="2400" dirty="0" err="1">
                <a:solidFill>
                  <a:srgbClr val="000000"/>
                </a:solidFill>
              </a:rPr>
              <a:t>uvm_driver</a:t>
            </a:r>
            <a:r>
              <a:rPr lang="en-US" sz="2400" dirty="0">
                <a:solidFill>
                  <a:srgbClr val="000000"/>
                </a:solidFill>
              </a:rPr>
              <a:t> is inherited from uvm_component</a:t>
            </a:r>
          </a:p>
          <a:p>
            <a:pPr lvl="1" algn="just">
              <a:lnSpc>
                <a:spcPct val="150000"/>
              </a:lnSpc>
            </a:pPr>
            <a:r>
              <a:rPr lang="en-US" b="0" dirty="0">
                <a:solidFill>
                  <a:srgbClr val="000000"/>
                </a:solidFill>
              </a:rPr>
              <a:t>Methods and TLM port (</a:t>
            </a:r>
            <a:r>
              <a:rPr lang="en-US" b="0" dirty="0" err="1">
                <a:solidFill>
                  <a:srgbClr val="000000"/>
                </a:solidFill>
              </a:rPr>
              <a:t>seq_item_port</a:t>
            </a:r>
            <a:r>
              <a:rPr lang="en-US" b="0" dirty="0">
                <a:solidFill>
                  <a:srgbClr val="000000"/>
                </a:solidFill>
              </a:rPr>
              <a:t>) are defined for communication between sequencer and driver</a:t>
            </a:r>
          </a:p>
          <a:p>
            <a:pPr algn="just">
              <a:lnSpc>
                <a:spcPct val="150000"/>
              </a:lnSpc>
            </a:pPr>
            <a:r>
              <a:rPr lang="en-US" sz="2400" dirty="0">
                <a:solidFill>
                  <a:srgbClr val="000000"/>
                </a:solidFill>
              </a:rPr>
              <a:t>The </a:t>
            </a:r>
            <a:r>
              <a:rPr lang="en-US" sz="2400" dirty="0" err="1">
                <a:solidFill>
                  <a:srgbClr val="000000"/>
                </a:solidFill>
              </a:rPr>
              <a:t>uvm_driver</a:t>
            </a:r>
            <a:r>
              <a:rPr lang="en-US" sz="2400" dirty="0">
                <a:solidFill>
                  <a:srgbClr val="000000"/>
                </a:solidFill>
              </a:rPr>
              <a:t> is a parameterized class </a:t>
            </a:r>
          </a:p>
          <a:p>
            <a:pPr lvl="1" algn="just">
              <a:lnSpc>
                <a:spcPct val="150000"/>
              </a:lnSpc>
            </a:pPr>
            <a:r>
              <a:rPr lang="en-US" b="0" dirty="0">
                <a:solidFill>
                  <a:srgbClr val="000000"/>
                </a:solidFill>
              </a:rPr>
              <a:t>parameterized with the type of the request sequence_item and the type of the response sequence_item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rgbClr val="000000"/>
                </a:solidFill>
              </a:rPr>
              <a:t>UVM Driver</a:t>
            </a:r>
          </a:p>
        </p:txBody>
      </p:sp>
      <p:sp>
        <p:nvSpPr>
          <p:cNvPr id="5123" name="Rectangle 3"/>
          <p:cNvSpPr>
            <a:spLocks noGrp="1" noChangeArrowheads="1"/>
          </p:cNvSpPr>
          <p:nvPr>
            <p:ph type="body" idx="1"/>
          </p:nvPr>
        </p:nvSpPr>
        <p:spPr>
          <a:xfrm>
            <a:off x="8786" y="909639"/>
            <a:ext cx="8955827" cy="2519361"/>
          </a:xfrm>
        </p:spPr>
        <p:txBody>
          <a:bodyPr/>
          <a:lstStyle/>
          <a:p>
            <a:pPr algn="just" eaLnBrk="1" hangingPunct="1"/>
            <a:r>
              <a:rPr lang="en-US" sz="2000" dirty="0">
                <a:solidFill>
                  <a:srgbClr val="000000"/>
                </a:solidFill>
              </a:rPr>
              <a:t>The base driver has a </a:t>
            </a:r>
            <a:r>
              <a:rPr lang="en-US" sz="2000" dirty="0" err="1">
                <a:solidFill>
                  <a:srgbClr val="000000"/>
                </a:solidFill>
              </a:rPr>
              <a:t>uvm_seq_item_pull_port</a:t>
            </a:r>
            <a:r>
              <a:rPr lang="en-US" sz="2000" dirty="0">
                <a:solidFill>
                  <a:srgbClr val="000000"/>
                </a:solidFill>
              </a:rPr>
              <a:t> through which it requests for new transactions from the export connected to it. </a:t>
            </a:r>
          </a:p>
          <a:p>
            <a:pPr algn="just" eaLnBrk="1" hangingPunct="1"/>
            <a:endParaRPr lang="en-US" sz="2000" dirty="0">
              <a:solidFill>
                <a:srgbClr val="000000"/>
              </a:solidFill>
            </a:endParaRPr>
          </a:p>
          <a:p>
            <a:pPr algn="just" eaLnBrk="1" hangingPunct="1"/>
            <a:endParaRPr lang="en-US" sz="2000" dirty="0">
              <a:solidFill>
                <a:srgbClr val="000000"/>
              </a:solidFill>
            </a:endParaRPr>
          </a:p>
          <a:p>
            <a:pPr algn="just" eaLnBrk="1" hangingPunct="1"/>
            <a:endParaRPr lang="en-US" sz="2000" dirty="0">
              <a:solidFill>
                <a:srgbClr val="000000"/>
              </a:solidFill>
            </a:endParaRPr>
          </a:p>
          <a:p>
            <a:pPr algn="just" eaLnBrk="1" hangingPunct="1"/>
            <a:r>
              <a:rPr lang="en-US" sz="2000" dirty="0">
                <a:solidFill>
                  <a:srgbClr val="000000"/>
                </a:solidFill>
              </a:rPr>
              <a:t>The driver’s port and sequencer’s export are connected during the </a:t>
            </a:r>
            <a:r>
              <a:rPr lang="en-US" sz="2000" dirty="0" err="1">
                <a:solidFill>
                  <a:srgbClr val="000000"/>
                </a:solidFill>
              </a:rPr>
              <a:t>connect_phase</a:t>
            </a:r>
            <a:r>
              <a:rPr lang="en-US" sz="2000" dirty="0">
                <a:solidFill>
                  <a:srgbClr val="000000"/>
                </a:solidFill>
              </a:rPr>
              <a:t>() of an environment/agent class. </a:t>
            </a:r>
          </a:p>
        </p:txBody>
      </p:sp>
      <p:pic>
        <p:nvPicPr>
          <p:cNvPr id="229378" name="Picture 2"/>
          <p:cNvPicPr>
            <a:picLocks noChangeAspect="1" noChangeArrowheads="1"/>
          </p:cNvPicPr>
          <p:nvPr/>
        </p:nvPicPr>
        <p:blipFill>
          <a:blip r:embed="rId3"/>
          <a:srcRect/>
          <a:stretch>
            <a:fillRect/>
          </a:stretch>
        </p:blipFill>
        <p:spPr bwMode="auto">
          <a:xfrm>
            <a:off x="94086" y="1772816"/>
            <a:ext cx="8955827" cy="493838"/>
          </a:xfrm>
          <a:prstGeom prst="rect">
            <a:avLst/>
          </a:prstGeom>
          <a:noFill/>
          <a:ln w="9525">
            <a:noFill/>
            <a:miter lim="800000"/>
            <a:headEnd/>
            <a:tailEnd/>
          </a:ln>
          <a:effectLst/>
        </p:spPr>
      </p:pic>
      <p:pic>
        <p:nvPicPr>
          <p:cNvPr id="229379" name="Picture 3"/>
          <p:cNvPicPr>
            <a:picLocks noChangeAspect="1" noChangeArrowheads="1"/>
          </p:cNvPicPr>
          <p:nvPr/>
        </p:nvPicPr>
        <p:blipFill>
          <a:blip r:embed="rId4"/>
          <a:srcRect/>
          <a:stretch>
            <a:fillRect/>
          </a:stretch>
        </p:blipFill>
        <p:spPr bwMode="auto">
          <a:xfrm>
            <a:off x="95573" y="3429000"/>
            <a:ext cx="9048427" cy="1287593"/>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93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rgbClr val="000000"/>
                </a:solidFill>
              </a:rPr>
              <a:t>UVM Sequencer</a:t>
            </a:r>
          </a:p>
        </p:txBody>
      </p:sp>
      <p:sp>
        <p:nvSpPr>
          <p:cNvPr id="5123" name="Rectangle 3"/>
          <p:cNvSpPr>
            <a:spLocks noGrp="1" noChangeArrowheads="1"/>
          </p:cNvSpPr>
          <p:nvPr>
            <p:ph type="body" idx="1"/>
          </p:nvPr>
        </p:nvSpPr>
        <p:spPr>
          <a:xfrm>
            <a:off x="285720" y="909638"/>
            <a:ext cx="8678893" cy="5832475"/>
          </a:xfrm>
        </p:spPr>
        <p:txBody>
          <a:bodyPr/>
          <a:lstStyle/>
          <a:p>
            <a:pPr eaLnBrk="1" hangingPunct="1"/>
            <a:r>
              <a:rPr lang="en-US" sz="2400" dirty="0">
                <a:solidFill>
                  <a:srgbClr val="000000"/>
                </a:solidFill>
              </a:rPr>
              <a:t>Generates data transactions as class objects and send it to the driver for execution </a:t>
            </a:r>
          </a:p>
          <a:p>
            <a:pPr eaLnBrk="1" hangingPunct="1"/>
            <a:endParaRPr lang="en-US" sz="2400" dirty="0">
              <a:solidFill>
                <a:srgbClr val="000000"/>
              </a:solidFill>
            </a:endParaRPr>
          </a:p>
          <a:p>
            <a:pPr eaLnBrk="1" hangingPunct="1"/>
            <a:endParaRPr lang="en-US" sz="2400" dirty="0">
              <a:solidFill>
                <a:srgbClr val="000000"/>
              </a:solidFill>
            </a:endParaRPr>
          </a:p>
          <a:p>
            <a:pPr eaLnBrk="1" hangingPunct="1"/>
            <a:endParaRPr lang="en-US" sz="2400" dirty="0">
              <a:solidFill>
                <a:srgbClr val="000000"/>
              </a:solidFill>
            </a:endParaRPr>
          </a:p>
          <a:p>
            <a:r>
              <a:rPr lang="en-US" sz="2400" dirty="0">
                <a:solidFill>
                  <a:srgbClr val="000000"/>
                </a:solidFill>
              </a:rPr>
              <a:t>Custom sequencer</a:t>
            </a:r>
          </a:p>
        </p:txBody>
      </p:sp>
      <p:pic>
        <p:nvPicPr>
          <p:cNvPr id="230402" name="Picture 2"/>
          <p:cNvPicPr>
            <a:picLocks noChangeAspect="1" noChangeArrowheads="1"/>
          </p:cNvPicPr>
          <p:nvPr/>
        </p:nvPicPr>
        <p:blipFill>
          <a:blip r:embed="rId3"/>
          <a:srcRect/>
          <a:stretch>
            <a:fillRect/>
          </a:stretch>
        </p:blipFill>
        <p:spPr bwMode="auto">
          <a:xfrm>
            <a:off x="519629" y="1916832"/>
            <a:ext cx="8420368" cy="869941"/>
          </a:xfrm>
          <a:prstGeom prst="rect">
            <a:avLst/>
          </a:prstGeom>
          <a:noFill/>
          <a:ln w="9525">
            <a:noFill/>
            <a:miter lim="800000"/>
            <a:headEnd/>
            <a:tailEnd/>
          </a:ln>
          <a:effectLst/>
        </p:spPr>
      </p:pic>
      <p:pic>
        <p:nvPicPr>
          <p:cNvPr id="230403" name="Picture 3"/>
          <p:cNvPicPr>
            <a:picLocks noChangeAspect="1" noChangeArrowheads="1"/>
          </p:cNvPicPr>
          <p:nvPr/>
        </p:nvPicPr>
        <p:blipFill>
          <a:blip r:embed="rId4"/>
          <a:srcRect/>
          <a:stretch>
            <a:fillRect/>
          </a:stretch>
        </p:blipFill>
        <p:spPr bwMode="auto">
          <a:xfrm>
            <a:off x="646186" y="3768183"/>
            <a:ext cx="8167254" cy="2335741"/>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04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rgbClr val="000000"/>
                </a:solidFill>
              </a:rPr>
              <a:t>Driver-Sequencer Handshake</a:t>
            </a:r>
          </a:p>
        </p:txBody>
      </p:sp>
      <p:sp>
        <p:nvSpPr>
          <p:cNvPr id="5123" name="Rectangle 3"/>
          <p:cNvSpPr>
            <a:spLocks noGrp="1" noChangeArrowheads="1"/>
          </p:cNvSpPr>
          <p:nvPr>
            <p:ph type="body" idx="1"/>
          </p:nvPr>
        </p:nvSpPr>
        <p:spPr>
          <a:xfrm>
            <a:off x="251520" y="909638"/>
            <a:ext cx="8713093" cy="5832475"/>
          </a:xfrm>
        </p:spPr>
        <p:txBody>
          <a:bodyPr/>
          <a:lstStyle/>
          <a:p>
            <a:pPr eaLnBrk="1" hangingPunct="1"/>
            <a:endParaRPr lang="en-US" sz="2000" dirty="0">
              <a:solidFill>
                <a:srgbClr val="000000"/>
              </a:solidFill>
            </a:endParaRPr>
          </a:p>
        </p:txBody>
      </p:sp>
      <p:pic>
        <p:nvPicPr>
          <p:cNvPr id="231426" name="Picture 2"/>
          <p:cNvPicPr>
            <a:picLocks noChangeAspect="1" noChangeArrowheads="1"/>
          </p:cNvPicPr>
          <p:nvPr/>
        </p:nvPicPr>
        <p:blipFill>
          <a:blip r:embed="rId3"/>
          <a:srcRect/>
          <a:stretch>
            <a:fillRect/>
          </a:stretch>
        </p:blipFill>
        <p:spPr bwMode="auto">
          <a:xfrm>
            <a:off x="21045" y="1807613"/>
            <a:ext cx="9036528" cy="3242773"/>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rgbClr val="000000"/>
                </a:solidFill>
              </a:rPr>
              <a:t>Driver port</a:t>
            </a:r>
          </a:p>
        </p:txBody>
      </p:sp>
      <p:sp>
        <p:nvSpPr>
          <p:cNvPr id="5123" name="Rectangle 3"/>
          <p:cNvSpPr>
            <a:spLocks noGrp="1" noChangeArrowheads="1"/>
          </p:cNvSpPr>
          <p:nvPr>
            <p:ph type="body" idx="1"/>
          </p:nvPr>
        </p:nvSpPr>
        <p:spPr>
          <a:xfrm>
            <a:off x="1908175" y="909638"/>
            <a:ext cx="7056438" cy="5832475"/>
          </a:xfrm>
        </p:spPr>
        <p:txBody>
          <a:bodyPr/>
          <a:lstStyle/>
          <a:p>
            <a:pPr eaLnBrk="1" hangingPunct="1"/>
            <a:endParaRPr lang="en-US" sz="2000" dirty="0">
              <a:solidFill>
                <a:srgbClr val="000000"/>
              </a:solidFill>
            </a:endParaRPr>
          </a:p>
        </p:txBody>
      </p:sp>
      <p:pic>
        <p:nvPicPr>
          <p:cNvPr id="4" name="Picture 3"/>
          <p:cNvPicPr>
            <a:picLocks noChangeAspect="1" noChangeArrowheads="1"/>
          </p:cNvPicPr>
          <p:nvPr/>
        </p:nvPicPr>
        <p:blipFill>
          <a:blip r:embed="rId3"/>
          <a:srcRect/>
          <a:stretch>
            <a:fillRect/>
          </a:stretch>
        </p:blipFill>
        <p:spPr bwMode="auto">
          <a:xfrm>
            <a:off x="203674" y="836613"/>
            <a:ext cx="8820472" cy="5650839"/>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rgbClr val="000000"/>
                </a:solidFill>
              </a:rPr>
              <a:t>Sequencer port</a:t>
            </a:r>
          </a:p>
        </p:txBody>
      </p:sp>
      <p:sp>
        <p:nvSpPr>
          <p:cNvPr id="5123" name="Rectangle 3"/>
          <p:cNvSpPr>
            <a:spLocks noGrp="1" noChangeArrowheads="1"/>
          </p:cNvSpPr>
          <p:nvPr>
            <p:ph type="body" idx="1"/>
          </p:nvPr>
        </p:nvSpPr>
        <p:spPr>
          <a:xfrm>
            <a:off x="210326" y="909638"/>
            <a:ext cx="8754287" cy="5832475"/>
          </a:xfrm>
        </p:spPr>
        <p:txBody>
          <a:bodyPr/>
          <a:lstStyle/>
          <a:p>
            <a:pPr algn="just"/>
            <a:r>
              <a:rPr lang="en-US" sz="2000" dirty="0">
                <a:solidFill>
                  <a:srgbClr val="000000"/>
                </a:solidFill>
              </a:rPr>
              <a:t>A </a:t>
            </a:r>
            <a:r>
              <a:rPr lang="en-US" sz="2000" dirty="0" err="1">
                <a:solidFill>
                  <a:srgbClr val="000000"/>
                </a:solidFill>
              </a:rPr>
              <a:t>uvm_sequencer</a:t>
            </a:r>
            <a:r>
              <a:rPr lang="en-US" sz="2000" dirty="0">
                <a:solidFill>
                  <a:srgbClr val="000000"/>
                </a:solidFill>
              </a:rPr>
              <a:t> has an inbuilt TLM pull implementation port called </a:t>
            </a:r>
            <a:r>
              <a:rPr lang="en-US" sz="2000" dirty="0" err="1">
                <a:solidFill>
                  <a:srgbClr val="000000"/>
                </a:solidFill>
              </a:rPr>
              <a:t>seq_item_export</a:t>
            </a:r>
            <a:r>
              <a:rPr lang="en-US" sz="2000" dirty="0">
                <a:solidFill>
                  <a:srgbClr val="000000"/>
                </a:solidFill>
              </a:rPr>
              <a:t> that is used to connect with the driver’s pull port. </a:t>
            </a:r>
          </a:p>
          <a:p>
            <a:pPr eaLnBrk="1" hangingPunct="1"/>
            <a:endParaRPr lang="en-US" sz="2000" dirty="0">
              <a:solidFill>
                <a:srgbClr val="000000"/>
              </a:solidFill>
            </a:endParaRPr>
          </a:p>
        </p:txBody>
      </p:sp>
      <p:pic>
        <p:nvPicPr>
          <p:cNvPr id="5" name="Picture 2"/>
          <p:cNvPicPr>
            <a:picLocks noChangeAspect="1" noChangeArrowheads="1"/>
          </p:cNvPicPr>
          <p:nvPr/>
        </p:nvPicPr>
        <p:blipFill>
          <a:blip r:embed="rId3"/>
          <a:srcRect/>
          <a:stretch>
            <a:fillRect/>
          </a:stretch>
        </p:blipFill>
        <p:spPr bwMode="auto">
          <a:xfrm>
            <a:off x="210326" y="2017737"/>
            <a:ext cx="8892480" cy="361627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rgbClr val="000000"/>
                </a:solidFill>
              </a:rPr>
              <a:t>Connection of driver &amp; sequencer</a:t>
            </a:r>
          </a:p>
        </p:txBody>
      </p:sp>
      <p:sp>
        <p:nvSpPr>
          <p:cNvPr id="5123" name="Rectangle 3"/>
          <p:cNvSpPr>
            <a:spLocks noGrp="1" noChangeArrowheads="1"/>
          </p:cNvSpPr>
          <p:nvPr>
            <p:ph type="body" idx="1"/>
          </p:nvPr>
        </p:nvSpPr>
        <p:spPr>
          <a:xfrm>
            <a:off x="179387" y="909639"/>
            <a:ext cx="8785226" cy="4391570"/>
          </a:xfrm>
        </p:spPr>
        <p:txBody>
          <a:bodyPr/>
          <a:lstStyle/>
          <a:p>
            <a:pPr algn="just"/>
            <a:r>
              <a:rPr lang="en-US" sz="2400" dirty="0">
                <a:solidFill>
                  <a:srgbClr val="000000"/>
                </a:solidFill>
              </a:rPr>
              <a:t>The port in </a:t>
            </a:r>
            <a:r>
              <a:rPr lang="en-US" sz="2400" dirty="0" err="1">
                <a:solidFill>
                  <a:srgbClr val="000000"/>
                </a:solidFill>
              </a:rPr>
              <a:t>uvm_driver</a:t>
            </a:r>
            <a:r>
              <a:rPr lang="en-US" sz="2400" dirty="0">
                <a:solidFill>
                  <a:srgbClr val="000000"/>
                </a:solidFill>
              </a:rPr>
              <a:t> is connected to the export in </a:t>
            </a:r>
            <a:r>
              <a:rPr lang="en-US" sz="2400" dirty="0" err="1">
                <a:solidFill>
                  <a:srgbClr val="000000"/>
                </a:solidFill>
              </a:rPr>
              <a:t>uvm_sequencer</a:t>
            </a:r>
            <a:r>
              <a:rPr lang="en-US" sz="2400" dirty="0">
                <a:solidFill>
                  <a:srgbClr val="000000"/>
                </a:solidFill>
              </a:rPr>
              <a:t> in the connect phase of the UVM component in which both driver and sequencer are instantiated, typically in a </a:t>
            </a:r>
            <a:r>
              <a:rPr lang="en-US" sz="2400" dirty="0" err="1">
                <a:solidFill>
                  <a:srgbClr val="000000"/>
                </a:solidFill>
              </a:rPr>
              <a:t>uvm_agent</a:t>
            </a:r>
            <a:r>
              <a:rPr lang="en-US" sz="2400" dirty="0">
                <a:solidFill>
                  <a:srgbClr val="000000"/>
                </a:solidFill>
              </a:rPr>
              <a:t>.</a:t>
            </a:r>
          </a:p>
          <a:p>
            <a:pPr algn="just"/>
            <a:r>
              <a:rPr lang="en-US" sz="2400" dirty="0">
                <a:solidFill>
                  <a:srgbClr val="000000"/>
                </a:solidFill>
              </a:rPr>
              <a:t>The connect between driver and sequencer is a one-to-one connection. </a:t>
            </a:r>
          </a:p>
          <a:p>
            <a:pPr algn="just"/>
            <a:r>
              <a:rPr lang="en-US" sz="2400" dirty="0">
                <a:solidFill>
                  <a:srgbClr val="000000"/>
                </a:solidFill>
              </a:rPr>
              <a:t>Multiple drivers aren’t connected to a sequencer nor are multiple sequencers connected to a single driver. </a:t>
            </a:r>
          </a:p>
          <a:p>
            <a:pPr algn="just"/>
            <a:r>
              <a:rPr lang="en-US" sz="2400" dirty="0">
                <a:solidFill>
                  <a:srgbClr val="000000"/>
                </a:solidFill>
              </a:rPr>
              <a:t>Once the connection is made, the driver can utilize the API calls in the TLM port definitions to receive sequence items from the sequencer.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rgbClr val="000000"/>
                </a:solidFill>
              </a:rPr>
              <a:t>Connection of driver &amp; sequencer</a:t>
            </a:r>
          </a:p>
        </p:txBody>
      </p:sp>
      <p:pic>
        <p:nvPicPr>
          <p:cNvPr id="233474" name="Picture 2"/>
          <p:cNvPicPr>
            <a:picLocks noChangeAspect="1" noChangeArrowheads="1"/>
          </p:cNvPicPr>
          <p:nvPr/>
        </p:nvPicPr>
        <p:blipFill>
          <a:blip r:embed="rId3"/>
          <a:srcRect/>
          <a:stretch>
            <a:fillRect/>
          </a:stretch>
        </p:blipFill>
        <p:spPr bwMode="auto">
          <a:xfrm>
            <a:off x="134364" y="870225"/>
            <a:ext cx="8875271" cy="3684962"/>
          </a:xfrm>
          <a:prstGeom prst="rect">
            <a:avLst/>
          </a:prstGeom>
          <a:noFill/>
          <a:ln w="9525">
            <a:noFill/>
            <a:miter lim="800000"/>
            <a:headEnd/>
            <a:tailEnd/>
          </a:ln>
          <a:effectLst/>
        </p:spPr>
      </p:pic>
    </p:spTree>
    <p:extLst>
      <p:ext uri="{BB962C8B-B14F-4D97-AF65-F5344CB8AC3E}">
        <p14:creationId xmlns:p14="http://schemas.microsoft.com/office/powerpoint/2010/main" val="3335154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r>
              <a:rPr lang="en-US" b="1" dirty="0">
                <a:solidFill>
                  <a:srgbClr val="000000"/>
                </a:solidFill>
              </a:rPr>
              <a:t>UVM Driver Methods</a:t>
            </a:r>
          </a:p>
        </p:txBody>
      </p:sp>
      <p:sp>
        <p:nvSpPr>
          <p:cNvPr id="5123" name="Rectangle 3"/>
          <p:cNvSpPr>
            <a:spLocks noGrp="1" noChangeArrowheads="1"/>
          </p:cNvSpPr>
          <p:nvPr>
            <p:ph type="body" idx="1"/>
          </p:nvPr>
        </p:nvSpPr>
        <p:spPr>
          <a:xfrm>
            <a:off x="179512" y="909638"/>
            <a:ext cx="8785101" cy="5832475"/>
          </a:xfrm>
        </p:spPr>
        <p:txBody>
          <a:bodyPr/>
          <a:lstStyle/>
          <a:p>
            <a:pPr algn="just">
              <a:lnSpc>
                <a:spcPct val="150000"/>
              </a:lnSpc>
            </a:pPr>
            <a:r>
              <a:rPr lang="en-US" sz="2400" dirty="0" err="1">
                <a:solidFill>
                  <a:srgbClr val="000000"/>
                </a:solidFill>
              </a:rPr>
              <a:t>get_next_item</a:t>
            </a:r>
            <a:r>
              <a:rPr lang="en-US" sz="2400" dirty="0">
                <a:solidFill>
                  <a:srgbClr val="000000"/>
                </a:solidFill>
              </a:rPr>
              <a:t> - blocks until a REQ sequence_item is available in the sequencer</a:t>
            </a:r>
          </a:p>
          <a:p>
            <a:pPr algn="just">
              <a:lnSpc>
                <a:spcPct val="150000"/>
              </a:lnSpc>
            </a:pPr>
            <a:r>
              <a:rPr lang="en-US" sz="2400" dirty="0" err="1">
                <a:solidFill>
                  <a:srgbClr val="000000"/>
                </a:solidFill>
              </a:rPr>
              <a:t>try_next_item</a:t>
            </a:r>
            <a:r>
              <a:rPr lang="en-US" sz="2400" dirty="0">
                <a:solidFill>
                  <a:srgbClr val="000000"/>
                </a:solidFill>
              </a:rPr>
              <a:t>  - non-blocking variant of the </a:t>
            </a:r>
            <a:r>
              <a:rPr lang="en-US" sz="2400" dirty="0" err="1">
                <a:solidFill>
                  <a:srgbClr val="000000"/>
                </a:solidFill>
              </a:rPr>
              <a:t>get_next_item</a:t>
            </a:r>
            <a:r>
              <a:rPr lang="en-US" sz="2400" dirty="0">
                <a:solidFill>
                  <a:srgbClr val="000000"/>
                </a:solidFill>
              </a:rPr>
              <a:t>() method</a:t>
            </a:r>
          </a:p>
          <a:p>
            <a:pPr algn="just">
              <a:lnSpc>
                <a:spcPct val="150000"/>
              </a:lnSpc>
            </a:pPr>
            <a:r>
              <a:rPr lang="en-US" sz="2400" dirty="0" err="1">
                <a:solidFill>
                  <a:srgbClr val="000000"/>
                </a:solidFill>
              </a:rPr>
              <a:t>item_done</a:t>
            </a:r>
            <a:r>
              <a:rPr lang="en-US" sz="2400" dirty="0">
                <a:solidFill>
                  <a:srgbClr val="000000"/>
                </a:solidFill>
              </a:rPr>
              <a:t> - completes the driver-sequencer handshake and it should be called after a </a:t>
            </a:r>
            <a:r>
              <a:rPr lang="en-US" sz="2400" dirty="0" err="1">
                <a:solidFill>
                  <a:srgbClr val="000000"/>
                </a:solidFill>
              </a:rPr>
              <a:t>get_next_item</a:t>
            </a:r>
            <a:r>
              <a:rPr lang="en-US" sz="2400" dirty="0">
                <a:solidFill>
                  <a:srgbClr val="000000"/>
                </a:solidFill>
              </a:rPr>
              <a:t>() or a successful </a:t>
            </a:r>
            <a:r>
              <a:rPr lang="en-US" sz="2400" dirty="0" err="1">
                <a:solidFill>
                  <a:srgbClr val="000000"/>
                </a:solidFill>
              </a:rPr>
              <a:t>try_next_item</a:t>
            </a:r>
            <a:r>
              <a:rPr lang="en-US" sz="2400" dirty="0">
                <a:solidFill>
                  <a:srgbClr val="000000"/>
                </a:solidFill>
              </a:rPr>
              <a:t>() call</a:t>
            </a:r>
          </a:p>
          <a:p>
            <a:pPr algn="just">
              <a:lnSpc>
                <a:spcPct val="150000"/>
              </a:lnSpc>
            </a:pPr>
            <a:r>
              <a:rPr lang="en-US" sz="2400" dirty="0">
                <a:solidFill>
                  <a:srgbClr val="000000"/>
                </a:solidFill>
              </a:rPr>
              <a:t>put - non-blocking and is used to place an RSP sequence_item in the sequencer.</a:t>
            </a:r>
          </a:p>
        </p:txBody>
      </p:sp>
    </p:spTree>
    <p:extLst>
      <p:ext uri="{BB962C8B-B14F-4D97-AF65-F5344CB8AC3E}">
        <p14:creationId xmlns:p14="http://schemas.microsoft.com/office/powerpoint/2010/main" val="122396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rgbClr val="000000"/>
                </a:solidFill>
              </a:rPr>
              <a:t>UVM Driver </a:t>
            </a:r>
          </a:p>
        </p:txBody>
      </p:sp>
      <p:sp>
        <p:nvSpPr>
          <p:cNvPr id="5123" name="Rectangle 3"/>
          <p:cNvSpPr>
            <a:spLocks noGrp="1" noChangeArrowheads="1"/>
          </p:cNvSpPr>
          <p:nvPr>
            <p:ph type="body" idx="1"/>
          </p:nvPr>
        </p:nvSpPr>
        <p:spPr>
          <a:xfrm>
            <a:off x="467544" y="909638"/>
            <a:ext cx="8497069" cy="5832475"/>
          </a:xfrm>
        </p:spPr>
        <p:txBody>
          <a:bodyPr/>
          <a:lstStyle/>
          <a:p>
            <a:pPr eaLnBrk="1" hangingPunct="1">
              <a:buNone/>
            </a:pPr>
            <a:r>
              <a:rPr lang="en-US" sz="2400" dirty="0">
                <a:solidFill>
                  <a:srgbClr val="000000"/>
                </a:solidFill>
              </a:rPr>
              <a:t>Step 1: Create a custom class inherited from </a:t>
            </a:r>
            <a:r>
              <a:rPr lang="en-US" sz="2400" dirty="0" err="1">
                <a:solidFill>
                  <a:srgbClr val="000000"/>
                </a:solidFill>
              </a:rPr>
              <a:t>uvm_driver</a:t>
            </a:r>
            <a:r>
              <a:rPr lang="en-US" sz="2400" dirty="0">
                <a:solidFill>
                  <a:srgbClr val="000000"/>
                </a:solidFill>
              </a:rPr>
              <a:t>, register with factory and call new</a:t>
            </a:r>
          </a:p>
        </p:txBody>
      </p:sp>
      <p:pic>
        <p:nvPicPr>
          <p:cNvPr id="2" name="Picture 1">
            <a:extLst>
              <a:ext uri="{FF2B5EF4-FFF2-40B4-BE49-F238E27FC236}">
                <a16:creationId xmlns:a16="http://schemas.microsoft.com/office/drawing/2014/main" id="{82BCD94B-2385-45DA-A761-C61FBACDFE9C}"/>
              </a:ext>
            </a:extLst>
          </p:cNvPr>
          <p:cNvPicPr>
            <a:picLocks noChangeAspect="1"/>
          </p:cNvPicPr>
          <p:nvPr/>
        </p:nvPicPr>
        <p:blipFill>
          <a:blip r:embed="rId3"/>
          <a:stretch>
            <a:fillRect/>
          </a:stretch>
        </p:blipFill>
        <p:spPr>
          <a:xfrm>
            <a:off x="607935" y="2232099"/>
            <a:ext cx="8068521" cy="239380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rgbClr val="000000"/>
                </a:solidFill>
              </a:rPr>
              <a:t>UVM Driver</a:t>
            </a:r>
          </a:p>
        </p:txBody>
      </p:sp>
      <p:sp>
        <p:nvSpPr>
          <p:cNvPr id="5123" name="Rectangle 3"/>
          <p:cNvSpPr>
            <a:spLocks noGrp="1" noChangeArrowheads="1"/>
          </p:cNvSpPr>
          <p:nvPr>
            <p:ph type="body" idx="1"/>
          </p:nvPr>
        </p:nvSpPr>
        <p:spPr>
          <a:xfrm>
            <a:off x="467544" y="909639"/>
            <a:ext cx="8497069" cy="3095426"/>
          </a:xfrm>
        </p:spPr>
        <p:txBody>
          <a:bodyPr/>
          <a:lstStyle/>
          <a:p>
            <a:pPr eaLnBrk="1" hangingPunct="1">
              <a:buNone/>
            </a:pPr>
            <a:r>
              <a:rPr lang="en-US" sz="2400" dirty="0">
                <a:solidFill>
                  <a:srgbClr val="000000"/>
                </a:solidFill>
              </a:rPr>
              <a:t>Step 2: Declare a virtual interface handle and get them in build phase</a:t>
            </a:r>
          </a:p>
          <a:p>
            <a:pPr eaLnBrk="1" hangingPunct="1">
              <a:buNone/>
            </a:pPr>
            <a:endParaRPr lang="en-US" sz="2400" dirty="0">
              <a:solidFill>
                <a:srgbClr val="000000"/>
              </a:solidFill>
            </a:endParaRPr>
          </a:p>
          <a:p>
            <a:pPr eaLnBrk="1" hangingPunct="1">
              <a:buNone/>
            </a:pPr>
            <a:endParaRPr lang="en-US" sz="2400" dirty="0">
              <a:solidFill>
                <a:srgbClr val="000000"/>
              </a:solidFill>
            </a:endParaRPr>
          </a:p>
          <a:p>
            <a:pPr eaLnBrk="1" hangingPunct="1">
              <a:buNone/>
            </a:pPr>
            <a:endParaRPr lang="en-US" sz="2400" dirty="0">
              <a:solidFill>
                <a:srgbClr val="000000"/>
              </a:solidFill>
            </a:endParaRPr>
          </a:p>
          <a:p>
            <a:pPr eaLnBrk="1" hangingPunct="1">
              <a:buNone/>
            </a:pPr>
            <a:endParaRPr lang="en-US" sz="2400" dirty="0">
              <a:solidFill>
                <a:srgbClr val="000000"/>
              </a:solidFill>
            </a:endParaRPr>
          </a:p>
          <a:p>
            <a:pPr eaLnBrk="1" hangingPunct="1">
              <a:buNone/>
            </a:pPr>
            <a:r>
              <a:rPr lang="en-US" sz="2400" dirty="0">
                <a:solidFill>
                  <a:srgbClr val="000000"/>
                </a:solidFill>
              </a:rPr>
              <a:t>Step 3: Code the run phase</a:t>
            </a:r>
          </a:p>
        </p:txBody>
      </p:sp>
      <p:pic>
        <p:nvPicPr>
          <p:cNvPr id="3" name="Picture 2">
            <a:extLst>
              <a:ext uri="{FF2B5EF4-FFF2-40B4-BE49-F238E27FC236}">
                <a16:creationId xmlns:a16="http://schemas.microsoft.com/office/drawing/2014/main" id="{6925450A-61A0-4EB4-9B62-0406BD28A5A0}"/>
              </a:ext>
            </a:extLst>
          </p:cNvPr>
          <p:cNvPicPr>
            <a:picLocks noChangeAspect="1"/>
          </p:cNvPicPr>
          <p:nvPr/>
        </p:nvPicPr>
        <p:blipFill>
          <a:blip r:embed="rId3"/>
          <a:stretch>
            <a:fillRect/>
          </a:stretch>
        </p:blipFill>
        <p:spPr>
          <a:xfrm>
            <a:off x="-7967" y="2014369"/>
            <a:ext cx="9144000" cy="1412564"/>
          </a:xfrm>
          <a:prstGeom prst="rect">
            <a:avLst/>
          </a:prstGeom>
        </p:spPr>
      </p:pic>
      <p:pic>
        <p:nvPicPr>
          <p:cNvPr id="4" name="Picture 3">
            <a:extLst>
              <a:ext uri="{FF2B5EF4-FFF2-40B4-BE49-F238E27FC236}">
                <a16:creationId xmlns:a16="http://schemas.microsoft.com/office/drawing/2014/main" id="{F70D3BDD-3A98-4B8E-9DC6-12A47CC62BF0}"/>
              </a:ext>
            </a:extLst>
          </p:cNvPr>
          <p:cNvPicPr>
            <a:picLocks noChangeAspect="1"/>
          </p:cNvPicPr>
          <p:nvPr/>
        </p:nvPicPr>
        <p:blipFill>
          <a:blip r:embed="rId4"/>
          <a:stretch>
            <a:fillRect/>
          </a:stretch>
        </p:blipFill>
        <p:spPr>
          <a:xfrm>
            <a:off x="1043608" y="4077072"/>
            <a:ext cx="6348033" cy="120159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rgbClr val="000000"/>
                </a:solidFill>
              </a:rPr>
              <a:t>UVM Driver-Sequencer handshake</a:t>
            </a:r>
          </a:p>
        </p:txBody>
      </p:sp>
      <p:sp>
        <p:nvSpPr>
          <p:cNvPr id="5123" name="Rectangle 3"/>
          <p:cNvSpPr>
            <a:spLocks noGrp="1" noChangeArrowheads="1"/>
          </p:cNvSpPr>
          <p:nvPr>
            <p:ph type="body" idx="1"/>
          </p:nvPr>
        </p:nvSpPr>
        <p:spPr>
          <a:xfrm>
            <a:off x="142844" y="909638"/>
            <a:ext cx="8821769" cy="5832475"/>
          </a:xfrm>
        </p:spPr>
        <p:txBody>
          <a:bodyPr/>
          <a:lstStyle/>
          <a:p>
            <a:pPr eaLnBrk="1" hangingPunct="1"/>
            <a:endParaRPr lang="en-US" sz="2000" dirty="0">
              <a:solidFill>
                <a:srgbClr val="000000"/>
              </a:solidFill>
            </a:endParaRPr>
          </a:p>
        </p:txBody>
      </p:sp>
      <p:pic>
        <p:nvPicPr>
          <p:cNvPr id="225282" name="Picture 2"/>
          <p:cNvPicPr>
            <a:picLocks noChangeAspect="1" noChangeArrowheads="1"/>
          </p:cNvPicPr>
          <p:nvPr/>
        </p:nvPicPr>
        <p:blipFill>
          <a:blip r:embed="rId3"/>
          <a:srcRect/>
          <a:stretch>
            <a:fillRect/>
          </a:stretch>
        </p:blipFill>
        <p:spPr bwMode="auto">
          <a:xfrm>
            <a:off x="251520" y="1714487"/>
            <a:ext cx="8749636" cy="3488691"/>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sz="2800" b="1" dirty="0">
                <a:solidFill>
                  <a:srgbClr val="000000"/>
                </a:solidFill>
              </a:rPr>
              <a:t>UVM sequence</a:t>
            </a:r>
          </a:p>
        </p:txBody>
      </p:sp>
      <p:sp>
        <p:nvSpPr>
          <p:cNvPr id="5123" name="Rectangle 3"/>
          <p:cNvSpPr>
            <a:spLocks noGrp="1" noChangeArrowheads="1"/>
          </p:cNvSpPr>
          <p:nvPr>
            <p:ph type="body" idx="1"/>
          </p:nvPr>
        </p:nvSpPr>
        <p:spPr>
          <a:xfrm>
            <a:off x="1908175" y="909638"/>
            <a:ext cx="7056438" cy="5832475"/>
          </a:xfrm>
        </p:spPr>
        <p:txBody>
          <a:bodyPr/>
          <a:lstStyle/>
          <a:p>
            <a:pPr algn="just" eaLnBrk="1" hangingPunct="1"/>
            <a:endParaRPr lang="en-US" sz="1800" dirty="0">
              <a:solidFill>
                <a:srgbClr val="000000"/>
              </a:solidFill>
            </a:endParaRPr>
          </a:p>
        </p:txBody>
      </p:sp>
      <p:pic>
        <p:nvPicPr>
          <p:cNvPr id="3074" name="Picture 2"/>
          <p:cNvPicPr>
            <a:picLocks noChangeAspect="1" noChangeArrowheads="1"/>
          </p:cNvPicPr>
          <p:nvPr/>
        </p:nvPicPr>
        <p:blipFill>
          <a:blip r:embed="rId3"/>
          <a:srcRect/>
          <a:stretch>
            <a:fillRect/>
          </a:stretch>
        </p:blipFill>
        <p:spPr bwMode="auto">
          <a:xfrm>
            <a:off x="1043608" y="1071546"/>
            <a:ext cx="7374750" cy="4714908"/>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rgbClr val="000000"/>
                </a:solidFill>
              </a:rPr>
              <a:t>Driver/Sequencer APIs</a:t>
            </a:r>
          </a:p>
        </p:txBody>
      </p:sp>
      <p:sp>
        <p:nvSpPr>
          <p:cNvPr id="5123" name="Rectangle 3"/>
          <p:cNvSpPr>
            <a:spLocks noGrp="1" noChangeArrowheads="1"/>
          </p:cNvSpPr>
          <p:nvPr>
            <p:ph type="body" idx="1"/>
          </p:nvPr>
        </p:nvSpPr>
        <p:spPr>
          <a:xfrm>
            <a:off x="357158" y="909638"/>
            <a:ext cx="8607455" cy="5832475"/>
          </a:xfrm>
        </p:spPr>
        <p:txBody>
          <a:bodyPr/>
          <a:lstStyle/>
          <a:p>
            <a:pPr eaLnBrk="1" hangingPunct="1">
              <a:buNone/>
            </a:pPr>
            <a:r>
              <a:rPr lang="en-US" sz="2400" dirty="0">
                <a:solidFill>
                  <a:srgbClr val="000000"/>
                </a:solidFill>
              </a:rPr>
              <a:t>1. </a:t>
            </a:r>
            <a:r>
              <a:rPr lang="en-US" sz="2400" dirty="0" err="1">
                <a:solidFill>
                  <a:srgbClr val="000000"/>
                </a:solidFill>
              </a:rPr>
              <a:t>get_next_item</a:t>
            </a:r>
            <a:r>
              <a:rPr lang="en-US" sz="2400" dirty="0">
                <a:solidFill>
                  <a:srgbClr val="000000"/>
                </a:solidFill>
              </a:rPr>
              <a:t> followed by </a:t>
            </a:r>
            <a:r>
              <a:rPr lang="en-US" sz="2400" dirty="0" err="1">
                <a:solidFill>
                  <a:srgbClr val="000000"/>
                </a:solidFill>
              </a:rPr>
              <a:t>item_done</a:t>
            </a:r>
            <a:endParaRPr lang="en-US" sz="2400" dirty="0">
              <a:solidFill>
                <a:srgbClr val="000000"/>
              </a:solidFill>
            </a:endParaRPr>
          </a:p>
        </p:txBody>
      </p:sp>
      <p:pic>
        <p:nvPicPr>
          <p:cNvPr id="226306" name="Picture 2"/>
          <p:cNvPicPr>
            <a:picLocks noChangeAspect="1" noChangeArrowheads="1"/>
          </p:cNvPicPr>
          <p:nvPr/>
        </p:nvPicPr>
        <p:blipFill>
          <a:blip r:embed="rId3"/>
          <a:srcRect/>
          <a:stretch>
            <a:fillRect/>
          </a:stretch>
        </p:blipFill>
        <p:spPr bwMode="auto">
          <a:xfrm>
            <a:off x="1475656" y="1340768"/>
            <a:ext cx="6858048" cy="4152929"/>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63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r>
              <a:rPr lang="en-US" b="1" dirty="0">
                <a:solidFill>
                  <a:srgbClr val="000000"/>
                </a:solidFill>
              </a:rPr>
              <a:t>Driver/Sequencer APIs</a:t>
            </a:r>
          </a:p>
        </p:txBody>
      </p:sp>
      <p:sp>
        <p:nvSpPr>
          <p:cNvPr id="5123" name="Rectangle 3"/>
          <p:cNvSpPr>
            <a:spLocks noGrp="1" noChangeArrowheads="1"/>
          </p:cNvSpPr>
          <p:nvPr>
            <p:ph type="body" idx="1"/>
          </p:nvPr>
        </p:nvSpPr>
        <p:spPr>
          <a:xfrm>
            <a:off x="539552" y="909638"/>
            <a:ext cx="8425061" cy="5832475"/>
          </a:xfrm>
        </p:spPr>
        <p:txBody>
          <a:bodyPr/>
          <a:lstStyle/>
          <a:p>
            <a:pPr eaLnBrk="1" hangingPunct="1">
              <a:buNone/>
            </a:pPr>
            <a:r>
              <a:rPr lang="en-US" sz="2400" dirty="0">
                <a:solidFill>
                  <a:srgbClr val="000000"/>
                </a:solidFill>
              </a:rPr>
              <a:t>2. get followed by put</a:t>
            </a:r>
          </a:p>
        </p:txBody>
      </p:sp>
      <p:pic>
        <p:nvPicPr>
          <p:cNvPr id="227330" name="Picture 2"/>
          <p:cNvPicPr>
            <a:picLocks noChangeAspect="1" noChangeArrowheads="1"/>
          </p:cNvPicPr>
          <p:nvPr/>
        </p:nvPicPr>
        <p:blipFill>
          <a:blip r:embed="rId3"/>
          <a:srcRect/>
          <a:stretch>
            <a:fillRect/>
          </a:stretch>
        </p:blipFill>
        <p:spPr bwMode="auto">
          <a:xfrm>
            <a:off x="1857356" y="1500174"/>
            <a:ext cx="6988912" cy="4786346"/>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endParaRPr lang="en-US" b="1" dirty="0">
              <a:solidFill>
                <a:srgbClr val="000000"/>
              </a:solidFill>
            </a:endParaRPr>
          </a:p>
        </p:txBody>
      </p:sp>
      <p:sp>
        <p:nvSpPr>
          <p:cNvPr id="5123" name="Rectangle 3"/>
          <p:cNvSpPr>
            <a:spLocks noGrp="1" noChangeArrowheads="1"/>
          </p:cNvSpPr>
          <p:nvPr>
            <p:ph type="body" idx="1"/>
          </p:nvPr>
        </p:nvSpPr>
        <p:spPr>
          <a:xfrm>
            <a:off x="1908175" y="909638"/>
            <a:ext cx="7056438" cy="5832475"/>
          </a:xfrm>
        </p:spPr>
        <p:txBody>
          <a:bodyPr/>
          <a:lstStyle/>
          <a:p>
            <a:pPr eaLnBrk="1" hangingPunct="1"/>
            <a:endParaRPr lang="en-US" sz="2000" dirty="0">
              <a:solidFill>
                <a:srgbClr val="000000"/>
              </a:solidFill>
            </a:endParaRPr>
          </a:p>
        </p:txBody>
      </p:sp>
      <p:pic>
        <p:nvPicPr>
          <p:cNvPr id="228354" name="Picture 2"/>
          <p:cNvPicPr>
            <a:picLocks noChangeAspect="1" noChangeArrowheads="1"/>
          </p:cNvPicPr>
          <p:nvPr/>
        </p:nvPicPr>
        <p:blipFill>
          <a:blip r:embed="rId3"/>
          <a:srcRect/>
          <a:stretch>
            <a:fillRect/>
          </a:stretch>
        </p:blipFill>
        <p:spPr bwMode="auto">
          <a:xfrm>
            <a:off x="1475656" y="96815"/>
            <a:ext cx="7007210" cy="664371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template">
  <a:themeElements>
    <a:clrScheme name="template 14">
      <a:dk1>
        <a:srgbClr val="4D4D4D"/>
      </a:dk1>
      <a:lt1>
        <a:srgbClr val="FFFFFF"/>
      </a:lt1>
      <a:dk2>
        <a:srgbClr val="4D4D4D"/>
      </a:dk2>
      <a:lt2>
        <a:srgbClr val="56171B"/>
      </a:lt2>
      <a:accent1>
        <a:srgbClr val="CC7F33"/>
      </a:accent1>
      <a:accent2>
        <a:srgbClr val="54204C"/>
      </a:accent2>
      <a:accent3>
        <a:srgbClr val="FFFFFF"/>
      </a:accent3>
      <a:accent4>
        <a:srgbClr val="404040"/>
      </a:accent4>
      <a:accent5>
        <a:srgbClr val="E2C0AD"/>
      </a:accent5>
      <a:accent6>
        <a:srgbClr val="4B1C44"/>
      </a:accent6>
      <a:hlink>
        <a:srgbClr val="F2B058"/>
      </a:hlink>
      <a:folHlink>
        <a:srgbClr val="DDDDDD"/>
      </a:folHlink>
    </a:clrScheme>
    <a:fontScheme name="template">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1">
        <a:dk1>
          <a:srgbClr val="4D4D4D"/>
        </a:dk1>
        <a:lt1>
          <a:srgbClr val="FFFFFF"/>
        </a:lt1>
        <a:dk2>
          <a:srgbClr val="4D4D4D"/>
        </a:dk2>
        <a:lt2>
          <a:srgbClr val="11163C"/>
        </a:lt2>
        <a:accent1>
          <a:srgbClr val="212B53"/>
        </a:accent1>
        <a:accent2>
          <a:srgbClr val="364481"/>
        </a:accent2>
        <a:accent3>
          <a:srgbClr val="FFFFFF"/>
        </a:accent3>
        <a:accent4>
          <a:srgbClr val="404040"/>
        </a:accent4>
        <a:accent5>
          <a:srgbClr val="ABACB3"/>
        </a:accent5>
        <a:accent6>
          <a:srgbClr val="303D74"/>
        </a:accent6>
        <a:hlink>
          <a:srgbClr val="3E4985"/>
        </a:hlink>
        <a:folHlink>
          <a:srgbClr val="DDDDDD"/>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4D4D4D"/>
        </a:dk2>
        <a:lt2>
          <a:srgbClr val="0D254C"/>
        </a:lt2>
        <a:accent1>
          <a:srgbClr val="254B83"/>
        </a:accent1>
        <a:accent2>
          <a:srgbClr val="406DAA"/>
        </a:accent2>
        <a:accent3>
          <a:srgbClr val="FFFFFF"/>
        </a:accent3>
        <a:accent4>
          <a:srgbClr val="404040"/>
        </a:accent4>
        <a:accent5>
          <a:srgbClr val="ACB1C1"/>
        </a:accent5>
        <a:accent6>
          <a:srgbClr val="39629A"/>
        </a:accent6>
        <a:hlink>
          <a:srgbClr val="3267B4"/>
        </a:hlink>
        <a:folHlink>
          <a:srgbClr val="DDDDDD"/>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4D4D4D"/>
        </a:dk2>
        <a:lt2>
          <a:srgbClr val="363B45"/>
        </a:lt2>
        <a:accent1>
          <a:srgbClr val="A99D9B"/>
        </a:accent1>
        <a:accent2>
          <a:srgbClr val="565A66"/>
        </a:accent2>
        <a:accent3>
          <a:srgbClr val="FFFFFF"/>
        </a:accent3>
        <a:accent4>
          <a:srgbClr val="404040"/>
        </a:accent4>
        <a:accent5>
          <a:srgbClr val="D1CCCB"/>
        </a:accent5>
        <a:accent6>
          <a:srgbClr val="4D515C"/>
        </a:accent6>
        <a:hlink>
          <a:srgbClr val="927154"/>
        </a:hlink>
        <a:folHlink>
          <a:srgbClr val="DDDDDD"/>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4D4D4D"/>
        </a:dk2>
        <a:lt2>
          <a:srgbClr val="2E3236"/>
        </a:lt2>
        <a:accent1>
          <a:srgbClr val="B26920"/>
        </a:accent1>
        <a:accent2>
          <a:srgbClr val="6F7F8D"/>
        </a:accent2>
        <a:accent3>
          <a:srgbClr val="FFFFFF"/>
        </a:accent3>
        <a:accent4>
          <a:srgbClr val="404040"/>
        </a:accent4>
        <a:accent5>
          <a:srgbClr val="D5B9AB"/>
        </a:accent5>
        <a:accent6>
          <a:srgbClr val="64727F"/>
        </a:accent6>
        <a:hlink>
          <a:srgbClr val="EEC722"/>
        </a:hlink>
        <a:folHlink>
          <a:srgbClr val="DDDDDD"/>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4D4D4D"/>
        </a:dk2>
        <a:lt2>
          <a:srgbClr val="2E3236"/>
        </a:lt2>
        <a:accent1>
          <a:srgbClr val="9BB6EE"/>
        </a:accent1>
        <a:accent2>
          <a:srgbClr val="6F7F8D"/>
        </a:accent2>
        <a:accent3>
          <a:srgbClr val="FFFFFF"/>
        </a:accent3>
        <a:accent4>
          <a:srgbClr val="404040"/>
        </a:accent4>
        <a:accent5>
          <a:srgbClr val="CBD7F5"/>
        </a:accent5>
        <a:accent6>
          <a:srgbClr val="64727F"/>
        </a:accent6>
        <a:hlink>
          <a:srgbClr val="84AAF3"/>
        </a:hlink>
        <a:folHlink>
          <a:srgbClr val="DDDDDD"/>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4D4D4D"/>
        </a:dk2>
        <a:lt2>
          <a:srgbClr val="40494F"/>
        </a:lt2>
        <a:accent1>
          <a:srgbClr val="6D7D8A"/>
        </a:accent1>
        <a:accent2>
          <a:srgbClr val="A7A7A7"/>
        </a:accent2>
        <a:accent3>
          <a:srgbClr val="FFFFFF"/>
        </a:accent3>
        <a:accent4>
          <a:srgbClr val="404040"/>
        </a:accent4>
        <a:accent5>
          <a:srgbClr val="BABFC4"/>
        </a:accent5>
        <a:accent6>
          <a:srgbClr val="979797"/>
        </a:accent6>
        <a:hlink>
          <a:srgbClr val="7F7F7F"/>
        </a:hlink>
        <a:folHlink>
          <a:srgbClr val="DDDDDD"/>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4D4D4D"/>
        </a:dk2>
        <a:lt2>
          <a:srgbClr val="454D52"/>
        </a:lt2>
        <a:accent1>
          <a:srgbClr val="7D8B97"/>
        </a:accent1>
        <a:accent2>
          <a:srgbClr val="CBCBCB"/>
        </a:accent2>
        <a:accent3>
          <a:srgbClr val="FFFFFF"/>
        </a:accent3>
        <a:accent4>
          <a:srgbClr val="404040"/>
        </a:accent4>
        <a:accent5>
          <a:srgbClr val="BFC4C9"/>
        </a:accent5>
        <a:accent6>
          <a:srgbClr val="B8B8B8"/>
        </a:accent6>
        <a:hlink>
          <a:srgbClr val="515869"/>
        </a:hlink>
        <a:folHlink>
          <a:srgbClr val="DDDDD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4D4D4D"/>
        </a:dk2>
        <a:lt2>
          <a:srgbClr val="393939"/>
        </a:lt2>
        <a:accent1>
          <a:srgbClr val="858585"/>
        </a:accent1>
        <a:accent2>
          <a:srgbClr val="939393"/>
        </a:accent2>
        <a:accent3>
          <a:srgbClr val="FFFFFF"/>
        </a:accent3>
        <a:accent4>
          <a:srgbClr val="404040"/>
        </a:accent4>
        <a:accent5>
          <a:srgbClr val="C2C2C2"/>
        </a:accent5>
        <a:accent6>
          <a:srgbClr val="858585"/>
        </a:accent6>
        <a:hlink>
          <a:srgbClr val="696969"/>
        </a:hlink>
        <a:folHlink>
          <a:srgbClr val="DDDDD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4D4D4D"/>
        </a:dk2>
        <a:lt2>
          <a:srgbClr val="4F5056"/>
        </a:lt2>
        <a:accent1>
          <a:srgbClr val="7E7F8E"/>
        </a:accent1>
        <a:accent2>
          <a:srgbClr val="C0C1C5"/>
        </a:accent2>
        <a:accent3>
          <a:srgbClr val="FFFFFF"/>
        </a:accent3>
        <a:accent4>
          <a:srgbClr val="404040"/>
        </a:accent4>
        <a:accent5>
          <a:srgbClr val="C0C0C6"/>
        </a:accent5>
        <a:accent6>
          <a:srgbClr val="AEAFB2"/>
        </a:accent6>
        <a:hlink>
          <a:srgbClr val="ACAFB7"/>
        </a:hlink>
        <a:folHlink>
          <a:srgbClr val="DDDDD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4D4D4D"/>
        </a:dk2>
        <a:lt2>
          <a:srgbClr val="85978F"/>
        </a:lt2>
        <a:accent1>
          <a:srgbClr val="9DA499"/>
        </a:accent1>
        <a:accent2>
          <a:srgbClr val="A5B9BA"/>
        </a:accent2>
        <a:accent3>
          <a:srgbClr val="FFFFFF"/>
        </a:accent3>
        <a:accent4>
          <a:srgbClr val="404040"/>
        </a:accent4>
        <a:accent5>
          <a:srgbClr val="CCCFCA"/>
        </a:accent5>
        <a:accent6>
          <a:srgbClr val="95A7A8"/>
        </a:accent6>
        <a:hlink>
          <a:srgbClr val="ABB4AB"/>
        </a:hlink>
        <a:folHlink>
          <a:srgbClr val="DDDDD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4D4D4D"/>
        </a:dk2>
        <a:lt2>
          <a:srgbClr val="484847"/>
        </a:lt2>
        <a:accent1>
          <a:srgbClr val="7C7C74"/>
        </a:accent1>
        <a:accent2>
          <a:srgbClr val="AFB2AA"/>
        </a:accent2>
        <a:accent3>
          <a:srgbClr val="FFFFFF"/>
        </a:accent3>
        <a:accent4>
          <a:srgbClr val="404040"/>
        </a:accent4>
        <a:accent5>
          <a:srgbClr val="BFBFBC"/>
        </a:accent5>
        <a:accent6>
          <a:srgbClr val="9EA19A"/>
        </a:accent6>
        <a:hlink>
          <a:srgbClr val="D4D2C6"/>
        </a:hlink>
        <a:folHlink>
          <a:srgbClr val="DDDDDD"/>
        </a:folHlink>
      </a:clrScheme>
      <a:clrMap bg1="lt1" tx1="dk1" bg2="lt2" tx2="dk2" accent1="accent1" accent2="accent2" accent3="accent3" accent4="accent4" accent5="accent5" accent6="accent6" hlink="hlink" folHlink="folHlink"/>
    </a:extraClrScheme>
    <a:extraClrScheme>
      <a:clrScheme name="template 12">
        <a:dk1>
          <a:srgbClr val="4D4D4D"/>
        </a:dk1>
        <a:lt1>
          <a:srgbClr val="FFFFFF"/>
        </a:lt1>
        <a:dk2>
          <a:srgbClr val="4D4D4D"/>
        </a:dk2>
        <a:lt2>
          <a:srgbClr val="18191C"/>
        </a:lt2>
        <a:accent1>
          <a:srgbClr val="1F2229"/>
        </a:accent1>
        <a:accent2>
          <a:srgbClr val="3B4A61"/>
        </a:accent2>
        <a:accent3>
          <a:srgbClr val="FFFFFF"/>
        </a:accent3>
        <a:accent4>
          <a:srgbClr val="404040"/>
        </a:accent4>
        <a:accent5>
          <a:srgbClr val="ABABAC"/>
        </a:accent5>
        <a:accent6>
          <a:srgbClr val="354257"/>
        </a:accent6>
        <a:hlink>
          <a:srgbClr val="718CAC"/>
        </a:hlink>
        <a:folHlink>
          <a:srgbClr val="DDDDDD"/>
        </a:folHlink>
      </a:clrScheme>
      <a:clrMap bg1="lt1" tx1="dk1" bg2="lt2" tx2="dk2" accent1="accent1" accent2="accent2" accent3="accent3" accent4="accent4" accent5="accent5" accent6="accent6" hlink="hlink" folHlink="folHlink"/>
    </a:extraClrScheme>
    <a:extraClrScheme>
      <a:clrScheme name="template 13">
        <a:dk1>
          <a:srgbClr val="4D4D4D"/>
        </a:dk1>
        <a:lt1>
          <a:srgbClr val="FFFFFF"/>
        </a:lt1>
        <a:dk2>
          <a:srgbClr val="4D4D4D"/>
        </a:dk2>
        <a:lt2>
          <a:srgbClr val="24345F"/>
        </a:lt2>
        <a:accent1>
          <a:srgbClr val="932128"/>
        </a:accent1>
        <a:accent2>
          <a:srgbClr val="DF6136"/>
        </a:accent2>
        <a:accent3>
          <a:srgbClr val="FFFFFF"/>
        </a:accent3>
        <a:accent4>
          <a:srgbClr val="404040"/>
        </a:accent4>
        <a:accent5>
          <a:srgbClr val="C8ABAC"/>
        </a:accent5>
        <a:accent6>
          <a:srgbClr val="CA5730"/>
        </a:accent6>
        <a:hlink>
          <a:srgbClr val="5B86F7"/>
        </a:hlink>
        <a:folHlink>
          <a:srgbClr val="DDDDDD"/>
        </a:folHlink>
      </a:clrScheme>
      <a:clrMap bg1="lt1" tx1="dk1" bg2="lt2" tx2="dk2" accent1="accent1" accent2="accent2" accent3="accent3" accent4="accent4" accent5="accent5" accent6="accent6" hlink="hlink" folHlink="folHlink"/>
    </a:extraClrScheme>
    <a:extraClrScheme>
      <a:clrScheme name="template 14">
        <a:dk1>
          <a:srgbClr val="4D4D4D"/>
        </a:dk1>
        <a:lt1>
          <a:srgbClr val="FFFFFF"/>
        </a:lt1>
        <a:dk2>
          <a:srgbClr val="4D4D4D"/>
        </a:dk2>
        <a:lt2>
          <a:srgbClr val="56171B"/>
        </a:lt2>
        <a:accent1>
          <a:srgbClr val="CC7F33"/>
        </a:accent1>
        <a:accent2>
          <a:srgbClr val="54204C"/>
        </a:accent2>
        <a:accent3>
          <a:srgbClr val="FFFFFF"/>
        </a:accent3>
        <a:accent4>
          <a:srgbClr val="404040"/>
        </a:accent4>
        <a:accent5>
          <a:srgbClr val="E2C0AD"/>
        </a:accent5>
        <a:accent6>
          <a:srgbClr val="4B1C44"/>
        </a:accent6>
        <a:hlink>
          <a:srgbClr val="F2B058"/>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A5079F9AA3DAE41BFFDB638BE5E8259" ma:contentTypeVersion="6" ma:contentTypeDescription="Create a new document." ma:contentTypeScope="" ma:versionID="e447706cd7bc770021917c3b0dcd44f8">
  <xsd:schema xmlns:xsd="http://www.w3.org/2001/XMLSchema" xmlns:xs="http://www.w3.org/2001/XMLSchema" xmlns:p="http://schemas.microsoft.com/office/2006/metadata/properties" xmlns:ns2="96b73ab5-af18-480c-badd-1b0e5ede93fa" xmlns:ns3="3109cd0c-d8c1-4d47-9e22-692d78df58d8" targetNamespace="http://schemas.microsoft.com/office/2006/metadata/properties" ma:root="true" ma:fieldsID="7419a103cdc88d2e1ae7a40fda4cc0d6" ns2:_="" ns3:_="">
    <xsd:import namespace="96b73ab5-af18-480c-badd-1b0e5ede93fa"/>
    <xsd:import namespace="3109cd0c-d8c1-4d47-9e22-692d78df58d8"/>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6b73ab5-af18-480c-badd-1b0e5ede93f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109cd0c-d8c1-4d47-9e22-692d78df58d8"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96F2815-86AB-462F-9943-F96ADAD73DB1}"/>
</file>

<file path=customXml/itemProps2.xml><?xml version="1.0" encoding="utf-8"?>
<ds:datastoreItem xmlns:ds="http://schemas.openxmlformats.org/officeDocument/2006/customXml" ds:itemID="{3A4D88D1-8EEB-4196-825A-3610D07200F2}"/>
</file>

<file path=customXml/itemProps3.xml><?xml version="1.0" encoding="utf-8"?>
<ds:datastoreItem xmlns:ds="http://schemas.openxmlformats.org/officeDocument/2006/customXml" ds:itemID="{5754D0CF-86CD-48FF-9462-837473A59325}"/>
</file>

<file path=docProps/app.xml><?xml version="1.0" encoding="utf-8"?>
<Properties xmlns="http://schemas.openxmlformats.org/officeDocument/2006/extended-properties" xmlns:vt="http://schemas.openxmlformats.org/officeDocument/2006/docPropsVTypes">
  <Template>template</Template>
  <TotalTime>26052</TotalTime>
  <Words>1367</Words>
  <Application>Microsoft Office PowerPoint</Application>
  <PresentationFormat>On-screen Show (4:3)</PresentationFormat>
  <Paragraphs>93</Paragraphs>
  <Slides>16</Slides>
  <Notes>16</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16</vt:i4>
      </vt:variant>
    </vt:vector>
  </HeadingPairs>
  <TitlesOfParts>
    <vt:vector size="18" baseType="lpstr">
      <vt:lpstr>Arial</vt:lpstr>
      <vt:lpstr>template</vt:lpstr>
      <vt:lpstr>UVM Driver</vt:lpstr>
      <vt:lpstr>UVM Driver Methods</vt:lpstr>
      <vt:lpstr>UVM Driver </vt:lpstr>
      <vt:lpstr>UVM Driver</vt:lpstr>
      <vt:lpstr>UVM Driver-Sequencer handshake</vt:lpstr>
      <vt:lpstr>UVM sequence</vt:lpstr>
      <vt:lpstr>Driver/Sequencer APIs</vt:lpstr>
      <vt:lpstr>Driver/Sequencer APIs</vt:lpstr>
      <vt:lpstr>PowerPoint Presentation</vt:lpstr>
      <vt:lpstr>UVM Driver</vt:lpstr>
      <vt:lpstr>UVM Sequencer</vt:lpstr>
      <vt:lpstr>Driver-Sequencer Handshake</vt:lpstr>
      <vt:lpstr>Driver port</vt:lpstr>
      <vt:lpstr>Sequencer port</vt:lpstr>
      <vt:lpstr>Connection of driver &amp; sequencer</vt:lpstr>
      <vt:lpstr>Connection of driver &amp; sequencer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UNIVERSAL VERIFICATION METHODOLOGY</dc:title>
  <dc:creator>suchitra</dc:creator>
  <cp:lastModifiedBy>Suchitra N</cp:lastModifiedBy>
  <cp:revision>229</cp:revision>
  <dcterms:created xsi:type="dcterms:W3CDTF">2021-03-29T02:04:50Z</dcterms:created>
  <dcterms:modified xsi:type="dcterms:W3CDTF">2024-02-10T11:55:38Z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0x0101004A5079F9AA3DAE41BFFDB638BE5E8259</vt:lpwstr>
  </property>
</Properties>
</file>