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6.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9" r:id="rId12"/>
    <p:sldId id="268" r:id="rId13"/>
    <p:sldId id="267" r:id="rId14"/>
    <p:sldId id="266" r:id="rId15"/>
    <p:sldId id="270" r:id="rId16"/>
    <p:sldId id="271" r:id="rId17"/>
    <p:sldId id="272" r:id="rId18"/>
    <p:sldId id="273" r:id="rId19"/>
    <p:sldId id="274" r:id="rId20"/>
    <p:sldId id="275" r:id="rId21"/>
    <p:sldId id="276" r:id="rId22"/>
    <p:sldId id="277" r:id="rId23"/>
    <p:sldId id="278" r:id="rId24"/>
    <p:sldId id="279" r:id="rId25"/>
    <p:sldId id="280" r:id="rId26"/>
    <p:sldId id="283" r:id="rId27"/>
    <p:sldId id="281" r:id="rId28"/>
    <p:sldId id="282"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269" autoAdjust="0"/>
  </p:normalViewPr>
  <p:slideViewPr>
    <p:cSldViewPr>
      <p:cViewPr varScale="1">
        <p:scale>
          <a:sx n="62" d="100"/>
          <a:sy n="62" d="100"/>
        </p:scale>
        <p:origin x="2050"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3F052B-9603-458D-B962-1FF67053099D}" type="datetimeFigureOut">
              <a:rPr lang="en-US" smtClean="0"/>
              <a:t>1/13/2024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4C51FA-ACC9-4F8B-897F-3610804A6BE7}"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Consider a situation with two modules named</a:t>
            </a:r>
            <a:r>
              <a:rPr lang="en-IN" baseline="0" dirty="0"/>
              <a:t> mod1 and mod2. </a:t>
            </a:r>
          </a:p>
          <a:p>
            <a:r>
              <a:rPr lang="en-IN" baseline="0" dirty="0"/>
              <a:t>mod1 waits for 5ns and then sets the variable a to 1 and then displays it.</a:t>
            </a:r>
          </a:p>
          <a:p>
            <a:r>
              <a:rPr lang="en-IN" baseline="0" dirty="0"/>
              <a:t>In mod2, it sets a to 10 at time 0, then it waits 6ns and then displays the value of a. </a:t>
            </a:r>
          </a:p>
          <a:p>
            <a:r>
              <a:rPr lang="en-IN" baseline="0" dirty="0"/>
              <a:t>When this is run, it can be seen that at 5ns, the a in mod1 that has been instantiated as m1 is 1 and mod2 that is m2 is 10.</a:t>
            </a:r>
          </a:p>
          <a:p>
            <a:r>
              <a:rPr lang="en-IN" baseline="0" dirty="0"/>
              <a:t>The fact that a is changed in mod1 after it was changed in mod2 makes no difference because these 2 modules have their own namespace. This means that </a:t>
            </a:r>
            <a:r>
              <a:rPr lang="en-IN" b="1" baseline="0" dirty="0"/>
              <a:t>they don’t see each other and there is no interference</a:t>
            </a:r>
            <a:r>
              <a:rPr lang="en-IN" baseline="0" dirty="0"/>
              <a:t> between a in mod2 and a in mod1 even though they have the same name, they have different namespaces (considering the entire path to them from top)</a:t>
            </a:r>
            <a:endParaRPr lang="en-IN" dirty="0"/>
          </a:p>
        </p:txBody>
      </p:sp>
      <p:sp>
        <p:nvSpPr>
          <p:cNvPr id="4" name="Slide Number Placeholder 3"/>
          <p:cNvSpPr>
            <a:spLocks noGrp="1"/>
          </p:cNvSpPr>
          <p:nvPr>
            <p:ph type="sldNum" sz="quarter" idx="10"/>
          </p:nvPr>
        </p:nvSpPr>
        <p:spPr/>
        <p:txBody>
          <a:bodyPr/>
          <a:lstStyle/>
          <a:p>
            <a:fld id="{6D4C51FA-ACC9-4F8B-897F-3610804A6BE7}" type="slidenum">
              <a:rPr lang="en-IN" smtClean="0"/>
              <a:t>2</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UVM itself</a:t>
            </a:r>
            <a:r>
              <a:rPr lang="en-IN" baseline="0" dirty="0"/>
              <a:t> is declared as a package, so when you create a package, that uses UVM, it imports the </a:t>
            </a:r>
            <a:r>
              <a:rPr lang="en-IN" baseline="0" dirty="0" err="1"/>
              <a:t>uvm_pkg</a:t>
            </a:r>
            <a:r>
              <a:rPr lang="en-IN" baseline="0" dirty="0"/>
              <a:t> and it has all the class declarations (hundreds of them). It has a common variable that everyone can use called </a:t>
            </a:r>
            <a:r>
              <a:rPr lang="en-IN" baseline="0" dirty="0" err="1"/>
              <a:t>uvm_top</a:t>
            </a:r>
            <a:r>
              <a:rPr lang="en-IN" baseline="0" dirty="0"/>
              <a:t>.</a:t>
            </a:r>
          </a:p>
          <a:p>
            <a:r>
              <a:rPr lang="en-IN" baseline="0" dirty="0"/>
              <a:t>This example shows the use of </a:t>
            </a:r>
            <a:r>
              <a:rPr lang="en-IN" baseline="0" dirty="0" err="1"/>
              <a:t>uvm_top</a:t>
            </a:r>
            <a:r>
              <a:rPr lang="en-IN" baseline="0" dirty="0"/>
              <a:t> to call the reporting function. The </a:t>
            </a:r>
            <a:r>
              <a:rPr lang="en-IN" baseline="0" dirty="0" err="1"/>
              <a:t>uvm_top</a:t>
            </a:r>
            <a:r>
              <a:rPr lang="en-IN" baseline="0" dirty="0"/>
              <a:t> is declared and instantiated inside </a:t>
            </a:r>
            <a:r>
              <a:rPr lang="en-IN" baseline="0" dirty="0" err="1"/>
              <a:t>uvm_pkg</a:t>
            </a:r>
            <a:r>
              <a:rPr lang="en-IN" baseline="0" dirty="0"/>
              <a:t>. </a:t>
            </a:r>
            <a:endParaRPr lang="en-IN" dirty="0"/>
          </a:p>
        </p:txBody>
      </p:sp>
      <p:sp>
        <p:nvSpPr>
          <p:cNvPr id="4" name="Slide Number Placeholder 3"/>
          <p:cNvSpPr>
            <a:spLocks noGrp="1"/>
          </p:cNvSpPr>
          <p:nvPr>
            <p:ph type="sldNum" sz="quarter" idx="10"/>
          </p:nvPr>
        </p:nvSpPr>
        <p:spPr/>
        <p:txBody>
          <a:bodyPr/>
          <a:lstStyle/>
          <a:p>
            <a:fld id="{6D4C51FA-ACC9-4F8B-897F-3610804A6BE7}" type="slidenum">
              <a:rPr lang="en-IN" smtClean="0"/>
              <a:t>11</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In a nutshell,</a:t>
            </a:r>
            <a:r>
              <a:rPr lang="en-IN" baseline="0" dirty="0"/>
              <a:t> packages provide a common name space, they can be imported and they can contain common objects as well as common definitions.</a:t>
            </a:r>
          </a:p>
          <a:p>
            <a:r>
              <a:rPr lang="en-IN" baseline="0" dirty="0"/>
              <a:t>Any module that imports the package will import the definitions associated with that package. </a:t>
            </a:r>
            <a:endParaRPr lang="en-IN" dirty="0"/>
          </a:p>
        </p:txBody>
      </p:sp>
      <p:sp>
        <p:nvSpPr>
          <p:cNvPr id="4" name="Slide Number Placeholder 3"/>
          <p:cNvSpPr>
            <a:spLocks noGrp="1"/>
          </p:cNvSpPr>
          <p:nvPr>
            <p:ph type="sldNum" sz="quarter" idx="10"/>
          </p:nvPr>
        </p:nvSpPr>
        <p:spPr/>
        <p:txBody>
          <a:bodyPr/>
          <a:lstStyle/>
          <a:p>
            <a:fld id="{6D4C51FA-ACC9-4F8B-897F-3610804A6BE7}" type="slidenum">
              <a:rPr lang="en-IN" smtClean="0"/>
              <a:t>12</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SV,</a:t>
            </a:r>
            <a:r>
              <a:rPr lang="en-IN" baseline="0" dirty="0"/>
              <a:t> like C, has a </a:t>
            </a:r>
            <a:r>
              <a:rPr lang="en-IN" baseline="0" dirty="0" err="1"/>
              <a:t>precompiler</a:t>
            </a:r>
            <a:r>
              <a:rPr lang="en-IN" baseline="0" dirty="0"/>
              <a:t>, some source code that has macros and source code etc in it. </a:t>
            </a:r>
          </a:p>
          <a:p>
            <a:r>
              <a:rPr lang="en-IN" baseline="0" dirty="0"/>
              <a:t>The </a:t>
            </a:r>
            <a:r>
              <a:rPr lang="en-IN" baseline="0" dirty="0" err="1"/>
              <a:t>precompiler</a:t>
            </a:r>
            <a:r>
              <a:rPr lang="en-IN" baseline="0" dirty="0"/>
              <a:t> includes files, processes macros, creates a bit of code that’s ready to be compiled. That code goes into the compiler. Just like C, there’s macros and include files that get managed by the </a:t>
            </a:r>
            <a:r>
              <a:rPr lang="en-IN" baseline="0" dirty="0" err="1"/>
              <a:t>precompiler</a:t>
            </a:r>
            <a:r>
              <a:rPr lang="en-IN" baseline="0" dirty="0"/>
              <a:t>. </a:t>
            </a:r>
            <a:endParaRPr lang="en-IN" dirty="0"/>
          </a:p>
        </p:txBody>
      </p:sp>
      <p:sp>
        <p:nvSpPr>
          <p:cNvPr id="4" name="Slide Number Placeholder 3"/>
          <p:cNvSpPr>
            <a:spLocks noGrp="1"/>
          </p:cNvSpPr>
          <p:nvPr>
            <p:ph type="sldNum" sz="quarter" idx="10"/>
          </p:nvPr>
        </p:nvSpPr>
        <p:spPr/>
        <p:txBody>
          <a:bodyPr/>
          <a:lstStyle/>
          <a:p>
            <a:fld id="{6D4C51FA-ACC9-4F8B-897F-3610804A6BE7}" type="slidenum">
              <a:rPr lang="en-IN" smtClean="0"/>
              <a:t>14</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Macros generally do</a:t>
            </a:r>
            <a:r>
              <a:rPr lang="en-IN" baseline="0" dirty="0"/>
              <a:t> a textual replacement, similar to doing a find and replace. You take the macro name and you replace it everywhere with the text that’s the definition of the macro. </a:t>
            </a:r>
            <a:endParaRPr lang="en-IN" dirty="0"/>
          </a:p>
        </p:txBody>
      </p:sp>
      <p:sp>
        <p:nvSpPr>
          <p:cNvPr id="4" name="Slide Number Placeholder 3"/>
          <p:cNvSpPr>
            <a:spLocks noGrp="1"/>
          </p:cNvSpPr>
          <p:nvPr>
            <p:ph type="sldNum" sz="quarter" idx="10"/>
          </p:nvPr>
        </p:nvSpPr>
        <p:spPr/>
        <p:txBody>
          <a:bodyPr/>
          <a:lstStyle/>
          <a:p>
            <a:fld id="{6D4C51FA-ACC9-4F8B-897F-3610804A6BE7}" type="slidenum">
              <a:rPr lang="en-IN" smtClean="0"/>
              <a:t>15</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This example shows defining a macro. </a:t>
            </a:r>
          </a:p>
          <a:p>
            <a:r>
              <a:rPr lang="en-IN" dirty="0"/>
              <a:t>In the first line, info</a:t>
            </a:r>
            <a:r>
              <a:rPr lang="en-IN" baseline="0" dirty="0"/>
              <a:t> gets replaced with </a:t>
            </a:r>
            <a:r>
              <a:rPr lang="en-IN" baseline="0" dirty="0" err="1"/>
              <a:t>uvm_top.uvm_report_info</a:t>
            </a:r>
            <a:r>
              <a:rPr lang="en-IN" baseline="0" dirty="0"/>
              <a:t>... %m is the module that you’re in.</a:t>
            </a:r>
          </a:p>
          <a:p>
            <a:r>
              <a:rPr lang="en-IN" baseline="0" dirty="0"/>
              <a:t>Similarly, second line warning gets replaced with </a:t>
            </a:r>
            <a:r>
              <a:rPr lang="en-IN" baseline="0" dirty="0" err="1"/>
              <a:t>uvm_top.uvm_report_warning</a:t>
            </a:r>
            <a:r>
              <a:rPr lang="en-IN" baseline="0" dirty="0"/>
              <a:t>..Similarly, with error and fatal.</a:t>
            </a:r>
          </a:p>
          <a:p>
            <a:r>
              <a:rPr lang="en-IN" baseline="0" dirty="0"/>
              <a:t>Now, in the module, instead of typing all the detailed code, we can use `info, `warning, `error and `fatal.  The </a:t>
            </a:r>
            <a:r>
              <a:rPr lang="en-IN" baseline="0" dirty="0" err="1"/>
              <a:t>precompiler</a:t>
            </a:r>
            <a:r>
              <a:rPr lang="en-IN" baseline="0" dirty="0"/>
              <a:t> will take the `info and replace it with the code as shown. </a:t>
            </a:r>
            <a:r>
              <a:rPr lang="en-IN" b="1" baseline="0" dirty="0"/>
              <a:t>This is not a function call, instead it’s a macro replacement.</a:t>
            </a:r>
          </a:p>
        </p:txBody>
      </p:sp>
      <p:sp>
        <p:nvSpPr>
          <p:cNvPr id="4" name="Slide Number Placeholder 3"/>
          <p:cNvSpPr>
            <a:spLocks noGrp="1"/>
          </p:cNvSpPr>
          <p:nvPr>
            <p:ph type="sldNum" sz="quarter" idx="10"/>
          </p:nvPr>
        </p:nvSpPr>
        <p:spPr/>
        <p:txBody>
          <a:bodyPr/>
          <a:lstStyle/>
          <a:p>
            <a:fld id="{6D4C51FA-ACC9-4F8B-897F-3610804A6BE7}" type="slidenum">
              <a:rPr lang="en-IN" smtClean="0"/>
              <a:t>16</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When</a:t>
            </a:r>
            <a:r>
              <a:rPr lang="en-IN" baseline="0" dirty="0"/>
              <a:t> the example code is run, we see all the messages for info, warning, error and fatal. </a:t>
            </a:r>
            <a:endParaRPr lang="en-IN" dirty="0"/>
          </a:p>
        </p:txBody>
      </p:sp>
      <p:sp>
        <p:nvSpPr>
          <p:cNvPr id="4" name="Slide Number Placeholder 3"/>
          <p:cNvSpPr>
            <a:spLocks noGrp="1"/>
          </p:cNvSpPr>
          <p:nvPr>
            <p:ph type="sldNum" sz="quarter" idx="10"/>
          </p:nvPr>
        </p:nvSpPr>
        <p:spPr/>
        <p:txBody>
          <a:bodyPr/>
          <a:lstStyle/>
          <a:p>
            <a:fld id="{6D4C51FA-ACC9-4F8B-897F-3610804A6BE7}" type="slidenum">
              <a:rPr lang="en-IN" smtClean="0"/>
              <a:t>17</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Macros also allow to do conditional compiles. `</a:t>
            </a:r>
            <a:r>
              <a:rPr lang="en-IN" dirty="0" err="1"/>
              <a:t>ifdef</a:t>
            </a:r>
            <a:r>
              <a:rPr lang="en-IN" dirty="0"/>
              <a:t> FIRST means if the macro FIRST is defined, then compile</a:t>
            </a:r>
            <a:r>
              <a:rPr lang="en-IN" baseline="0" dirty="0"/>
              <a:t> the module top code that prints out the </a:t>
            </a:r>
            <a:r>
              <a:rPr lang="en-IN" baseline="0" dirty="0" err="1"/>
              <a:t>infor</a:t>
            </a:r>
            <a:r>
              <a:rPr lang="en-IN" baseline="0" dirty="0"/>
              <a:t> FIRST defined. The INFO macro has been defined above. </a:t>
            </a:r>
            <a:r>
              <a:rPr lang="en-IN" b="1" baseline="0" dirty="0"/>
              <a:t>Macro names are case sensitive </a:t>
            </a:r>
            <a:r>
              <a:rPr lang="en-IN" baseline="0" dirty="0"/>
              <a:t>so INFO is different from info. </a:t>
            </a:r>
          </a:p>
          <a:p>
            <a:r>
              <a:rPr lang="en-IN" baseline="0" dirty="0"/>
              <a:t>`else means if FIRST is not defined, then the next module is compiled that prints the info FIRST Undefined. </a:t>
            </a:r>
          </a:p>
          <a:p>
            <a:r>
              <a:rPr lang="en-IN" baseline="0" dirty="0"/>
              <a:t>In case FIRST is not defined, the `else part of code is compiled and the other code just disappears. The </a:t>
            </a:r>
            <a:r>
              <a:rPr lang="en-IN" baseline="0" dirty="0" err="1"/>
              <a:t>precompiler</a:t>
            </a:r>
            <a:r>
              <a:rPr lang="en-IN" baseline="0" dirty="0"/>
              <a:t> throws it away and it never gets seen, compiled or analysed. </a:t>
            </a:r>
            <a:endParaRPr lang="en-IN" dirty="0"/>
          </a:p>
        </p:txBody>
      </p:sp>
      <p:sp>
        <p:nvSpPr>
          <p:cNvPr id="4" name="Slide Number Placeholder 3"/>
          <p:cNvSpPr>
            <a:spLocks noGrp="1"/>
          </p:cNvSpPr>
          <p:nvPr>
            <p:ph type="sldNum" sz="quarter" idx="10"/>
          </p:nvPr>
        </p:nvSpPr>
        <p:spPr/>
        <p:txBody>
          <a:bodyPr/>
          <a:lstStyle/>
          <a:p>
            <a:fld id="{6D4C51FA-ACC9-4F8B-897F-3610804A6BE7}" type="slidenum">
              <a:rPr lang="en-IN" smtClean="0"/>
              <a:t>18</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When the code is run, we can compile</a:t>
            </a:r>
            <a:r>
              <a:rPr lang="en-IN" baseline="0" dirty="0"/>
              <a:t> with </a:t>
            </a:r>
            <a:r>
              <a:rPr lang="en-IN" baseline="0" dirty="0" err="1"/>
              <a:t>vlog</a:t>
            </a:r>
            <a:r>
              <a:rPr lang="en-IN" baseline="0" dirty="0"/>
              <a:t>  +</a:t>
            </a:r>
            <a:r>
              <a:rPr lang="en-IN" baseline="0" dirty="0" err="1"/>
              <a:t>define+FIRST</a:t>
            </a:r>
            <a:r>
              <a:rPr lang="en-IN" baseline="0" dirty="0"/>
              <a:t> that defines the FIRST macro, and on running, we see FIRST defined getting displayed. </a:t>
            </a:r>
          </a:p>
          <a:p>
            <a:r>
              <a:rPr lang="en-IN" baseline="0" dirty="0"/>
              <a:t>If the FIRST is not defined, then on running, we see FIRST Undefined getting displayed. On compilation, the code that’s not running has disappeared  and is never seen. </a:t>
            </a:r>
            <a:endParaRPr lang="en-IN" dirty="0"/>
          </a:p>
        </p:txBody>
      </p:sp>
      <p:sp>
        <p:nvSpPr>
          <p:cNvPr id="4" name="Slide Number Placeholder 3"/>
          <p:cNvSpPr>
            <a:spLocks noGrp="1"/>
          </p:cNvSpPr>
          <p:nvPr>
            <p:ph type="sldNum" sz="quarter" idx="10"/>
          </p:nvPr>
        </p:nvSpPr>
        <p:spPr/>
        <p:txBody>
          <a:bodyPr/>
          <a:lstStyle/>
          <a:p>
            <a:fld id="{6D4C51FA-ACC9-4F8B-897F-3610804A6BE7}" type="slidenum">
              <a:rPr lang="en-IN" smtClean="0"/>
              <a:t>19</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Next,</a:t>
            </a:r>
            <a:r>
              <a:rPr lang="en-IN" baseline="0" dirty="0"/>
              <a:t> let’s look into the include files that’s also used to </a:t>
            </a:r>
            <a:r>
              <a:rPr lang="en-IN" b="1" baseline="0" dirty="0"/>
              <a:t>organise code like packages and macros</a:t>
            </a:r>
            <a:r>
              <a:rPr lang="en-IN" baseline="0" dirty="0"/>
              <a:t>. </a:t>
            </a:r>
            <a:endParaRPr lang="en-IN" dirty="0"/>
          </a:p>
        </p:txBody>
      </p:sp>
      <p:sp>
        <p:nvSpPr>
          <p:cNvPr id="4" name="Slide Number Placeholder 3"/>
          <p:cNvSpPr>
            <a:spLocks noGrp="1"/>
          </p:cNvSpPr>
          <p:nvPr>
            <p:ph type="sldNum" sz="quarter" idx="10"/>
          </p:nvPr>
        </p:nvSpPr>
        <p:spPr/>
        <p:txBody>
          <a:bodyPr/>
          <a:lstStyle/>
          <a:p>
            <a:fld id="{6D4C51FA-ACC9-4F8B-897F-3610804A6BE7}" type="slidenum">
              <a:rPr lang="en-IN" smtClean="0"/>
              <a:t>20</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The include statement in the first line</a:t>
            </a:r>
            <a:r>
              <a:rPr lang="en-IN" baseline="0" dirty="0"/>
              <a:t> takes the file that’s placed within the double quotes and places it in the source code. So, the preprocessor reads this file tester.svh and sticks it in top.sv file as if it’s always there (pastes the file into the file with the include statement) and then the file gets compiled. </a:t>
            </a:r>
          </a:p>
          <a:p>
            <a:endParaRPr lang="en-IN" baseline="0" dirty="0"/>
          </a:p>
          <a:p>
            <a:r>
              <a:rPr lang="en-US" b="0" i="0" dirty="0">
                <a:solidFill>
                  <a:srgbClr val="374151"/>
                </a:solidFill>
                <a:effectLst/>
                <a:latin typeface="Söhne"/>
              </a:rPr>
              <a:t>A file with the </a:t>
            </a:r>
            <a:r>
              <a:rPr lang="en-US" dirty="0"/>
              <a:t>.</a:t>
            </a:r>
            <a:r>
              <a:rPr lang="en-US" dirty="0" err="1"/>
              <a:t>svh</a:t>
            </a:r>
            <a:r>
              <a:rPr lang="en-US" b="0" i="0" dirty="0">
                <a:solidFill>
                  <a:srgbClr val="374151"/>
                </a:solidFill>
                <a:effectLst/>
                <a:latin typeface="Söhne"/>
              </a:rPr>
              <a:t> extension is often referred to as a </a:t>
            </a:r>
            <a:r>
              <a:rPr lang="en-US" b="0" i="0" dirty="0" err="1">
                <a:solidFill>
                  <a:srgbClr val="374151"/>
                </a:solidFill>
                <a:effectLst/>
                <a:latin typeface="Söhne"/>
              </a:rPr>
              <a:t>SystemVerilog</a:t>
            </a:r>
            <a:r>
              <a:rPr lang="en-US" b="0" i="0" dirty="0">
                <a:solidFill>
                  <a:srgbClr val="374151"/>
                </a:solidFill>
                <a:effectLst/>
                <a:latin typeface="Söhne"/>
              </a:rPr>
              <a:t> include file or header file. It contains macro definitions, parameterized classes, and other code snippets that are meant to be included in other </a:t>
            </a:r>
            <a:r>
              <a:rPr lang="en-US" b="0" i="0" dirty="0" err="1">
                <a:solidFill>
                  <a:srgbClr val="374151"/>
                </a:solidFill>
                <a:effectLst/>
                <a:latin typeface="Söhne"/>
              </a:rPr>
              <a:t>SystemVerilog</a:t>
            </a:r>
            <a:r>
              <a:rPr lang="en-US" b="0" i="0" dirty="0">
                <a:solidFill>
                  <a:srgbClr val="374151"/>
                </a:solidFill>
                <a:effectLst/>
                <a:latin typeface="Söhne"/>
              </a:rPr>
              <a:t> files.</a:t>
            </a:r>
            <a:endParaRPr lang="en-IN" dirty="0"/>
          </a:p>
        </p:txBody>
      </p:sp>
      <p:sp>
        <p:nvSpPr>
          <p:cNvPr id="4" name="Slide Number Placeholder 3"/>
          <p:cNvSpPr>
            <a:spLocks noGrp="1"/>
          </p:cNvSpPr>
          <p:nvPr>
            <p:ph type="sldNum" sz="quarter" idx="10"/>
          </p:nvPr>
        </p:nvSpPr>
        <p:spPr/>
        <p:txBody>
          <a:bodyPr/>
          <a:lstStyle/>
          <a:p>
            <a:fld id="{6D4C51FA-ACC9-4F8B-897F-3610804A6BE7}" type="slidenum">
              <a:rPr lang="en-IN" smtClean="0"/>
              <a:t>21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Instead, with</a:t>
            </a:r>
            <a:r>
              <a:rPr lang="en-IN" baseline="0" dirty="0"/>
              <a:t> this approach, with mod1 waiting 5ns, then set a=1 and then set a inside mod2 equal to its copy of a. </a:t>
            </a:r>
          </a:p>
          <a:p>
            <a:r>
              <a:rPr lang="en-IN" baseline="0" dirty="0"/>
              <a:t>The code in mod2 is the same as the previous example. </a:t>
            </a:r>
          </a:p>
          <a:p>
            <a:r>
              <a:rPr lang="en-IN" baseline="0" dirty="0"/>
              <a:t>On running the code, the value of a will be the same since mod2 set a=10 and mod1 waited for 5ns and set its a to 1 and then it set mod2 version of a to 1 as well. </a:t>
            </a:r>
            <a:endParaRPr lang="en-IN" dirty="0"/>
          </a:p>
        </p:txBody>
      </p:sp>
      <p:sp>
        <p:nvSpPr>
          <p:cNvPr id="4" name="Slide Number Placeholder 3"/>
          <p:cNvSpPr>
            <a:spLocks noGrp="1"/>
          </p:cNvSpPr>
          <p:nvPr>
            <p:ph type="sldNum" sz="quarter" idx="10"/>
          </p:nvPr>
        </p:nvSpPr>
        <p:spPr/>
        <p:txBody>
          <a:bodyPr/>
          <a:lstStyle/>
          <a:p>
            <a:fld id="{6D4C51FA-ACC9-4F8B-897F-3610804A6BE7}" type="slidenum">
              <a:rPr lang="en-IN" smtClean="0"/>
              <a:t>3</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In include files, you</a:t>
            </a:r>
            <a:r>
              <a:rPr lang="en-IN" baseline="0" dirty="0"/>
              <a:t> can take common code, for example the macros for info, warning, error and fatal, that let’s us print messages. You can put these in an include file and include them </a:t>
            </a:r>
            <a:r>
              <a:rPr lang="en-IN" baseline="0" dirty="0" err="1"/>
              <a:t>whereever</a:t>
            </a:r>
            <a:r>
              <a:rPr lang="en-IN" baseline="0" dirty="0"/>
              <a:t> needed, and you’ll have access to these macros. </a:t>
            </a:r>
          </a:p>
          <a:p>
            <a:r>
              <a:rPr lang="en-IN" baseline="0" dirty="0"/>
              <a:t>This is how UVM works as well. The UVM has macros called </a:t>
            </a:r>
            <a:r>
              <a:rPr lang="en-IN" baseline="0" dirty="0" err="1"/>
              <a:t>uvm_info</a:t>
            </a:r>
            <a:r>
              <a:rPr lang="en-IN" baseline="0" dirty="0"/>
              <a:t>, </a:t>
            </a:r>
            <a:r>
              <a:rPr lang="en-IN" baseline="0" dirty="0" err="1"/>
              <a:t>uvm_warning</a:t>
            </a:r>
            <a:r>
              <a:rPr lang="en-IN" baseline="0" dirty="0"/>
              <a:t>, </a:t>
            </a:r>
            <a:r>
              <a:rPr lang="en-IN" baseline="0" dirty="0" err="1"/>
              <a:t>uvm_error</a:t>
            </a:r>
            <a:r>
              <a:rPr lang="en-IN" baseline="0" dirty="0"/>
              <a:t>, </a:t>
            </a:r>
            <a:r>
              <a:rPr lang="en-IN" baseline="0" dirty="0" err="1"/>
              <a:t>uvm_fatal</a:t>
            </a:r>
            <a:r>
              <a:rPr lang="en-IN" baseline="0" dirty="0"/>
              <a:t>. It has a file called </a:t>
            </a:r>
            <a:r>
              <a:rPr lang="en-IN" b="1" baseline="0" dirty="0"/>
              <a:t>uvm_macros.svh</a:t>
            </a:r>
            <a:r>
              <a:rPr lang="en-IN" baseline="0" dirty="0"/>
              <a:t>. Usually when you use UVM, you include this file along with the package </a:t>
            </a:r>
            <a:r>
              <a:rPr lang="en-IN" baseline="0" dirty="0" err="1"/>
              <a:t>uvm_pkg</a:t>
            </a:r>
            <a:r>
              <a:rPr lang="en-IN" baseline="0" dirty="0"/>
              <a:t> to use UVM in totality.</a:t>
            </a:r>
            <a:endParaRPr lang="en-IN" dirty="0"/>
          </a:p>
        </p:txBody>
      </p:sp>
      <p:sp>
        <p:nvSpPr>
          <p:cNvPr id="4" name="Slide Number Placeholder 3"/>
          <p:cNvSpPr>
            <a:spLocks noGrp="1"/>
          </p:cNvSpPr>
          <p:nvPr>
            <p:ph type="sldNum" sz="quarter" idx="10"/>
          </p:nvPr>
        </p:nvSpPr>
        <p:spPr/>
        <p:txBody>
          <a:bodyPr/>
          <a:lstStyle/>
          <a:p>
            <a:fld id="{6D4C51FA-ACC9-4F8B-897F-3610804A6BE7}" type="slidenum">
              <a:rPr lang="en-IN" smtClean="0"/>
              <a:t>22</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When creating a </a:t>
            </a:r>
            <a:r>
              <a:rPr lang="en-IN" dirty="0" err="1"/>
              <a:t>testbench</a:t>
            </a:r>
            <a:r>
              <a:rPr lang="en-IN" dirty="0"/>
              <a:t>, sharing</a:t>
            </a:r>
            <a:r>
              <a:rPr lang="en-IN" baseline="0" dirty="0"/>
              <a:t> declarations is done using packages and includes. </a:t>
            </a:r>
            <a:endParaRPr lang="en-IN" dirty="0"/>
          </a:p>
        </p:txBody>
      </p:sp>
      <p:sp>
        <p:nvSpPr>
          <p:cNvPr id="4" name="Slide Number Placeholder 3"/>
          <p:cNvSpPr>
            <a:spLocks noGrp="1"/>
          </p:cNvSpPr>
          <p:nvPr>
            <p:ph type="sldNum" sz="quarter" idx="10"/>
          </p:nvPr>
        </p:nvSpPr>
        <p:spPr/>
        <p:txBody>
          <a:bodyPr/>
          <a:lstStyle/>
          <a:p>
            <a:fld id="{6D4C51FA-ACC9-4F8B-897F-3610804A6BE7}" type="slidenum">
              <a:rPr lang="en-IN" smtClean="0"/>
              <a:t>23</a:t>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Consider the situation with a </a:t>
            </a:r>
            <a:r>
              <a:rPr lang="en-IN" dirty="0" err="1"/>
              <a:t>testbench</a:t>
            </a:r>
            <a:r>
              <a:rPr lang="en-IN" dirty="0"/>
              <a:t> with a module,</a:t>
            </a:r>
            <a:r>
              <a:rPr lang="en-IN" baseline="0" dirty="0"/>
              <a:t> an interface, and a memory DUT, and 3 objects – a tester, SB and a monitor. The codes of these have been shown that define these types. We want to get these definitions into the module so that we can use these object types.</a:t>
            </a:r>
            <a:endParaRPr lang="en-IN" dirty="0"/>
          </a:p>
        </p:txBody>
      </p:sp>
      <p:sp>
        <p:nvSpPr>
          <p:cNvPr id="4" name="Slide Number Placeholder 3"/>
          <p:cNvSpPr>
            <a:spLocks noGrp="1"/>
          </p:cNvSpPr>
          <p:nvPr>
            <p:ph type="sldNum" sz="quarter" idx="10"/>
          </p:nvPr>
        </p:nvSpPr>
        <p:spPr/>
        <p:txBody>
          <a:bodyPr/>
          <a:lstStyle/>
          <a:p>
            <a:fld id="{6D4C51FA-ACC9-4F8B-897F-3610804A6BE7}" type="slidenum">
              <a:rPr lang="en-IN" smtClean="0"/>
              <a:t>24</a:t>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One Solution to get the</a:t>
            </a:r>
            <a:r>
              <a:rPr lang="en-IN" baseline="0" dirty="0"/>
              <a:t> declarations into the file is to include the file names. This way is easier to understand. </a:t>
            </a:r>
          </a:p>
          <a:p>
            <a:r>
              <a:rPr lang="en-IN" baseline="0" dirty="0"/>
              <a:t>The downside of this is that you could have a very long list of files and you’d have to change them on all your source code because you’ll be including files in all your source code. Also, if you’re not careful, you can get redefinition of the same class in different places. This will probably not work out very well.</a:t>
            </a:r>
            <a:endParaRPr lang="en-IN" dirty="0"/>
          </a:p>
        </p:txBody>
      </p:sp>
      <p:sp>
        <p:nvSpPr>
          <p:cNvPr id="4" name="Slide Number Placeholder 3"/>
          <p:cNvSpPr>
            <a:spLocks noGrp="1"/>
          </p:cNvSpPr>
          <p:nvPr>
            <p:ph type="sldNum" sz="quarter" idx="10"/>
          </p:nvPr>
        </p:nvSpPr>
        <p:spPr/>
        <p:txBody>
          <a:bodyPr/>
          <a:lstStyle/>
          <a:p>
            <a:fld id="{6D4C51FA-ACC9-4F8B-897F-3610804A6BE7}" type="slidenum">
              <a:rPr lang="en-IN" smtClean="0"/>
              <a:t>25</a:t>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Another way around this is to make</a:t>
            </a:r>
            <a:r>
              <a:rPr lang="en-IN" baseline="0" dirty="0"/>
              <a:t> a big package called a </a:t>
            </a:r>
            <a:r>
              <a:rPr lang="en-IN" baseline="0" dirty="0" err="1"/>
              <a:t>memory_pkg</a:t>
            </a:r>
            <a:r>
              <a:rPr lang="en-IN" baseline="0" dirty="0"/>
              <a:t>, put those class definitions in that package. </a:t>
            </a:r>
          </a:p>
          <a:p>
            <a:r>
              <a:rPr lang="en-IN" baseline="0" dirty="0"/>
              <a:t>The problem in this is that you get a gigantic package file. And there may be hundreds of class definitions in a given </a:t>
            </a:r>
            <a:r>
              <a:rPr lang="en-IN" baseline="0" dirty="0" err="1"/>
              <a:t>testbench</a:t>
            </a:r>
            <a:r>
              <a:rPr lang="en-IN" baseline="0" dirty="0"/>
              <a:t>. When people use source control and checks out the giant package file to work on one of the classes, while everybody else is locked out of it, which is a problem. So, you wouldn’t want a very big file as it would make it difficult for teams to work together.</a:t>
            </a:r>
            <a:endParaRPr lang="en-IN" dirty="0"/>
          </a:p>
        </p:txBody>
      </p:sp>
      <p:sp>
        <p:nvSpPr>
          <p:cNvPr id="4" name="Slide Number Placeholder 3"/>
          <p:cNvSpPr>
            <a:spLocks noGrp="1"/>
          </p:cNvSpPr>
          <p:nvPr>
            <p:ph type="sldNum" sz="quarter" idx="10"/>
          </p:nvPr>
        </p:nvSpPr>
        <p:spPr/>
        <p:txBody>
          <a:bodyPr/>
          <a:lstStyle/>
          <a:p>
            <a:fld id="{6D4C51FA-ACC9-4F8B-897F-3610804A6BE7}" type="slidenum">
              <a:rPr lang="en-IN" smtClean="0"/>
              <a:t>26</a:t>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The</a:t>
            </a:r>
            <a:r>
              <a:rPr lang="en-IN" baseline="0" dirty="0"/>
              <a:t> best solution is to combine the two. So, </a:t>
            </a:r>
            <a:r>
              <a:rPr lang="en-IN" baseline="0" dirty="0" err="1"/>
              <a:t>memory_pkg</a:t>
            </a:r>
            <a:r>
              <a:rPr lang="en-IN" baseline="0" dirty="0"/>
              <a:t> will import the </a:t>
            </a:r>
            <a:r>
              <a:rPr lang="en-IN" baseline="0" dirty="0" err="1"/>
              <a:t>uvm_pkg</a:t>
            </a:r>
            <a:r>
              <a:rPr lang="en-IN" baseline="0" dirty="0"/>
              <a:t>, so we can access it. Then, we include the tester, monitor and SB files in the package definition.</a:t>
            </a:r>
          </a:p>
          <a:p>
            <a:r>
              <a:rPr lang="en-IN" baseline="0" dirty="0"/>
              <a:t>Then we import the </a:t>
            </a:r>
            <a:r>
              <a:rPr lang="en-IN" baseline="0" dirty="0" err="1"/>
              <a:t>uvm_pkg</a:t>
            </a:r>
            <a:r>
              <a:rPr lang="en-IN" baseline="0" dirty="0"/>
              <a:t> and the </a:t>
            </a:r>
            <a:r>
              <a:rPr lang="en-IN" baseline="0" dirty="0" err="1"/>
              <a:t>memory_pkg</a:t>
            </a:r>
            <a:r>
              <a:rPr lang="en-IN" baseline="0" dirty="0"/>
              <a:t>, with which we can access all the definitions with the package without having those include files everywhere. With include files in the package, different people within a team can work on the different files without interfering with each other and there will be no need to merge the updated work as they would be working on different files. </a:t>
            </a:r>
          </a:p>
          <a:p>
            <a:r>
              <a:rPr lang="en-IN" baseline="0" dirty="0"/>
              <a:t>So, the recommendation is to create a package and include one file per class, usually with the same name as the class as it makes it easier to work on the </a:t>
            </a:r>
            <a:r>
              <a:rPr lang="en-IN" baseline="0" dirty="0" err="1"/>
              <a:t>testbench</a:t>
            </a:r>
            <a:r>
              <a:rPr lang="en-IN" baseline="0" dirty="0"/>
              <a:t>. Then the package is imported into the </a:t>
            </a:r>
            <a:r>
              <a:rPr lang="en-IN" baseline="0" dirty="0" err="1"/>
              <a:t>testbench</a:t>
            </a:r>
            <a:endParaRPr lang="en-IN" baseline="0" dirty="0"/>
          </a:p>
        </p:txBody>
      </p:sp>
      <p:sp>
        <p:nvSpPr>
          <p:cNvPr id="4" name="Slide Number Placeholder 3"/>
          <p:cNvSpPr>
            <a:spLocks noGrp="1"/>
          </p:cNvSpPr>
          <p:nvPr>
            <p:ph type="sldNum" sz="quarter" idx="10"/>
          </p:nvPr>
        </p:nvSpPr>
        <p:spPr/>
        <p:txBody>
          <a:bodyPr/>
          <a:lstStyle/>
          <a:p>
            <a:fld id="{6D4C51FA-ACC9-4F8B-897F-3610804A6BE7}" type="slidenum">
              <a:rPr lang="en-IN" smtClean="0"/>
              <a:t>27</a:t>
            </a:fld>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We then compile our </a:t>
            </a:r>
            <a:r>
              <a:rPr lang="en-IN" dirty="0" err="1"/>
              <a:t>testbench</a:t>
            </a:r>
            <a:r>
              <a:rPr lang="en-IN" baseline="0" dirty="0"/>
              <a:t> by using a </a:t>
            </a:r>
            <a:r>
              <a:rPr lang="en-IN" baseline="0" dirty="0" err="1"/>
              <a:t>compile.f</a:t>
            </a:r>
            <a:r>
              <a:rPr lang="en-IN" baseline="0" dirty="0"/>
              <a:t> file that contains a list of files that we’re compiling. So </a:t>
            </a:r>
            <a:r>
              <a:rPr lang="en-IN" baseline="0" dirty="0" err="1"/>
              <a:t>vlog</a:t>
            </a:r>
            <a:r>
              <a:rPr lang="en-IN" baseline="0" dirty="0"/>
              <a:t> –f is called with a list of files. Note that </a:t>
            </a:r>
            <a:r>
              <a:rPr lang="en-IN" baseline="0" dirty="0" err="1"/>
              <a:t>memory_pkg</a:t>
            </a:r>
            <a:r>
              <a:rPr lang="en-IN" baseline="0" dirty="0"/>
              <a:t> needs to be compiled first because its getting imported in the other files. So, whenever you use a package, you have to compile it before you use it.</a:t>
            </a:r>
            <a:endParaRPr lang="en-IN" dirty="0"/>
          </a:p>
        </p:txBody>
      </p:sp>
      <p:sp>
        <p:nvSpPr>
          <p:cNvPr id="4" name="Slide Number Placeholder 3"/>
          <p:cNvSpPr>
            <a:spLocks noGrp="1"/>
          </p:cNvSpPr>
          <p:nvPr>
            <p:ph type="sldNum" sz="quarter" idx="10"/>
          </p:nvPr>
        </p:nvSpPr>
        <p:spPr/>
        <p:txBody>
          <a:bodyPr/>
          <a:lstStyle/>
          <a:p>
            <a:fld id="{6D4C51FA-ACC9-4F8B-897F-3610804A6BE7}" type="slidenum">
              <a:rPr lang="en-IN" smtClean="0"/>
              <a:t>28</a:t>
            </a:fld>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We create</a:t>
            </a:r>
            <a:r>
              <a:rPr lang="en-IN" baseline="0" dirty="0"/>
              <a:t> .</a:t>
            </a:r>
            <a:r>
              <a:rPr lang="en-IN" baseline="0" dirty="0" err="1"/>
              <a:t>svh</a:t>
            </a:r>
            <a:r>
              <a:rPr lang="en-IN" baseline="0" dirty="0"/>
              <a:t> files for each class. .</a:t>
            </a:r>
          </a:p>
          <a:p>
            <a:r>
              <a:rPr lang="en-IN" baseline="0" dirty="0"/>
              <a:t>We create a package to deliver all class definitions to the </a:t>
            </a:r>
            <a:r>
              <a:rPr lang="en-IN" baseline="0" dirty="0" err="1"/>
              <a:t>testbench</a:t>
            </a:r>
            <a:r>
              <a:rPr lang="en-IN" baseline="0" dirty="0"/>
              <a:t>. </a:t>
            </a:r>
          </a:p>
          <a:p>
            <a:r>
              <a:rPr lang="en-IN" baseline="0" dirty="0"/>
              <a:t>The .</a:t>
            </a:r>
            <a:r>
              <a:rPr lang="en-IN" baseline="0" dirty="0" err="1"/>
              <a:t>svh</a:t>
            </a:r>
            <a:r>
              <a:rPr lang="en-IN" baseline="0" dirty="0"/>
              <a:t> file is included in the package file, so that we can have one package with many files that is easier to share. </a:t>
            </a:r>
          </a:p>
          <a:p>
            <a:r>
              <a:rPr lang="en-IN" baseline="0" dirty="0"/>
              <a:t>The </a:t>
            </a:r>
            <a:r>
              <a:rPr lang="en-IN" baseline="0" dirty="0" err="1"/>
              <a:t>compile.f</a:t>
            </a:r>
            <a:r>
              <a:rPr lang="en-IN" baseline="0" dirty="0"/>
              <a:t> file controls the order </a:t>
            </a:r>
            <a:r>
              <a:rPr lang="en-IN" baseline="0"/>
              <a:t>of compilation. </a:t>
            </a:r>
            <a:endParaRPr lang="en-IN"/>
          </a:p>
        </p:txBody>
      </p:sp>
      <p:sp>
        <p:nvSpPr>
          <p:cNvPr id="4" name="Slide Number Placeholder 3"/>
          <p:cNvSpPr>
            <a:spLocks noGrp="1"/>
          </p:cNvSpPr>
          <p:nvPr>
            <p:ph type="sldNum" sz="quarter" idx="10"/>
          </p:nvPr>
        </p:nvSpPr>
        <p:spPr/>
        <p:txBody>
          <a:bodyPr/>
          <a:lstStyle/>
          <a:p>
            <a:fld id="{6D4C51FA-ACC9-4F8B-897F-3610804A6BE7}" type="slidenum">
              <a:rPr lang="en-IN" smtClean="0"/>
              <a:t>29</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A package is a way to organize and encapsulate related declarations, datatypes, and functions.</a:t>
            </a:r>
          </a:p>
          <a:p>
            <a:r>
              <a:rPr lang="en-IN" dirty="0"/>
              <a:t>Packages are a SV compilation unit.</a:t>
            </a:r>
            <a:r>
              <a:rPr lang="en-IN" baseline="0" dirty="0"/>
              <a:t> So are modules, interfaces, and programs compilation units. A compilation unit is the smallest entity that can be compiled independently or separately from the other parts of the design.</a:t>
            </a:r>
          </a:p>
          <a:p>
            <a:r>
              <a:rPr lang="en-IN" baseline="0" dirty="0"/>
              <a:t>Within the package </a:t>
            </a:r>
            <a:r>
              <a:rPr lang="en-IN" baseline="0" dirty="0" err="1"/>
              <a:t>mypackage</a:t>
            </a:r>
            <a:r>
              <a:rPr lang="en-IN" baseline="0" dirty="0"/>
              <a:t>, a variable a is declared. </a:t>
            </a:r>
          </a:p>
          <a:p>
            <a:r>
              <a:rPr lang="en-IN" baseline="0" dirty="0"/>
              <a:t>In mod1, after waiting for 5ns, referring to a within the package, it is set to 1. </a:t>
            </a:r>
          </a:p>
          <a:p>
            <a:r>
              <a:rPr lang="en-IN" baseline="0" dirty="0"/>
              <a:t>In mod2, there is a local integer a. The package </a:t>
            </a:r>
            <a:r>
              <a:rPr lang="en-IN" baseline="0" dirty="0" err="1"/>
              <a:t>mypackage’s</a:t>
            </a:r>
            <a:r>
              <a:rPr lang="en-IN" baseline="0" dirty="0"/>
              <a:t> a is set to 10. After waiting for 6ns, the value of a in </a:t>
            </a:r>
            <a:r>
              <a:rPr lang="en-IN" baseline="0" dirty="0" err="1"/>
              <a:t>mypackage</a:t>
            </a:r>
            <a:r>
              <a:rPr lang="en-IN" baseline="0" dirty="0"/>
              <a:t> is displayed. </a:t>
            </a:r>
          </a:p>
          <a:p>
            <a:r>
              <a:rPr lang="en-IN" baseline="0" dirty="0"/>
              <a:t>On running the code, the value of a is the same since both modules are referencing the same variable declared in the package. Mod2 sets variable a=10 at time 0 that gets overwritten in mod1. </a:t>
            </a:r>
            <a:endParaRPr lang="en-IN" dirty="0"/>
          </a:p>
        </p:txBody>
      </p:sp>
      <p:sp>
        <p:nvSpPr>
          <p:cNvPr id="4" name="Slide Number Placeholder 3"/>
          <p:cNvSpPr>
            <a:spLocks noGrp="1"/>
          </p:cNvSpPr>
          <p:nvPr>
            <p:ph type="sldNum" sz="quarter" idx="10"/>
          </p:nvPr>
        </p:nvSpPr>
        <p:spPr/>
        <p:txBody>
          <a:bodyPr/>
          <a:lstStyle/>
          <a:p>
            <a:fld id="{6D4C51FA-ACC9-4F8B-897F-3610804A6BE7}" type="slidenum">
              <a:rPr lang="en-IN" smtClean="0"/>
              <a:t>4</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This example has integer</a:t>
            </a:r>
            <a:r>
              <a:rPr lang="en-IN" baseline="0" dirty="0"/>
              <a:t> a in </a:t>
            </a:r>
            <a:r>
              <a:rPr lang="en-IN" baseline="0" dirty="0" err="1"/>
              <a:t>mypackage</a:t>
            </a:r>
            <a:r>
              <a:rPr lang="en-IN" baseline="0" dirty="0"/>
              <a:t> and the package is imported into mod1 as well as mod2. On running the code, the same value is obtained for a. The value of a is set to 1 in mod1 and 10 in mod2. a is not declared in any of these modules. Instead a is declared in the package. </a:t>
            </a:r>
            <a:r>
              <a:rPr lang="en-IN" b="1" baseline="0" dirty="0"/>
              <a:t>This is where the concept of namespace comes into picture. Package is a namespace </a:t>
            </a:r>
            <a:r>
              <a:rPr lang="en-IN" baseline="0" dirty="0"/>
              <a:t>and when it is imported, we make its namespace available to the module in which it is imported, even if we </a:t>
            </a:r>
            <a:r>
              <a:rPr lang="en-IN" baseline="0" dirty="0" err="1"/>
              <a:t>dont</a:t>
            </a:r>
            <a:r>
              <a:rPr lang="en-IN" baseline="0" dirty="0"/>
              <a:t> explicitly refer to it. </a:t>
            </a:r>
          </a:p>
          <a:p>
            <a:r>
              <a:rPr lang="en-IN" baseline="0" dirty="0"/>
              <a:t>Since both modules share the same namespace, they were talking about the same copy of a. Because of this, mod1 has overwritten mod2. </a:t>
            </a:r>
            <a:endParaRPr lang="en-IN" dirty="0"/>
          </a:p>
        </p:txBody>
      </p:sp>
      <p:sp>
        <p:nvSpPr>
          <p:cNvPr id="4" name="Slide Number Placeholder 3"/>
          <p:cNvSpPr>
            <a:spLocks noGrp="1"/>
          </p:cNvSpPr>
          <p:nvPr>
            <p:ph type="sldNum" sz="quarter" idx="10"/>
          </p:nvPr>
        </p:nvSpPr>
        <p:spPr/>
        <p:txBody>
          <a:bodyPr/>
          <a:lstStyle/>
          <a:p>
            <a:fld id="{6D4C51FA-ACC9-4F8B-897F-3610804A6BE7}" type="slidenum">
              <a:rPr lang="en-IN" smtClean="0"/>
              <a:t>5</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Another way of using</a:t>
            </a:r>
            <a:r>
              <a:rPr lang="en-IN" baseline="0" dirty="0"/>
              <a:t> the package is by declaring the integer a and setting it to 10 in the package. The package is imported for module top. This gives the module a=10. Another integer is declared within the module that is set to 1 and value of it is displayed. This a overrode the value of a which was in the package. This means that if you have a variable of the same name in the package and in the module, then the value of the variable in the package gets overridden by the one in the module. Whenever a variable is locally declared, it overrides the variable of the higher scope. </a:t>
            </a:r>
            <a:endParaRPr lang="en-IN" dirty="0"/>
          </a:p>
        </p:txBody>
      </p:sp>
      <p:sp>
        <p:nvSpPr>
          <p:cNvPr id="4" name="Slide Number Placeholder 3"/>
          <p:cNvSpPr>
            <a:spLocks noGrp="1"/>
          </p:cNvSpPr>
          <p:nvPr>
            <p:ph type="sldNum" sz="quarter" idx="10"/>
          </p:nvPr>
        </p:nvSpPr>
        <p:spPr/>
        <p:txBody>
          <a:bodyPr/>
          <a:lstStyle/>
          <a:p>
            <a:fld id="{6D4C51FA-ACC9-4F8B-897F-3610804A6BE7}" type="slidenum">
              <a:rPr lang="en-IN" smtClean="0"/>
              <a:t>6</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Let’s look at the</a:t>
            </a:r>
            <a:r>
              <a:rPr lang="en-IN" baseline="0" dirty="0"/>
              <a:t> use of package in terms of classes. </a:t>
            </a:r>
          </a:p>
          <a:p>
            <a:r>
              <a:rPr lang="en-IN" baseline="0" dirty="0"/>
              <a:t>In this example, the </a:t>
            </a:r>
            <a:r>
              <a:rPr lang="en-IN" baseline="0" dirty="0" err="1"/>
              <a:t>mem_op</a:t>
            </a:r>
            <a:r>
              <a:rPr lang="en-IN" baseline="0" dirty="0"/>
              <a:t> class has an operand that’s either read or write, there’s data that’s 8-bit and there’s a 16-bit address word. </a:t>
            </a:r>
          </a:p>
          <a:p>
            <a:r>
              <a:rPr lang="en-IN" baseline="0" dirty="0"/>
              <a:t>There’s a convert2string function within this class. This is going to print out the value of the variables declared within the class.</a:t>
            </a:r>
          </a:p>
          <a:p>
            <a:r>
              <a:rPr lang="en-IN" baseline="0" dirty="0"/>
              <a:t>A variable of type </a:t>
            </a:r>
            <a:r>
              <a:rPr lang="en-IN" baseline="0" dirty="0" err="1"/>
              <a:t>mem_op</a:t>
            </a:r>
            <a:r>
              <a:rPr lang="en-IN" baseline="0" dirty="0"/>
              <a:t> called </a:t>
            </a:r>
            <a:r>
              <a:rPr lang="en-IN" baseline="0" dirty="0" err="1"/>
              <a:t>common_op</a:t>
            </a:r>
            <a:r>
              <a:rPr lang="en-IN" baseline="0" dirty="0"/>
              <a:t> is declared. The new() function is used. So, there’s an actual object stored in this package and whoever imports this package has access to this shared instance. </a:t>
            </a:r>
            <a:endParaRPr lang="en-IN" dirty="0"/>
          </a:p>
        </p:txBody>
      </p:sp>
      <p:sp>
        <p:nvSpPr>
          <p:cNvPr id="4" name="Slide Number Placeholder 3"/>
          <p:cNvSpPr>
            <a:spLocks noGrp="1"/>
          </p:cNvSpPr>
          <p:nvPr>
            <p:ph type="sldNum" sz="quarter" idx="10"/>
          </p:nvPr>
        </p:nvSpPr>
        <p:spPr/>
        <p:txBody>
          <a:bodyPr/>
          <a:lstStyle/>
          <a:p>
            <a:fld id="{6D4C51FA-ACC9-4F8B-897F-3610804A6BE7}" type="slidenum">
              <a:rPr lang="en-IN" smtClean="0"/>
              <a:t>7</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This is an example that shows accessing</a:t>
            </a:r>
            <a:r>
              <a:rPr lang="en-IN" baseline="0" dirty="0"/>
              <a:t> local and common objects with different modules in the shared package.</a:t>
            </a:r>
          </a:p>
          <a:p>
            <a:r>
              <a:rPr lang="en-IN" baseline="0" dirty="0"/>
              <a:t>For the </a:t>
            </a:r>
            <a:r>
              <a:rPr lang="en-IN" baseline="0" dirty="0" err="1"/>
              <a:t>common_op</a:t>
            </a:r>
            <a:r>
              <a:rPr lang="en-IN" baseline="0" dirty="0"/>
              <a:t> from </a:t>
            </a:r>
            <a:r>
              <a:rPr lang="en-IN" baseline="0" dirty="0" err="1"/>
              <a:t>mypackage</a:t>
            </a:r>
            <a:r>
              <a:rPr lang="en-IN" baseline="0" dirty="0"/>
              <a:t> which is used in mod1, this mod1 creates a local variable called </a:t>
            </a:r>
            <a:r>
              <a:rPr lang="en-IN" baseline="0" dirty="0" err="1"/>
              <a:t>my_op</a:t>
            </a:r>
            <a:r>
              <a:rPr lang="en-IN" baseline="0" dirty="0"/>
              <a:t>. It then sets </a:t>
            </a:r>
            <a:r>
              <a:rPr lang="en-IN" baseline="0" dirty="0" err="1"/>
              <a:t>common_op</a:t>
            </a:r>
            <a:r>
              <a:rPr lang="en-IN" baseline="0" dirty="0"/>
              <a:t> to some values, and sets </a:t>
            </a:r>
            <a:r>
              <a:rPr lang="en-IN" baseline="0" dirty="0" err="1"/>
              <a:t>my_op</a:t>
            </a:r>
            <a:r>
              <a:rPr lang="en-IN" baseline="0" dirty="0"/>
              <a:t> to some values. It waits 10ns and then displays </a:t>
            </a:r>
            <a:r>
              <a:rPr lang="en-IN" baseline="0" dirty="0" err="1"/>
              <a:t>common_op</a:t>
            </a:r>
            <a:r>
              <a:rPr lang="en-IN" baseline="0" dirty="0"/>
              <a:t> and </a:t>
            </a:r>
            <a:r>
              <a:rPr lang="en-IN" baseline="0" dirty="0" err="1"/>
              <a:t>my_op</a:t>
            </a:r>
            <a:r>
              <a:rPr lang="en-IN" baseline="0" dirty="0"/>
              <a:t> using the convert2string method. </a:t>
            </a:r>
            <a:endParaRPr lang="en-IN" dirty="0"/>
          </a:p>
        </p:txBody>
      </p:sp>
      <p:sp>
        <p:nvSpPr>
          <p:cNvPr id="4" name="Slide Number Placeholder 3"/>
          <p:cNvSpPr>
            <a:spLocks noGrp="1"/>
          </p:cNvSpPr>
          <p:nvPr>
            <p:ph type="sldNum" sz="quarter" idx="10"/>
          </p:nvPr>
        </p:nvSpPr>
        <p:spPr/>
        <p:txBody>
          <a:bodyPr/>
          <a:lstStyle/>
          <a:p>
            <a:fld id="{6D4C51FA-ACC9-4F8B-897F-3610804A6BE7}" type="slidenum">
              <a:rPr lang="en-IN" smtClean="0"/>
              <a:t>8</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mod2 also imports the </a:t>
            </a:r>
            <a:r>
              <a:rPr lang="en-IN" dirty="0" err="1"/>
              <a:t>mypackage</a:t>
            </a:r>
            <a:r>
              <a:rPr lang="en-IN" dirty="0"/>
              <a:t>,</a:t>
            </a:r>
            <a:r>
              <a:rPr lang="en-IN" baseline="0" dirty="0"/>
              <a:t> also creates </a:t>
            </a:r>
            <a:r>
              <a:rPr lang="en-IN" baseline="0" dirty="0" err="1"/>
              <a:t>my_op</a:t>
            </a:r>
            <a:r>
              <a:rPr lang="en-IN" baseline="0" dirty="0"/>
              <a:t>, waits 6ns, randomizes the </a:t>
            </a:r>
            <a:r>
              <a:rPr lang="en-IN" baseline="0" dirty="0" err="1"/>
              <a:t>common_op</a:t>
            </a:r>
            <a:r>
              <a:rPr lang="en-IN" baseline="0" dirty="0"/>
              <a:t>, randomizes </a:t>
            </a:r>
            <a:r>
              <a:rPr lang="en-IN" baseline="0" dirty="0" err="1"/>
              <a:t>my_op</a:t>
            </a:r>
            <a:r>
              <a:rPr lang="en-IN" baseline="0" dirty="0"/>
              <a:t> and prints them out. </a:t>
            </a:r>
            <a:endParaRPr lang="en-IN" dirty="0"/>
          </a:p>
        </p:txBody>
      </p:sp>
      <p:sp>
        <p:nvSpPr>
          <p:cNvPr id="4" name="Slide Number Placeholder 3"/>
          <p:cNvSpPr>
            <a:spLocks noGrp="1"/>
          </p:cNvSpPr>
          <p:nvPr>
            <p:ph type="sldNum" sz="quarter" idx="10"/>
          </p:nvPr>
        </p:nvSpPr>
        <p:spPr/>
        <p:txBody>
          <a:bodyPr/>
          <a:lstStyle/>
          <a:p>
            <a:fld id="{6D4C51FA-ACC9-4F8B-897F-3610804A6BE7}" type="slidenum">
              <a:rPr lang="en-IN" smtClean="0"/>
              <a:t>9</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On running the code, we see the </a:t>
            </a:r>
            <a:r>
              <a:rPr lang="en-IN" dirty="0" err="1"/>
              <a:t>common_op</a:t>
            </a:r>
            <a:r>
              <a:rPr lang="en-IN" dirty="0"/>
              <a:t> and regardless of the order, both of them are identical</a:t>
            </a:r>
            <a:r>
              <a:rPr lang="en-IN" baseline="0" dirty="0"/>
              <a:t> because they both import the package and share it. Whereas the local copy of </a:t>
            </a:r>
            <a:r>
              <a:rPr lang="en-IN" baseline="0" dirty="0" err="1"/>
              <a:t>my_op</a:t>
            </a:r>
            <a:r>
              <a:rPr lang="en-IN" baseline="0" dirty="0"/>
              <a:t> is different in each one of them. </a:t>
            </a:r>
            <a:endParaRPr lang="en-IN" dirty="0"/>
          </a:p>
        </p:txBody>
      </p:sp>
      <p:sp>
        <p:nvSpPr>
          <p:cNvPr id="4" name="Slide Number Placeholder 3"/>
          <p:cNvSpPr>
            <a:spLocks noGrp="1"/>
          </p:cNvSpPr>
          <p:nvPr>
            <p:ph type="sldNum" sz="quarter" idx="10"/>
          </p:nvPr>
        </p:nvSpPr>
        <p:spPr/>
        <p:txBody>
          <a:bodyPr/>
          <a:lstStyle/>
          <a:p>
            <a:fld id="{6D4C51FA-ACC9-4F8B-897F-3610804A6BE7}" type="slidenum">
              <a:rPr lang="en-IN" smtClean="0"/>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FE14E645-F02B-430E-A174-7C6C2B75CB65}" type="datetimeFigureOut">
              <a:rPr lang="en-US" smtClean="0"/>
              <a:t>1/13/2024</a:t>
            </a:fld>
            <a:endParaRPr lang="en-IN"/>
          </a:p>
        </p:txBody>
      </p:sp>
      <p:sp>
        <p:nvSpPr>
          <p:cNvPr id="17" name="Footer Placeholder 16"/>
          <p:cNvSpPr>
            <a:spLocks noGrp="1"/>
          </p:cNvSpPr>
          <p:nvPr>
            <p:ph type="ftr" sz="quarter" idx="11"/>
          </p:nvPr>
        </p:nvSpPr>
        <p:spPr>
          <a:xfrm>
            <a:off x="5410200" y="4205288"/>
            <a:ext cx="1295400" cy="457200"/>
          </a:xfrm>
        </p:spPr>
        <p:txBody>
          <a:bodyPr/>
          <a:lstStyle/>
          <a:p>
            <a:endParaRPr lang="en-IN"/>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695381B0-BB3A-455E-94FE-6241DCC9FEC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E14E645-F02B-430E-A174-7C6C2B75CB65}" type="datetimeFigureOut">
              <a:rPr lang="en-US" smtClean="0"/>
              <a:t>1/13/2024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5381B0-BB3A-455E-94FE-6241DCC9FEC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E14E645-F02B-430E-A174-7C6C2B75CB65}" type="datetimeFigureOut">
              <a:rPr lang="en-US" smtClean="0"/>
              <a:t>1/13/2024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5381B0-BB3A-455E-94FE-6241DCC9FEC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E14E645-F02B-430E-A174-7C6C2B75CB65}" type="datetimeFigureOut">
              <a:rPr lang="en-US" smtClean="0"/>
              <a:t>1/13/2024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5381B0-BB3A-455E-94FE-6241DCC9FEC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E14E645-F02B-430E-A174-7C6C2B75CB65}" type="datetimeFigureOut">
              <a:rPr lang="en-US" smtClean="0"/>
              <a:t>1/13/2024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5381B0-BB3A-455E-94FE-6241DCC9FEC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E14E645-F02B-430E-A174-7C6C2B75CB65}" type="datetimeFigureOut">
              <a:rPr lang="en-US" smtClean="0"/>
              <a:t>1/13/2024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5381B0-BB3A-455E-94FE-6241DCC9FEC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FE14E645-F02B-430E-A174-7C6C2B75CB65}" type="datetimeFigureOut">
              <a:rPr lang="en-US" smtClean="0"/>
              <a:t>1/13/2024</a:t>
            </a:fld>
            <a:endParaRPr lang="en-IN"/>
          </a:p>
        </p:txBody>
      </p:sp>
      <p:sp>
        <p:nvSpPr>
          <p:cNvPr id="27" name="Slide Number Placeholder 26"/>
          <p:cNvSpPr>
            <a:spLocks noGrp="1"/>
          </p:cNvSpPr>
          <p:nvPr>
            <p:ph type="sldNum" sz="quarter" idx="11"/>
          </p:nvPr>
        </p:nvSpPr>
        <p:spPr/>
        <p:txBody>
          <a:bodyPr rtlCol="0"/>
          <a:lstStyle/>
          <a:p>
            <a:fld id="{695381B0-BB3A-455E-94FE-6241DCC9FEC6}" type="slidenum">
              <a:rPr lang="en-IN" smtClean="0"/>
              <a:t>‹#›</a:t>
            </a:fld>
            <a:endParaRPr lang="en-IN"/>
          </a:p>
        </p:txBody>
      </p:sp>
      <p:sp>
        <p:nvSpPr>
          <p:cNvPr id="28" name="Footer Placeholder 27"/>
          <p:cNvSpPr>
            <a:spLocks noGrp="1"/>
          </p:cNvSpPr>
          <p:nvPr>
            <p:ph type="ftr" sz="quarter" idx="12"/>
          </p:nvPr>
        </p:nvSpPr>
        <p:spPr/>
        <p:txBody>
          <a:bodyPr rtlCol="0"/>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FE14E645-F02B-430E-A174-7C6C2B75CB65}" type="datetimeFigureOut">
              <a:rPr lang="en-US" smtClean="0"/>
              <a:t>1/13/2024</a:t>
            </a:fld>
            <a:endParaRPr lang="en-IN"/>
          </a:p>
        </p:txBody>
      </p:sp>
      <p:sp>
        <p:nvSpPr>
          <p:cNvPr id="4" name="Footer Placeholder 3"/>
          <p:cNvSpPr>
            <a:spLocks noGrp="1"/>
          </p:cNvSpPr>
          <p:nvPr>
            <p:ph type="ftr" sz="quarter" idx="11"/>
          </p:nvPr>
        </p:nvSpPr>
        <p:spPr>
          <a:xfrm>
            <a:off x="5257800" y="612648"/>
            <a:ext cx="1325880" cy="457200"/>
          </a:xfrm>
        </p:spPr>
        <p:txBody>
          <a:bodyPr/>
          <a:lstStyle/>
          <a:p>
            <a:endParaRPr lang="en-IN"/>
          </a:p>
        </p:txBody>
      </p:sp>
      <p:sp>
        <p:nvSpPr>
          <p:cNvPr id="5" name="Slide Number Placeholder 4"/>
          <p:cNvSpPr>
            <a:spLocks noGrp="1"/>
          </p:cNvSpPr>
          <p:nvPr>
            <p:ph type="sldNum" sz="quarter" idx="12"/>
          </p:nvPr>
        </p:nvSpPr>
        <p:spPr>
          <a:xfrm>
            <a:off x="8174736" y="2272"/>
            <a:ext cx="762000" cy="365760"/>
          </a:xfrm>
        </p:spPr>
        <p:txBody>
          <a:bodyPr/>
          <a:lstStyle/>
          <a:p>
            <a:fld id="{695381B0-BB3A-455E-94FE-6241DCC9FEC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14E645-F02B-430E-A174-7C6C2B75CB65}" type="datetimeFigureOut">
              <a:rPr lang="en-US" smtClean="0"/>
              <a:t>1/13/2024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5381B0-BB3A-455E-94FE-6241DCC9FEC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E14E645-F02B-430E-A174-7C6C2B75CB65}" type="datetimeFigureOut">
              <a:rPr lang="en-US" smtClean="0"/>
              <a:t>1/13/2024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5381B0-BB3A-455E-94FE-6241DCC9FEC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E14E645-F02B-430E-A174-7C6C2B75CB65}" type="datetimeFigureOut">
              <a:rPr lang="en-US" smtClean="0"/>
              <a:t>1/13/2024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5381B0-BB3A-455E-94FE-6241DCC9FEC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FE14E645-F02B-430E-A174-7C6C2B75CB65}" type="datetimeFigureOut">
              <a:rPr lang="en-US" smtClean="0"/>
              <a:t>1/13/2024</a:t>
            </a:fld>
            <a:endParaRPr lang="en-IN"/>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IN"/>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695381B0-BB3A-455E-94FE-6241DCC9FEC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Packages, Includes and Macros</a:t>
            </a:r>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Package and Class Example</a:t>
            </a:r>
          </a:p>
        </p:txBody>
      </p:sp>
      <p:pic>
        <p:nvPicPr>
          <p:cNvPr id="9220" name="Picture 4"/>
          <p:cNvPicPr>
            <a:picLocks noGrp="1" noChangeAspect="1" noChangeArrowheads="1"/>
          </p:cNvPicPr>
          <p:nvPr>
            <p:ph idx="1"/>
          </p:nvPr>
        </p:nvPicPr>
        <p:blipFill>
          <a:blip r:embed="rId3"/>
          <a:srcRect/>
          <a:stretch>
            <a:fillRect/>
          </a:stretch>
        </p:blipFill>
        <p:spPr bwMode="auto">
          <a:xfrm>
            <a:off x="457200" y="2571744"/>
            <a:ext cx="8229600" cy="289446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UVM is delivered as a package</a:t>
            </a:r>
          </a:p>
        </p:txBody>
      </p:sp>
      <p:pic>
        <p:nvPicPr>
          <p:cNvPr id="10242" name="Picture 2"/>
          <p:cNvPicPr>
            <a:picLocks noGrp="1" noChangeAspect="1" noChangeArrowheads="1"/>
          </p:cNvPicPr>
          <p:nvPr>
            <p:ph idx="1"/>
          </p:nvPr>
        </p:nvPicPr>
        <p:blipFill>
          <a:blip r:embed="rId3"/>
          <a:srcRect/>
          <a:stretch>
            <a:fillRect/>
          </a:stretch>
        </p:blipFill>
        <p:spPr bwMode="auto">
          <a:xfrm>
            <a:off x="457200" y="2214555"/>
            <a:ext cx="8229600" cy="4090898"/>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Packages</a:t>
            </a:r>
          </a:p>
        </p:txBody>
      </p:sp>
      <p:pic>
        <p:nvPicPr>
          <p:cNvPr id="11266" name="Picture 2"/>
          <p:cNvPicPr>
            <a:picLocks noGrp="1" noChangeAspect="1" noChangeArrowheads="1"/>
          </p:cNvPicPr>
          <p:nvPr>
            <p:ph idx="1"/>
          </p:nvPr>
        </p:nvPicPr>
        <p:blipFill>
          <a:blip r:embed="rId3"/>
          <a:srcRect/>
          <a:stretch>
            <a:fillRect/>
          </a:stretch>
        </p:blipFill>
        <p:spPr bwMode="auto">
          <a:xfrm>
            <a:off x="428596" y="2285993"/>
            <a:ext cx="8390244" cy="3930658"/>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a:p>
            <a:pPr>
              <a:buNone/>
            </a:pPr>
            <a:endParaRPr lang="en-IN" dirty="0"/>
          </a:p>
          <a:p>
            <a:pPr algn="ctr">
              <a:buNone/>
            </a:pPr>
            <a:r>
              <a:rPr lang="en-IN" sz="4400" dirty="0"/>
              <a:t>MACROS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SystemVerilog</a:t>
            </a:r>
            <a:r>
              <a:rPr lang="en-IN" dirty="0"/>
              <a:t> Pre-Compiler </a:t>
            </a:r>
          </a:p>
        </p:txBody>
      </p:sp>
      <p:pic>
        <p:nvPicPr>
          <p:cNvPr id="12290" name="Picture 2"/>
          <p:cNvPicPr>
            <a:picLocks noGrp="1" noChangeAspect="1" noChangeArrowheads="1"/>
          </p:cNvPicPr>
          <p:nvPr>
            <p:ph idx="1"/>
          </p:nvPr>
        </p:nvPicPr>
        <p:blipFill>
          <a:blip r:embed="rId3"/>
          <a:srcRect/>
          <a:stretch>
            <a:fillRect/>
          </a:stretch>
        </p:blipFill>
        <p:spPr bwMode="auto">
          <a:xfrm>
            <a:off x="457200" y="2357430"/>
            <a:ext cx="8229600" cy="3931437"/>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Macros deliver ‘find and replace’ functions</a:t>
            </a:r>
          </a:p>
        </p:txBody>
      </p:sp>
      <p:sp>
        <p:nvSpPr>
          <p:cNvPr id="3" name="Content Placeholder 2"/>
          <p:cNvSpPr>
            <a:spLocks noGrp="1"/>
          </p:cNvSpPr>
          <p:nvPr>
            <p:ph idx="1"/>
          </p:nvPr>
        </p:nvSpPr>
        <p:spPr/>
        <p:txBody>
          <a:bodyPr/>
          <a:lstStyle/>
          <a:p>
            <a:endParaRPr lang="en-IN"/>
          </a:p>
        </p:txBody>
      </p:sp>
      <p:pic>
        <p:nvPicPr>
          <p:cNvPr id="13314" name="Picture 2"/>
          <p:cNvPicPr>
            <a:picLocks noChangeAspect="1" noChangeArrowheads="1"/>
          </p:cNvPicPr>
          <p:nvPr/>
        </p:nvPicPr>
        <p:blipFill>
          <a:blip r:embed="rId3"/>
          <a:srcRect/>
          <a:stretch>
            <a:fillRect/>
          </a:stretch>
        </p:blipFill>
        <p:spPr bwMode="auto">
          <a:xfrm>
            <a:off x="214313" y="2428868"/>
            <a:ext cx="8715375" cy="393382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Macro Example</a:t>
            </a:r>
          </a:p>
        </p:txBody>
      </p:sp>
      <p:pic>
        <p:nvPicPr>
          <p:cNvPr id="14338" name="Picture 2"/>
          <p:cNvPicPr>
            <a:picLocks noGrp="1" noChangeAspect="1" noChangeArrowheads="1"/>
          </p:cNvPicPr>
          <p:nvPr>
            <p:ph idx="1"/>
          </p:nvPr>
        </p:nvPicPr>
        <p:blipFill>
          <a:blip r:embed="rId3"/>
          <a:srcRect/>
          <a:stretch>
            <a:fillRect/>
          </a:stretch>
        </p:blipFill>
        <p:spPr bwMode="auto">
          <a:xfrm>
            <a:off x="457200" y="2432019"/>
            <a:ext cx="8229600" cy="3959287"/>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Running Report Macros</a:t>
            </a:r>
          </a:p>
        </p:txBody>
      </p:sp>
      <p:pic>
        <p:nvPicPr>
          <p:cNvPr id="15362" name="Picture 2"/>
          <p:cNvPicPr>
            <a:picLocks noGrp="1" noChangeAspect="1" noChangeArrowheads="1"/>
          </p:cNvPicPr>
          <p:nvPr>
            <p:ph idx="1"/>
          </p:nvPr>
        </p:nvPicPr>
        <p:blipFill>
          <a:blip r:embed="rId3"/>
          <a:srcRect/>
          <a:stretch>
            <a:fillRect/>
          </a:stretch>
        </p:blipFill>
        <p:spPr bwMode="auto">
          <a:xfrm>
            <a:off x="457200" y="2284098"/>
            <a:ext cx="8229600" cy="4255129"/>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Conditional Compilation</a:t>
            </a:r>
          </a:p>
        </p:txBody>
      </p:sp>
      <p:pic>
        <p:nvPicPr>
          <p:cNvPr id="16386" name="Picture 2"/>
          <p:cNvPicPr>
            <a:picLocks noGrp="1" noChangeAspect="1" noChangeArrowheads="1"/>
          </p:cNvPicPr>
          <p:nvPr>
            <p:ph idx="1"/>
          </p:nvPr>
        </p:nvPicPr>
        <p:blipFill>
          <a:blip r:embed="rId3"/>
          <a:srcRect/>
          <a:stretch>
            <a:fillRect/>
          </a:stretch>
        </p:blipFill>
        <p:spPr bwMode="auto">
          <a:xfrm>
            <a:off x="457200" y="2428869"/>
            <a:ext cx="8229600" cy="3655234"/>
          </a:xfrm>
          <a:prstGeom prst="rect">
            <a:avLst/>
          </a:prstGeom>
          <a:noFill/>
          <a:ln w="9525">
            <a:noFill/>
            <a:miter lim="800000"/>
            <a:headEnd/>
            <a:tailEnd/>
          </a:ln>
          <a:effectLst/>
        </p:spPr>
      </p:pic>
      <p:pic>
        <p:nvPicPr>
          <p:cNvPr id="16387" name="Picture 3"/>
          <p:cNvPicPr>
            <a:picLocks noChangeAspect="1" noChangeArrowheads="1"/>
          </p:cNvPicPr>
          <p:nvPr/>
        </p:nvPicPr>
        <p:blipFill>
          <a:blip r:embed="rId4"/>
          <a:srcRect/>
          <a:stretch>
            <a:fillRect/>
          </a:stretch>
        </p:blipFill>
        <p:spPr bwMode="auto">
          <a:xfrm>
            <a:off x="533077" y="2500306"/>
            <a:ext cx="8110889" cy="350046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Define macro when you compile</a:t>
            </a:r>
          </a:p>
        </p:txBody>
      </p:sp>
      <p:pic>
        <p:nvPicPr>
          <p:cNvPr id="17410" name="Picture 2"/>
          <p:cNvPicPr>
            <a:picLocks noGrp="1" noChangeAspect="1" noChangeArrowheads="1"/>
          </p:cNvPicPr>
          <p:nvPr>
            <p:ph idx="1"/>
          </p:nvPr>
        </p:nvPicPr>
        <p:blipFill>
          <a:blip r:embed="rId3"/>
          <a:srcRect/>
          <a:stretch>
            <a:fillRect/>
          </a:stretch>
        </p:blipFill>
        <p:spPr bwMode="auto">
          <a:xfrm>
            <a:off x="457200" y="2643182"/>
            <a:ext cx="8229600" cy="3417603"/>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Namespaces</a:t>
            </a:r>
          </a:p>
        </p:txBody>
      </p:sp>
      <p:pic>
        <p:nvPicPr>
          <p:cNvPr id="1026" name="Picture 2"/>
          <p:cNvPicPr>
            <a:picLocks noGrp="1" noChangeAspect="1" noChangeArrowheads="1"/>
          </p:cNvPicPr>
          <p:nvPr>
            <p:ph idx="1"/>
          </p:nvPr>
        </p:nvPicPr>
        <p:blipFill>
          <a:blip r:embed="rId3"/>
          <a:srcRect/>
          <a:stretch>
            <a:fillRect/>
          </a:stretch>
        </p:blipFill>
        <p:spPr bwMode="auto">
          <a:xfrm>
            <a:off x="457200" y="2647090"/>
            <a:ext cx="8229600" cy="3529145"/>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endParaRPr lang="en-IN" dirty="0"/>
          </a:p>
          <a:p>
            <a:endParaRPr lang="en-IN" dirty="0"/>
          </a:p>
          <a:p>
            <a:pPr>
              <a:buNone/>
            </a:pPr>
            <a:r>
              <a:rPr lang="en-IN" dirty="0"/>
              <a:t>			   </a:t>
            </a:r>
            <a:r>
              <a:rPr lang="en-IN" sz="5400" dirty="0"/>
              <a:t>INCLUDES</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Include same as paste</a:t>
            </a:r>
          </a:p>
        </p:txBody>
      </p:sp>
      <p:pic>
        <p:nvPicPr>
          <p:cNvPr id="18434" name="Picture 2"/>
          <p:cNvPicPr>
            <a:picLocks noGrp="1" noChangeAspect="1" noChangeArrowheads="1"/>
          </p:cNvPicPr>
          <p:nvPr>
            <p:ph idx="1"/>
          </p:nvPr>
        </p:nvPicPr>
        <p:blipFill>
          <a:blip r:embed="rId3"/>
          <a:srcRect/>
          <a:stretch>
            <a:fillRect/>
          </a:stretch>
        </p:blipFill>
        <p:spPr bwMode="auto">
          <a:xfrm>
            <a:off x="457200" y="2499815"/>
            <a:ext cx="8229600" cy="3823696"/>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Replace Common Code</a:t>
            </a:r>
          </a:p>
        </p:txBody>
      </p:sp>
      <p:pic>
        <p:nvPicPr>
          <p:cNvPr id="19458" name="Picture 2"/>
          <p:cNvPicPr>
            <a:picLocks noGrp="1" noChangeAspect="1" noChangeArrowheads="1"/>
          </p:cNvPicPr>
          <p:nvPr>
            <p:ph idx="1"/>
          </p:nvPr>
        </p:nvPicPr>
        <p:blipFill>
          <a:blip r:embed="rId3"/>
          <a:srcRect/>
          <a:stretch>
            <a:fillRect/>
          </a:stretch>
        </p:blipFill>
        <p:spPr bwMode="auto">
          <a:xfrm>
            <a:off x="457200" y="2357430"/>
            <a:ext cx="8229600" cy="3665623"/>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ctr"/>
            <a:endParaRPr lang="en-IN" dirty="0"/>
          </a:p>
          <a:p>
            <a:pPr algn="ctr"/>
            <a:endParaRPr lang="en-IN" dirty="0"/>
          </a:p>
          <a:p>
            <a:pPr algn="ctr">
              <a:buNone/>
            </a:pPr>
            <a:r>
              <a:rPr lang="en-IN" sz="4400" dirty="0"/>
              <a:t>Sharing Declarations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How do I get my declarations into many files?</a:t>
            </a:r>
          </a:p>
        </p:txBody>
      </p:sp>
      <p:pic>
        <p:nvPicPr>
          <p:cNvPr id="20482" name="Picture 2"/>
          <p:cNvPicPr>
            <a:picLocks noGrp="1" noChangeAspect="1" noChangeArrowheads="1"/>
          </p:cNvPicPr>
          <p:nvPr>
            <p:ph idx="1"/>
          </p:nvPr>
        </p:nvPicPr>
        <p:blipFill>
          <a:blip r:embed="rId3"/>
          <a:srcRect/>
          <a:stretch>
            <a:fillRect/>
          </a:stretch>
        </p:blipFill>
        <p:spPr bwMode="auto">
          <a:xfrm>
            <a:off x="457200" y="2285992"/>
            <a:ext cx="8229600" cy="3925896"/>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One Solution: Include Files</a:t>
            </a:r>
          </a:p>
        </p:txBody>
      </p:sp>
      <p:pic>
        <p:nvPicPr>
          <p:cNvPr id="21506" name="Picture 2"/>
          <p:cNvPicPr>
            <a:picLocks noGrp="1" noChangeAspect="1" noChangeArrowheads="1"/>
          </p:cNvPicPr>
          <p:nvPr>
            <p:ph idx="1"/>
          </p:nvPr>
        </p:nvPicPr>
        <p:blipFill>
          <a:blip r:embed="rId3"/>
          <a:srcRect/>
          <a:stretch>
            <a:fillRect/>
          </a:stretch>
        </p:blipFill>
        <p:spPr bwMode="auto">
          <a:xfrm>
            <a:off x="457200" y="2285992"/>
            <a:ext cx="8229600" cy="400391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Another solution: Packages</a:t>
            </a:r>
          </a:p>
        </p:txBody>
      </p:sp>
      <p:pic>
        <p:nvPicPr>
          <p:cNvPr id="22530" name="Picture 2"/>
          <p:cNvPicPr>
            <a:picLocks noGrp="1" noChangeAspect="1" noChangeArrowheads="1"/>
          </p:cNvPicPr>
          <p:nvPr>
            <p:ph idx="1"/>
          </p:nvPr>
        </p:nvPicPr>
        <p:blipFill>
          <a:blip r:embed="rId3"/>
          <a:srcRect/>
          <a:stretch>
            <a:fillRect/>
          </a:stretch>
        </p:blipFill>
        <p:spPr bwMode="auto">
          <a:xfrm>
            <a:off x="457200" y="2285992"/>
            <a:ext cx="8229600" cy="4135127"/>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Suggested Solution: Combine Includes and Packages</a:t>
            </a:r>
          </a:p>
        </p:txBody>
      </p:sp>
      <p:pic>
        <p:nvPicPr>
          <p:cNvPr id="23554" name="Picture 2"/>
          <p:cNvPicPr>
            <a:picLocks noGrp="1" noChangeAspect="1" noChangeArrowheads="1"/>
          </p:cNvPicPr>
          <p:nvPr>
            <p:ph idx="1"/>
          </p:nvPr>
        </p:nvPicPr>
        <p:blipFill>
          <a:blip r:embed="rId3"/>
          <a:srcRect/>
          <a:stretch>
            <a:fillRect/>
          </a:stretch>
        </p:blipFill>
        <p:spPr bwMode="auto">
          <a:xfrm>
            <a:off x="457200" y="2428868"/>
            <a:ext cx="8229600" cy="3812924"/>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Compiling</a:t>
            </a:r>
          </a:p>
        </p:txBody>
      </p:sp>
      <p:pic>
        <p:nvPicPr>
          <p:cNvPr id="24578" name="Picture 2"/>
          <p:cNvPicPr>
            <a:picLocks noGrp="1" noChangeAspect="1" noChangeArrowheads="1"/>
          </p:cNvPicPr>
          <p:nvPr>
            <p:ph idx="1"/>
          </p:nvPr>
        </p:nvPicPr>
        <p:blipFill>
          <a:blip r:embed="rId3"/>
          <a:srcRect/>
          <a:stretch>
            <a:fillRect/>
          </a:stretch>
        </p:blipFill>
        <p:spPr bwMode="auto">
          <a:xfrm>
            <a:off x="1200314" y="2249488"/>
            <a:ext cx="6743371" cy="432435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Summary</a:t>
            </a:r>
          </a:p>
        </p:txBody>
      </p:sp>
      <p:pic>
        <p:nvPicPr>
          <p:cNvPr id="25602" name="Picture 2"/>
          <p:cNvPicPr>
            <a:picLocks noGrp="1" noChangeAspect="1" noChangeArrowheads="1"/>
          </p:cNvPicPr>
          <p:nvPr>
            <p:ph idx="1"/>
          </p:nvPr>
        </p:nvPicPr>
        <p:blipFill>
          <a:blip r:embed="rId3"/>
          <a:srcRect/>
          <a:stretch>
            <a:fillRect/>
          </a:stretch>
        </p:blipFill>
        <p:spPr bwMode="auto">
          <a:xfrm>
            <a:off x="457200" y="2278393"/>
            <a:ext cx="8229600" cy="4266539"/>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Sharing Variables Across Namespaces</a:t>
            </a:r>
          </a:p>
        </p:txBody>
      </p:sp>
      <p:pic>
        <p:nvPicPr>
          <p:cNvPr id="2050" name="Picture 2"/>
          <p:cNvPicPr>
            <a:picLocks noGrp="1" noChangeAspect="1" noChangeArrowheads="1"/>
          </p:cNvPicPr>
          <p:nvPr>
            <p:ph idx="1"/>
          </p:nvPr>
        </p:nvPicPr>
        <p:blipFill>
          <a:blip r:embed="rId3"/>
          <a:srcRect/>
          <a:stretch>
            <a:fillRect/>
          </a:stretch>
        </p:blipFill>
        <p:spPr bwMode="auto">
          <a:xfrm>
            <a:off x="457200" y="2562359"/>
            <a:ext cx="8229600" cy="3698608"/>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Packages: A Common Namespace</a:t>
            </a:r>
          </a:p>
        </p:txBody>
      </p:sp>
      <p:pic>
        <p:nvPicPr>
          <p:cNvPr id="3074" name="Picture 2"/>
          <p:cNvPicPr>
            <a:picLocks noGrp="1" noChangeAspect="1" noChangeArrowheads="1"/>
          </p:cNvPicPr>
          <p:nvPr>
            <p:ph idx="1"/>
          </p:nvPr>
        </p:nvPicPr>
        <p:blipFill>
          <a:blip r:embed="rId3"/>
          <a:srcRect/>
          <a:stretch>
            <a:fillRect/>
          </a:stretch>
        </p:blipFill>
        <p:spPr bwMode="auto">
          <a:xfrm>
            <a:off x="457200" y="2404958"/>
            <a:ext cx="8229600" cy="4013409"/>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Import Packages to Access Namespace</a:t>
            </a:r>
          </a:p>
        </p:txBody>
      </p:sp>
      <p:pic>
        <p:nvPicPr>
          <p:cNvPr id="4098" name="Picture 2"/>
          <p:cNvPicPr>
            <a:picLocks noGrp="1" noChangeAspect="1" noChangeArrowheads="1"/>
          </p:cNvPicPr>
          <p:nvPr>
            <p:ph idx="1"/>
          </p:nvPr>
        </p:nvPicPr>
        <p:blipFill>
          <a:blip r:embed="rId3"/>
          <a:srcRect/>
          <a:stretch>
            <a:fillRect/>
          </a:stretch>
        </p:blipFill>
        <p:spPr bwMode="auto">
          <a:xfrm>
            <a:off x="457200" y="2490340"/>
            <a:ext cx="8229600" cy="3842646"/>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Declaration Overrides</a:t>
            </a:r>
          </a:p>
        </p:txBody>
      </p:sp>
      <p:pic>
        <p:nvPicPr>
          <p:cNvPr id="5122" name="Picture 2"/>
          <p:cNvPicPr>
            <a:picLocks noGrp="1" noChangeAspect="1" noChangeArrowheads="1"/>
          </p:cNvPicPr>
          <p:nvPr>
            <p:ph idx="1"/>
          </p:nvPr>
        </p:nvPicPr>
        <p:blipFill>
          <a:blip r:embed="rId3"/>
          <a:srcRect/>
          <a:stretch>
            <a:fillRect/>
          </a:stretch>
        </p:blipFill>
        <p:spPr bwMode="auto">
          <a:xfrm>
            <a:off x="457200" y="2413166"/>
            <a:ext cx="8229600" cy="3996994"/>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Packages and Classes</a:t>
            </a:r>
          </a:p>
        </p:txBody>
      </p:sp>
      <p:pic>
        <p:nvPicPr>
          <p:cNvPr id="6146" name="Picture 2"/>
          <p:cNvPicPr>
            <a:picLocks noGrp="1" noChangeAspect="1" noChangeArrowheads="1"/>
          </p:cNvPicPr>
          <p:nvPr>
            <p:ph idx="1"/>
          </p:nvPr>
        </p:nvPicPr>
        <p:blipFill>
          <a:blip r:embed="rId3"/>
          <a:srcRect/>
          <a:stretch>
            <a:fillRect/>
          </a:stretch>
        </p:blipFill>
        <p:spPr bwMode="auto">
          <a:xfrm>
            <a:off x="457200" y="2611984"/>
            <a:ext cx="8229600" cy="3599358"/>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Accessing common and local objects</a:t>
            </a:r>
          </a:p>
        </p:txBody>
      </p:sp>
      <p:pic>
        <p:nvPicPr>
          <p:cNvPr id="7171" name="Picture 3"/>
          <p:cNvPicPr>
            <a:picLocks noGrp="1" noChangeAspect="1" noChangeArrowheads="1"/>
          </p:cNvPicPr>
          <p:nvPr>
            <p:ph idx="1"/>
          </p:nvPr>
        </p:nvPicPr>
        <p:blipFill>
          <a:blip r:embed="rId3"/>
          <a:srcRect/>
          <a:stretch>
            <a:fillRect/>
          </a:stretch>
        </p:blipFill>
        <p:spPr bwMode="auto">
          <a:xfrm>
            <a:off x="457200" y="2214554"/>
            <a:ext cx="8229600" cy="384543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Randomizing common and local objects</a:t>
            </a:r>
          </a:p>
        </p:txBody>
      </p:sp>
      <p:pic>
        <p:nvPicPr>
          <p:cNvPr id="8194" name="Picture 2"/>
          <p:cNvPicPr>
            <a:picLocks noGrp="1" noChangeAspect="1" noChangeArrowheads="1"/>
          </p:cNvPicPr>
          <p:nvPr>
            <p:ph idx="1"/>
          </p:nvPr>
        </p:nvPicPr>
        <p:blipFill>
          <a:blip r:embed="rId3"/>
          <a:srcRect/>
          <a:stretch>
            <a:fillRect/>
          </a:stretch>
        </p:blipFill>
        <p:spPr bwMode="auto">
          <a:xfrm>
            <a:off x="457200" y="2285992"/>
            <a:ext cx="8229600" cy="3798037"/>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5079F9AA3DAE41BFFDB638BE5E8259" ma:contentTypeVersion="6" ma:contentTypeDescription="Create a new document." ma:contentTypeScope="" ma:versionID="e447706cd7bc770021917c3b0dcd44f8">
  <xsd:schema xmlns:xsd="http://www.w3.org/2001/XMLSchema" xmlns:xs="http://www.w3.org/2001/XMLSchema" xmlns:p="http://schemas.microsoft.com/office/2006/metadata/properties" xmlns:ns2="96b73ab5-af18-480c-badd-1b0e5ede93fa" xmlns:ns3="3109cd0c-d8c1-4d47-9e22-692d78df58d8" targetNamespace="http://schemas.microsoft.com/office/2006/metadata/properties" ma:root="true" ma:fieldsID="7419a103cdc88d2e1ae7a40fda4cc0d6" ns2:_="" ns3:_="">
    <xsd:import namespace="96b73ab5-af18-480c-badd-1b0e5ede93fa"/>
    <xsd:import namespace="3109cd0c-d8c1-4d47-9e22-692d78df58d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b73ab5-af18-480c-badd-1b0e5ede93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109cd0c-d8c1-4d47-9e22-692d78df58d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361218B-5971-4F91-9D95-C243C3BFCAA1}"/>
</file>

<file path=customXml/itemProps2.xml><?xml version="1.0" encoding="utf-8"?>
<ds:datastoreItem xmlns:ds="http://schemas.openxmlformats.org/officeDocument/2006/customXml" ds:itemID="{61A8D2A5-F9C9-4ABC-A05B-FAA616013F7A}"/>
</file>

<file path=customXml/itemProps3.xml><?xml version="1.0" encoding="utf-8"?>
<ds:datastoreItem xmlns:ds="http://schemas.openxmlformats.org/officeDocument/2006/customXml" ds:itemID="{6C1E22EF-AA01-4BB1-B38C-1C9BFA4DDBFC}"/>
</file>

<file path=docProps/app.xml><?xml version="1.0" encoding="utf-8"?>
<Properties xmlns="http://schemas.openxmlformats.org/officeDocument/2006/extended-properties" xmlns:vt="http://schemas.openxmlformats.org/officeDocument/2006/docPropsVTypes">
  <Template>Urban</Template>
  <TotalTime>4481</TotalTime>
  <Words>2400</Words>
  <Application>Microsoft Office PowerPoint</Application>
  <PresentationFormat>On-screen Show (4:3)</PresentationFormat>
  <Paragraphs>124</Paragraphs>
  <Slides>29</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Calibri</vt:lpstr>
      <vt:lpstr>Georgia</vt:lpstr>
      <vt:lpstr>Söhne</vt:lpstr>
      <vt:lpstr>Trebuchet MS</vt:lpstr>
      <vt:lpstr>Wingdings 2</vt:lpstr>
      <vt:lpstr>Urban</vt:lpstr>
      <vt:lpstr>Packages, Includes and Macros</vt:lpstr>
      <vt:lpstr>Namespaces</vt:lpstr>
      <vt:lpstr>Sharing Variables Across Namespaces</vt:lpstr>
      <vt:lpstr>Packages: A Common Namespace</vt:lpstr>
      <vt:lpstr>Import Packages to Access Namespace</vt:lpstr>
      <vt:lpstr>Declaration Overrides</vt:lpstr>
      <vt:lpstr>Packages and Classes</vt:lpstr>
      <vt:lpstr>Accessing common and local objects</vt:lpstr>
      <vt:lpstr>Randomizing common and local objects</vt:lpstr>
      <vt:lpstr>Package and Class Example</vt:lpstr>
      <vt:lpstr>UVM is delivered as a package</vt:lpstr>
      <vt:lpstr>Packages</vt:lpstr>
      <vt:lpstr>PowerPoint Presentation</vt:lpstr>
      <vt:lpstr>SystemVerilog Pre-Compiler </vt:lpstr>
      <vt:lpstr>Macros deliver ‘find and replace’ functions</vt:lpstr>
      <vt:lpstr>Macro Example</vt:lpstr>
      <vt:lpstr>Running Report Macros</vt:lpstr>
      <vt:lpstr>Conditional Compilation</vt:lpstr>
      <vt:lpstr>Define macro when you compile</vt:lpstr>
      <vt:lpstr>PowerPoint Presentation</vt:lpstr>
      <vt:lpstr>Include same as paste</vt:lpstr>
      <vt:lpstr>Replace Common Code</vt:lpstr>
      <vt:lpstr>PowerPoint Presentation</vt:lpstr>
      <vt:lpstr>How do I get my declarations into many files?</vt:lpstr>
      <vt:lpstr>One Solution: Include Files</vt:lpstr>
      <vt:lpstr>Another solution: Packages</vt:lpstr>
      <vt:lpstr>Suggested Solution: Combine Includes and Packages</vt:lpstr>
      <vt:lpstr>Compiling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Packages, Includes and Macros</dc:title>
  <dc:creator>suchitra</dc:creator>
  <cp:lastModifiedBy>Suchitra N</cp:lastModifiedBy>
  <cp:revision>52</cp:revision>
  <dcterms:created xsi:type="dcterms:W3CDTF">2021-05-30T06:36:24Z</dcterms:created>
  <dcterms:modified xsi:type="dcterms:W3CDTF">2024-01-13T02:47:23Z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0x0101004A5079F9AA3DAE41BFFDB638BE5E8259</vt:lpwstr>
  </property>
</Properties>
</file>