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404" r:id="rId2"/>
    <p:sldId id="430" r:id="rId3"/>
    <p:sldId id="418" r:id="rId4"/>
    <p:sldId id="417" r:id="rId5"/>
    <p:sldId id="421" r:id="rId6"/>
    <p:sldId id="420" r:id="rId7"/>
    <p:sldId id="419" r:id="rId8"/>
    <p:sldId id="423" r:id="rId9"/>
    <p:sldId id="422" r:id="rId10"/>
    <p:sldId id="416" r:id="rId11"/>
    <p:sldId id="405" r:id="rId12"/>
    <p:sldId id="407" r:id="rId13"/>
    <p:sldId id="406" r:id="rId14"/>
    <p:sldId id="411" r:id="rId15"/>
    <p:sldId id="410" r:id="rId16"/>
    <p:sldId id="409" r:id="rId17"/>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0" autoAdjust="0"/>
    <p:restoredTop sz="83333" autoAdjust="0"/>
  </p:normalViewPr>
  <p:slideViewPr>
    <p:cSldViewPr>
      <p:cViewPr varScale="1">
        <p:scale>
          <a:sx n="68" d="100"/>
          <a:sy n="68" d="100"/>
        </p:scale>
        <p:origin x="1896" y="7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2C86CE9-B6D0-492A-B1AB-940CAB4000D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10</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For</a:t>
            </a:r>
            <a:r>
              <a:rPr lang="en-US" baseline="0" dirty="0"/>
              <a:t> a coverage-driven verification, checks and coverage are required. The table depicts SV checks and coverage construct usage.</a:t>
            </a:r>
          </a:p>
          <a:p>
            <a:pPr eaLnBrk="1" hangingPunct="1"/>
            <a:endParaRPr lang="en-US" dirty="0"/>
          </a:p>
          <a:p>
            <a:pPr eaLnBrk="1" hangingPunct="1"/>
            <a:r>
              <a:rPr lang="en-US" dirty="0"/>
              <a:t>Checks and coverage can be defined in multiple locations</a:t>
            </a:r>
            <a:r>
              <a:rPr lang="en-US" baseline="0" dirty="0"/>
              <a:t> based on category of functionality being analyzed. </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11</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Here, checks</a:t>
            </a:r>
            <a:r>
              <a:rPr lang="en-US" baseline="0" dirty="0"/>
              <a:t> and coverage are depicted in </a:t>
            </a:r>
            <a:r>
              <a:rPr lang="en-US" baseline="0" dirty="0" err="1"/>
              <a:t>uvm_monitor</a:t>
            </a:r>
            <a:r>
              <a:rPr lang="en-US" baseline="0" dirty="0"/>
              <a:t> and interface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12</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As checks become</a:t>
            </a:r>
            <a:r>
              <a:rPr lang="en-US" baseline="0" dirty="0"/>
              <a:t> more complicated, so does their debugging. </a:t>
            </a:r>
          </a:p>
          <a:p>
            <a:pPr eaLnBrk="1" hangingPunct="1"/>
            <a:r>
              <a:rPr lang="en-US" baseline="0" dirty="0"/>
              <a:t>Concurrent assertions are not allowed in SV classes. </a:t>
            </a:r>
          </a:p>
          <a:p>
            <a:pPr eaLnBrk="1" hangingPunct="1"/>
            <a:r>
              <a:rPr lang="en-US" baseline="0" dirty="0"/>
              <a:t>In the example of an assertion check, the assertion verifies that the size field of the transfer is 1, 2, 4, or 8. Otherwise, the assertions fails. </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13</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 first example is a functional check that verifies</a:t>
            </a:r>
            <a:r>
              <a:rPr lang="en-US" baseline="0" dirty="0"/>
              <a:t> the size field value matches the size of the data dynamic array. </a:t>
            </a:r>
          </a:p>
          <a:p>
            <a:pPr eaLnBrk="1" hangingPunct="1"/>
            <a:endParaRPr lang="en-US" baseline="0" dirty="0"/>
          </a:p>
          <a:p>
            <a:pPr eaLnBrk="1" hangingPunct="1"/>
            <a:r>
              <a:rPr lang="en-US" baseline="0" dirty="0"/>
              <a:t>The proper time to execute checks is implementation-dependent. In this example, both checks must be implemented after the transfer is collected by the monitor. Since these checks happen at the same instance of time, a wrapper function is created so that only one call has to be made. The </a:t>
            </a:r>
            <a:r>
              <a:rPr lang="en-US" baseline="0" dirty="0" err="1"/>
              <a:t>perform_transfer_checks</a:t>
            </a:r>
            <a:r>
              <a:rPr lang="en-US" baseline="0" dirty="0"/>
              <a:t> function is called procedurally after the item has been collected by the monitor. </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Functional</a:t>
            </a:r>
            <a:r>
              <a:rPr lang="en-US" baseline="0" dirty="0"/>
              <a:t> coverage is implemented using SV </a:t>
            </a:r>
            <a:r>
              <a:rPr lang="en-US" baseline="0" dirty="0" err="1"/>
              <a:t>covergroups</a:t>
            </a:r>
            <a:r>
              <a:rPr lang="en-US" baseline="0" dirty="0"/>
              <a:t>. Details of the </a:t>
            </a:r>
            <a:r>
              <a:rPr lang="en-US" baseline="0" dirty="0" err="1"/>
              <a:t>covergroup</a:t>
            </a:r>
            <a:r>
              <a:rPr lang="en-US" baseline="0" dirty="0"/>
              <a:t> (</a:t>
            </a:r>
            <a:r>
              <a:rPr lang="en-US" baseline="0" dirty="0" err="1"/>
              <a:t>coverpoints</a:t>
            </a:r>
            <a:r>
              <a:rPr lang="en-US" baseline="0" dirty="0"/>
              <a:t>, when to sample coverage, what bins to create) must be planned and decided prior to start of implementation. The first example shows a simple </a:t>
            </a:r>
            <a:r>
              <a:rPr lang="en-US" baseline="0" dirty="0" err="1"/>
              <a:t>covergroup</a:t>
            </a:r>
            <a:r>
              <a:rPr lang="en-US" baseline="0" dirty="0"/>
              <a:t>. This embedded </a:t>
            </a:r>
            <a:r>
              <a:rPr lang="en-US" baseline="0" dirty="0" err="1"/>
              <a:t>covergroup</a:t>
            </a:r>
            <a:r>
              <a:rPr lang="en-US" baseline="0" dirty="0"/>
              <a:t> is defined inside a class derived from </a:t>
            </a:r>
            <a:r>
              <a:rPr lang="en-US" baseline="0" dirty="0" err="1"/>
              <a:t>uvm_monitor</a:t>
            </a:r>
            <a:r>
              <a:rPr lang="en-US" baseline="0" dirty="0"/>
              <a:t>. For the </a:t>
            </a:r>
            <a:r>
              <a:rPr lang="en-US" baseline="0" dirty="0" err="1"/>
              <a:t>covergroup</a:t>
            </a:r>
            <a:r>
              <a:rPr lang="en-US" baseline="0" dirty="0"/>
              <a:t>, assign local variables that serve as </a:t>
            </a:r>
            <a:r>
              <a:rPr lang="en-US" baseline="0" dirty="0" err="1"/>
              <a:t>coverpoints</a:t>
            </a:r>
            <a:r>
              <a:rPr lang="en-US" baseline="0" dirty="0"/>
              <a:t> in a function, then sample the </a:t>
            </a:r>
            <a:r>
              <a:rPr lang="en-US" baseline="0" dirty="0" err="1"/>
              <a:t>covergroup</a:t>
            </a:r>
            <a:r>
              <a:rPr lang="en-US" baseline="0" dirty="0"/>
              <a:t>. This is for each transaction data beat of the transfer to be covered.</a:t>
            </a:r>
          </a:p>
          <a:p>
            <a:pPr eaLnBrk="1" hangingPunct="1"/>
            <a:r>
              <a:rPr lang="en-US" baseline="0" dirty="0"/>
              <a:t>The second example shows the function. The function covers several properties of the transfer, with each element of the dynamic array data. </a:t>
            </a:r>
            <a:r>
              <a:rPr lang="en-US" b="1" baseline="0" dirty="0"/>
              <a:t>SV doesn’t provide ability to cover dynamic arrays</a:t>
            </a:r>
            <a:r>
              <a:rPr lang="en-US" baseline="0" dirty="0"/>
              <a:t>. Each element must be accessed individually to cover that value, if required. </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15</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Assertions are added to check</a:t>
            </a:r>
            <a:r>
              <a:rPr lang="en-US" baseline="0" dirty="0"/>
              <a:t> signal activity for a protocol.</a:t>
            </a:r>
          </a:p>
          <a:p>
            <a:pPr eaLnBrk="1" hangingPunct="1"/>
            <a:r>
              <a:rPr lang="en-US" baseline="0" dirty="0"/>
              <a:t>Assert along with assume properties are used to express interface checks.</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There must be some</a:t>
            </a:r>
            <a:r>
              <a:rPr lang="en-US" baseline="0" dirty="0"/>
              <a:t> means to control whether checks are enforced and coverage is collected. The UVM </a:t>
            </a:r>
            <a:r>
              <a:rPr lang="en-US" baseline="0" dirty="0" err="1"/>
              <a:t>bitfield</a:t>
            </a:r>
            <a:r>
              <a:rPr lang="en-US" baseline="0" dirty="0"/>
              <a:t> is used for this purpose, which is controlled using the </a:t>
            </a:r>
            <a:r>
              <a:rPr lang="en-US" baseline="0" dirty="0" err="1"/>
              <a:t>uvm_config_db</a:t>
            </a:r>
            <a:r>
              <a:rPr lang="en-US" baseline="0" dirty="0"/>
              <a:t>.</a:t>
            </a:r>
          </a:p>
          <a:p>
            <a:pPr eaLnBrk="1" hangingPunct="1"/>
            <a:r>
              <a:rPr lang="en-US" baseline="0" dirty="0"/>
              <a:t>Similar to </a:t>
            </a:r>
            <a:r>
              <a:rPr lang="en-US" baseline="0" dirty="0" err="1"/>
              <a:t>checks_enable</a:t>
            </a:r>
            <a:r>
              <a:rPr lang="en-US" baseline="0" dirty="0"/>
              <a:t>, even </a:t>
            </a:r>
            <a:r>
              <a:rPr lang="en-US" baseline="0" dirty="0" err="1"/>
              <a:t>coverage_enable</a:t>
            </a:r>
            <a:r>
              <a:rPr lang="en-US" baseline="0" dirty="0"/>
              <a:t> field can be used in the monitors.</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2</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3</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 run phase is partitioned</a:t>
            </a:r>
            <a:r>
              <a:rPr lang="en-US" baseline="0" dirty="0"/>
              <a:t> into 12 sub-phases, all being tasks in nature (time is consumed by these sub-phases).</a:t>
            </a:r>
          </a:p>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5</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In this UVM driver code example, </a:t>
            </a:r>
            <a:r>
              <a:rPr lang="en-US" dirty="0" err="1"/>
              <a:t>dut_vi</a:t>
            </a:r>
            <a:r>
              <a:rPr lang="en-US" dirty="0"/>
              <a:t> is the virtual</a:t>
            </a:r>
            <a:r>
              <a:rPr lang="en-US" baseline="0" dirty="0"/>
              <a:t> interface declaration that is made inside the driver.</a:t>
            </a:r>
            <a:r>
              <a:rPr lang="en-US" dirty="0"/>
              <a:t> Inside the </a:t>
            </a:r>
            <a:r>
              <a:rPr lang="en-US" dirty="0" err="1"/>
              <a:t>reset_phase</a:t>
            </a:r>
            <a:r>
              <a:rPr lang="en-US" dirty="0"/>
              <a:t>,</a:t>
            </a:r>
            <a:r>
              <a:rPr lang="en-US" baseline="0" dirty="0"/>
              <a:t> the reset signal (</a:t>
            </a:r>
            <a:r>
              <a:rPr lang="en-US" baseline="0" dirty="0" err="1"/>
              <a:t>dut_vi.reset</a:t>
            </a:r>
            <a:r>
              <a:rPr lang="en-US" baseline="0" dirty="0"/>
              <a:t>) will be driven LOW to assert the reset and after some time (13 ns) the reset signal is driven HIGH to de-assert the reset and the DUT will be out of reset at this point. </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Monitor is present in a </a:t>
            </a:r>
            <a:r>
              <a:rPr lang="en-US" dirty="0" err="1"/>
              <a:t>uvm</a:t>
            </a:r>
            <a:r>
              <a:rPr lang="en-US" dirty="0"/>
              <a:t> agent (regardless of active</a:t>
            </a:r>
            <a:r>
              <a:rPr lang="en-US" baseline="0" dirty="0"/>
              <a:t> or passive), and receives the pin-level interface signals, after which it transforms these signals into transaction objects. So, </a:t>
            </a:r>
            <a:r>
              <a:rPr lang="en-US" b="1" baseline="0" dirty="0"/>
              <a:t>as soon as reset signal is asserted, monitor should disable the process of data collection from the interfaces. </a:t>
            </a:r>
          </a:p>
          <a:p>
            <a:pPr eaLnBrk="1" hangingPunct="1"/>
            <a:r>
              <a:rPr lang="en-US" b="1" u="sng" baseline="0" dirty="0"/>
              <a:t>Multiple/Intermediate reset</a:t>
            </a:r>
          </a:p>
          <a:p>
            <a:pPr eaLnBrk="1" hangingPunct="1"/>
            <a:r>
              <a:rPr lang="en-US" baseline="0" dirty="0"/>
              <a:t>On power ON, a reset is generated. But, there may be test scenarios where you may want to reset the DUT after the 1</a:t>
            </a:r>
            <a:r>
              <a:rPr lang="en-US" baseline="30000" dirty="0"/>
              <a:t>st</a:t>
            </a:r>
            <a:r>
              <a:rPr lang="en-US" baseline="0" dirty="0"/>
              <a:t> sequence is over, and run the same or different sequence to test DUT behavior without getting it to power down. So, a new reset is triggered without coming out of the UVM phases.</a:t>
            </a:r>
          </a:p>
          <a:p>
            <a:pPr eaLnBrk="1" hangingPunct="1"/>
            <a:r>
              <a:rPr lang="en-US" baseline="0" dirty="0"/>
              <a:t>In this example, in the </a:t>
            </a:r>
            <a:r>
              <a:rPr lang="en-US" baseline="0" dirty="0" err="1"/>
              <a:t>run_phase</a:t>
            </a:r>
            <a:r>
              <a:rPr lang="en-US" baseline="0" dirty="0"/>
              <a:t> task forever loop, </a:t>
            </a:r>
            <a:r>
              <a:rPr lang="en-US" baseline="0" dirty="0" err="1"/>
              <a:t>monitor_items</a:t>
            </a:r>
            <a:r>
              <a:rPr lang="en-US" baseline="0" dirty="0"/>
              <a:t>() task is waiting for </a:t>
            </a:r>
            <a:r>
              <a:rPr lang="en-US" baseline="0" dirty="0" err="1"/>
              <a:t>dut_vi.reset</a:t>
            </a:r>
            <a:r>
              <a:rPr lang="en-US" baseline="0" dirty="0"/>
              <a:t> signal positive edge (reset is de-asserted for active LOW reset). Once the condition is met, </a:t>
            </a:r>
            <a:r>
              <a:rPr lang="en-US" baseline="0" dirty="0" err="1"/>
              <a:t>monitor_items</a:t>
            </a:r>
            <a:r>
              <a:rPr lang="en-US" baseline="0" dirty="0"/>
              <a:t> is spawned from the fork..</a:t>
            </a:r>
            <a:r>
              <a:rPr lang="en-US" baseline="0" dirty="0" err="1"/>
              <a:t>join_none</a:t>
            </a:r>
            <a:r>
              <a:rPr lang="en-US" baseline="0" dirty="0"/>
              <a:t> and the monitor starts collecting the transactions. If there is an upcoming or intermediate reset that comes in the </a:t>
            </a:r>
            <a:r>
              <a:rPr lang="en-US" baseline="0" dirty="0" err="1"/>
              <a:t>negedge</a:t>
            </a:r>
            <a:r>
              <a:rPr lang="en-US" baseline="0" dirty="0"/>
              <a:t> of </a:t>
            </a:r>
            <a:r>
              <a:rPr lang="en-US" baseline="0" dirty="0" err="1"/>
              <a:t>dut_if.reset</a:t>
            </a:r>
            <a:r>
              <a:rPr lang="en-US" baseline="0" dirty="0"/>
              <a:t> (active LOW), the fork process is disabled and </a:t>
            </a:r>
            <a:r>
              <a:rPr lang="en-US" baseline="0" dirty="0" err="1"/>
              <a:t>monitor_items</a:t>
            </a:r>
            <a:r>
              <a:rPr lang="en-US" baseline="0" dirty="0"/>
              <a:t> task is stopped. This is what is expected when a reset occurs (no transactions are collected from input or output ports).</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7</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r>
              <a:rPr lang="en-IN" sz="1200" b="0" i="0" kern="1200" dirty="0">
                <a:solidFill>
                  <a:schemeClr val="tx1"/>
                </a:solidFill>
                <a:latin typeface="Arial" charset="0"/>
                <a:ea typeface="+mn-ea"/>
                <a:cs typeface="+mn-cs"/>
              </a:rPr>
              <a:t>In UVM, the Test ending mechanism is via </a:t>
            </a:r>
            <a:r>
              <a:rPr lang="en-IN" sz="1200" b="1" i="0" kern="1200" dirty="0">
                <a:solidFill>
                  <a:schemeClr val="tx1"/>
                </a:solidFill>
                <a:latin typeface="Arial" charset="0"/>
                <a:ea typeface="+mn-ea"/>
                <a:cs typeface="+mn-cs"/>
              </a:rPr>
              <a:t>Raise Objections</a:t>
            </a:r>
            <a:r>
              <a:rPr lang="en-IN" sz="1200" b="0" i="0" kern="1200" dirty="0">
                <a:solidFill>
                  <a:schemeClr val="tx1"/>
                </a:solidFill>
                <a:latin typeface="Arial" charset="0"/>
                <a:ea typeface="+mn-ea"/>
                <a:cs typeface="+mn-cs"/>
              </a:rPr>
              <a:t> and </a:t>
            </a:r>
            <a:r>
              <a:rPr lang="en-IN" sz="1200" b="1" i="0" kern="1200" dirty="0">
                <a:solidFill>
                  <a:schemeClr val="tx1"/>
                </a:solidFill>
                <a:latin typeface="Arial" charset="0"/>
                <a:ea typeface="+mn-ea"/>
                <a:cs typeface="+mn-cs"/>
              </a:rPr>
              <a:t>Drop Objections</a:t>
            </a:r>
            <a:r>
              <a:rPr lang="en-IN" sz="1200" b="0" i="0" kern="1200" dirty="0">
                <a:solidFill>
                  <a:schemeClr val="tx1"/>
                </a:solidFill>
                <a:latin typeface="Arial" charset="0"/>
                <a:ea typeface="+mn-ea"/>
                <a:cs typeface="+mn-cs"/>
              </a:rPr>
              <a:t>. So the indication of finishing a Sequence is that all the Raised Objections are Dropped and the Objection counter value will be </a:t>
            </a:r>
            <a:r>
              <a:rPr lang="en-IN" sz="1200" b="1" i="0" kern="1200" dirty="0">
                <a:solidFill>
                  <a:schemeClr val="tx1"/>
                </a:solidFill>
                <a:latin typeface="Arial" charset="0"/>
                <a:ea typeface="+mn-ea"/>
                <a:cs typeface="+mn-cs"/>
              </a:rPr>
              <a:t>zero</a:t>
            </a:r>
            <a:r>
              <a:rPr lang="en-IN" sz="1200" b="0" i="0" kern="1200" dirty="0">
                <a:solidFill>
                  <a:schemeClr val="tx1"/>
                </a:solidFill>
                <a:latin typeface="Arial" charset="0"/>
                <a:ea typeface="+mn-ea"/>
                <a:cs typeface="+mn-cs"/>
              </a:rPr>
              <a:t> at this point. Now </a:t>
            </a:r>
            <a:r>
              <a:rPr lang="en-IN" sz="1200" b="1" i="0" kern="1200" dirty="0" err="1">
                <a:solidFill>
                  <a:schemeClr val="tx1"/>
                </a:solidFill>
                <a:latin typeface="Arial" charset="0"/>
                <a:ea typeface="+mn-ea"/>
                <a:cs typeface="+mn-cs"/>
              </a:rPr>
              <a:t>phase_ready_to_end</a:t>
            </a:r>
            <a:r>
              <a:rPr lang="en-IN" sz="1200" b="0" i="0" kern="1200" dirty="0">
                <a:solidFill>
                  <a:schemeClr val="tx1"/>
                </a:solidFill>
                <a:latin typeface="Arial" charset="0"/>
                <a:ea typeface="+mn-ea"/>
                <a:cs typeface="+mn-cs"/>
              </a:rPr>
              <a:t>() function defined above comes into action. </a:t>
            </a:r>
            <a:r>
              <a:rPr lang="en-IN" sz="1200" b="1" i="0" kern="1200" dirty="0" err="1">
                <a:solidFill>
                  <a:schemeClr val="tx1"/>
                </a:solidFill>
                <a:latin typeface="Arial" charset="0"/>
                <a:ea typeface="+mn-ea"/>
                <a:cs typeface="+mn-cs"/>
              </a:rPr>
              <a:t>phase_ready_to_end</a:t>
            </a:r>
            <a:r>
              <a:rPr lang="en-IN" sz="1200" b="0" i="0" kern="1200" dirty="0">
                <a:solidFill>
                  <a:schemeClr val="tx1"/>
                </a:solidFill>
                <a:latin typeface="Arial" charset="0"/>
                <a:ea typeface="+mn-ea"/>
                <a:cs typeface="+mn-cs"/>
              </a:rPr>
              <a:t>() is called whenever the total objection count for the current phase decrements to </a:t>
            </a:r>
            <a:r>
              <a:rPr lang="en-IN" sz="1200" b="1" i="0" kern="1200" dirty="0">
                <a:solidFill>
                  <a:schemeClr val="tx1"/>
                </a:solidFill>
                <a:latin typeface="Arial" charset="0"/>
                <a:ea typeface="+mn-ea"/>
                <a:cs typeface="+mn-cs"/>
              </a:rPr>
              <a:t>0</a:t>
            </a:r>
            <a:r>
              <a:rPr lang="en-IN" sz="1200" b="0" i="0" kern="1200" dirty="0">
                <a:solidFill>
                  <a:schemeClr val="tx1"/>
                </a:solidFill>
                <a:latin typeface="Arial" charset="0"/>
                <a:ea typeface="+mn-ea"/>
                <a:cs typeface="+mn-cs"/>
              </a:rPr>
              <a:t>.</a:t>
            </a:r>
          </a:p>
          <a:p>
            <a:r>
              <a:rPr lang="en-IN" sz="1200" b="0" i="0" kern="1200" dirty="0">
                <a:solidFill>
                  <a:schemeClr val="tx1"/>
                </a:solidFill>
                <a:latin typeface="Arial" charset="0"/>
                <a:ea typeface="+mn-ea"/>
                <a:cs typeface="+mn-cs"/>
              </a:rPr>
              <a:t>From the above code, its clear that once the phase is </a:t>
            </a:r>
            <a:r>
              <a:rPr lang="en-IN" sz="1200" b="1" i="0" kern="1200" dirty="0" err="1">
                <a:solidFill>
                  <a:schemeClr val="tx1"/>
                </a:solidFill>
                <a:latin typeface="Arial" charset="0"/>
                <a:ea typeface="+mn-ea"/>
                <a:cs typeface="+mn-cs"/>
              </a:rPr>
              <a:t>shutdown_phase</a:t>
            </a:r>
            <a:r>
              <a:rPr lang="en-IN" sz="1200" b="0" i="0" kern="1200" dirty="0">
                <a:solidFill>
                  <a:schemeClr val="tx1"/>
                </a:solidFill>
                <a:latin typeface="Arial" charset="0"/>
                <a:ea typeface="+mn-ea"/>
                <a:cs typeface="+mn-cs"/>
              </a:rPr>
              <a:t> (which is last Sub-phase out of the 12 Run Sub-phases) &amp; there is no pending Objection, </a:t>
            </a:r>
            <a:r>
              <a:rPr lang="en-IN" sz="1200" b="0" i="0" kern="1200" dirty="0" err="1">
                <a:solidFill>
                  <a:schemeClr val="tx1"/>
                </a:solidFill>
                <a:latin typeface="Arial" charset="0"/>
                <a:ea typeface="+mn-ea"/>
                <a:cs typeface="+mn-cs"/>
              </a:rPr>
              <a:t>phase_ready_to_end</a:t>
            </a:r>
            <a:r>
              <a:rPr lang="en-IN" sz="1200" b="0" i="0" kern="1200" dirty="0">
                <a:solidFill>
                  <a:schemeClr val="tx1"/>
                </a:solidFill>
                <a:latin typeface="Arial" charset="0"/>
                <a:ea typeface="+mn-ea"/>
                <a:cs typeface="+mn-cs"/>
              </a:rPr>
              <a:t> is activated and make a </a:t>
            </a:r>
            <a:r>
              <a:rPr lang="en-IN" sz="1200" b="1" i="0" kern="1200" dirty="0">
                <a:solidFill>
                  <a:schemeClr val="tx1"/>
                </a:solidFill>
                <a:latin typeface="Arial" charset="0"/>
                <a:ea typeface="+mn-ea"/>
                <a:cs typeface="+mn-cs"/>
              </a:rPr>
              <a:t>JUMP</a:t>
            </a:r>
            <a:r>
              <a:rPr lang="en-IN" sz="1200" b="0" i="0" kern="1200" dirty="0">
                <a:solidFill>
                  <a:schemeClr val="tx1"/>
                </a:solidFill>
                <a:latin typeface="Arial" charset="0"/>
                <a:ea typeface="+mn-ea"/>
                <a:cs typeface="+mn-cs"/>
              </a:rPr>
              <a:t> to the </a:t>
            </a:r>
            <a:r>
              <a:rPr lang="en-IN" sz="1200" b="1" i="0" kern="1200" dirty="0" err="1">
                <a:solidFill>
                  <a:schemeClr val="tx1"/>
                </a:solidFill>
                <a:latin typeface="Arial" charset="0"/>
                <a:ea typeface="+mn-ea"/>
                <a:cs typeface="+mn-cs"/>
              </a:rPr>
              <a:t>pre_reset_phase</a:t>
            </a:r>
            <a:r>
              <a:rPr lang="en-IN" sz="1200" b="1" i="0" kern="1200" dirty="0">
                <a:solidFill>
                  <a:schemeClr val="tx1"/>
                </a:solidFill>
                <a:latin typeface="Arial" charset="0"/>
                <a:ea typeface="+mn-ea"/>
                <a:cs typeface="+mn-cs"/>
              </a:rPr>
              <a:t>()</a:t>
            </a:r>
            <a:r>
              <a:rPr lang="en-IN" sz="1200" b="0" i="0" kern="1200" dirty="0">
                <a:solidFill>
                  <a:schemeClr val="tx1"/>
                </a:solidFill>
                <a:latin typeface="Arial" charset="0"/>
                <a:ea typeface="+mn-ea"/>
                <a:cs typeface="+mn-cs"/>
              </a:rPr>
              <a:t>. From there on, the whole cycle is repeated. This way, the whole process is </a:t>
            </a:r>
            <a:r>
              <a:rPr lang="en-IN" sz="1200" b="1" i="0" kern="1200" dirty="0">
                <a:solidFill>
                  <a:schemeClr val="tx1"/>
                </a:solidFill>
                <a:latin typeface="Arial" charset="0"/>
                <a:ea typeface="+mn-ea"/>
                <a:cs typeface="+mn-cs"/>
              </a:rPr>
              <a:t>re-started again</a:t>
            </a:r>
            <a:r>
              <a:rPr lang="en-IN" sz="1200" b="0" i="0" kern="1200" dirty="0">
                <a:solidFill>
                  <a:schemeClr val="tx1"/>
                </a:solidFill>
                <a:latin typeface="Arial" charset="0"/>
                <a:ea typeface="+mn-ea"/>
                <a:cs typeface="+mn-cs"/>
              </a:rPr>
              <a:t> &amp; a new RESET is generated.</a:t>
            </a:r>
          </a:p>
          <a:p>
            <a:r>
              <a:rPr lang="en-IN" sz="1200" b="0" i="0" kern="1200" dirty="0">
                <a:solidFill>
                  <a:schemeClr val="tx1"/>
                </a:solidFill>
                <a:latin typeface="Arial" charset="0"/>
                <a:ea typeface="+mn-ea"/>
                <a:cs typeface="+mn-cs"/>
              </a:rPr>
              <a:t>This approach can be further extended to Test the scenario where Reset is triggered in-between of the Sequence execution instead of after completing the Sequence.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Whenever there is a UVM</a:t>
            </a:r>
            <a:r>
              <a:rPr lang="en-US" b="1" baseline="0" dirty="0"/>
              <a:t> phase JUMP instruction, all ongoing transactions are stopped and the internal FIFOs that are involved in holding the running transactions on that sequencer are cleared.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8</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Usually, queues</a:t>
            </a:r>
            <a:r>
              <a:rPr lang="en-US" baseline="0" dirty="0"/>
              <a:t> are used inside SB to hold the incoming stream of data transactions. Upon reset, the queues inside the SB must be cleared and all existing elements need to be flushed out. SB doesn’t have any direct access to the interface, it works with UVM analysis imports and deals with transaction objects. Queues can be flushed out in </a:t>
            </a:r>
            <a:r>
              <a:rPr lang="en-US" baseline="0" dirty="0" err="1"/>
              <a:t>pre_reset_phase</a:t>
            </a:r>
            <a:r>
              <a:rPr lang="en-US" baseline="0" dirty="0"/>
              <a:t>().</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9</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Sequence</a:t>
            </a:r>
            <a:r>
              <a:rPr lang="en-US" baseline="0" dirty="0"/>
              <a:t> is the dynamic that generates stimulus for DUT. In terms of multiple reset handling, sequence must be stopped once reset is asserted and must be restarted automatically upon de-assertion of reset.</a:t>
            </a:r>
          </a:p>
          <a:p>
            <a:pPr eaLnBrk="1" hangingPunct="1"/>
            <a:r>
              <a:rPr lang="en-US" baseline="0" dirty="0"/>
              <a:t>In this example, sequence is started on the sequencer </a:t>
            </a:r>
            <a:r>
              <a:rPr lang="en-US" baseline="0" dirty="0" err="1"/>
              <a:t>m_seqr</a:t>
            </a:r>
            <a:r>
              <a:rPr lang="en-US" baseline="0" dirty="0"/>
              <a:t> once the </a:t>
            </a:r>
            <a:r>
              <a:rPr lang="en-US" baseline="0" dirty="0" err="1"/>
              <a:t>main_phase</a:t>
            </a:r>
            <a:r>
              <a:rPr lang="en-US" baseline="0" dirty="0"/>
              <a:t> is entered. So, if we’re able to recycle the UVM phasing flow, sequence will be automatically started on the defined sequencer. </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555875" y="765175"/>
            <a:ext cx="6048375" cy="750888"/>
          </a:xfrm>
        </p:spPr>
        <p:txBody>
          <a:bodyPr/>
          <a:lstStyle>
            <a:lvl1pPr algn="r">
              <a:defRPr sz="2800" b="1"/>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2555875" y="1485900"/>
            <a:ext cx="6048375"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r">
              <a:buFontTx/>
              <a:buNone/>
              <a:defRPr sz="2400" b="1"/>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92950" y="617538"/>
            <a:ext cx="1871663" cy="6051550"/>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476375" y="617538"/>
            <a:ext cx="5464175"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476375" y="1341438"/>
            <a:ext cx="3667125"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295900" y="1341438"/>
            <a:ext cx="3668713"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8175" y="617538"/>
            <a:ext cx="7056438"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476375" y="1341438"/>
            <a:ext cx="7488238" cy="532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Class diagram - Review</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buNone/>
            </a:pPr>
            <a:endParaRPr lang="en-US" sz="2400" dirty="0">
              <a:solidFill>
                <a:srgbClr val="000000"/>
              </a:solidFill>
            </a:endParaRPr>
          </a:p>
        </p:txBody>
      </p:sp>
      <p:pic>
        <p:nvPicPr>
          <p:cNvPr id="13316" name="Picture 4"/>
          <p:cNvPicPr>
            <a:picLocks noChangeAspect="1" noChangeArrowheads="1"/>
          </p:cNvPicPr>
          <p:nvPr/>
        </p:nvPicPr>
        <p:blipFill>
          <a:blip r:embed="rId4"/>
          <a:srcRect/>
          <a:stretch>
            <a:fillRect/>
          </a:stretch>
        </p:blipFill>
        <p:spPr bwMode="auto">
          <a:xfrm>
            <a:off x="1857356" y="928670"/>
            <a:ext cx="7219950" cy="5019675"/>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Implementing coverage &amp; checks</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buNone/>
            </a:pPr>
            <a:endParaRPr lang="en-US" sz="2000" dirty="0">
              <a:solidFill>
                <a:srgbClr val="000000"/>
              </a:solidFill>
            </a:endParaRPr>
          </a:p>
        </p:txBody>
      </p:sp>
      <p:pic>
        <p:nvPicPr>
          <p:cNvPr id="13314" name="Picture 2"/>
          <p:cNvPicPr>
            <a:picLocks noChangeAspect="1" noChangeArrowheads="1"/>
          </p:cNvPicPr>
          <p:nvPr/>
        </p:nvPicPr>
        <p:blipFill>
          <a:blip r:embed="rId4"/>
          <a:srcRect/>
          <a:stretch>
            <a:fillRect/>
          </a:stretch>
        </p:blipFill>
        <p:spPr bwMode="auto">
          <a:xfrm>
            <a:off x="1746420" y="2357430"/>
            <a:ext cx="7397580" cy="171451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endParaRPr lang="en-US" b="1" dirty="0">
              <a:solidFill>
                <a:srgbClr val="000000"/>
              </a:solidFill>
            </a:endParaRP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pic>
        <p:nvPicPr>
          <p:cNvPr id="4" name="Picture 3"/>
          <p:cNvPicPr>
            <a:picLocks noChangeAspect="1" noChangeArrowheads="1"/>
          </p:cNvPicPr>
          <p:nvPr/>
        </p:nvPicPr>
        <p:blipFill>
          <a:blip r:embed="rId4"/>
          <a:srcRect/>
          <a:stretch>
            <a:fillRect/>
          </a:stretch>
        </p:blipFill>
        <p:spPr bwMode="auto">
          <a:xfrm>
            <a:off x="2643174" y="142852"/>
            <a:ext cx="5429288" cy="659432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Implementing coverage &amp; checks in classes</a:t>
            </a:r>
          </a:p>
        </p:txBody>
      </p:sp>
      <p:sp>
        <p:nvSpPr>
          <p:cNvPr id="5123" name="Rectangle 3"/>
          <p:cNvSpPr>
            <a:spLocks noGrp="1" noChangeArrowheads="1"/>
          </p:cNvSpPr>
          <p:nvPr>
            <p:ph type="body" idx="1"/>
          </p:nvPr>
        </p:nvSpPr>
        <p:spPr>
          <a:xfrm>
            <a:off x="1908175" y="882673"/>
            <a:ext cx="7056438" cy="5832475"/>
          </a:xfrm>
        </p:spPr>
        <p:txBody>
          <a:bodyPr/>
          <a:lstStyle/>
          <a:p>
            <a:pPr eaLnBrk="1" hangingPunct="1"/>
            <a:r>
              <a:rPr lang="en-US" sz="2400" dirty="0">
                <a:solidFill>
                  <a:srgbClr val="000000"/>
                </a:solidFill>
              </a:rPr>
              <a:t>Implemented in classes derived from </a:t>
            </a:r>
            <a:r>
              <a:rPr lang="en-US" sz="2400" dirty="0" err="1">
                <a:solidFill>
                  <a:srgbClr val="000000"/>
                </a:solidFill>
              </a:rPr>
              <a:t>uvm_monitor</a:t>
            </a:r>
            <a:endParaRPr lang="en-US" sz="2400" dirty="0">
              <a:solidFill>
                <a:srgbClr val="000000"/>
              </a:solidFill>
            </a:endParaRPr>
          </a:p>
          <a:p>
            <a:pPr eaLnBrk="1" hangingPunct="1"/>
            <a:r>
              <a:rPr lang="en-US" sz="2400" dirty="0">
                <a:solidFill>
                  <a:srgbClr val="000000"/>
                </a:solidFill>
              </a:rPr>
              <a:t>Write checks as procedural code or SV immediate assertions</a:t>
            </a:r>
          </a:p>
          <a:p>
            <a:pPr eaLnBrk="1" hangingPunct="1"/>
            <a:r>
              <a:rPr lang="en-US" sz="2400" i="1" dirty="0">
                <a:solidFill>
                  <a:srgbClr val="000000"/>
                </a:solidFill>
              </a:rPr>
              <a:t>TIP: Use immediate assertions for simple checks (written in few lines of code). </a:t>
            </a:r>
          </a:p>
          <a:p>
            <a:pPr eaLnBrk="1" hangingPunct="1">
              <a:buNone/>
            </a:pPr>
            <a:r>
              <a:rPr lang="en-US" sz="2400" i="1" dirty="0">
                <a:solidFill>
                  <a:srgbClr val="000000"/>
                </a:solidFill>
              </a:rPr>
              <a:t>	Use functions for complex checks (many lines of code)</a:t>
            </a:r>
          </a:p>
        </p:txBody>
      </p:sp>
      <p:pic>
        <p:nvPicPr>
          <p:cNvPr id="14338" name="Picture 2"/>
          <p:cNvPicPr>
            <a:picLocks noChangeAspect="1" noChangeArrowheads="1"/>
          </p:cNvPicPr>
          <p:nvPr/>
        </p:nvPicPr>
        <p:blipFill>
          <a:blip r:embed="rId4"/>
          <a:srcRect/>
          <a:stretch>
            <a:fillRect/>
          </a:stretch>
        </p:blipFill>
        <p:spPr bwMode="auto">
          <a:xfrm>
            <a:off x="1857356" y="4357694"/>
            <a:ext cx="7172375" cy="17145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endParaRPr lang="en-US" b="1" dirty="0">
              <a:solidFill>
                <a:srgbClr val="000000"/>
              </a:solidFill>
            </a:endParaRP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buNone/>
            </a:pPr>
            <a:endParaRPr lang="en-US" sz="20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r>
              <a:rPr lang="en-US" sz="2400" dirty="0">
                <a:solidFill>
                  <a:srgbClr val="000000"/>
                </a:solidFill>
              </a:rPr>
              <a:t>This is procedural-code example of a check.</a:t>
            </a: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r>
              <a:rPr lang="en-US" sz="2400" dirty="0">
                <a:solidFill>
                  <a:srgbClr val="000000"/>
                </a:solidFill>
              </a:rPr>
              <a:t>Execution of checks by call to the check functions.  </a:t>
            </a:r>
          </a:p>
        </p:txBody>
      </p:sp>
      <p:pic>
        <p:nvPicPr>
          <p:cNvPr id="15362" name="Picture 2"/>
          <p:cNvPicPr>
            <a:picLocks noChangeAspect="1" noChangeArrowheads="1"/>
          </p:cNvPicPr>
          <p:nvPr/>
        </p:nvPicPr>
        <p:blipFill>
          <a:blip r:embed="rId4"/>
          <a:srcRect/>
          <a:stretch>
            <a:fillRect/>
          </a:stretch>
        </p:blipFill>
        <p:spPr bwMode="auto">
          <a:xfrm>
            <a:off x="1785918" y="785794"/>
            <a:ext cx="7343406" cy="107157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5"/>
          <a:srcRect/>
          <a:stretch>
            <a:fillRect/>
          </a:stretch>
        </p:blipFill>
        <p:spPr bwMode="auto">
          <a:xfrm>
            <a:off x="1785918" y="3571876"/>
            <a:ext cx="7413677" cy="114300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endParaRPr lang="en-US" b="1" dirty="0">
              <a:solidFill>
                <a:srgbClr val="000000"/>
              </a:solidFill>
            </a:endParaRP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buNone/>
            </a:pPr>
            <a:endParaRPr lang="en-US" sz="2000" dirty="0">
              <a:solidFill>
                <a:srgbClr val="000000"/>
              </a:solidFill>
            </a:endParaRPr>
          </a:p>
        </p:txBody>
      </p:sp>
      <p:pic>
        <p:nvPicPr>
          <p:cNvPr id="16386" name="Picture 2"/>
          <p:cNvPicPr>
            <a:picLocks noChangeAspect="1" noChangeArrowheads="1"/>
          </p:cNvPicPr>
          <p:nvPr/>
        </p:nvPicPr>
        <p:blipFill>
          <a:blip r:embed="rId4"/>
          <a:srcRect/>
          <a:stretch>
            <a:fillRect/>
          </a:stretch>
        </p:blipFill>
        <p:spPr bwMode="auto">
          <a:xfrm>
            <a:off x="1857356" y="0"/>
            <a:ext cx="6215106" cy="3273732"/>
          </a:xfrm>
          <a:prstGeom prst="rect">
            <a:avLst/>
          </a:prstGeom>
          <a:noFill/>
          <a:ln w="9525">
            <a:noFill/>
            <a:miter lim="800000"/>
            <a:headEnd/>
            <a:tailEnd/>
          </a:ln>
          <a:effectLst/>
        </p:spPr>
      </p:pic>
      <p:pic>
        <p:nvPicPr>
          <p:cNvPr id="16387" name="Picture 3"/>
          <p:cNvPicPr>
            <a:picLocks noChangeAspect="1" noChangeArrowheads="1"/>
          </p:cNvPicPr>
          <p:nvPr/>
        </p:nvPicPr>
        <p:blipFill>
          <a:blip r:embed="rId5"/>
          <a:srcRect/>
          <a:stretch>
            <a:fillRect/>
          </a:stretch>
        </p:blipFill>
        <p:spPr bwMode="auto">
          <a:xfrm>
            <a:off x="1928794" y="4643446"/>
            <a:ext cx="6500858" cy="2074461"/>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Implementing Coverage &amp; Checks in Interfaces</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a:p>
            <a:pPr eaLnBrk="1" hangingPunct="1"/>
            <a:r>
              <a:rPr lang="en-US" sz="2400" dirty="0">
                <a:solidFill>
                  <a:srgbClr val="000000"/>
                </a:solidFill>
              </a:rPr>
              <a:t>Checks implemented as assertions</a:t>
            </a:r>
          </a:p>
          <a:p>
            <a:pPr eaLnBrk="1" hangingPunct="1"/>
            <a:endParaRPr lang="en-US" sz="2400" dirty="0">
              <a:solidFill>
                <a:srgbClr val="000000"/>
              </a:solidFill>
            </a:endParaRPr>
          </a:p>
          <a:p>
            <a:pPr eaLnBrk="1" hangingPunct="1"/>
            <a:r>
              <a:rPr lang="en-US" sz="2400" dirty="0">
                <a:solidFill>
                  <a:srgbClr val="000000"/>
                </a:solidFill>
              </a:rPr>
              <a:t>Assertions related to physical interface are placed in </a:t>
            </a:r>
            <a:r>
              <a:rPr lang="en-US" sz="2400" dirty="0" err="1">
                <a:solidFill>
                  <a:srgbClr val="000000"/>
                </a:solidFill>
              </a:rPr>
              <a:t>env’s</a:t>
            </a:r>
            <a:r>
              <a:rPr lang="en-US" sz="2400" dirty="0">
                <a:solidFill>
                  <a:srgbClr val="000000"/>
                </a:solidFill>
              </a:rPr>
              <a:t> interface</a:t>
            </a:r>
          </a:p>
          <a:p>
            <a:pPr eaLnBrk="1" hangingPunct="1"/>
            <a:endParaRPr lang="en-US" sz="2400" dirty="0">
              <a:solidFill>
                <a:srgbClr val="000000"/>
              </a:solidFill>
            </a:endParaRPr>
          </a:p>
          <a:p>
            <a:pPr eaLnBrk="1" hangingPunct="1"/>
            <a:r>
              <a:rPr lang="en-US" sz="2400" b="1" dirty="0">
                <a:solidFill>
                  <a:srgbClr val="000000"/>
                </a:solidFill>
              </a:rPr>
              <a:t>Assert</a:t>
            </a:r>
            <a:r>
              <a:rPr lang="en-US" sz="2400" dirty="0">
                <a:solidFill>
                  <a:srgbClr val="000000"/>
                </a:solidFill>
              </a:rPr>
              <a:t> is used when the property expresses behavior of DUT</a:t>
            </a:r>
          </a:p>
          <a:p>
            <a:pPr eaLnBrk="1" hangingPunct="1"/>
            <a:endParaRPr lang="en-US" sz="2400" dirty="0">
              <a:solidFill>
                <a:srgbClr val="000000"/>
              </a:solidFill>
            </a:endParaRPr>
          </a:p>
          <a:p>
            <a:pPr eaLnBrk="1" hangingPunct="1"/>
            <a:r>
              <a:rPr lang="en-US" sz="2400" b="1" dirty="0">
                <a:solidFill>
                  <a:srgbClr val="000000"/>
                </a:solidFill>
              </a:rPr>
              <a:t>Assume</a:t>
            </a:r>
            <a:r>
              <a:rPr lang="en-US" sz="2400" dirty="0">
                <a:solidFill>
                  <a:srgbClr val="000000"/>
                </a:solidFill>
              </a:rPr>
              <a:t> is used when the property expresses behavior of the environment that generates stimulus to DUT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Controlling coverage and checks</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buNone/>
            </a:pPr>
            <a:r>
              <a:rPr lang="en-US" sz="2000" dirty="0">
                <a:solidFill>
                  <a:srgbClr val="000000"/>
                </a:solidFill>
              </a:rPr>
              <a:t>If </a:t>
            </a:r>
            <a:r>
              <a:rPr lang="en-US" sz="2000" dirty="0" err="1">
                <a:solidFill>
                  <a:srgbClr val="000000"/>
                </a:solidFill>
              </a:rPr>
              <a:t>checks_enable</a:t>
            </a:r>
            <a:r>
              <a:rPr lang="en-US" sz="2000" dirty="0">
                <a:solidFill>
                  <a:srgbClr val="000000"/>
                </a:solidFill>
              </a:rPr>
              <a:t> is 0, the function that performs the checks is not called. </a:t>
            </a:r>
          </a:p>
          <a:p>
            <a:pPr eaLnBrk="1" hangingPunct="1">
              <a:buNone/>
            </a:pPr>
            <a:endParaRPr lang="en-US" sz="2000" dirty="0">
              <a:solidFill>
                <a:srgbClr val="000000"/>
              </a:solidFill>
            </a:endParaRPr>
          </a:p>
          <a:p>
            <a:pPr eaLnBrk="1" hangingPunct="1">
              <a:buNone/>
            </a:pPr>
            <a:endParaRPr lang="en-US" sz="2000" dirty="0">
              <a:solidFill>
                <a:srgbClr val="000000"/>
              </a:solidFill>
            </a:endParaRPr>
          </a:p>
          <a:p>
            <a:pPr eaLnBrk="1" hangingPunct="1">
              <a:buNone/>
            </a:pPr>
            <a:endParaRPr lang="en-US" sz="2000" dirty="0">
              <a:solidFill>
                <a:srgbClr val="000000"/>
              </a:solidFill>
            </a:endParaRPr>
          </a:p>
          <a:p>
            <a:pPr eaLnBrk="1" hangingPunct="1">
              <a:buNone/>
            </a:pPr>
            <a:endParaRPr lang="en-US" sz="2000" dirty="0">
              <a:solidFill>
                <a:srgbClr val="000000"/>
              </a:solidFill>
            </a:endParaRPr>
          </a:p>
          <a:p>
            <a:pPr eaLnBrk="1" hangingPunct="1">
              <a:buNone/>
            </a:pPr>
            <a:endParaRPr lang="en-US" sz="2000" dirty="0">
              <a:solidFill>
                <a:srgbClr val="000000"/>
              </a:solidFill>
            </a:endParaRPr>
          </a:p>
        </p:txBody>
      </p:sp>
      <p:pic>
        <p:nvPicPr>
          <p:cNvPr id="17410" name="Picture 2"/>
          <p:cNvPicPr>
            <a:picLocks noChangeAspect="1" noChangeArrowheads="1"/>
          </p:cNvPicPr>
          <p:nvPr/>
        </p:nvPicPr>
        <p:blipFill>
          <a:blip r:embed="rId4"/>
          <a:srcRect/>
          <a:stretch>
            <a:fillRect/>
          </a:stretch>
        </p:blipFill>
        <p:spPr bwMode="auto">
          <a:xfrm>
            <a:off x="1857356" y="1000107"/>
            <a:ext cx="7286644" cy="714381"/>
          </a:xfrm>
          <a:prstGeom prst="rect">
            <a:avLst/>
          </a:prstGeom>
          <a:noFill/>
          <a:ln w="9525">
            <a:noFill/>
            <a:miter lim="800000"/>
            <a:headEnd/>
            <a:tailEnd/>
          </a:ln>
          <a:effectLst/>
        </p:spPr>
      </p:pic>
      <p:pic>
        <p:nvPicPr>
          <p:cNvPr id="17412" name="Picture 4"/>
          <p:cNvPicPr>
            <a:picLocks noChangeAspect="1" noChangeArrowheads="1"/>
          </p:cNvPicPr>
          <p:nvPr/>
        </p:nvPicPr>
        <p:blipFill>
          <a:blip r:embed="rId5"/>
          <a:srcRect/>
          <a:stretch>
            <a:fillRect/>
          </a:stretch>
        </p:blipFill>
        <p:spPr bwMode="auto">
          <a:xfrm>
            <a:off x="2071670" y="2714619"/>
            <a:ext cx="4500594" cy="58449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Reset Handling</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buNone/>
            </a:pPr>
            <a:r>
              <a:rPr lang="en-US" sz="2400" dirty="0">
                <a:solidFill>
                  <a:srgbClr val="000000"/>
                </a:solidFill>
              </a:rPr>
              <a:t>Challenges in handling of hardware resets in a verification environment:</a:t>
            </a:r>
          </a:p>
          <a:p>
            <a:r>
              <a:rPr lang="en-US" sz="2400" dirty="0">
                <a:solidFill>
                  <a:srgbClr val="000000"/>
                </a:solidFill>
              </a:rPr>
              <a:t>Reset has to be propagated to all </a:t>
            </a:r>
            <a:r>
              <a:rPr lang="en-US" sz="2400" dirty="0" err="1">
                <a:solidFill>
                  <a:srgbClr val="000000"/>
                </a:solidFill>
              </a:rPr>
              <a:t>testbench</a:t>
            </a:r>
            <a:r>
              <a:rPr lang="en-US" sz="2400" dirty="0">
                <a:solidFill>
                  <a:srgbClr val="000000"/>
                </a:solidFill>
              </a:rPr>
              <a:t> components</a:t>
            </a:r>
          </a:p>
          <a:p>
            <a:r>
              <a:rPr lang="en-US" sz="2400" dirty="0">
                <a:solidFill>
                  <a:srgbClr val="000000"/>
                </a:solidFill>
              </a:rPr>
              <a:t>All UVM components such as driver, monitor, scoreboard must be capable of reacting to the reset (reset aware)</a:t>
            </a:r>
          </a:p>
          <a:p>
            <a:r>
              <a:rPr lang="en-US" sz="2400" dirty="0">
                <a:solidFill>
                  <a:srgbClr val="000000"/>
                </a:solidFill>
              </a:rPr>
              <a:t>All pending sequences already scheduled by the test must be removed from all sequencers and virtual sequencers</a:t>
            </a:r>
          </a:p>
          <a:p>
            <a:r>
              <a:rPr lang="en-US" sz="2400" dirty="0">
                <a:solidFill>
                  <a:srgbClr val="000000"/>
                </a:solidFill>
              </a:rPr>
              <a:t>Once the system gets out of reset, the traffic must be re-generated to the DUT.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Reset Handling</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buNone/>
            </a:pPr>
            <a:endParaRPr lang="en-US" sz="2000" dirty="0">
              <a:solidFill>
                <a:srgbClr val="000000"/>
              </a:solidFill>
            </a:endParaRPr>
          </a:p>
        </p:txBody>
      </p:sp>
      <p:pic>
        <p:nvPicPr>
          <p:cNvPr id="18434" name="Picture 2"/>
          <p:cNvPicPr>
            <a:picLocks noChangeAspect="1" noChangeArrowheads="1"/>
          </p:cNvPicPr>
          <p:nvPr/>
        </p:nvPicPr>
        <p:blipFill>
          <a:blip r:embed="rId4"/>
          <a:srcRect/>
          <a:stretch>
            <a:fillRect/>
          </a:stretch>
        </p:blipFill>
        <p:spPr bwMode="auto">
          <a:xfrm>
            <a:off x="2000232" y="785794"/>
            <a:ext cx="3857652" cy="603661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Reset Handling</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buNone/>
            </a:pPr>
            <a:r>
              <a:rPr lang="en-US" sz="2400" dirty="0">
                <a:solidFill>
                  <a:srgbClr val="000000"/>
                </a:solidFill>
              </a:rPr>
              <a:t>pre-reset: </a:t>
            </a:r>
          </a:p>
          <a:p>
            <a:pPr eaLnBrk="1" hangingPunct="1">
              <a:buNone/>
            </a:pPr>
            <a:r>
              <a:rPr lang="en-US" sz="2400" dirty="0">
                <a:solidFill>
                  <a:srgbClr val="000000"/>
                </a:solidFill>
              </a:rPr>
              <a:t>Starts at the same time as run phase. </a:t>
            </a:r>
          </a:p>
          <a:p>
            <a:pPr eaLnBrk="1" hangingPunct="1">
              <a:buNone/>
            </a:pPr>
            <a:r>
              <a:rPr lang="en-US" sz="2400" dirty="0">
                <a:solidFill>
                  <a:srgbClr val="000000"/>
                </a:solidFill>
              </a:rPr>
              <a:t>Takes care of any activity that should occur before reset(</a:t>
            </a:r>
            <a:r>
              <a:rPr lang="en-US" sz="2400" dirty="0" err="1">
                <a:solidFill>
                  <a:srgbClr val="000000"/>
                </a:solidFill>
              </a:rPr>
              <a:t>eg</a:t>
            </a:r>
            <a:r>
              <a:rPr lang="en-US" sz="2400" dirty="0">
                <a:solidFill>
                  <a:srgbClr val="000000"/>
                </a:solidFill>
              </a:rPr>
              <a:t>: waiting for power signal to go active)</a:t>
            </a:r>
          </a:p>
          <a:p>
            <a:pPr eaLnBrk="1" hangingPunct="1">
              <a:buNone/>
            </a:pPr>
            <a:endParaRPr lang="en-US" sz="2400" dirty="0">
              <a:solidFill>
                <a:srgbClr val="000000"/>
              </a:solidFill>
            </a:endParaRPr>
          </a:p>
          <a:p>
            <a:pPr eaLnBrk="1" hangingPunct="1">
              <a:buNone/>
            </a:pPr>
            <a:r>
              <a:rPr lang="en-US" sz="2400" dirty="0">
                <a:solidFill>
                  <a:srgbClr val="000000"/>
                </a:solidFill>
              </a:rPr>
              <a:t>reset:</a:t>
            </a:r>
          </a:p>
          <a:p>
            <a:pPr eaLnBrk="1" hangingPunct="1">
              <a:buNone/>
            </a:pPr>
            <a:r>
              <a:rPr lang="en-US" sz="2400" dirty="0">
                <a:solidFill>
                  <a:srgbClr val="000000"/>
                </a:solidFill>
              </a:rPr>
              <a:t>Used to generate reset to put the DUT/interface into a default state</a:t>
            </a:r>
          </a:p>
          <a:p>
            <a:pPr eaLnBrk="1" hangingPunct="1">
              <a:buNone/>
            </a:pPr>
            <a:endParaRPr lang="en-US" sz="2400" dirty="0">
              <a:solidFill>
                <a:srgbClr val="000000"/>
              </a:solidFill>
            </a:endParaRPr>
          </a:p>
          <a:p>
            <a:pPr eaLnBrk="1" hangingPunct="1">
              <a:buNone/>
            </a:pPr>
            <a:r>
              <a:rPr lang="en-US" sz="2400" dirty="0" err="1">
                <a:solidFill>
                  <a:srgbClr val="000000"/>
                </a:solidFill>
              </a:rPr>
              <a:t>post_reset</a:t>
            </a:r>
            <a:r>
              <a:rPr lang="en-US" sz="2400" dirty="0">
                <a:solidFill>
                  <a:srgbClr val="000000"/>
                </a:solidFill>
              </a:rPr>
              <a:t>:</a:t>
            </a:r>
          </a:p>
          <a:p>
            <a:pPr eaLnBrk="1" hangingPunct="1">
              <a:buNone/>
            </a:pPr>
            <a:r>
              <a:rPr lang="en-US" sz="2400" dirty="0">
                <a:solidFill>
                  <a:srgbClr val="000000"/>
                </a:solidFill>
              </a:rPr>
              <a:t>For any activity required just after the reset phase.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endParaRPr lang="en-US" b="1" dirty="0">
              <a:solidFill>
                <a:srgbClr val="000000"/>
              </a:solidFill>
            </a:endParaRP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buNone/>
            </a:pPr>
            <a:endParaRPr lang="en-US" sz="2000" dirty="0">
              <a:solidFill>
                <a:srgbClr val="000000"/>
              </a:solidFill>
            </a:endParaRPr>
          </a:p>
        </p:txBody>
      </p:sp>
      <p:pic>
        <p:nvPicPr>
          <p:cNvPr id="19458" name="Picture 2"/>
          <p:cNvPicPr>
            <a:picLocks noChangeAspect="1" noChangeArrowheads="1"/>
          </p:cNvPicPr>
          <p:nvPr/>
        </p:nvPicPr>
        <p:blipFill>
          <a:blip r:embed="rId4"/>
          <a:srcRect/>
          <a:stretch>
            <a:fillRect/>
          </a:stretch>
        </p:blipFill>
        <p:spPr bwMode="auto">
          <a:xfrm>
            <a:off x="1785918" y="142852"/>
            <a:ext cx="5857916" cy="658098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Reset Handling for Monitor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buNone/>
            </a:pPr>
            <a:endParaRPr lang="en-US" sz="2000" dirty="0">
              <a:solidFill>
                <a:srgbClr val="000000"/>
              </a:solidFill>
            </a:endParaRPr>
          </a:p>
        </p:txBody>
      </p:sp>
      <p:pic>
        <p:nvPicPr>
          <p:cNvPr id="20482" name="Picture 2"/>
          <p:cNvPicPr>
            <a:picLocks noChangeAspect="1" noChangeArrowheads="1"/>
          </p:cNvPicPr>
          <p:nvPr/>
        </p:nvPicPr>
        <p:blipFill>
          <a:blip r:embed="rId4"/>
          <a:srcRect/>
          <a:stretch>
            <a:fillRect/>
          </a:stretch>
        </p:blipFill>
        <p:spPr bwMode="auto">
          <a:xfrm>
            <a:off x="1857356" y="928670"/>
            <a:ext cx="6500858" cy="591480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Reset Handling in Sequencer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buNone/>
            </a:pPr>
            <a:endParaRPr lang="en-US" sz="2000" dirty="0">
              <a:solidFill>
                <a:srgbClr val="000000"/>
              </a:solidFill>
            </a:endParaRPr>
          </a:p>
        </p:txBody>
      </p:sp>
      <p:pic>
        <p:nvPicPr>
          <p:cNvPr id="21506" name="Picture 2"/>
          <p:cNvPicPr>
            <a:picLocks noChangeAspect="1" noChangeArrowheads="1"/>
          </p:cNvPicPr>
          <p:nvPr/>
        </p:nvPicPr>
        <p:blipFill>
          <a:blip r:embed="rId4"/>
          <a:srcRect/>
          <a:stretch>
            <a:fillRect/>
          </a:stretch>
        </p:blipFill>
        <p:spPr bwMode="auto">
          <a:xfrm>
            <a:off x="2000232" y="785794"/>
            <a:ext cx="6929904" cy="557216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Reset Handling in Scoreboard</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buNone/>
            </a:pPr>
            <a:endParaRPr lang="en-US" sz="2000" dirty="0">
              <a:solidFill>
                <a:srgbClr val="000000"/>
              </a:solidFill>
            </a:endParaRPr>
          </a:p>
        </p:txBody>
      </p:sp>
      <p:pic>
        <p:nvPicPr>
          <p:cNvPr id="22530" name="Picture 2"/>
          <p:cNvPicPr>
            <a:picLocks noChangeAspect="1" noChangeArrowheads="1"/>
          </p:cNvPicPr>
          <p:nvPr/>
        </p:nvPicPr>
        <p:blipFill>
          <a:blip r:embed="rId4"/>
          <a:srcRect/>
          <a:stretch>
            <a:fillRect/>
          </a:stretch>
        </p:blipFill>
        <p:spPr bwMode="auto">
          <a:xfrm>
            <a:off x="1928794" y="928670"/>
            <a:ext cx="6572296" cy="533778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Reset Handling in Sequence</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buNone/>
            </a:pPr>
            <a:endParaRPr lang="en-US" sz="2000" dirty="0">
              <a:solidFill>
                <a:srgbClr val="000000"/>
              </a:solidFill>
            </a:endParaRPr>
          </a:p>
        </p:txBody>
      </p:sp>
      <p:pic>
        <p:nvPicPr>
          <p:cNvPr id="23554" name="Picture 2"/>
          <p:cNvPicPr>
            <a:picLocks noChangeAspect="1" noChangeArrowheads="1"/>
          </p:cNvPicPr>
          <p:nvPr/>
        </p:nvPicPr>
        <p:blipFill>
          <a:blip r:embed="rId4"/>
          <a:srcRect/>
          <a:stretch>
            <a:fillRect/>
          </a:stretch>
        </p:blipFill>
        <p:spPr bwMode="auto">
          <a:xfrm>
            <a:off x="1785918" y="857232"/>
            <a:ext cx="6429420" cy="561850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emplate">
  <a:themeElements>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24345F"/>
        </a:lt2>
        <a:accent1>
          <a:srgbClr val="932128"/>
        </a:accent1>
        <a:accent2>
          <a:srgbClr val="DF6136"/>
        </a:accent2>
        <a:accent3>
          <a:srgbClr val="FFFFFF"/>
        </a:accent3>
        <a:accent4>
          <a:srgbClr val="404040"/>
        </a:accent4>
        <a:accent5>
          <a:srgbClr val="C8ABAC"/>
        </a:accent5>
        <a:accent6>
          <a:srgbClr val="CA5730"/>
        </a:accent6>
        <a:hlink>
          <a:srgbClr val="5B86F7"/>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079F9AA3DAE41BFFDB638BE5E8259" ma:contentTypeVersion="6" ma:contentTypeDescription="Create a new document." ma:contentTypeScope="" ma:versionID="e447706cd7bc770021917c3b0dcd44f8">
  <xsd:schema xmlns:xsd="http://www.w3.org/2001/XMLSchema" xmlns:xs="http://www.w3.org/2001/XMLSchema" xmlns:p="http://schemas.microsoft.com/office/2006/metadata/properties" xmlns:ns2="96b73ab5-af18-480c-badd-1b0e5ede93fa" xmlns:ns3="3109cd0c-d8c1-4d47-9e22-692d78df58d8" targetNamespace="http://schemas.microsoft.com/office/2006/metadata/properties" ma:root="true" ma:fieldsID="7419a103cdc88d2e1ae7a40fda4cc0d6" ns2:_="" ns3:_="">
    <xsd:import namespace="96b73ab5-af18-480c-badd-1b0e5ede93fa"/>
    <xsd:import namespace="3109cd0c-d8c1-4d47-9e22-692d78df58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b73ab5-af18-480c-badd-1b0e5ede93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109cd0c-d8c1-4d47-9e22-692d78df58d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43E9EF-A2CA-4BCB-948E-FFC7512ED0D6}"/>
</file>

<file path=customXml/itemProps2.xml><?xml version="1.0" encoding="utf-8"?>
<ds:datastoreItem xmlns:ds="http://schemas.openxmlformats.org/officeDocument/2006/customXml" ds:itemID="{51E27C07-CFF1-407D-8D05-E11F20F553FA}"/>
</file>

<file path=customXml/itemProps3.xml><?xml version="1.0" encoding="utf-8"?>
<ds:datastoreItem xmlns:ds="http://schemas.openxmlformats.org/officeDocument/2006/customXml" ds:itemID="{9C136B6E-4C54-4358-84E6-DA863339F4DB}"/>
</file>

<file path=docProps/app.xml><?xml version="1.0" encoding="utf-8"?>
<Properties xmlns="http://schemas.openxmlformats.org/officeDocument/2006/extended-properties" xmlns:vt="http://schemas.openxmlformats.org/officeDocument/2006/docPropsVTypes">
  <Template>template</Template>
  <TotalTime>25478</TotalTime>
  <Words>1446</Words>
  <Application>Microsoft Office PowerPoint</Application>
  <PresentationFormat>On-screen Show (4:3)</PresentationFormat>
  <Paragraphs>133</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template</vt:lpstr>
      <vt:lpstr>UVM Class diagram - Review</vt:lpstr>
      <vt:lpstr>Reset Handling</vt:lpstr>
      <vt:lpstr>Reset Handling</vt:lpstr>
      <vt:lpstr>Reset Handling</vt:lpstr>
      <vt:lpstr>PowerPoint Presentation</vt:lpstr>
      <vt:lpstr>Reset Handling for Monitor</vt:lpstr>
      <vt:lpstr>Reset Handling in Sequencer</vt:lpstr>
      <vt:lpstr>Reset Handling in Scoreboard</vt:lpstr>
      <vt:lpstr>Reset Handling in Sequence</vt:lpstr>
      <vt:lpstr>Implementing coverage &amp; checks</vt:lpstr>
      <vt:lpstr>PowerPoint Presentation</vt:lpstr>
      <vt:lpstr>Implementing coverage &amp; checks in classes</vt:lpstr>
      <vt:lpstr>PowerPoint Presentation</vt:lpstr>
      <vt:lpstr>PowerPoint Presentation</vt:lpstr>
      <vt:lpstr>Implementing Coverage &amp; Checks in Interfaces</vt:lpstr>
      <vt:lpstr>Controlling coverage and checks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VERIFICATION METHODOLOGY</dc:title>
  <dc:creator>suchitra</dc:creator>
  <cp:lastModifiedBy>Suchitra N</cp:lastModifiedBy>
  <cp:revision>250</cp:revision>
  <dcterms:created xsi:type="dcterms:W3CDTF">2021-03-29T02:04:50Z</dcterms:created>
  <dcterms:modified xsi:type="dcterms:W3CDTF">2024-03-09T11:46:44Z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0x0101004A5079F9AA3DAE41BFFDB638BE5E8259</vt:lpwstr>
  </property>
</Properties>
</file>