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notesSlides/notesSlide1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97" r:id="rId2"/>
    <p:sldId id="398" r:id="rId3"/>
    <p:sldId id="401" r:id="rId4"/>
    <p:sldId id="400" r:id="rId5"/>
    <p:sldId id="402" r:id="rId6"/>
    <p:sldId id="403" r:id="rId7"/>
    <p:sldId id="406" r:id="rId8"/>
    <p:sldId id="407" r:id="rId9"/>
    <p:sldId id="408" r:id="rId10"/>
    <p:sldId id="410" r:id="rId11"/>
    <p:sldId id="411" r:id="rId12"/>
    <p:sldId id="413" r:id="rId13"/>
    <p:sldId id="414" r:id="rId14"/>
    <p:sldId id="415" r:id="rId15"/>
    <p:sldId id="417" r:id="rId16"/>
    <p:sldId id="416" r:id="rId17"/>
    <p:sldId id="418" r:id="rId18"/>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70" autoAdjust="0"/>
    <p:restoredTop sz="73297" autoAdjust="0"/>
  </p:normalViewPr>
  <p:slideViewPr>
    <p:cSldViewPr>
      <p:cViewPr varScale="1">
        <p:scale>
          <a:sx n="60" d="100"/>
          <a:sy n="60" d="100"/>
        </p:scale>
        <p:origin x="2112"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553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72C86CE9-B6D0-492A-B1AB-940CAB4000D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228600" indent="-228600" eaLnBrk="1" hangingPunct="1">
              <a:buNone/>
            </a:pPr>
            <a:r>
              <a:rPr lang="en-IN" dirty="0"/>
              <a:t>The</a:t>
            </a:r>
            <a:r>
              <a:rPr lang="en-IN" baseline="0" dirty="0"/>
              <a:t> data types – structure, union, arrays, dynamic arrays, associative arrays and queues are frequently used in writing TBs in SV.</a:t>
            </a:r>
          </a:p>
          <a:p>
            <a:pPr marL="228600" indent="-228600" eaLnBrk="1" hangingPunct="1">
              <a:buNone/>
            </a:pPr>
            <a:r>
              <a:rPr lang="en-IN" baseline="0" dirty="0"/>
              <a:t>Keyword </a:t>
            </a:r>
            <a:r>
              <a:rPr lang="en-IN" baseline="0" dirty="0" err="1"/>
              <a:t>struct</a:t>
            </a:r>
            <a:r>
              <a:rPr lang="en-IN" baseline="0" dirty="0"/>
              <a:t> to declare a structure. The contents of the </a:t>
            </a:r>
            <a:r>
              <a:rPr lang="en-IN" baseline="0" dirty="0" err="1"/>
              <a:t>struct</a:t>
            </a:r>
            <a:r>
              <a:rPr lang="en-IN" baseline="0" dirty="0"/>
              <a:t> can be accessed using </a:t>
            </a:r>
            <a:r>
              <a:rPr lang="en-IN" baseline="0" dirty="0" err="1"/>
              <a:t>struct_name.member_name</a:t>
            </a:r>
            <a:r>
              <a:rPr lang="en-IN" baseline="0" dirty="0"/>
              <a:t> (</a:t>
            </a:r>
            <a:r>
              <a:rPr lang="en-IN" baseline="0" dirty="0" err="1"/>
              <a:t>eg</a:t>
            </a:r>
            <a:r>
              <a:rPr lang="en-IN" baseline="0" dirty="0"/>
              <a:t>: </a:t>
            </a:r>
            <a:r>
              <a:rPr lang="en-IN" baseline="0" dirty="0" err="1"/>
              <a:t>IR.addr</a:t>
            </a:r>
            <a:r>
              <a:rPr lang="en-IN" baseline="0" dirty="0"/>
              <a:t>) and values can be assigned as well.</a:t>
            </a:r>
          </a:p>
          <a:p>
            <a:pPr marL="228600" indent="-228600" eaLnBrk="1" hangingPunct="1">
              <a:buNone/>
            </a:pPr>
            <a:r>
              <a:rPr lang="en-IN" baseline="0" dirty="0"/>
              <a:t>In user-defined structure example, instruction is a type of </a:t>
            </a:r>
            <a:r>
              <a:rPr lang="en-IN" baseline="0" dirty="0" err="1"/>
              <a:t>struct</a:t>
            </a:r>
            <a:r>
              <a:rPr lang="en-IN" baseline="0" dirty="0"/>
              <a:t>. The instance of this structure declared will be ‘instruction IR’. This implies that IR is an instance of type instruction defined by a </a:t>
            </a:r>
            <a:r>
              <a:rPr lang="en-IN" baseline="0" dirty="0" err="1"/>
              <a:t>struct</a:t>
            </a:r>
            <a:r>
              <a:rPr lang="en-IN" baseline="0" dirty="0"/>
              <a:t>. </a:t>
            </a:r>
          </a:p>
          <a:p>
            <a:pPr marL="228600" indent="-228600" eaLnBrk="1" hangingPunct="1">
              <a:buNone/>
            </a:pPr>
            <a:r>
              <a:rPr lang="en-IN" baseline="0" dirty="0"/>
              <a:t>By default, </a:t>
            </a:r>
            <a:r>
              <a:rPr lang="en-IN" baseline="0" dirty="0" err="1"/>
              <a:t>struct</a:t>
            </a:r>
            <a:r>
              <a:rPr lang="en-IN" baseline="0" dirty="0"/>
              <a:t> and user-defined </a:t>
            </a:r>
            <a:r>
              <a:rPr lang="en-IN" baseline="0" dirty="0" err="1"/>
              <a:t>struct</a:t>
            </a:r>
            <a:r>
              <a:rPr lang="en-IN" baseline="0" dirty="0"/>
              <a:t> are unpacked.</a:t>
            </a:r>
          </a:p>
          <a:p>
            <a:pPr marL="228600" indent="-228600" eaLnBrk="1" hangingPunct="1">
              <a:buNone/>
            </a:pPr>
            <a:r>
              <a:rPr lang="en-IN" baseline="0" dirty="0"/>
              <a:t>A packed data type is used as a </a:t>
            </a:r>
            <a:r>
              <a:rPr lang="en-IN" b="1" baseline="0" dirty="0"/>
              <a:t>single vector</a:t>
            </a:r>
            <a:r>
              <a:rPr lang="en-IN" baseline="0" dirty="0"/>
              <a:t>. In packed structure example, 4 bits logic +32 bits of </a:t>
            </a:r>
            <a:r>
              <a:rPr lang="en-IN" baseline="0" dirty="0" err="1"/>
              <a:t>int</a:t>
            </a:r>
            <a:r>
              <a:rPr lang="en-IN" baseline="0" dirty="0"/>
              <a:t> = 36 bits. The assignment of 36’h is made to IR.</a:t>
            </a:r>
          </a:p>
          <a:p>
            <a:pPr marL="228600" indent="-228600" eaLnBrk="1" hangingPunct="1">
              <a:buNone/>
            </a:pPr>
            <a:r>
              <a:rPr lang="en-IN" baseline="0" dirty="0"/>
              <a:t>While packed structure can have signed or unsigned data types, unpacked structure cannot have these types. </a:t>
            </a:r>
          </a:p>
          <a:p>
            <a:pPr marL="228600" indent="-228600" eaLnBrk="1" hangingPunct="1">
              <a:buNone/>
            </a:pPr>
            <a:r>
              <a:rPr lang="en-IN" baseline="0" dirty="0"/>
              <a:t>In the last example, another method of assigning a value to an unpacked </a:t>
            </a:r>
            <a:r>
              <a:rPr lang="en-IN" baseline="0" dirty="0" err="1"/>
              <a:t>struct</a:t>
            </a:r>
            <a:r>
              <a:rPr lang="en-IN" baseline="0" dirty="0"/>
              <a:t> has been shown (with ’{} ). The instance of the struct needs to be taken first as it is a typedef struct. </a:t>
            </a:r>
          </a:p>
          <a:p>
            <a:pPr marL="228600" indent="-228600" eaLnBrk="1" hangingPunct="1">
              <a:buNone/>
            </a:pPr>
            <a:r>
              <a:rPr lang="en-IN" baseline="0" dirty="0" err="1"/>
              <a:t>Shortreal</a:t>
            </a:r>
            <a:r>
              <a:rPr lang="en-IN" baseline="0" dirty="0"/>
              <a:t> is a datatype used to represent floating point numbers. uses 32 bits. 1 bit for the sign, 8 bits for the exponent, and 23 bits for the fraction or mantissa.. </a:t>
            </a:r>
            <a:r>
              <a:rPr lang="en-IN" baseline="0" dirty="0" err="1"/>
              <a:t>Eg</a:t>
            </a:r>
            <a:r>
              <a:rPr lang="en-IN" baseline="0" dirty="0"/>
              <a:t>: </a:t>
            </a:r>
            <a:r>
              <a:rPr lang="en-IN" baseline="0" dirty="0" err="1"/>
              <a:t>shortreal</a:t>
            </a:r>
            <a:r>
              <a:rPr lang="en-IN" baseline="0" dirty="0"/>
              <a:t> a = 3.14, b = 1.41, result;</a:t>
            </a:r>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10</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228600" indent="-228600" eaLnBrk="1" hangingPunct="1">
              <a:buAutoNum type="arabicPeriod"/>
            </a:pPr>
            <a:r>
              <a:rPr lang="en-IN" baseline="0" dirty="0"/>
              <a:t>Queue is a variable size, ordered collection of homogenous elements. This increments and decrements automatically at runtime, but it needs to be an ordered collection. </a:t>
            </a:r>
          </a:p>
          <a:p>
            <a:pPr marL="228600" indent="-228600" eaLnBrk="1" hangingPunct="1">
              <a:buAutoNum type="arabicPeriod"/>
            </a:pPr>
            <a:r>
              <a:rPr lang="en-IN" baseline="0" dirty="0"/>
              <a:t>With the last 4 methods for queue, it is possible to make FIFO and LIFO structures.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11</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228600" indent="-228600" eaLnBrk="1" hangingPunct="1">
              <a:buAutoNum type="arabicPeriod"/>
            </a:pPr>
            <a:endParaRPr lang="en-IN" baseline="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12</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228600" indent="-228600" eaLnBrk="1" hangingPunct="1">
              <a:buAutoNum type="arabicPeriod"/>
            </a:pPr>
            <a:r>
              <a:rPr lang="en-IN" baseline="0" dirty="0"/>
              <a:t>Unlike variables, whose values can be changed at any point in the program, constants are named data objects that never change. </a:t>
            </a:r>
          </a:p>
          <a:p>
            <a:pPr marL="228600" indent="-228600" eaLnBrk="1" hangingPunct="1">
              <a:buAutoNum type="arabicPeriod"/>
            </a:pPr>
            <a:r>
              <a:rPr lang="en-IN" baseline="0" dirty="0"/>
              <a:t>Constants are of two types: elaboration time constant (parameter) and run-time constant (const).</a:t>
            </a:r>
          </a:p>
          <a:p>
            <a:pPr marL="228600" indent="-228600" eaLnBrk="1" hangingPunct="1">
              <a:buAutoNum type="arabicPeriod"/>
            </a:pPr>
            <a:r>
              <a:rPr lang="en-IN" baseline="0" dirty="0"/>
              <a:t>While parameter values can be assigned or over-written during instantiation, const type variables cannot be written. In the last example, </a:t>
            </a:r>
            <a:r>
              <a:rPr lang="en-IN" baseline="0" dirty="0" err="1"/>
              <a:t>a.b.c</a:t>
            </a:r>
            <a:r>
              <a:rPr lang="en-IN" baseline="0" dirty="0"/>
              <a:t> is a type of hierarchy through which the value of c will be assigned to option. At elaboration time, the program </a:t>
            </a:r>
            <a:r>
              <a:rPr lang="en-IN" baseline="0" dirty="0" err="1"/>
              <a:t>doesnt</a:t>
            </a:r>
            <a:r>
              <a:rPr lang="en-IN" baseline="0" dirty="0"/>
              <a:t> know the value of c. But at runtime, the value of c gets assigned, and once assigned, it cannot get over-written.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13</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228600" indent="-228600" eaLnBrk="1" hangingPunct="1">
              <a:buAutoNum type="arabicPeriod"/>
            </a:pPr>
            <a:r>
              <a:rPr lang="en-IN" baseline="0" dirty="0"/>
              <a:t>Scope implies in what place the data can be accessed.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14</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228600" indent="-228600" eaLnBrk="1" hangingPunct="1">
              <a:buAutoNum type="arabicPeriod"/>
            </a:pPr>
            <a:r>
              <a:rPr lang="en-IN" baseline="0" dirty="0"/>
              <a:t>Lifetime implies </a:t>
            </a:r>
            <a:r>
              <a:rPr lang="en-IN" baseline="0" dirty="0" err="1"/>
              <a:t>upto</a:t>
            </a:r>
            <a:r>
              <a:rPr lang="en-IN" baseline="0" dirty="0"/>
              <a:t> what point the value of the variable is available or </a:t>
            </a:r>
            <a:r>
              <a:rPr lang="en-IN" baseline="0" dirty="0" err="1"/>
              <a:t>upto</a:t>
            </a:r>
            <a:r>
              <a:rPr lang="en-IN" baseline="0" dirty="0"/>
              <a:t> what point a variable holds its value.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15</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228600" indent="-228600" eaLnBrk="1" hangingPunct="1">
              <a:buAutoNum type="arabicPeriod"/>
            </a:pPr>
            <a:r>
              <a:rPr lang="en-IN" baseline="0" dirty="0"/>
              <a:t>If instead of automatic, the variable loop is a static (need not explicitly mention static as it is by default static), the result changes.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16</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228600" indent="-228600" eaLnBrk="1" hangingPunct="1">
              <a:buAutoNum type="arabicPeriod"/>
            </a:pPr>
            <a:endParaRPr lang="en-IN" baseline="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17</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228600" indent="-228600" eaLnBrk="1" hangingPunct="1">
              <a:buAutoNum type="arabicPeriod"/>
            </a:pPr>
            <a:r>
              <a:rPr lang="en-IN" baseline="0" dirty="0"/>
              <a:t>Casting means to change the data type from one to another. </a:t>
            </a:r>
          </a:p>
          <a:p>
            <a:pPr marL="228600" indent="-228600" eaLnBrk="1" hangingPunct="1">
              <a:buAutoNum type="arabicPeriod"/>
            </a:pPr>
            <a:r>
              <a:rPr lang="en-IN" baseline="0" dirty="0"/>
              <a:t>For dynamic casting you cant get a compile time error since it checks and assigns value at runtime only. While in static casting, if some expression is not valid, it can throw a compile </a:t>
            </a:r>
            <a:r>
              <a:rPr lang="en-IN" baseline="0"/>
              <a:t>time error.</a:t>
            </a:r>
            <a:endParaRPr lang="en-IN" baseline="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2</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228600" indent="-228600" eaLnBrk="1" hangingPunct="1">
              <a:buNone/>
            </a:pPr>
            <a:r>
              <a:rPr lang="en-IN" dirty="0"/>
              <a:t>Structures are mainly</a:t>
            </a:r>
            <a:r>
              <a:rPr lang="en-IN" baseline="0" dirty="0"/>
              <a:t> used for register description.</a:t>
            </a:r>
          </a:p>
          <a:p>
            <a:pPr marL="228600" indent="-228600" eaLnBrk="1" hangingPunct="1">
              <a:buNone/>
            </a:pPr>
            <a:r>
              <a:rPr lang="en-IN" baseline="0" dirty="0"/>
              <a:t>Verification projects will usually have a separate chapter for register description. </a:t>
            </a:r>
          </a:p>
          <a:p>
            <a:pPr marL="228600" indent="-228600" eaLnBrk="1" hangingPunct="1">
              <a:buNone/>
            </a:pPr>
            <a:endParaRPr lang="en-IN" baseline="0" dirty="0"/>
          </a:p>
          <a:p>
            <a:pPr marL="228600" indent="-228600" eaLnBrk="1" hangingPunct="1">
              <a:buNone/>
            </a:pPr>
            <a:r>
              <a:rPr lang="en-IN" baseline="0" dirty="0"/>
              <a:t>For example, the register LCD_TIMH will be defined as a </a:t>
            </a:r>
            <a:r>
              <a:rPr lang="en-IN" baseline="0" dirty="0" err="1"/>
              <a:t>typedef</a:t>
            </a:r>
            <a:r>
              <a:rPr lang="en-IN" baseline="0" dirty="0"/>
              <a:t> </a:t>
            </a:r>
            <a:r>
              <a:rPr lang="en-IN" baseline="0" dirty="0" err="1"/>
              <a:t>struct</a:t>
            </a:r>
            <a:r>
              <a:rPr lang="en-IN" baseline="0" dirty="0"/>
              <a:t> packed and named as LCD_TIMH_REG.</a:t>
            </a:r>
          </a:p>
          <a:p>
            <a:pPr marL="228600" indent="-228600" eaLnBrk="1" hangingPunct="1">
              <a:buNone/>
            </a:pPr>
            <a:r>
              <a:rPr lang="en-IN" baseline="0" dirty="0"/>
              <a:t>In a main memory map module, the instance of this register definition will be taken as LCD_TIMH</a:t>
            </a:r>
          </a:p>
          <a:p>
            <a:pPr marL="228600" indent="-228600" eaLnBrk="1" hangingPunct="1">
              <a:buNone/>
            </a:pPr>
            <a:r>
              <a:rPr lang="en-IN" baseline="0" dirty="0"/>
              <a:t>In the memory map module, the instance will be used. For always @(</a:t>
            </a:r>
            <a:r>
              <a:rPr lang="en-IN" baseline="0" dirty="0" err="1"/>
              <a:t>mem_add_rd</a:t>
            </a:r>
            <a:r>
              <a:rPr lang="en-IN" baseline="0" dirty="0"/>
              <a:t>), whenever there is a change in the memory address, it will enter the case statement. Since LCD_TIMH has the address 0xFFE10000, if the </a:t>
            </a:r>
            <a:r>
              <a:rPr lang="en-IN" baseline="0" dirty="0" err="1"/>
              <a:t>mem_add_rd</a:t>
            </a:r>
            <a:r>
              <a:rPr lang="en-IN" baseline="0" dirty="0"/>
              <a:t> has that value, the read data HRDATA will be assigned with LCD_TIMH value.</a:t>
            </a:r>
          </a:p>
          <a:p>
            <a:pPr marL="228600" indent="-228600" eaLnBrk="1" hangingPunct="1">
              <a:buNone/>
            </a:pPr>
            <a:r>
              <a:rPr lang="en-IN" baseline="0" dirty="0"/>
              <a:t>Similarly, if you want to write into the register, based on </a:t>
            </a:r>
            <a:r>
              <a:rPr lang="en-IN" baseline="0" dirty="0" err="1"/>
              <a:t>mem_add_wr</a:t>
            </a:r>
            <a:r>
              <a:rPr lang="en-IN" baseline="0" dirty="0"/>
              <a:t>, </a:t>
            </a:r>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3</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228600" indent="-228600" eaLnBrk="1" hangingPunct="1">
              <a:buNone/>
            </a:pPr>
            <a:r>
              <a:rPr lang="en-IN" baseline="0" dirty="0"/>
              <a:t>Union is a single piece of storage that can be accessed using one of the named member data types.</a:t>
            </a:r>
          </a:p>
          <a:p>
            <a:pPr marL="228600" indent="-228600" eaLnBrk="1" hangingPunct="1">
              <a:buNone/>
            </a:pPr>
            <a:r>
              <a:rPr lang="en-IN" baseline="0" dirty="0"/>
              <a:t>All unions share the same memory. Difference between union and structure is that in union, the </a:t>
            </a:r>
            <a:r>
              <a:rPr lang="en-IN" baseline="0" dirty="0" err="1"/>
              <a:t>int</a:t>
            </a:r>
            <a:r>
              <a:rPr lang="en-IN" baseline="0" dirty="0"/>
              <a:t> a and </a:t>
            </a:r>
            <a:r>
              <a:rPr lang="en-IN" baseline="0" dirty="0" err="1"/>
              <a:t>shortreal</a:t>
            </a:r>
            <a:r>
              <a:rPr lang="en-IN" baseline="0" dirty="0"/>
              <a:t> b will share the same memory. </a:t>
            </a:r>
          </a:p>
          <a:p>
            <a:pPr marL="228600" indent="-228600" eaLnBrk="1" hangingPunct="1">
              <a:buNone/>
            </a:pPr>
            <a:endParaRPr lang="en-IN" baseline="0" dirty="0"/>
          </a:p>
          <a:p>
            <a:pPr marL="228600" indent="-228600" eaLnBrk="1" hangingPunct="1">
              <a:buNone/>
            </a:pPr>
            <a:r>
              <a:rPr lang="en-IN" baseline="0" dirty="0"/>
              <a:t>In packed union, all </a:t>
            </a:r>
            <a:r>
              <a:rPr lang="en-IN" baseline="0" dirty="0" err="1"/>
              <a:t>datatypes</a:t>
            </a:r>
            <a:r>
              <a:rPr lang="en-IN" baseline="0" dirty="0"/>
              <a:t> of integral types will be inside the packed union and will have the same size.  </a:t>
            </a:r>
          </a:p>
          <a:p>
            <a:pPr marL="228600" indent="-228600" eaLnBrk="1" hangingPunct="1">
              <a:buNone/>
            </a:pPr>
            <a:r>
              <a:rPr lang="en-IN" baseline="0" dirty="0"/>
              <a:t>Considering memory allocation, unpacked union will have 32 + 32 = 64 locations (bits) of memory. The other, packed union will have only 32 bits of memory location. </a:t>
            </a:r>
          </a:p>
          <a:p>
            <a:pPr marL="228600" indent="-228600" eaLnBrk="1" hangingPunct="1">
              <a:buNone/>
            </a:pPr>
            <a:r>
              <a:rPr lang="en-IN" baseline="0" dirty="0"/>
              <a:t>The loophole with packed union is that, due to shared memory, if you update the value of union using mem1 and then try to read the value of the union using mem2, the value will be wrong for mem2.</a:t>
            </a:r>
          </a:p>
          <a:p>
            <a:pPr marL="228600" indent="-228600" eaLnBrk="1" hangingPunct="1">
              <a:buNone/>
            </a:pPr>
            <a:r>
              <a:rPr lang="en-IN" baseline="0" dirty="0"/>
              <a:t>In tagged union, this value can be read only by one having tagged of last updated. This means that if mem1 was last updated in the tagged union, mem2 can’t read it, only mem1 can read it. </a:t>
            </a:r>
          </a:p>
          <a:p>
            <a:pPr marL="228600" indent="-228600" eaLnBrk="1" hangingPunct="1">
              <a:buNone/>
            </a:pPr>
            <a:r>
              <a:rPr lang="en-IN" baseline="0" dirty="0"/>
              <a:t>u1 = tagged a1 5 means that u1 has been tagged with a1 with value 5.  for </a:t>
            </a:r>
            <a:r>
              <a:rPr lang="en-IN" baseline="0" dirty="0" err="1"/>
              <a:t>int</a:t>
            </a:r>
            <a:r>
              <a:rPr lang="en-IN" baseline="0" dirty="0"/>
              <a:t> b = u1.a1, the value can be assigned. </a:t>
            </a:r>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4</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228600" indent="-228600" eaLnBrk="1" hangingPunct="1">
              <a:buNone/>
            </a:pPr>
            <a:r>
              <a:rPr lang="en-IN" dirty="0"/>
              <a:t>While using tagged union,</a:t>
            </a:r>
            <a:r>
              <a:rPr lang="en-IN" baseline="0" dirty="0"/>
              <a:t> one more switch needs to be added while compiling the code:- </a:t>
            </a:r>
            <a:r>
              <a:rPr lang="en-IN" baseline="0" dirty="0" err="1"/>
              <a:t>vcs</a:t>
            </a:r>
            <a:r>
              <a:rPr lang="en-IN" baseline="0" dirty="0"/>
              <a:t> –</a:t>
            </a:r>
            <a:r>
              <a:rPr lang="en-IN" baseline="0" dirty="0" err="1"/>
              <a:t>sverilog</a:t>
            </a:r>
            <a:r>
              <a:rPr lang="en-IN" baseline="0" dirty="0"/>
              <a:t> –</a:t>
            </a:r>
            <a:r>
              <a:rPr lang="en-IN" baseline="0" dirty="0" err="1"/>
              <a:t>lca</a:t>
            </a:r>
            <a:endParaRPr lang="en-IN" baseline="0" dirty="0"/>
          </a:p>
          <a:p>
            <a:pPr marL="228600" indent="-228600" eaLnBrk="1" hangingPunct="1">
              <a:buNone/>
            </a:pPr>
            <a:r>
              <a:rPr lang="en-IN" baseline="0" dirty="0"/>
              <a:t>On running this code, a will get the value 10.</a:t>
            </a:r>
          </a:p>
          <a:p>
            <a:pPr marL="228600" indent="-228600" eaLnBrk="1" hangingPunct="1">
              <a:buNone/>
            </a:pPr>
            <a:endParaRPr lang="en-IN" baseline="0" dirty="0"/>
          </a:p>
          <a:p>
            <a:pPr marL="228600" indent="-228600" eaLnBrk="1" hangingPunct="1">
              <a:buNone/>
            </a:pPr>
            <a:r>
              <a:rPr lang="en-IN" baseline="0" dirty="0"/>
              <a:t>If instead of a = u1.a2, you rewrite the line as a = u1.a1, there will be a compilation error.</a:t>
            </a:r>
            <a:endParaRPr lang="en-I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5</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228600" indent="-228600" eaLnBrk="1" hangingPunct="1">
              <a:buNone/>
            </a:pPr>
            <a:r>
              <a:rPr lang="en-IN" dirty="0"/>
              <a:t>Combination of packed and</a:t>
            </a:r>
            <a:r>
              <a:rPr lang="en-IN" baseline="0" dirty="0"/>
              <a:t> unpacked arrays form memory. </a:t>
            </a:r>
          </a:p>
          <a:p>
            <a:pPr marL="228600" indent="-228600" eaLnBrk="1" hangingPunct="1">
              <a:buNone/>
            </a:pPr>
            <a:r>
              <a:rPr lang="en-IN" baseline="0" dirty="0"/>
              <a:t>The inbuilt data types that can be used as packed arrays are byte, </a:t>
            </a:r>
            <a:r>
              <a:rPr lang="en-IN" baseline="0" dirty="0" err="1"/>
              <a:t>shortint</a:t>
            </a:r>
            <a:r>
              <a:rPr lang="en-IN" baseline="0" dirty="0"/>
              <a:t>, int, </a:t>
            </a:r>
            <a:r>
              <a:rPr lang="en-IN" baseline="0" dirty="0" err="1"/>
              <a:t>longint</a:t>
            </a:r>
            <a:r>
              <a:rPr lang="en-IN" baseline="0" dirty="0"/>
              <a:t>, integer, time. Both </a:t>
            </a:r>
            <a:r>
              <a:rPr lang="en-IN" baseline="0" dirty="0" err="1"/>
              <a:t>shortint</a:t>
            </a:r>
            <a:r>
              <a:rPr lang="en-IN" baseline="0" dirty="0"/>
              <a:t> and </a:t>
            </a:r>
            <a:r>
              <a:rPr lang="en-IN" baseline="0" dirty="0" err="1"/>
              <a:t>longint</a:t>
            </a:r>
            <a:r>
              <a:rPr lang="en-IN" baseline="0" dirty="0"/>
              <a:t> are 2’s complement signed integers. </a:t>
            </a:r>
            <a:r>
              <a:rPr lang="en-IN" baseline="0" dirty="0" err="1"/>
              <a:t>Shortint</a:t>
            </a:r>
            <a:r>
              <a:rPr lang="en-IN" baseline="0" dirty="0"/>
              <a:t> is 16 bits and </a:t>
            </a:r>
            <a:r>
              <a:rPr lang="en-IN" baseline="0" dirty="0" err="1"/>
              <a:t>longint</a:t>
            </a:r>
            <a:r>
              <a:rPr lang="en-IN" baseline="0" dirty="0"/>
              <a:t> is 64 bits.</a:t>
            </a:r>
          </a:p>
          <a:p>
            <a:pPr marL="228600" indent="-228600" eaLnBrk="1" hangingPunct="1">
              <a:buNone/>
            </a:pPr>
            <a:endParaRPr lang="en-IN" baseline="0" dirty="0"/>
          </a:p>
          <a:p>
            <a:pPr marL="228600" indent="-228600" eaLnBrk="1" hangingPunct="1">
              <a:buNone/>
            </a:pPr>
            <a:r>
              <a:rPr lang="en-IN" baseline="0" dirty="0"/>
              <a:t>In packed arrays, byte can be represented as bit signed [7:0], and integer can be represented as logic signed [31:0].  The size of the array comes before the variable name in packed arrays.</a:t>
            </a:r>
          </a:p>
          <a:p>
            <a:pPr marL="228600" indent="-228600" eaLnBrk="1" hangingPunct="1">
              <a:buNone/>
            </a:pPr>
            <a:r>
              <a:rPr lang="en-IN" baseline="0" dirty="0"/>
              <a:t>In unpacked arrays, the size is given after the variable name. The second example is a 2d array as </a:t>
            </a:r>
            <a:r>
              <a:rPr lang="en-IN" baseline="0" dirty="0" err="1"/>
              <a:t>int</a:t>
            </a:r>
            <a:r>
              <a:rPr lang="en-IN" baseline="0" dirty="0"/>
              <a:t> itself is a packed array and [7:0] is an unpacked byte. </a:t>
            </a:r>
          </a:p>
          <a:p>
            <a:pPr marL="228600" indent="-228600" eaLnBrk="1" hangingPunct="1">
              <a:buNone/>
            </a:pPr>
            <a:r>
              <a:rPr lang="en-IN" baseline="0" dirty="0"/>
              <a:t>A memory has unpacked and packed arrays. The example shows a 256x8 memory. Any member can be accessed such as </a:t>
            </a:r>
            <a:r>
              <a:rPr lang="en-IN" baseline="0" dirty="0" err="1"/>
              <a:t>mem</a:t>
            </a:r>
            <a:r>
              <a:rPr lang="en-IN" baseline="0" dirty="0"/>
              <a:t>[5] = 0. To read any memory location, data = </a:t>
            </a:r>
            <a:r>
              <a:rPr lang="en-IN" baseline="0" dirty="0" err="1"/>
              <a:t>mem</a:t>
            </a:r>
            <a:r>
              <a:rPr lang="en-IN" baseline="0" dirty="0"/>
              <a:t>[</a:t>
            </a:r>
            <a:r>
              <a:rPr lang="en-IN" baseline="0" dirty="0" err="1"/>
              <a:t>addr</a:t>
            </a:r>
            <a:r>
              <a:rPr lang="en-IN" baseline="0" dirty="0"/>
              <a:t>].</a:t>
            </a:r>
          </a:p>
          <a:p>
            <a:pPr marL="228600" indent="-228600" eaLnBrk="1" hangingPunct="1">
              <a:buNone/>
            </a:pPr>
            <a:r>
              <a:rPr lang="en-IN" baseline="0" dirty="0"/>
              <a:t>There are array literals. For an unpacked array a[3:0], if all members need to be assigned the value 3, use ‘{4{3}}.</a:t>
            </a:r>
          </a:p>
          <a:p>
            <a:pPr marL="228600" indent="-228600" eaLnBrk="1" hangingPunct="1">
              <a:buNone/>
            </a:pPr>
            <a:r>
              <a:rPr lang="en-IN" baseline="0" dirty="0"/>
              <a:t>Another example of multi-dimensional array is b[0:1][0:2]. The assignment of values has been shown above.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6</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228600" indent="-228600" eaLnBrk="1" hangingPunct="1">
              <a:buNone/>
            </a:pPr>
            <a:r>
              <a:rPr lang="en-IN" baseline="0" dirty="0"/>
              <a:t>Dynamic array is unpacked array whose size can be set/changed at runtime.</a:t>
            </a:r>
          </a:p>
          <a:p>
            <a:pPr marL="228600" indent="-228600" eaLnBrk="1" hangingPunct="1">
              <a:buNone/>
            </a:pPr>
            <a:r>
              <a:rPr lang="en-IN" baseline="0" dirty="0"/>
              <a:t>A dynamic array is declared by []. For example </a:t>
            </a:r>
            <a:r>
              <a:rPr lang="en-IN" baseline="0" dirty="0" err="1"/>
              <a:t>int</a:t>
            </a:r>
            <a:r>
              <a:rPr lang="en-IN" baseline="0" dirty="0"/>
              <a:t> a[];</a:t>
            </a:r>
          </a:p>
          <a:p>
            <a:pPr marL="228600" indent="-228600" eaLnBrk="1" hangingPunct="1">
              <a:buNone/>
            </a:pPr>
            <a:r>
              <a:rPr lang="en-IN" baseline="0" dirty="0"/>
              <a:t>In order to create a new dynamic array, use new[](). This will set/change the size of the array and the default value of the array members will be 0.</a:t>
            </a:r>
          </a:p>
          <a:p>
            <a:pPr marL="228600" indent="-228600" eaLnBrk="1" hangingPunct="1">
              <a:buNone/>
            </a:pPr>
            <a:r>
              <a:rPr lang="en-IN" baseline="0" dirty="0"/>
              <a:t>In the first example, a new dynamic array a is created with size 4. In the second example, a dynamic array of size 4 is created and the contents of b are copied into array a. In the third example, it considers a dynamic array already declared previously, as shown in example (let’s say of size 4). In this example, a new array a of size 8 is created and the previous values of a are copied into new array a. </a:t>
            </a:r>
          </a:p>
          <a:p>
            <a:pPr marL="228600" indent="-228600" eaLnBrk="1" hangingPunct="1">
              <a:buNone/>
            </a:pPr>
            <a:r>
              <a:rPr lang="en-IN" baseline="0" dirty="0"/>
              <a:t>In size(), </a:t>
            </a:r>
            <a:r>
              <a:rPr lang="en-IN" baseline="0" dirty="0" err="1"/>
              <a:t>int</a:t>
            </a:r>
            <a:r>
              <a:rPr lang="en-IN" baseline="0" dirty="0"/>
              <a:t> j = </a:t>
            </a:r>
            <a:r>
              <a:rPr lang="en-IN" baseline="0" dirty="0" err="1"/>
              <a:t>addr.size</a:t>
            </a:r>
            <a:r>
              <a:rPr lang="en-IN" baseline="0" dirty="0"/>
              <a:t>() will return the size of the variable </a:t>
            </a:r>
            <a:r>
              <a:rPr lang="en-IN" baseline="0" dirty="0" err="1"/>
              <a:t>addr</a:t>
            </a:r>
            <a:r>
              <a:rPr lang="en-IN" baseline="0" dirty="0"/>
              <a:t> into j. In order to make a quadruple </a:t>
            </a:r>
            <a:r>
              <a:rPr lang="en-IN" baseline="0" dirty="0" err="1"/>
              <a:t>addr</a:t>
            </a:r>
            <a:r>
              <a:rPr lang="en-IN" baseline="0" dirty="0"/>
              <a:t> array, the size of the </a:t>
            </a:r>
            <a:r>
              <a:rPr lang="en-IN" baseline="0" dirty="0" err="1"/>
              <a:t>addr</a:t>
            </a:r>
            <a:r>
              <a:rPr lang="en-IN" baseline="0" dirty="0"/>
              <a:t> variable is multiplied by 4. </a:t>
            </a:r>
          </a:p>
          <a:p>
            <a:pPr marL="228600" indent="-228600" eaLnBrk="1" hangingPunct="1">
              <a:buNone/>
            </a:pPr>
            <a:r>
              <a:rPr lang="en-IN" baseline="0" dirty="0"/>
              <a:t>To delete an array during runtime, </a:t>
            </a:r>
            <a:r>
              <a:rPr lang="en-IN" baseline="0" dirty="0" err="1"/>
              <a:t>ab.delete</a:t>
            </a:r>
            <a:r>
              <a:rPr lang="en-IN" baseline="0" dirty="0"/>
              <a:t>() is the syntax.</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7</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228600" indent="-228600" eaLnBrk="1" hangingPunct="1">
              <a:buAutoNum type="arabicPeriod"/>
            </a:pPr>
            <a:r>
              <a:rPr lang="en-IN" baseline="0" dirty="0"/>
              <a:t>Dynamic array holds good for contiguous data collection with size changing dynamically.</a:t>
            </a:r>
          </a:p>
          <a:p>
            <a:pPr marL="228600" indent="-228600" eaLnBrk="1" hangingPunct="1">
              <a:buAutoNum type="arabicPeriod"/>
            </a:pPr>
            <a:r>
              <a:rPr lang="en-IN" baseline="0" dirty="0"/>
              <a:t>If size of the collection is unknown, or the data space is sparse, associative arrays are used. Data space being sparse means, let’s say for example, you specifically want memory locations 1, 1000 and 1 million for your array. For dynamic array, the size of the array will then be 1 million, for only three members. However, in associative array, the array with size 3 can use the mentioned locations distinctly. </a:t>
            </a:r>
          </a:p>
          <a:p>
            <a:pPr marL="228600" indent="-228600" eaLnBrk="1" hangingPunct="1">
              <a:buAutoNum type="arabicPeriod"/>
            </a:pPr>
            <a:r>
              <a:rPr lang="en-IN" baseline="0" dirty="0"/>
              <a:t>Yet another property of associative array is that its index can be of any data type, not just integer. The example shows </a:t>
            </a:r>
            <a:r>
              <a:rPr lang="en-IN" baseline="0" dirty="0" err="1"/>
              <a:t>int</a:t>
            </a:r>
            <a:r>
              <a:rPr lang="en-IN" baseline="0" dirty="0"/>
              <a:t> </a:t>
            </a:r>
            <a:r>
              <a:rPr lang="en-IN" baseline="0" dirty="0" err="1"/>
              <a:t>abc</a:t>
            </a:r>
            <a:r>
              <a:rPr lang="en-IN" baseline="0" dirty="0"/>
              <a:t>[string]. This implies the associative array data type is integer while the index type is string. The other example integer def[*] , * gives an unspecified data type for that array, meaning that any data type can be provided for the index. </a:t>
            </a:r>
          </a:p>
          <a:p>
            <a:pPr marL="228600" indent="-228600" eaLnBrk="1" hangingPunct="1">
              <a:buAutoNum type="arabicPeriod"/>
            </a:pPr>
            <a:r>
              <a:rPr lang="en-IN" baseline="0" dirty="0"/>
              <a:t>Associative arrays don’t have any storage allocated with them until it is used. Only when you assign some value to the array as elements, the array gets allocated memory. Not when you just create an empty array.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8</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228600" indent="-228600" eaLnBrk="1" hangingPunct="1">
              <a:buAutoNum type="arabicPeriod"/>
            </a:pPr>
            <a:endParaRPr lang="en-IN" baseline="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9</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228600" indent="-228600" eaLnBrk="1" hangingPunct="1">
              <a:buAutoNum type="arabicPeriod"/>
            </a:pPr>
            <a:endParaRPr lang="en-IN" baseline="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555875" y="765175"/>
            <a:ext cx="6048375" cy="750888"/>
          </a:xfrm>
        </p:spPr>
        <p:txBody>
          <a:bodyPr/>
          <a:lstStyle>
            <a:lvl1pPr algn="r">
              <a:defRPr sz="2800" b="1"/>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2555875" y="1485900"/>
            <a:ext cx="6048375" cy="503238"/>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lgn="r">
              <a:buFontTx/>
              <a:buNone/>
              <a:defRPr sz="2400" b="1"/>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92950" y="617538"/>
            <a:ext cx="1871663" cy="6051550"/>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1476375" y="617538"/>
            <a:ext cx="5464175"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1476375" y="1341438"/>
            <a:ext cx="3667125"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5295900" y="1341438"/>
            <a:ext cx="3668713"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08175" y="617538"/>
            <a:ext cx="7056438"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1476375" y="1341438"/>
            <a:ext cx="7488238" cy="532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p:titleStyle>
    <p:body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7" name="Rectangle 2"/>
          <p:cNvSpPr txBox="1">
            <a:spLocks noChangeArrowheads="1"/>
          </p:cNvSpPr>
          <p:nvPr/>
        </p:nvSpPr>
        <p:spPr bwMode="auto">
          <a:xfrm>
            <a:off x="1908175" y="117475"/>
            <a:ext cx="7056438"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000000"/>
                </a:solidFill>
                <a:effectLst/>
                <a:uLnTx/>
                <a:uFillTx/>
                <a:latin typeface="+mj-lt"/>
                <a:ea typeface="+mj-ea"/>
                <a:cs typeface="+mj-cs"/>
              </a:rPr>
              <a:t>Basic</a:t>
            </a:r>
            <a:r>
              <a:rPr kumimoji="0" lang="en-US" sz="2800" b="1" i="0" u="none" strike="noStrike" kern="0" cap="none" spc="0" normalizeH="0" noProof="0" dirty="0">
                <a:ln>
                  <a:noFill/>
                </a:ln>
                <a:solidFill>
                  <a:srgbClr val="000000"/>
                </a:solidFill>
                <a:effectLst/>
                <a:uLnTx/>
                <a:uFillTx/>
                <a:latin typeface="+mj-lt"/>
                <a:ea typeface="+mj-ea"/>
                <a:cs typeface="+mj-cs"/>
              </a:rPr>
              <a:t> Data Types – Structure </a:t>
            </a:r>
            <a:endParaRPr kumimoji="0" lang="en-US" sz="2800" b="1" i="0" u="none" strike="noStrike" kern="0" cap="none" spc="0" normalizeH="0" baseline="0" noProof="0" dirty="0">
              <a:ln>
                <a:noFill/>
              </a:ln>
              <a:solidFill>
                <a:srgbClr val="000000"/>
              </a:solidFill>
              <a:effectLst/>
              <a:uLnTx/>
              <a:uFillTx/>
              <a:latin typeface="+mj-lt"/>
              <a:ea typeface="+mj-ea"/>
              <a:cs typeface="+mj-cs"/>
            </a:endParaRPr>
          </a:p>
        </p:txBody>
      </p:sp>
      <p:graphicFrame>
        <p:nvGraphicFramePr>
          <p:cNvPr id="5" name="Table 4"/>
          <p:cNvGraphicFramePr>
            <a:graphicFrameLocks noGrp="1"/>
          </p:cNvGraphicFramePr>
          <p:nvPr/>
        </p:nvGraphicFramePr>
        <p:xfrm>
          <a:off x="1857356" y="1500174"/>
          <a:ext cx="7215204" cy="3786214"/>
        </p:xfrm>
        <a:graphic>
          <a:graphicData uri="http://schemas.openxmlformats.org/drawingml/2006/table">
            <a:tbl>
              <a:tblPr/>
              <a:tblGrid>
                <a:gridCol w="2405068">
                  <a:extLst>
                    <a:ext uri="{9D8B030D-6E8A-4147-A177-3AD203B41FA5}">
                      <a16:colId xmlns:a16="http://schemas.microsoft.com/office/drawing/2014/main" val="20000"/>
                    </a:ext>
                  </a:extLst>
                </a:gridCol>
                <a:gridCol w="2405068">
                  <a:extLst>
                    <a:ext uri="{9D8B030D-6E8A-4147-A177-3AD203B41FA5}">
                      <a16:colId xmlns:a16="http://schemas.microsoft.com/office/drawing/2014/main" val="20001"/>
                    </a:ext>
                  </a:extLst>
                </a:gridCol>
                <a:gridCol w="2405068">
                  <a:extLst>
                    <a:ext uri="{9D8B030D-6E8A-4147-A177-3AD203B41FA5}">
                      <a16:colId xmlns:a16="http://schemas.microsoft.com/office/drawing/2014/main" val="20002"/>
                    </a:ext>
                  </a:extLst>
                </a:gridCol>
              </a:tblGrid>
              <a:tr h="1893107">
                <a:tc>
                  <a:txBody>
                    <a:bodyPr/>
                    <a:lstStyle/>
                    <a:p>
                      <a:pPr rtl="0" fontAlgn="t">
                        <a:spcBef>
                          <a:spcPts val="0"/>
                        </a:spcBef>
                        <a:spcAft>
                          <a:spcPts val="0"/>
                        </a:spcAft>
                      </a:pPr>
                      <a:r>
                        <a:rPr lang="en-IN" sz="1400" b="0" i="0" u="sng" dirty="0">
                          <a:solidFill>
                            <a:srgbClr val="000000"/>
                          </a:solidFill>
                          <a:latin typeface="Times New Roman" pitchFamily="18" charset="0"/>
                          <a:cs typeface="Times New Roman" pitchFamily="18" charset="0"/>
                        </a:rPr>
                        <a:t>Structure Declaration :</a:t>
                      </a:r>
                      <a:endParaRPr lang="en-IN" sz="1400" dirty="0">
                        <a:latin typeface="Times New Roman" pitchFamily="18" charset="0"/>
                        <a:cs typeface="Times New Roman" pitchFamily="18" charset="0"/>
                      </a:endParaRPr>
                    </a:p>
                    <a:p>
                      <a:pPr rtl="0" fontAlgn="t">
                        <a:spcBef>
                          <a:spcPts val="0"/>
                        </a:spcBef>
                        <a:spcAft>
                          <a:spcPts val="0"/>
                        </a:spcAft>
                      </a:pPr>
                      <a:r>
                        <a:rPr lang="en-IN" sz="1400" b="1" i="0" u="none" strike="noStrike" dirty="0" err="1">
                          <a:solidFill>
                            <a:srgbClr val="000000"/>
                          </a:solidFill>
                          <a:latin typeface="Times New Roman" pitchFamily="18" charset="0"/>
                          <a:cs typeface="Times New Roman" pitchFamily="18" charset="0"/>
                        </a:rPr>
                        <a:t>struct</a:t>
                      </a:r>
                      <a:r>
                        <a:rPr lang="en-IN" sz="1400" b="0" i="0" u="none" strike="noStrike" dirty="0">
                          <a:solidFill>
                            <a:srgbClr val="000000"/>
                          </a:solidFill>
                          <a:latin typeface="Times New Roman" pitchFamily="18" charset="0"/>
                          <a:cs typeface="Times New Roman" pitchFamily="18" charset="0"/>
                        </a:rPr>
                        <a:t> </a:t>
                      </a:r>
                      <a:r>
                        <a:rPr lang="en-IN" sz="1400" b="1" i="0" u="none" strike="noStrike" dirty="0">
                          <a:solidFill>
                            <a:srgbClr val="000000"/>
                          </a:solidFill>
                          <a:latin typeface="Times New Roman" pitchFamily="18" charset="0"/>
                          <a:cs typeface="Times New Roman" pitchFamily="18" charset="0"/>
                        </a:rPr>
                        <a:t>{</a:t>
                      </a:r>
                      <a:endParaRPr lang="en-IN" sz="1400" dirty="0">
                        <a:latin typeface="Times New Roman" pitchFamily="18" charset="0"/>
                        <a:cs typeface="Times New Roman" pitchFamily="18" charset="0"/>
                      </a:endParaRPr>
                    </a:p>
                    <a:p>
                      <a:pPr rtl="0" fontAlgn="t">
                        <a:spcBef>
                          <a:spcPts val="0"/>
                        </a:spcBef>
                        <a:spcAft>
                          <a:spcPts val="0"/>
                        </a:spcAft>
                      </a:pPr>
                      <a:r>
                        <a:rPr lang="en-IN" sz="1400" b="0" i="0" u="none" strike="noStrike" dirty="0">
                          <a:solidFill>
                            <a:srgbClr val="000000"/>
                          </a:solidFill>
                          <a:latin typeface="Times New Roman" pitchFamily="18" charset="0"/>
                          <a:cs typeface="Times New Roman" pitchFamily="18" charset="0"/>
                        </a:rPr>
                        <a:t>  logic [3:0] </a:t>
                      </a:r>
                      <a:r>
                        <a:rPr lang="en-IN" sz="1400" b="0" i="0" u="none" strike="noStrike" dirty="0" err="1">
                          <a:solidFill>
                            <a:srgbClr val="000000"/>
                          </a:solidFill>
                          <a:latin typeface="Times New Roman" pitchFamily="18" charset="0"/>
                          <a:cs typeface="Times New Roman" pitchFamily="18" charset="0"/>
                        </a:rPr>
                        <a:t>addr</a:t>
                      </a:r>
                      <a:r>
                        <a:rPr lang="en-IN" sz="1400" b="0" i="0" u="none" strike="noStrike" dirty="0">
                          <a:solidFill>
                            <a:srgbClr val="000000"/>
                          </a:solidFill>
                          <a:latin typeface="Times New Roman" pitchFamily="18" charset="0"/>
                          <a:cs typeface="Times New Roman" pitchFamily="18" charset="0"/>
                        </a:rPr>
                        <a:t>;</a:t>
                      </a:r>
                      <a:endParaRPr lang="en-IN" sz="1400" dirty="0">
                        <a:latin typeface="Times New Roman" pitchFamily="18" charset="0"/>
                        <a:cs typeface="Times New Roman" pitchFamily="18" charset="0"/>
                      </a:endParaRPr>
                    </a:p>
                    <a:p>
                      <a:pPr rtl="0" fontAlgn="t">
                        <a:spcBef>
                          <a:spcPts val="0"/>
                        </a:spcBef>
                        <a:spcAft>
                          <a:spcPts val="0"/>
                        </a:spcAft>
                      </a:pPr>
                      <a:r>
                        <a:rPr lang="en-IN" sz="1400" b="0" i="0" u="none" strike="noStrike" dirty="0">
                          <a:solidFill>
                            <a:srgbClr val="000000"/>
                          </a:solidFill>
                          <a:latin typeface="Times New Roman" pitchFamily="18" charset="0"/>
                          <a:cs typeface="Times New Roman" pitchFamily="18" charset="0"/>
                        </a:rPr>
                        <a:t>  </a:t>
                      </a:r>
                      <a:r>
                        <a:rPr lang="en-IN" sz="1400" b="0" i="0" u="none" strike="noStrike" dirty="0" err="1">
                          <a:solidFill>
                            <a:srgbClr val="000000"/>
                          </a:solidFill>
                          <a:latin typeface="Times New Roman" pitchFamily="18" charset="0"/>
                          <a:cs typeface="Times New Roman" pitchFamily="18" charset="0"/>
                        </a:rPr>
                        <a:t>int</a:t>
                      </a:r>
                      <a:r>
                        <a:rPr lang="en-IN" sz="1400" b="0" i="0" u="none" strike="noStrike" dirty="0">
                          <a:solidFill>
                            <a:srgbClr val="000000"/>
                          </a:solidFill>
                          <a:latin typeface="Times New Roman" pitchFamily="18" charset="0"/>
                          <a:cs typeface="Times New Roman" pitchFamily="18" charset="0"/>
                        </a:rPr>
                        <a:t> data;</a:t>
                      </a:r>
                      <a:endParaRPr lang="en-IN" sz="1400" dirty="0">
                        <a:latin typeface="Times New Roman" pitchFamily="18" charset="0"/>
                        <a:cs typeface="Times New Roman" pitchFamily="18" charset="0"/>
                      </a:endParaRPr>
                    </a:p>
                    <a:p>
                      <a:pPr rtl="0" fontAlgn="t">
                        <a:spcBef>
                          <a:spcPts val="0"/>
                        </a:spcBef>
                        <a:spcAft>
                          <a:spcPts val="0"/>
                        </a:spcAft>
                      </a:pPr>
                      <a:r>
                        <a:rPr lang="en-IN" sz="1400" b="1" i="0" u="none" strike="noStrike" dirty="0">
                          <a:solidFill>
                            <a:srgbClr val="000000"/>
                          </a:solidFill>
                          <a:latin typeface="Times New Roman" pitchFamily="18" charset="0"/>
                          <a:cs typeface="Times New Roman" pitchFamily="18" charset="0"/>
                        </a:rPr>
                        <a:t>}</a:t>
                      </a:r>
                      <a:r>
                        <a:rPr lang="en-IN" sz="1400" b="0" i="0" u="none" strike="noStrike" dirty="0">
                          <a:solidFill>
                            <a:srgbClr val="000000"/>
                          </a:solidFill>
                          <a:latin typeface="Times New Roman" pitchFamily="18" charset="0"/>
                          <a:cs typeface="Times New Roman" pitchFamily="18" charset="0"/>
                        </a:rPr>
                        <a:t> IR;</a:t>
                      </a:r>
                      <a:endParaRPr lang="en-IN" sz="1400" dirty="0">
                        <a:latin typeface="Times New Roman" pitchFamily="18" charset="0"/>
                        <a:cs typeface="Times New Roman" pitchFamily="18" charset="0"/>
                      </a:endParaRPr>
                    </a:p>
                    <a:p>
                      <a:pPr rtl="0" fontAlgn="t">
                        <a:spcBef>
                          <a:spcPts val="0"/>
                        </a:spcBef>
                        <a:spcAft>
                          <a:spcPts val="0"/>
                        </a:spcAft>
                      </a:pPr>
                      <a:r>
                        <a:rPr lang="en-IN" sz="1400" b="0" i="0" u="none" strike="noStrike" dirty="0">
                          <a:solidFill>
                            <a:srgbClr val="000000"/>
                          </a:solidFill>
                          <a:latin typeface="Times New Roman" pitchFamily="18" charset="0"/>
                          <a:cs typeface="Times New Roman" pitchFamily="18" charset="0"/>
                        </a:rPr>
                        <a:t>  </a:t>
                      </a:r>
                      <a:endParaRPr lang="en-IN" sz="1400" dirty="0">
                        <a:latin typeface="Times New Roman" pitchFamily="18" charset="0"/>
                        <a:cs typeface="Times New Roman" pitchFamily="18" charset="0"/>
                      </a:endParaRPr>
                    </a:p>
                    <a:p>
                      <a:pPr rtl="0" fontAlgn="t">
                        <a:spcBef>
                          <a:spcPts val="0"/>
                        </a:spcBef>
                        <a:spcAft>
                          <a:spcPts val="0"/>
                        </a:spcAft>
                      </a:pPr>
                      <a:r>
                        <a:rPr lang="en-IN" sz="1400" b="0" i="0" u="none" strike="noStrike" dirty="0" err="1">
                          <a:solidFill>
                            <a:srgbClr val="000000"/>
                          </a:solidFill>
                          <a:latin typeface="Times New Roman" pitchFamily="18" charset="0"/>
                          <a:cs typeface="Times New Roman" pitchFamily="18" charset="0"/>
                        </a:rPr>
                        <a:t>IR.addr</a:t>
                      </a:r>
                      <a:r>
                        <a:rPr lang="en-IN" sz="1400" b="0" i="0" u="none" strike="noStrike" dirty="0">
                          <a:solidFill>
                            <a:srgbClr val="000000"/>
                          </a:solidFill>
                          <a:latin typeface="Times New Roman" pitchFamily="18" charset="0"/>
                          <a:cs typeface="Times New Roman" pitchFamily="18" charset="0"/>
                        </a:rPr>
                        <a:t> = 4’b0010;</a:t>
                      </a:r>
                      <a:endParaRPr lang="en-IN" sz="1400" dirty="0">
                        <a:latin typeface="Times New Roman" pitchFamily="18" charset="0"/>
                        <a:cs typeface="Times New Roman" pitchFamily="18" charset="0"/>
                      </a:endParaRPr>
                    </a:p>
                  </a:txBody>
                  <a:tcPr marL="57727" marR="57727" marT="28864" marB="28864">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6B7A9"/>
                    </a:solidFill>
                  </a:tcPr>
                </a:tc>
                <a:tc>
                  <a:txBody>
                    <a:bodyPr/>
                    <a:lstStyle/>
                    <a:p>
                      <a:pPr rtl="0" fontAlgn="t">
                        <a:spcBef>
                          <a:spcPts val="0"/>
                        </a:spcBef>
                        <a:spcAft>
                          <a:spcPts val="0"/>
                        </a:spcAft>
                      </a:pPr>
                      <a:r>
                        <a:rPr lang="en-IN" sz="1400" b="0" i="0" u="sng">
                          <a:solidFill>
                            <a:srgbClr val="000000"/>
                          </a:solidFill>
                          <a:latin typeface="Times New Roman" pitchFamily="18" charset="0"/>
                          <a:cs typeface="Times New Roman" pitchFamily="18" charset="0"/>
                        </a:rPr>
                        <a:t>User-defined structure :</a:t>
                      </a:r>
                      <a:endParaRPr lang="en-IN" sz="1400">
                        <a:latin typeface="Times New Roman" pitchFamily="18" charset="0"/>
                        <a:cs typeface="Times New Roman" pitchFamily="18" charset="0"/>
                      </a:endParaRPr>
                    </a:p>
                    <a:p>
                      <a:pPr rtl="0" fontAlgn="t">
                        <a:spcBef>
                          <a:spcPts val="0"/>
                        </a:spcBef>
                        <a:spcAft>
                          <a:spcPts val="0"/>
                        </a:spcAft>
                      </a:pPr>
                      <a:r>
                        <a:rPr lang="en-IN" sz="1400" b="1" i="0" u="none" strike="noStrike">
                          <a:solidFill>
                            <a:srgbClr val="000000"/>
                          </a:solidFill>
                          <a:latin typeface="Times New Roman" pitchFamily="18" charset="0"/>
                          <a:cs typeface="Times New Roman" pitchFamily="18" charset="0"/>
                        </a:rPr>
                        <a:t>typedef struct {</a:t>
                      </a:r>
                      <a:endParaRPr lang="en-IN" sz="1400">
                        <a:latin typeface="Times New Roman" pitchFamily="18" charset="0"/>
                        <a:cs typeface="Times New Roman" pitchFamily="18" charset="0"/>
                      </a:endParaRPr>
                    </a:p>
                    <a:p>
                      <a:pPr rtl="0" fontAlgn="t">
                        <a:spcBef>
                          <a:spcPts val="0"/>
                        </a:spcBef>
                        <a:spcAft>
                          <a:spcPts val="0"/>
                        </a:spcAft>
                      </a:pPr>
                      <a:r>
                        <a:rPr lang="en-IN" sz="1400" b="0" i="0" u="none" strike="noStrike">
                          <a:solidFill>
                            <a:srgbClr val="000000"/>
                          </a:solidFill>
                          <a:latin typeface="Times New Roman" pitchFamily="18" charset="0"/>
                          <a:cs typeface="Times New Roman" pitchFamily="18" charset="0"/>
                        </a:rPr>
                        <a:t>  logic [3:0] addr;</a:t>
                      </a:r>
                      <a:endParaRPr lang="en-IN" sz="1400">
                        <a:latin typeface="Times New Roman" pitchFamily="18" charset="0"/>
                        <a:cs typeface="Times New Roman" pitchFamily="18" charset="0"/>
                      </a:endParaRPr>
                    </a:p>
                    <a:p>
                      <a:pPr rtl="0" fontAlgn="t">
                        <a:spcBef>
                          <a:spcPts val="0"/>
                        </a:spcBef>
                        <a:spcAft>
                          <a:spcPts val="0"/>
                        </a:spcAft>
                      </a:pPr>
                      <a:r>
                        <a:rPr lang="en-IN" sz="1400" b="0" i="0" u="none" strike="noStrike">
                          <a:solidFill>
                            <a:srgbClr val="000000"/>
                          </a:solidFill>
                          <a:latin typeface="Times New Roman" pitchFamily="18" charset="0"/>
                          <a:cs typeface="Times New Roman" pitchFamily="18" charset="0"/>
                        </a:rPr>
                        <a:t>  int data;</a:t>
                      </a:r>
                      <a:endParaRPr lang="en-IN" sz="1400">
                        <a:latin typeface="Times New Roman" pitchFamily="18" charset="0"/>
                        <a:cs typeface="Times New Roman" pitchFamily="18" charset="0"/>
                      </a:endParaRPr>
                    </a:p>
                    <a:p>
                      <a:pPr rtl="0" fontAlgn="t">
                        <a:spcBef>
                          <a:spcPts val="0"/>
                        </a:spcBef>
                        <a:spcAft>
                          <a:spcPts val="0"/>
                        </a:spcAft>
                      </a:pPr>
                      <a:r>
                        <a:rPr lang="en-IN" sz="1400" b="1" i="0" u="none" strike="noStrike">
                          <a:solidFill>
                            <a:srgbClr val="000000"/>
                          </a:solidFill>
                          <a:latin typeface="Times New Roman" pitchFamily="18" charset="0"/>
                          <a:cs typeface="Times New Roman" pitchFamily="18" charset="0"/>
                        </a:rPr>
                        <a:t>}</a:t>
                      </a:r>
                      <a:r>
                        <a:rPr lang="en-IN" sz="1400" b="0" i="0" u="none" strike="noStrike">
                          <a:solidFill>
                            <a:srgbClr val="000000"/>
                          </a:solidFill>
                          <a:latin typeface="Times New Roman" pitchFamily="18" charset="0"/>
                          <a:cs typeface="Times New Roman" pitchFamily="18" charset="0"/>
                        </a:rPr>
                        <a:t> instruction;</a:t>
                      </a:r>
                      <a:endParaRPr lang="en-IN" sz="1400">
                        <a:latin typeface="Times New Roman" pitchFamily="18" charset="0"/>
                        <a:cs typeface="Times New Roman" pitchFamily="18" charset="0"/>
                      </a:endParaRPr>
                    </a:p>
                    <a:p>
                      <a:pPr rtl="0" fontAlgn="t">
                        <a:spcBef>
                          <a:spcPts val="0"/>
                        </a:spcBef>
                        <a:spcAft>
                          <a:spcPts val="0"/>
                        </a:spcAft>
                      </a:pPr>
                      <a:br>
                        <a:rPr lang="en-IN" sz="1400">
                          <a:latin typeface="Times New Roman" pitchFamily="18" charset="0"/>
                          <a:cs typeface="Times New Roman" pitchFamily="18" charset="0"/>
                        </a:rPr>
                      </a:br>
                      <a:r>
                        <a:rPr lang="en-IN" sz="1400" b="0" i="0" u="none" strike="noStrike">
                          <a:solidFill>
                            <a:srgbClr val="000000"/>
                          </a:solidFill>
                          <a:latin typeface="Times New Roman" pitchFamily="18" charset="0"/>
                          <a:cs typeface="Times New Roman" pitchFamily="18" charset="0"/>
                        </a:rPr>
                        <a:t>instruction IR;</a:t>
                      </a:r>
                      <a:endParaRPr lang="en-IN" sz="1400">
                        <a:latin typeface="Times New Roman" pitchFamily="18" charset="0"/>
                        <a:cs typeface="Times New Roman" pitchFamily="18" charset="0"/>
                      </a:endParaRPr>
                    </a:p>
                  </a:txBody>
                  <a:tcPr marL="57727" marR="57727" marT="28864" marB="28864">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6B7A9"/>
                    </a:solidFill>
                  </a:tcPr>
                </a:tc>
                <a:tc>
                  <a:txBody>
                    <a:bodyPr/>
                    <a:lstStyle/>
                    <a:p>
                      <a:pPr rtl="0" fontAlgn="t">
                        <a:spcBef>
                          <a:spcPts val="0"/>
                        </a:spcBef>
                        <a:spcAft>
                          <a:spcPts val="0"/>
                        </a:spcAft>
                      </a:pPr>
                      <a:r>
                        <a:rPr lang="en-IN" sz="1400" b="0" i="0" u="sng" dirty="0">
                          <a:solidFill>
                            <a:srgbClr val="000000"/>
                          </a:solidFill>
                          <a:latin typeface="Times New Roman" pitchFamily="18" charset="0"/>
                          <a:cs typeface="Times New Roman" pitchFamily="18" charset="0"/>
                        </a:rPr>
                        <a:t>Packed structure :</a:t>
                      </a:r>
                      <a:endParaRPr lang="en-IN" sz="1400" dirty="0">
                        <a:latin typeface="Times New Roman" pitchFamily="18" charset="0"/>
                        <a:cs typeface="Times New Roman" pitchFamily="18" charset="0"/>
                      </a:endParaRPr>
                    </a:p>
                    <a:p>
                      <a:pPr rtl="0" fontAlgn="t">
                        <a:spcBef>
                          <a:spcPts val="0"/>
                        </a:spcBef>
                        <a:spcAft>
                          <a:spcPts val="0"/>
                        </a:spcAft>
                      </a:pPr>
                      <a:r>
                        <a:rPr lang="en-IN" sz="1400" b="1" i="0" u="none" strike="noStrike" dirty="0" err="1">
                          <a:solidFill>
                            <a:srgbClr val="000000"/>
                          </a:solidFill>
                          <a:latin typeface="Times New Roman" pitchFamily="18" charset="0"/>
                          <a:cs typeface="Times New Roman" pitchFamily="18" charset="0"/>
                        </a:rPr>
                        <a:t>struct</a:t>
                      </a:r>
                      <a:r>
                        <a:rPr lang="en-IN" sz="1400" b="1" i="0" u="none" strike="noStrike" dirty="0">
                          <a:solidFill>
                            <a:srgbClr val="000000"/>
                          </a:solidFill>
                          <a:latin typeface="Times New Roman" pitchFamily="18" charset="0"/>
                          <a:cs typeface="Times New Roman" pitchFamily="18" charset="0"/>
                        </a:rPr>
                        <a:t> packed {</a:t>
                      </a:r>
                      <a:endParaRPr lang="en-IN" sz="1400" dirty="0">
                        <a:latin typeface="Times New Roman" pitchFamily="18" charset="0"/>
                        <a:cs typeface="Times New Roman" pitchFamily="18" charset="0"/>
                      </a:endParaRPr>
                    </a:p>
                    <a:p>
                      <a:pPr rtl="0" fontAlgn="t">
                        <a:spcBef>
                          <a:spcPts val="0"/>
                        </a:spcBef>
                        <a:spcAft>
                          <a:spcPts val="0"/>
                        </a:spcAft>
                      </a:pPr>
                      <a:r>
                        <a:rPr lang="en-IN" sz="1400" b="0" i="0" u="none" strike="noStrike" dirty="0">
                          <a:solidFill>
                            <a:srgbClr val="000000"/>
                          </a:solidFill>
                          <a:latin typeface="Times New Roman" pitchFamily="18" charset="0"/>
                          <a:cs typeface="Times New Roman" pitchFamily="18" charset="0"/>
                        </a:rPr>
                        <a:t>  logic [3:0] </a:t>
                      </a:r>
                      <a:r>
                        <a:rPr lang="en-IN" sz="1400" b="0" i="0" u="none" strike="noStrike" dirty="0" err="1">
                          <a:solidFill>
                            <a:srgbClr val="000000"/>
                          </a:solidFill>
                          <a:latin typeface="Times New Roman" pitchFamily="18" charset="0"/>
                          <a:cs typeface="Times New Roman" pitchFamily="18" charset="0"/>
                        </a:rPr>
                        <a:t>addr</a:t>
                      </a:r>
                      <a:r>
                        <a:rPr lang="en-IN" sz="1400" b="0" i="0" u="none" strike="noStrike" dirty="0">
                          <a:solidFill>
                            <a:srgbClr val="000000"/>
                          </a:solidFill>
                          <a:latin typeface="Times New Roman" pitchFamily="18" charset="0"/>
                          <a:cs typeface="Times New Roman" pitchFamily="18" charset="0"/>
                        </a:rPr>
                        <a:t>;</a:t>
                      </a:r>
                      <a:endParaRPr lang="en-IN" sz="1400" dirty="0">
                        <a:latin typeface="Times New Roman" pitchFamily="18" charset="0"/>
                        <a:cs typeface="Times New Roman" pitchFamily="18" charset="0"/>
                      </a:endParaRPr>
                    </a:p>
                    <a:p>
                      <a:pPr rtl="0" fontAlgn="t">
                        <a:spcBef>
                          <a:spcPts val="0"/>
                        </a:spcBef>
                        <a:spcAft>
                          <a:spcPts val="0"/>
                        </a:spcAft>
                      </a:pPr>
                      <a:r>
                        <a:rPr lang="en-IN" sz="1400" b="0" i="0" u="none" strike="noStrike" dirty="0">
                          <a:solidFill>
                            <a:srgbClr val="000000"/>
                          </a:solidFill>
                          <a:latin typeface="Times New Roman" pitchFamily="18" charset="0"/>
                          <a:cs typeface="Times New Roman" pitchFamily="18" charset="0"/>
                        </a:rPr>
                        <a:t>  </a:t>
                      </a:r>
                      <a:r>
                        <a:rPr lang="en-IN" sz="1400" b="0" i="0" u="none" strike="noStrike" dirty="0" err="1">
                          <a:solidFill>
                            <a:srgbClr val="000000"/>
                          </a:solidFill>
                          <a:latin typeface="Times New Roman" pitchFamily="18" charset="0"/>
                          <a:cs typeface="Times New Roman" pitchFamily="18" charset="0"/>
                        </a:rPr>
                        <a:t>int</a:t>
                      </a:r>
                      <a:r>
                        <a:rPr lang="en-IN" sz="1400" b="0" i="0" u="none" strike="noStrike" dirty="0">
                          <a:solidFill>
                            <a:srgbClr val="000000"/>
                          </a:solidFill>
                          <a:latin typeface="Times New Roman" pitchFamily="18" charset="0"/>
                          <a:cs typeface="Times New Roman" pitchFamily="18" charset="0"/>
                        </a:rPr>
                        <a:t> data;</a:t>
                      </a:r>
                      <a:endParaRPr lang="en-IN" sz="1400" dirty="0">
                        <a:latin typeface="Times New Roman" pitchFamily="18" charset="0"/>
                        <a:cs typeface="Times New Roman" pitchFamily="18" charset="0"/>
                      </a:endParaRPr>
                    </a:p>
                    <a:p>
                      <a:pPr rtl="0" fontAlgn="t">
                        <a:spcBef>
                          <a:spcPts val="0"/>
                        </a:spcBef>
                        <a:spcAft>
                          <a:spcPts val="0"/>
                        </a:spcAft>
                      </a:pPr>
                      <a:r>
                        <a:rPr lang="en-IN" sz="1400" b="1" i="0" u="none" strike="noStrike" dirty="0">
                          <a:solidFill>
                            <a:srgbClr val="000000"/>
                          </a:solidFill>
                          <a:latin typeface="Times New Roman" pitchFamily="18" charset="0"/>
                          <a:cs typeface="Times New Roman" pitchFamily="18" charset="0"/>
                        </a:rPr>
                        <a:t>}</a:t>
                      </a:r>
                      <a:r>
                        <a:rPr lang="en-IN" sz="1400" b="0" i="0" u="none" strike="noStrike" dirty="0">
                          <a:solidFill>
                            <a:srgbClr val="000000"/>
                          </a:solidFill>
                          <a:latin typeface="Times New Roman" pitchFamily="18" charset="0"/>
                          <a:cs typeface="Times New Roman" pitchFamily="18" charset="0"/>
                        </a:rPr>
                        <a:t> IR;</a:t>
                      </a:r>
                      <a:endParaRPr lang="en-IN" sz="1400" dirty="0">
                        <a:latin typeface="Times New Roman" pitchFamily="18" charset="0"/>
                        <a:cs typeface="Times New Roman" pitchFamily="18" charset="0"/>
                      </a:endParaRPr>
                    </a:p>
                    <a:p>
                      <a:pPr rtl="0" fontAlgn="t">
                        <a:spcBef>
                          <a:spcPts val="0"/>
                        </a:spcBef>
                        <a:spcAft>
                          <a:spcPts val="0"/>
                        </a:spcAft>
                      </a:pPr>
                      <a:r>
                        <a:rPr lang="en-IN" sz="1400" b="0" i="0" u="none" strike="noStrike" dirty="0">
                          <a:solidFill>
                            <a:srgbClr val="000000"/>
                          </a:solidFill>
                          <a:latin typeface="Times New Roman" pitchFamily="18" charset="0"/>
                          <a:cs typeface="Times New Roman" pitchFamily="18" charset="0"/>
                        </a:rPr>
                        <a:t>  </a:t>
                      </a:r>
                      <a:endParaRPr lang="en-IN" sz="1400" dirty="0">
                        <a:latin typeface="Times New Roman" pitchFamily="18" charset="0"/>
                        <a:cs typeface="Times New Roman" pitchFamily="18" charset="0"/>
                      </a:endParaRPr>
                    </a:p>
                    <a:p>
                      <a:pPr rtl="0" fontAlgn="t">
                        <a:spcBef>
                          <a:spcPts val="0"/>
                        </a:spcBef>
                        <a:spcAft>
                          <a:spcPts val="0"/>
                        </a:spcAft>
                      </a:pPr>
                      <a:r>
                        <a:rPr lang="en-IN" sz="1400" b="0" i="0" u="none" strike="noStrike" dirty="0">
                          <a:solidFill>
                            <a:srgbClr val="000000"/>
                          </a:solidFill>
                          <a:latin typeface="Times New Roman" pitchFamily="18" charset="0"/>
                          <a:cs typeface="Times New Roman" pitchFamily="18" charset="0"/>
                        </a:rPr>
                        <a:t>IR = 36’hA013BCD34;</a:t>
                      </a:r>
                      <a:endParaRPr lang="en-IN" sz="1400" dirty="0">
                        <a:latin typeface="Times New Roman" pitchFamily="18" charset="0"/>
                        <a:cs typeface="Times New Roman" pitchFamily="18" charset="0"/>
                      </a:endParaRPr>
                    </a:p>
                  </a:txBody>
                  <a:tcPr marL="57727" marR="57727" marT="28864" marB="28864">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6B7A9"/>
                    </a:solidFill>
                  </a:tcPr>
                </a:tc>
                <a:extLst>
                  <a:ext uri="{0D108BD9-81ED-4DB2-BD59-A6C34878D82A}">
                    <a16:rowId xmlns:a16="http://schemas.microsoft.com/office/drawing/2014/main" val="10000"/>
                  </a:ext>
                </a:extLst>
              </a:tr>
              <a:tr h="1893107">
                <a:tc>
                  <a:txBody>
                    <a:bodyPr/>
                    <a:lstStyle/>
                    <a:p>
                      <a:pPr rtl="0" fontAlgn="t">
                        <a:spcBef>
                          <a:spcPts val="0"/>
                        </a:spcBef>
                        <a:spcAft>
                          <a:spcPts val="0"/>
                        </a:spcAft>
                      </a:pPr>
                      <a:r>
                        <a:rPr lang="en-IN" sz="1400" b="0" i="0" u="sng">
                          <a:solidFill>
                            <a:srgbClr val="000000"/>
                          </a:solidFill>
                          <a:latin typeface="Times New Roman" pitchFamily="18" charset="0"/>
                          <a:cs typeface="Times New Roman" pitchFamily="18" charset="0"/>
                        </a:rPr>
                        <a:t>Signed Packed structure :</a:t>
                      </a:r>
                      <a:endParaRPr lang="en-IN" sz="1400">
                        <a:latin typeface="Times New Roman" pitchFamily="18" charset="0"/>
                        <a:cs typeface="Times New Roman" pitchFamily="18" charset="0"/>
                      </a:endParaRPr>
                    </a:p>
                    <a:p>
                      <a:pPr rtl="0" fontAlgn="t">
                        <a:spcBef>
                          <a:spcPts val="0"/>
                        </a:spcBef>
                        <a:spcAft>
                          <a:spcPts val="0"/>
                        </a:spcAft>
                      </a:pPr>
                      <a:r>
                        <a:rPr lang="en-IN" sz="1400" b="1" i="0" u="none" strike="noStrike">
                          <a:solidFill>
                            <a:srgbClr val="000000"/>
                          </a:solidFill>
                          <a:latin typeface="Times New Roman" pitchFamily="18" charset="0"/>
                          <a:cs typeface="Times New Roman" pitchFamily="18" charset="0"/>
                        </a:rPr>
                        <a:t>struct packed signed {</a:t>
                      </a:r>
                      <a:endParaRPr lang="en-IN" sz="1400">
                        <a:latin typeface="Times New Roman" pitchFamily="18" charset="0"/>
                        <a:cs typeface="Times New Roman" pitchFamily="18" charset="0"/>
                      </a:endParaRPr>
                    </a:p>
                    <a:p>
                      <a:pPr rtl="0" fontAlgn="t">
                        <a:spcBef>
                          <a:spcPts val="0"/>
                        </a:spcBef>
                        <a:spcAft>
                          <a:spcPts val="0"/>
                        </a:spcAft>
                      </a:pPr>
                      <a:r>
                        <a:rPr lang="en-IN" sz="1400" b="0" i="0" u="none" strike="noStrike">
                          <a:solidFill>
                            <a:srgbClr val="000000"/>
                          </a:solidFill>
                          <a:latin typeface="Times New Roman" pitchFamily="18" charset="0"/>
                          <a:cs typeface="Times New Roman" pitchFamily="18" charset="0"/>
                        </a:rPr>
                        <a:t>  bit [3:0] addr;</a:t>
                      </a:r>
                      <a:endParaRPr lang="en-IN" sz="1400">
                        <a:latin typeface="Times New Roman" pitchFamily="18" charset="0"/>
                        <a:cs typeface="Times New Roman" pitchFamily="18" charset="0"/>
                      </a:endParaRPr>
                    </a:p>
                    <a:p>
                      <a:pPr rtl="0" fontAlgn="t">
                        <a:spcBef>
                          <a:spcPts val="0"/>
                        </a:spcBef>
                        <a:spcAft>
                          <a:spcPts val="0"/>
                        </a:spcAft>
                      </a:pPr>
                      <a:r>
                        <a:rPr lang="en-IN" sz="1400" b="0" i="0" u="none" strike="noStrike">
                          <a:solidFill>
                            <a:srgbClr val="000000"/>
                          </a:solidFill>
                          <a:latin typeface="Times New Roman" pitchFamily="18" charset="0"/>
                          <a:cs typeface="Times New Roman" pitchFamily="18" charset="0"/>
                        </a:rPr>
                        <a:t>  int data;</a:t>
                      </a:r>
                      <a:endParaRPr lang="en-IN" sz="1400">
                        <a:latin typeface="Times New Roman" pitchFamily="18" charset="0"/>
                        <a:cs typeface="Times New Roman" pitchFamily="18" charset="0"/>
                      </a:endParaRPr>
                    </a:p>
                    <a:p>
                      <a:pPr rtl="0" fontAlgn="t">
                        <a:spcBef>
                          <a:spcPts val="0"/>
                        </a:spcBef>
                        <a:spcAft>
                          <a:spcPts val="0"/>
                        </a:spcAft>
                      </a:pPr>
                      <a:r>
                        <a:rPr lang="en-IN" sz="1400" b="1" i="0" u="none" strike="noStrike">
                          <a:solidFill>
                            <a:srgbClr val="000000"/>
                          </a:solidFill>
                          <a:latin typeface="Times New Roman" pitchFamily="18" charset="0"/>
                          <a:cs typeface="Times New Roman" pitchFamily="18" charset="0"/>
                        </a:rPr>
                        <a:t>}</a:t>
                      </a:r>
                      <a:r>
                        <a:rPr lang="en-IN" sz="1400" b="0" i="0" u="none" strike="noStrike">
                          <a:solidFill>
                            <a:srgbClr val="000000"/>
                          </a:solidFill>
                          <a:latin typeface="Times New Roman" pitchFamily="18" charset="0"/>
                          <a:cs typeface="Times New Roman" pitchFamily="18" charset="0"/>
                        </a:rPr>
                        <a:t> IR;  //signed 2-state</a:t>
                      </a:r>
                      <a:endParaRPr lang="en-IN" sz="1400">
                        <a:latin typeface="Times New Roman" pitchFamily="18" charset="0"/>
                        <a:cs typeface="Times New Roman" pitchFamily="18" charset="0"/>
                      </a:endParaRPr>
                    </a:p>
                    <a:p>
                      <a:pPr rtl="0" fontAlgn="t">
                        <a:spcBef>
                          <a:spcPts val="0"/>
                        </a:spcBef>
                        <a:spcAft>
                          <a:spcPts val="0"/>
                        </a:spcAft>
                      </a:pPr>
                      <a:r>
                        <a:rPr lang="en-IN" sz="1400" b="0" i="0" u="none" strike="noStrike">
                          <a:solidFill>
                            <a:srgbClr val="000000"/>
                          </a:solidFill>
                          <a:latin typeface="Times New Roman" pitchFamily="18" charset="0"/>
                          <a:cs typeface="Times New Roman" pitchFamily="18" charset="0"/>
                        </a:rPr>
                        <a:t>  </a:t>
                      </a:r>
                      <a:endParaRPr lang="en-IN" sz="1400">
                        <a:latin typeface="Times New Roman" pitchFamily="18" charset="0"/>
                        <a:cs typeface="Times New Roman" pitchFamily="18" charset="0"/>
                      </a:endParaRPr>
                    </a:p>
                    <a:p>
                      <a:pPr rtl="0" fontAlgn="t">
                        <a:spcBef>
                          <a:spcPts val="0"/>
                        </a:spcBef>
                        <a:spcAft>
                          <a:spcPts val="0"/>
                        </a:spcAft>
                      </a:pPr>
                      <a:r>
                        <a:rPr lang="en-IN" sz="1400" b="0" i="0" u="none" strike="noStrike">
                          <a:solidFill>
                            <a:srgbClr val="000000"/>
                          </a:solidFill>
                          <a:latin typeface="Times New Roman" pitchFamily="18" charset="0"/>
                          <a:cs typeface="Times New Roman" pitchFamily="18" charset="0"/>
                        </a:rPr>
                        <a:t>IR = 36’hA013BCD34;</a:t>
                      </a:r>
                      <a:endParaRPr lang="en-IN" sz="1400">
                        <a:latin typeface="Times New Roman" pitchFamily="18" charset="0"/>
                        <a:cs typeface="Times New Roman" pitchFamily="18" charset="0"/>
                      </a:endParaRPr>
                    </a:p>
                  </a:txBody>
                  <a:tcPr marL="57727" marR="57727" marT="28864" marB="28864">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6B7A9"/>
                    </a:solidFill>
                  </a:tcPr>
                </a:tc>
                <a:tc>
                  <a:txBody>
                    <a:bodyPr/>
                    <a:lstStyle/>
                    <a:p>
                      <a:pPr rtl="0" fontAlgn="t">
                        <a:spcBef>
                          <a:spcPts val="0"/>
                        </a:spcBef>
                        <a:spcAft>
                          <a:spcPts val="0"/>
                        </a:spcAft>
                      </a:pPr>
                      <a:r>
                        <a:rPr lang="en-IN" sz="1400" b="0" i="0" u="sng">
                          <a:solidFill>
                            <a:srgbClr val="000000"/>
                          </a:solidFill>
                          <a:latin typeface="Times New Roman" pitchFamily="18" charset="0"/>
                          <a:cs typeface="Times New Roman" pitchFamily="18" charset="0"/>
                        </a:rPr>
                        <a:t>Unsigned Packed structure :</a:t>
                      </a:r>
                      <a:endParaRPr lang="en-IN" sz="1400">
                        <a:latin typeface="Times New Roman" pitchFamily="18" charset="0"/>
                        <a:cs typeface="Times New Roman" pitchFamily="18" charset="0"/>
                      </a:endParaRPr>
                    </a:p>
                    <a:p>
                      <a:pPr rtl="0" fontAlgn="t">
                        <a:spcBef>
                          <a:spcPts val="0"/>
                        </a:spcBef>
                        <a:spcAft>
                          <a:spcPts val="0"/>
                        </a:spcAft>
                      </a:pPr>
                      <a:r>
                        <a:rPr lang="en-IN" sz="1400" b="1" i="0" u="none" strike="noStrike">
                          <a:solidFill>
                            <a:srgbClr val="000000"/>
                          </a:solidFill>
                          <a:latin typeface="Times New Roman" pitchFamily="18" charset="0"/>
                          <a:cs typeface="Times New Roman" pitchFamily="18" charset="0"/>
                        </a:rPr>
                        <a:t>struct packed unsigned {</a:t>
                      </a:r>
                      <a:endParaRPr lang="en-IN" sz="1400">
                        <a:latin typeface="Times New Roman" pitchFamily="18" charset="0"/>
                        <a:cs typeface="Times New Roman" pitchFamily="18" charset="0"/>
                      </a:endParaRPr>
                    </a:p>
                    <a:p>
                      <a:pPr rtl="0" fontAlgn="t">
                        <a:spcBef>
                          <a:spcPts val="0"/>
                        </a:spcBef>
                        <a:spcAft>
                          <a:spcPts val="0"/>
                        </a:spcAft>
                      </a:pPr>
                      <a:r>
                        <a:rPr lang="en-IN" sz="1400" b="0" i="0" u="none" strike="noStrike">
                          <a:solidFill>
                            <a:srgbClr val="000000"/>
                          </a:solidFill>
                          <a:latin typeface="Times New Roman" pitchFamily="18" charset="0"/>
                          <a:cs typeface="Times New Roman" pitchFamily="18" charset="0"/>
                        </a:rPr>
                        <a:t>  logic [3:0] addr;</a:t>
                      </a:r>
                      <a:endParaRPr lang="en-IN" sz="1400">
                        <a:latin typeface="Times New Roman" pitchFamily="18" charset="0"/>
                        <a:cs typeface="Times New Roman" pitchFamily="18" charset="0"/>
                      </a:endParaRPr>
                    </a:p>
                    <a:p>
                      <a:pPr rtl="0" fontAlgn="t">
                        <a:spcBef>
                          <a:spcPts val="0"/>
                        </a:spcBef>
                        <a:spcAft>
                          <a:spcPts val="0"/>
                        </a:spcAft>
                      </a:pPr>
                      <a:r>
                        <a:rPr lang="en-IN" sz="1400" b="0" i="0" u="none" strike="noStrike">
                          <a:solidFill>
                            <a:srgbClr val="000000"/>
                          </a:solidFill>
                          <a:latin typeface="Times New Roman" pitchFamily="18" charset="0"/>
                          <a:cs typeface="Times New Roman" pitchFamily="18" charset="0"/>
                        </a:rPr>
                        <a:t>  int data;</a:t>
                      </a:r>
                      <a:endParaRPr lang="en-IN" sz="1400">
                        <a:latin typeface="Times New Roman" pitchFamily="18" charset="0"/>
                        <a:cs typeface="Times New Roman" pitchFamily="18" charset="0"/>
                      </a:endParaRPr>
                    </a:p>
                    <a:p>
                      <a:pPr rtl="0" fontAlgn="t">
                        <a:spcBef>
                          <a:spcPts val="0"/>
                        </a:spcBef>
                        <a:spcAft>
                          <a:spcPts val="0"/>
                        </a:spcAft>
                      </a:pPr>
                      <a:r>
                        <a:rPr lang="en-IN" sz="1400" b="1" i="0" u="none" strike="noStrike">
                          <a:solidFill>
                            <a:srgbClr val="000000"/>
                          </a:solidFill>
                          <a:latin typeface="Times New Roman" pitchFamily="18" charset="0"/>
                          <a:cs typeface="Times New Roman" pitchFamily="18" charset="0"/>
                        </a:rPr>
                        <a:t>}</a:t>
                      </a:r>
                      <a:r>
                        <a:rPr lang="en-IN" sz="1400" b="0" i="0" u="none" strike="noStrike">
                          <a:solidFill>
                            <a:srgbClr val="000000"/>
                          </a:solidFill>
                          <a:latin typeface="Times New Roman" pitchFamily="18" charset="0"/>
                          <a:cs typeface="Times New Roman" pitchFamily="18" charset="0"/>
                        </a:rPr>
                        <a:t> IR;  //signed 4-state</a:t>
                      </a:r>
                      <a:endParaRPr lang="en-IN" sz="1400">
                        <a:latin typeface="Times New Roman" pitchFamily="18" charset="0"/>
                        <a:cs typeface="Times New Roman" pitchFamily="18" charset="0"/>
                      </a:endParaRPr>
                    </a:p>
                    <a:p>
                      <a:pPr rtl="0" fontAlgn="t">
                        <a:spcBef>
                          <a:spcPts val="0"/>
                        </a:spcBef>
                        <a:spcAft>
                          <a:spcPts val="0"/>
                        </a:spcAft>
                      </a:pPr>
                      <a:r>
                        <a:rPr lang="en-IN" sz="1400" b="0" i="0" u="none" strike="noStrike">
                          <a:solidFill>
                            <a:srgbClr val="000000"/>
                          </a:solidFill>
                          <a:latin typeface="Times New Roman" pitchFamily="18" charset="0"/>
                          <a:cs typeface="Times New Roman" pitchFamily="18" charset="0"/>
                        </a:rPr>
                        <a:t>  </a:t>
                      </a:r>
                      <a:endParaRPr lang="en-IN" sz="1400">
                        <a:latin typeface="Times New Roman" pitchFamily="18" charset="0"/>
                        <a:cs typeface="Times New Roman" pitchFamily="18" charset="0"/>
                      </a:endParaRPr>
                    </a:p>
                    <a:p>
                      <a:pPr rtl="0" fontAlgn="t">
                        <a:spcBef>
                          <a:spcPts val="0"/>
                        </a:spcBef>
                        <a:spcAft>
                          <a:spcPts val="0"/>
                        </a:spcAft>
                      </a:pPr>
                      <a:r>
                        <a:rPr lang="en-IN" sz="1400" b="0" i="0" u="none" strike="noStrike">
                          <a:solidFill>
                            <a:srgbClr val="000000"/>
                          </a:solidFill>
                          <a:latin typeface="Times New Roman" pitchFamily="18" charset="0"/>
                          <a:cs typeface="Times New Roman" pitchFamily="18" charset="0"/>
                        </a:rPr>
                        <a:t>IR = 36’hA013BCD34;</a:t>
                      </a:r>
                      <a:endParaRPr lang="en-IN" sz="1400">
                        <a:latin typeface="Times New Roman" pitchFamily="18" charset="0"/>
                        <a:cs typeface="Times New Roman" pitchFamily="18" charset="0"/>
                      </a:endParaRPr>
                    </a:p>
                  </a:txBody>
                  <a:tcPr marL="57727" marR="57727" marT="28864" marB="28864">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6B7A9"/>
                    </a:solidFill>
                  </a:tcPr>
                </a:tc>
                <a:tc>
                  <a:txBody>
                    <a:bodyPr/>
                    <a:lstStyle/>
                    <a:p>
                      <a:pPr rtl="0" fontAlgn="t">
                        <a:spcBef>
                          <a:spcPts val="0"/>
                        </a:spcBef>
                        <a:spcAft>
                          <a:spcPts val="0"/>
                        </a:spcAft>
                      </a:pPr>
                      <a:r>
                        <a:rPr lang="en-IN" sz="1400" b="0" i="0" u="sng" dirty="0">
                          <a:solidFill>
                            <a:srgbClr val="000000"/>
                          </a:solidFill>
                          <a:latin typeface="Times New Roman" pitchFamily="18" charset="0"/>
                          <a:cs typeface="Times New Roman" pitchFamily="18" charset="0"/>
                        </a:rPr>
                        <a:t>structure literal :</a:t>
                      </a:r>
                      <a:endParaRPr lang="en-IN" sz="1400" dirty="0">
                        <a:latin typeface="Times New Roman" pitchFamily="18" charset="0"/>
                        <a:cs typeface="Times New Roman" pitchFamily="18" charset="0"/>
                      </a:endParaRPr>
                    </a:p>
                    <a:p>
                      <a:pPr rtl="0" fontAlgn="t">
                        <a:spcBef>
                          <a:spcPts val="0"/>
                        </a:spcBef>
                        <a:spcAft>
                          <a:spcPts val="0"/>
                        </a:spcAft>
                      </a:pPr>
                      <a:r>
                        <a:rPr lang="en-IN" sz="1400" b="1" i="0" u="none" strike="noStrike" dirty="0" err="1">
                          <a:solidFill>
                            <a:srgbClr val="000000"/>
                          </a:solidFill>
                          <a:latin typeface="Times New Roman" pitchFamily="18" charset="0"/>
                          <a:cs typeface="Times New Roman" pitchFamily="18" charset="0"/>
                        </a:rPr>
                        <a:t>typedef</a:t>
                      </a:r>
                      <a:r>
                        <a:rPr lang="en-IN" sz="1400" b="1" i="0" u="none" strike="noStrike" dirty="0">
                          <a:solidFill>
                            <a:srgbClr val="000000"/>
                          </a:solidFill>
                          <a:latin typeface="Times New Roman" pitchFamily="18" charset="0"/>
                          <a:cs typeface="Times New Roman" pitchFamily="18" charset="0"/>
                        </a:rPr>
                        <a:t> </a:t>
                      </a:r>
                      <a:r>
                        <a:rPr lang="en-IN" sz="1400" b="1" i="0" u="none" strike="noStrike" dirty="0" err="1">
                          <a:solidFill>
                            <a:srgbClr val="000000"/>
                          </a:solidFill>
                          <a:latin typeface="Times New Roman" pitchFamily="18" charset="0"/>
                          <a:cs typeface="Times New Roman" pitchFamily="18" charset="0"/>
                        </a:rPr>
                        <a:t>struct</a:t>
                      </a:r>
                      <a:r>
                        <a:rPr lang="en-IN" sz="1400" b="1" i="0" u="none" strike="noStrike" dirty="0">
                          <a:solidFill>
                            <a:srgbClr val="000000"/>
                          </a:solidFill>
                          <a:latin typeface="Times New Roman" pitchFamily="18" charset="0"/>
                          <a:cs typeface="Times New Roman" pitchFamily="18" charset="0"/>
                        </a:rPr>
                        <a:t> {</a:t>
                      </a:r>
                      <a:endParaRPr lang="en-IN" sz="1400" dirty="0">
                        <a:latin typeface="Times New Roman" pitchFamily="18" charset="0"/>
                        <a:cs typeface="Times New Roman" pitchFamily="18" charset="0"/>
                      </a:endParaRPr>
                    </a:p>
                    <a:p>
                      <a:pPr rtl="0" fontAlgn="t">
                        <a:spcBef>
                          <a:spcPts val="0"/>
                        </a:spcBef>
                        <a:spcAft>
                          <a:spcPts val="0"/>
                        </a:spcAft>
                      </a:pPr>
                      <a:r>
                        <a:rPr lang="en-IN" sz="1400" b="0" i="0" u="none" strike="noStrike" dirty="0">
                          <a:solidFill>
                            <a:srgbClr val="000000"/>
                          </a:solidFill>
                          <a:latin typeface="Times New Roman" pitchFamily="18" charset="0"/>
                          <a:cs typeface="Times New Roman" pitchFamily="18" charset="0"/>
                        </a:rPr>
                        <a:t>  </a:t>
                      </a:r>
                      <a:r>
                        <a:rPr lang="en-IN" sz="1400" b="0" i="0" u="none" strike="noStrike" dirty="0" err="1">
                          <a:solidFill>
                            <a:srgbClr val="000000"/>
                          </a:solidFill>
                          <a:latin typeface="Times New Roman" pitchFamily="18" charset="0"/>
                          <a:cs typeface="Times New Roman" pitchFamily="18" charset="0"/>
                        </a:rPr>
                        <a:t>int</a:t>
                      </a:r>
                      <a:r>
                        <a:rPr lang="en-IN" sz="1400" b="0" i="0" u="none" strike="noStrike" dirty="0">
                          <a:solidFill>
                            <a:srgbClr val="000000"/>
                          </a:solidFill>
                          <a:latin typeface="Times New Roman" pitchFamily="18" charset="0"/>
                          <a:cs typeface="Times New Roman" pitchFamily="18" charset="0"/>
                        </a:rPr>
                        <a:t> a;</a:t>
                      </a:r>
                      <a:endParaRPr lang="en-IN" sz="1400" dirty="0">
                        <a:latin typeface="Times New Roman" pitchFamily="18" charset="0"/>
                        <a:cs typeface="Times New Roman" pitchFamily="18" charset="0"/>
                      </a:endParaRPr>
                    </a:p>
                    <a:p>
                      <a:pPr rtl="0" fontAlgn="t">
                        <a:spcBef>
                          <a:spcPts val="0"/>
                        </a:spcBef>
                        <a:spcAft>
                          <a:spcPts val="0"/>
                        </a:spcAft>
                      </a:pPr>
                      <a:r>
                        <a:rPr lang="en-IN" sz="1400" b="0" i="0" u="none" strike="noStrike" dirty="0">
                          <a:solidFill>
                            <a:srgbClr val="000000"/>
                          </a:solidFill>
                          <a:latin typeface="Times New Roman" pitchFamily="18" charset="0"/>
                          <a:cs typeface="Times New Roman" pitchFamily="18" charset="0"/>
                        </a:rPr>
                        <a:t>  </a:t>
                      </a:r>
                      <a:r>
                        <a:rPr lang="en-IN" sz="1400" b="0" i="0" u="none" strike="noStrike" dirty="0" err="1">
                          <a:solidFill>
                            <a:srgbClr val="000000"/>
                          </a:solidFill>
                          <a:latin typeface="Times New Roman" pitchFamily="18" charset="0"/>
                          <a:cs typeface="Times New Roman" pitchFamily="18" charset="0"/>
                        </a:rPr>
                        <a:t>shortreal</a:t>
                      </a:r>
                      <a:r>
                        <a:rPr lang="en-IN" sz="1400" b="0" i="0" u="none" strike="noStrike" dirty="0">
                          <a:solidFill>
                            <a:srgbClr val="000000"/>
                          </a:solidFill>
                          <a:latin typeface="Times New Roman" pitchFamily="18" charset="0"/>
                          <a:cs typeface="Times New Roman" pitchFamily="18" charset="0"/>
                        </a:rPr>
                        <a:t> b;</a:t>
                      </a:r>
                      <a:endParaRPr lang="en-IN" sz="1400" dirty="0">
                        <a:latin typeface="Times New Roman" pitchFamily="18" charset="0"/>
                        <a:cs typeface="Times New Roman" pitchFamily="18" charset="0"/>
                      </a:endParaRPr>
                    </a:p>
                    <a:p>
                      <a:pPr rtl="0" fontAlgn="t">
                        <a:spcBef>
                          <a:spcPts val="0"/>
                        </a:spcBef>
                        <a:spcAft>
                          <a:spcPts val="0"/>
                        </a:spcAft>
                      </a:pPr>
                      <a:r>
                        <a:rPr lang="en-IN" sz="1400" b="1" i="0" u="none" strike="noStrike" dirty="0">
                          <a:solidFill>
                            <a:srgbClr val="000000"/>
                          </a:solidFill>
                          <a:latin typeface="Times New Roman" pitchFamily="18" charset="0"/>
                          <a:cs typeface="Times New Roman" pitchFamily="18" charset="0"/>
                        </a:rPr>
                        <a:t>}</a:t>
                      </a:r>
                      <a:r>
                        <a:rPr lang="en-IN" sz="1400" b="0" i="0" u="none" strike="noStrike" dirty="0">
                          <a:solidFill>
                            <a:srgbClr val="000000"/>
                          </a:solidFill>
                          <a:latin typeface="Times New Roman" pitchFamily="18" charset="0"/>
                          <a:cs typeface="Times New Roman" pitchFamily="18" charset="0"/>
                        </a:rPr>
                        <a:t> </a:t>
                      </a:r>
                      <a:r>
                        <a:rPr lang="en-IN" sz="1400" b="0" i="0" u="none" strike="noStrike" dirty="0" err="1">
                          <a:solidFill>
                            <a:srgbClr val="000000"/>
                          </a:solidFill>
                          <a:latin typeface="Times New Roman" pitchFamily="18" charset="0"/>
                          <a:cs typeface="Times New Roman" pitchFamily="18" charset="0"/>
                        </a:rPr>
                        <a:t>ab</a:t>
                      </a:r>
                      <a:r>
                        <a:rPr lang="en-IN" sz="1400" b="0" i="0" u="none" strike="noStrike" dirty="0">
                          <a:solidFill>
                            <a:srgbClr val="000000"/>
                          </a:solidFill>
                          <a:latin typeface="Times New Roman" pitchFamily="18" charset="0"/>
                          <a:cs typeface="Times New Roman" pitchFamily="18" charset="0"/>
                        </a:rPr>
                        <a:t>;</a:t>
                      </a:r>
                      <a:endParaRPr lang="en-IN" sz="1400" dirty="0">
                        <a:latin typeface="Times New Roman" pitchFamily="18" charset="0"/>
                        <a:cs typeface="Times New Roman" pitchFamily="18" charset="0"/>
                      </a:endParaRPr>
                    </a:p>
                    <a:p>
                      <a:pPr rtl="0" fontAlgn="t">
                        <a:spcBef>
                          <a:spcPts val="0"/>
                        </a:spcBef>
                        <a:spcAft>
                          <a:spcPts val="0"/>
                        </a:spcAft>
                      </a:pPr>
                      <a:r>
                        <a:rPr lang="en-IN" sz="1400" b="0" i="0" u="none" strike="noStrike" dirty="0" err="1">
                          <a:solidFill>
                            <a:srgbClr val="000000"/>
                          </a:solidFill>
                          <a:latin typeface="Times New Roman" pitchFamily="18" charset="0"/>
                          <a:cs typeface="Times New Roman" pitchFamily="18" charset="0"/>
                        </a:rPr>
                        <a:t>ab</a:t>
                      </a:r>
                      <a:r>
                        <a:rPr lang="en-IN" sz="1400" b="0" i="0" u="none" strike="noStrike" dirty="0">
                          <a:solidFill>
                            <a:srgbClr val="000000"/>
                          </a:solidFill>
                          <a:latin typeface="Times New Roman" pitchFamily="18" charset="0"/>
                          <a:cs typeface="Times New Roman" pitchFamily="18" charset="0"/>
                        </a:rPr>
                        <a:t> c;</a:t>
                      </a:r>
                      <a:endParaRPr lang="en-IN" sz="1400" dirty="0">
                        <a:latin typeface="Times New Roman" pitchFamily="18" charset="0"/>
                        <a:cs typeface="Times New Roman" pitchFamily="18" charset="0"/>
                      </a:endParaRPr>
                    </a:p>
                    <a:p>
                      <a:pPr rtl="0" fontAlgn="t">
                        <a:spcBef>
                          <a:spcPts val="0"/>
                        </a:spcBef>
                        <a:spcAft>
                          <a:spcPts val="0"/>
                        </a:spcAft>
                      </a:pPr>
                      <a:r>
                        <a:rPr lang="en-IN" sz="1400" b="0" i="0" u="none" strike="noStrike" dirty="0">
                          <a:solidFill>
                            <a:srgbClr val="000000"/>
                          </a:solidFill>
                          <a:latin typeface="Times New Roman" pitchFamily="18" charset="0"/>
                          <a:cs typeface="Times New Roman" pitchFamily="18" charset="0"/>
                        </a:rPr>
                        <a:t>c = ‘{0,0.0}</a:t>
                      </a:r>
                      <a:endParaRPr lang="en-IN" sz="1400" dirty="0">
                        <a:latin typeface="Times New Roman" pitchFamily="18" charset="0"/>
                        <a:cs typeface="Times New Roman" pitchFamily="18" charset="0"/>
                      </a:endParaRPr>
                    </a:p>
                  </a:txBody>
                  <a:tcPr marL="57727" marR="57727" marT="28864" marB="28864">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6B7A9"/>
                    </a:solidFill>
                  </a:tcPr>
                </a:tc>
                <a:extLst>
                  <a:ext uri="{0D108BD9-81ED-4DB2-BD59-A6C34878D82A}">
                    <a16:rowId xmlns:a16="http://schemas.microsoft.com/office/drawing/2014/main" val="10001"/>
                  </a:ext>
                </a:extLst>
              </a:tr>
            </a:tbl>
          </a:graphicData>
        </a:graphic>
      </p:graphicFrame>
      <p:sp>
        <p:nvSpPr>
          <p:cNvPr id="2049" name="Rectangle 1"/>
          <p:cNvSpPr>
            <a:spLocks noGrp="1" noChangeArrowheads="1"/>
          </p:cNvSpPr>
          <p:nvPr>
            <p:ph idx="1"/>
          </p:nvPr>
        </p:nvSpPr>
        <p:spPr bwMode="auto">
          <a:xfrm>
            <a:off x="1857375" y="857250"/>
            <a:ext cx="7000905"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dirty="0">
                <a:solidFill>
                  <a:schemeClr val="tx1"/>
                </a:solidFill>
              </a:rPr>
              <a:t>Structure – a collection of data types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7" name="Rectangle 2"/>
          <p:cNvSpPr txBox="1">
            <a:spLocks noChangeArrowheads="1"/>
          </p:cNvSpPr>
          <p:nvPr/>
        </p:nvSpPr>
        <p:spPr bwMode="auto">
          <a:xfrm>
            <a:off x="1908175" y="117475"/>
            <a:ext cx="7056438"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000000"/>
                </a:solidFill>
                <a:effectLst/>
                <a:uLnTx/>
                <a:uFillTx/>
                <a:latin typeface="+mj-lt"/>
                <a:ea typeface="+mj-ea"/>
                <a:cs typeface="+mj-cs"/>
              </a:rPr>
              <a:t>Basic</a:t>
            </a:r>
            <a:r>
              <a:rPr kumimoji="0" lang="en-US" sz="2800" b="1" i="0" u="none" strike="noStrike" kern="0" cap="none" spc="0" normalizeH="0" noProof="0" dirty="0">
                <a:ln>
                  <a:noFill/>
                </a:ln>
                <a:solidFill>
                  <a:srgbClr val="000000"/>
                </a:solidFill>
                <a:effectLst/>
                <a:uLnTx/>
                <a:uFillTx/>
                <a:latin typeface="+mj-lt"/>
                <a:ea typeface="+mj-ea"/>
                <a:cs typeface="+mj-cs"/>
              </a:rPr>
              <a:t> Data Types – </a:t>
            </a:r>
            <a:r>
              <a:rPr lang="en-US" sz="2800" b="1" kern="0" dirty="0">
                <a:solidFill>
                  <a:srgbClr val="000000"/>
                </a:solidFill>
                <a:latin typeface="+mj-lt"/>
                <a:ea typeface="+mj-ea"/>
                <a:cs typeface="+mj-cs"/>
              </a:rPr>
              <a:t>Queue</a:t>
            </a:r>
            <a:endParaRPr kumimoji="0" lang="en-US" sz="2800" b="1" i="0" u="none" strike="noStrike" kern="0" cap="none" spc="0" normalizeH="0" baseline="0" noProof="0" dirty="0">
              <a:ln>
                <a:noFill/>
              </a:ln>
              <a:solidFill>
                <a:srgbClr val="000000"/>
              </a:solidFill>
              <a:effectLst/>
              <a:uLnTx/>
              <a:uFillTx/>
              <a:latin typeface="+mj-lt"/>
              <a:ea typeface="+mj-ea"/>
              <a:cs typeface="+mj-cs"/>
            </a:endParaRPr>
          </a:p>
        </p:txBody>
      </p:sp>
      <p:pic>
        <p:nvPicPr>
          <p:cNvPr id="4098" name="Picture 2"/>
          <p:cNvPicPr>
            <a:picLocks noChangeAspect="1" noChangeArrowheads="1"/>
          </p:cNvPicPr>
          <p:nvPr/>
        </p:nvPicPr>
        <p:blipFill>
          <a:blip r:embed="rId4"/>
          <a:srcRect/>
          <a:stretch>
            <a:fillRect/>
          </a:stretch>
        </p:blipFill>
        <p:spPr bwMode="auto">
          <a:xfrm>
            <a:off x="1857356" y="857232"/>
            <a:ext cx="7206555" cy="2714644"/>
          </a:xfrm>
          <a:prstGeom prst="rect">
            <a:avLst/>
          </a:prstGeom>
          <a:noFill/>
          <a:ln w="9525">
            <a:noFill/>
            <a:miter lim="800000"/>
            <a:headEnd/>
            <a:tailEnd/>
          </a:ln>
          <a:effectLst/>
        </p:spPr>
      </p:pic>
      <p:pic>
        <p:nvPicPr>
          <p:cNvPr id="4099" name="Picture 3"/>
          <p:cNvPicPr>
            <a:picLocks noChangeAspect="1" noChangeArrowheads="1"/>
          </p:cNvPicPr>
          <p:nvPr/>
        </p:nvPicPr>
        <p:blipFill>
          <a:blip r:embed="rId5"/>
          <a:srcRect/>
          <a:stretch>
            <a:fillRect/>
          </a:stretch>
        </p:blipFill>
        <p:spPr bwMode="auto">
          <a:xfrm>
            <a:off x="1857356" y="3000372"/>
            <a:ext cx="7117728" cy="342902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7" name="Rectangle 2"/>
          <p:cNvSpPr txBox="1">
            <a:spLocks noChangeArrowheads="1"/>
          </p:cNvSpPr>
          <p:nvPr/>
        </p:nvSpPr>
        <p:spPr bwMode="auto">
          <a:xfrm>
            <a:off x="1908175" y="117475"/>
            <a:ext cx="7056438"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000000"/>
                </a:solidFill>
                <a:effectLst/>
                <a:uLnTx/>
                <a:uFillTx/>
                <a:latin typeface="+mj-lt"/>
                <a:ea typeface="+mj-ea"/>
                <a:cs typeface="+mj-cs"/>
              </a:rPr>
              <a:t>Basic</a:t>
            </a:r>
            <a:r>
              <a:rPr kumimoji="0" lang="en-US" sz="2800" b="1" i="0" u="none" strike="noStrike" kern="0" cap="none" spc="0" normalizeH="0" noProof="0" dirty="0">
                <a:ln>
                  <a:noFill/>
                </a:ln>
                <a:solidFill>
                  <a:srgbClr val="000000"/>
                </a:solidFill>
                <a:effectLst/>
                <a:uLnTx/>
                <a:uFillTx/>
                <a:latin typeface="+mj-lt"/>
                <a:ea typeface="+mj-ea"/>
                <a:cs typeface="+mj-cs"/>
              </a:rPr>
              <a:t> Data Types – </a:t>
            </a:r>
            <a:r>
              <a:rPr lang="en-US" sz="2800" b="1" kern="0" dirty="0">
                <a:solidFill>
                  <a:srgbClr val="000000"/>
                </a:solidFill>
                <a:latin typeface="+mj-lt"/>
                <a:ea typeface="+mj-ea"/>
                <a:cs typeface="+mj-cs"/>
              </a:rPr>
              <a:t>Queue</a:t>
            </a:r>
            <a:endParaRPr kumimoji="0" lang="en-US" sz="2800" b="1" i="0" u="none" strike="noStrike" kern="0" cap="none" spc="0" normalizeH="0" baseline="0" noProof="0" dirty="0">
              <a:ln>
                <a:noFill/>
              </a:ln>
              <a:solidFill>
                <a:srgbClr val="000000"/>
              </a:solidFill>
              <a:effectLst/>
              <a:uLnTx/>
              <a:uFillTx/>
              <a:latin typeface="+mj-lt"/>
              <a:ea typeface="+mj-ea"/>
              <a:cs typeface="+mj-cs"/>
            </a:endParaRPr>
          </a:p>
        </p:txBody>
      </p:sp>
      <p:pic>
        <p:nvPicPr>
          <p:cNvPr id="5123" name="Picture 3"/>
          <p:cNvPicPr>
            <a:picLocks noChangeAspect="1" noChangeArrowheads="1"/>
          </p:cNvPicPr>
          <p:nvPr/>
        </p:nvPicPr>
        <p:blipFill>
          <a:blip r:embed="rId4"/>
          <a:srcRect/>
          <a:stretch>
            <a:fillRect/>
          </a:stretch>
        </p:blipFill>
        <p:spPr bwMode="auto">
          <a:xfrm>
            <a:off x="1857356" y="4835765"/>
            <a:ext cx="6357982" cy="2022259"/>
          </a:xfrm>
          <a:prstGeom prst="rect">
            <a:avLst/>
          </a:prstGeom>
          <a:noFill/>
          <a:ln w="9525">
            <a:noFill/>
            <a:miter lim="800000"/>
            <a:headEnd/>
            <a:tailEnd/>
          </a:ln>
          <a:effectLst/>
        </p:spPr>
      </p:pic>
      <p:pic>
        <p:nvPicPr>
          <p:cNvPr id="5124" name="Picture 4"/>
          <p:cNvPicPr>
            <a:picLocks noChangeAspect="1" noChangeArrowheads="1"/>
          </p:cNvPicPr>
          <p:nvPr/>
        </p:nvPicPr>
        <p:blipFill>
          <a:blip r:embed="rId5"/>
          <a:srcRect/>
          <a:stretch>
            <a:fillRect/>
          </a:stretch>
        </p:blipFill>
        <p:spPr bwMode="auto">
          <a:xfrm>
            <a:off x="1857356" y="785793"/>
            <a:ext cx="5857916" cy="407673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7" name="Rectangle 2"/>
          <p:cNvSpPr txBox="1">
            <a:spLocks noChangeArrowheads="1"/>
          </p:cNvSpPr>
          <p:nvPr/>
        </p:nvSpPr>
        <p:spPr bwMode="auto">
          <a:xfrm>
            <a:off x="1908175" y="117475"/>
            <a:ext cx="7056438"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000000"/>
                </a:solidFill>
                <a:effectLst/>
                <a:uLnTx/>
                <a:uFillTx/>
                <a:latin typeface="+mj-lt"/>
                <a:ea typeface="+mj-ea"/>
                <a:cs typeface="+mj-cs"/>
              </a:rPr>
              <a:t>Basic</a:t>
            </a:r>
            <a:r>
              <a:rPr kumimoji="0" lang="en-US" sz="2800" b="1" i="0" u="none" strike="noStrike" kern="0" cap="none" spc="0" normalizeH="0" noProof="0" dirty="0">
                <a:ln>
                  <a:noFill/>
                </a:ln>
                <a:solidFill>
                  <a:srgbClr val="000000"/>
                </a:solidFill>
                <a:effectLst/>
                <a:uLnTx/>
                <a:uFillTx/>
                <a:latin typeface="+mj-lt"/>
                <a:ea typeface="+mj-ea"/>
                <a:cs typeface="+mj-cs"/>
              </a:rPr>
              <a:t> Data Types – Constant/Parameter</a:t>
            </a:r>
            <a:endParaRPr kumimoji="0" lang="en-US" sz="2800" b="1" i="0" u="none" strike="noStrike" kern="0" cap="none" spc="0" normalizeH="0" baseline="0" noProof="0" dirty="0">
              <a:ln>
                <a:noFill/>
              </a:ln>
              <a:solidFill>
                <a:srgbClr val="000000"/>
              </a:solidFill>
              <a:effectLst/>
              <a:uLnTx/>
              <a:uFillTx/>
              <a:latin typeface="+mj-lt"/>
              <a:ea typeface="+mj-ea"/>
              <a:cs typeface="+mj-cs"/>
            </a:endParaRPr>
          </a:p>
        </p:txBody>
      </p:sp>
      <p:pic>
        <p:nvPicPr>
          <p:cNvPr id="7170" name="Picture 2"/>
          <p:cNvPicPr>
            <a:picLocks noChangeAspect="1" noChangeArrowheads="1"/>
          </p:cNvPicPr>
          <p:nvPr/>
        </p:nvPicPr>
        <p:blipFill>
          <a:blip r:embed="rId4"/>
          <a:srcRect/>
          <a:stretch>
            <a:fillRect/>
          </a:stretch>
        </p:blipFill>
        <p:spPr bwMode="auto">
          <a:xfrm>
            <a:off x="1857356" y="1285859"/>
            <a:ext cx="7286644" cy="4214843"/>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7" name="Rectangle 2"/>
          <p:cNvSpPr txBox="1">
            <a:spLocks noChangeArrowheads="1"/>
          </p:cNvSpPr>
          <p:nvPr/>
        </p:nvSpPr>
        <p:spPr bwMode="auto">
          <a:xfrm>
            <a:off x="1908175" y="117475"/>
            <a:ext cx="7056438"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000000"/>
                </a:solidFill>
                <a:effectLst/>
                <a:uLnTx/>
                <a:uFillTx/>
                <a:latin typeface="+mj-lt"/>
                <a:ea typeface="+mj-ea"/>
                <a:cs typeface="+mj-cs"/>
              </a:rPr>
              <a:t>Basic</a:t>
            </a:r>
            <a:r>
              <a:rPr kumimoji="0" lang="en-US" sz="2800" b="1" i="0" u="none" strike="noStrike" kern="0" cap="none" spc="0" normalizeH="0" noProof="0" dirty="0">
                <a:ln>
                  <a:noFill/>
                </a:ln>
                <a:solidFill>
                  <a:srgbClr val="000000"/>
                </a:solidFill>
                <a:effectLst/>
                <a:uLnTx/>
                <a:uFillTx/>
                <a:latin typeface="+mj-lt"/>
                <a:ea typeface="+mj-ea"/>
                <a:cs typeface="+mj-cs"/>
              </a:rPr>
              <a:t> Data Types – Scope &amp; Lifetime</a:t>
            </a:r>
            <a:endParaRPr kumimoji="0" lang="en-US" sz="2800" b="1" i="0" u="none" strike="noStrike" kern="0" cap="none" spc="0" normalizeH="0" baseline="0" noProof="0" dirty="0">
              <a:ln>
                <a:noFill/>
              </a:ln>
              <a:solidFill>
                <a:srgbClr val="000000"/>
              </a:solidFill>
              <a:effectLst/>
              <a:uLnTx/>
              <a:uFillTx/>
              <a:latin typeface="+mj-lt"/>
              <a:ea typeface="+mj-ea"/>
              <a:cs typeface="+mj-cs"/>
            </a:endParaRPr>
          </a:p>
        </p:txBody>
      </p:sp>
      <p:pic>
        <p:nvPicPr>
          <p:cNvPr id="8194" name="Picture 2"/>
          <p:cNvPicPr>
            <a:picLocks noChangeAspect="1" noChangeArrowheads="1"/>
          </p:cNvPicPr>
          <p:nvPr/>
        </p:nvPicPr>
        <p:blipFill>
          <a:blip r:embed="rId4"/>
          <a:srcRect/>
          <a:stretch>
            <a:fillRect/>
          </a:stretch>
        </p:blipFill>
        <p:spPr bwMode="auto">
          <a:xfrm>
            <a:off x="1928794" y="1428736"/>
            <a:ext cx="7121137" cy="314327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7" name="Rectangle 2"/>
          <p:cNvSpPr txBox="1">
            <a:spLocks noChangeArrowheads="1"/>
          </p:cNvSpPr>
          <p:nvPr/>
        </p:nvSpPr>
        <p:spPr bwMode="auto">
          <a:xfrm>
            <a:off x="1908175" y="117475"/>
            <a:ext cx="7056438"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000000"/>
                </a:solidFill>
                <a:effectLst/>
                <a:uLnTx/>
                <a:uFillTx/>
                <a:latin typeface="+mj-lt"/>
                <a:ea typeface="+mj-ea"/>
                <a:cs typeface="+mj-cs"/>
              </a:rPr>
              <a:t>Basic</a:t>
            </a:r>
            <a:r>
              <a:rPr kumimoji="0" lang="en-US" sz="2800" b="1" i="0" u="none" strike="noStrike" kern="0" cap="none" spc="0" normalizeH="0" noProof="0" dirty="0">
                <a:ln>
                  <a:noFill/>
                </a:ln>
                <a:solidFill>
                  <a:srgbClr val="000000"/>
                </a:solidFill>
                <a:effectLst/>
                <a:uLnTx/>
                <a:uFillTx/>
                <a:latin typeface="+mj-lt"/>
                <a:ea typeface="+mj-ea"/>
                <a:cs typeface="+mj-cs"/>
              </a:rPr>
              <a:t> Data Types – Scope &amp; Lifetime</a:t>
            </a:r>
            <a:endParaRPr kumimoji="0" lang="en-US" sz="2800" b="1" i="0" u="none" strike="noStrike" kern="0" cap="none" spc="0" normalizeH="0" baseline="0" noProof="0" dirty="0">
              <a:ln>
                <a:noFill/>
              </a:ln>
              <a:solidFill>
                <a:srgbClr val="000000"/>
              </a:solidFill>
              <a:effectLst/>
              <a:uLnTx/>
              <a:uFillTx/>
              <a:latin typeface="+mj-lt"/>
              <a:ea typeface="+mj-ea"/>
              <a:cs typeface="+mj-cs"/>
            </a:endParaRPr>
          </a:p>
        </p:txBody>
      </p:sp>
      <p:pic>
        <p:nvPicPr>
          <p:cNvPr id="9218" name="Picture 2"/>
          <p:cNvPicPr>
            <a:picLocks noChangeAspect="1" noChangeArrowheads="1"/>
          </p:cNvPicPr>
          <p:nvPr/>
        </p:nvPicPr>
        <p:blipFill>
          <a:blip r:embed="rId4"/>
          <a:srcRect/>
          <a:stretch>
            <a:fillRect/>
          </a:stretch>
        </p:blipFill>
        <p:spPr bwMode="auto">
          <a:xfrm>
            <a:off x="1857356" y="1285860"/>
            <a:ext cx="7075199" cy="3071834"/>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7" name="Rectangle 2"/>
          <p:cNvSpPr txBox="1">
            <a:spLocks noChangeArrowheads="1"/>
          </p:cNvSpPr>
          <p:nvPr/>
        </p:nvSpPr>
        <p:spPr bwMode="auto">
          <a:xfrm>
            <a:off x="1908175" y="117475"/>
            <a:ext cx="7056438"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000000"/>
                </a:solidFill>
                <a:effectLst/>
                <a:uLnTx/>
                <a:uFillTx/>
                <a:latin typeface="+mj-lt"/>
                <a:ea typeface="+mj-ea"/>
                <a:cs typeface="+mj-cs"/>
              </a:rPr>
              <a:t>Basic</a:t>
            </a:r>
            <a:r>
              <a:rPr kumimoji="0" lang="en-US" sz="2800" b="1" i="0" u="none" strike="noStrike" kern="0" cap="none" spc="0" normalizeH="0" noProof="0" dirty="0">
                <a:ln>
                  <a:noFill/>
                </a:ln>
                <a:solidFill>
                  <a:srgbClr val="000000"/>
                </a:solidFill>
                <a:effectLst/>
                <a:uLnTx/>
                <a:uFillTx/>
                <a:latin typeface="+mj-lt"/>
                <a:ea typeface="+mj-ea"/>
                <a:cs typeface="+mj-cs"/>
              </a:rPr>
              <a:t> Data Types – Scope &amp; Lifetime</a:t>
            </a:r>
            <a:endParaRPr kumimoji="0" lang="en-US" sz="2800" b="1" i="0" u="none" strike="noStrike" kern="0" cap="none" spc="0" normalizeH="0" baseline="0" noProof="0" dirty="0">
              <a:ln>
                <a:noFill/>
              </a:ln>
              <a:solidFill>
                <a:srgbClr val="000000"/>
              </a:solidFill>
              <a:effectLst/>
              <a:uLnTx/>
              <a:uFillTx/>
              <a:latin typeface="+mj-lt"/>
              <a:ea typeface="+mj-ea"/>
              <a:cs typeface="+mj-cs"/>
            </a:endParaRPr>
          </a:p>
        </p:txBody>
      </p:sp>
      <p:pic>
        <p:nvPicPr>
          <p:cNvPr id="11266" name="Picture 2"/>
          <p:cNvPicPr>
            <a:picLocks noChangeAspect="1" noChangeArrowheads="1"/>
          </p:cNvPicPr>
          <p:nvPr/>
        </p:nvPicPr>
        <p:blipFill>
          <a:blip r:embed="rId4"/>
          <a:srcRect/>
          <a:stretch>
            <a:fillRect/>
          </a:stretch>
        </p:blipFill>
        <p:spPr bwMode="auto">
          <a:xfrm>
            <a:off x="2000232" y="857232"/>
            <a:ext cx="4286280" cy="3761429"/>
          </a:xfrm>
          <a:prstGeom prst="rect">
            <a:avLst/>
          </a:prstGeom>
          <a:noFill/>
          <a:ln w="9525">
            <a:noFill/>
            <a:miter lim="800000"/>
            <a:headEnd/>
            <a:tailEnd/>
          </a:ln>
          <a:effectLst/>
        </p:spPr>
      </p:pic>
      <p:pic>
        <p:nvPicPr>
          <p:cNvPr id="11267" name="Picture 3"/>
          <p:cNvPicPr>
            <a:picLocks noChangeAspect="1" noChangeArrowheads="1"/>
          </p:cNvPicPr>
          <p:nvPr/>
        </p:nvPicPr>
        <p:blipFill>
          <a:blip r:embed="rId5"/>
          <a:srcRect/>
          <a:stretch>
            <a:fillRect/>
          </a:stretch>
        </p:blipFill>
        <p:spPr bwMode="auto">
          <a:xfrm>
            <a:off x="1857356" y="4500570"/>
            <a:ext cx="6715172" cy="2325150"/>
          </a:xfrm>
          <a:prstGeom prst="rect">
            <a:avLst/>
          </a:prstGeom>
          <a:noFill/>
          <a:ln w="9525">
            <a:noFill/>
            <a:miter lim="800000"/>
            <a:headEnd/>
            <a:tailEnd/>
          </a:ln>
          <a:effectLst/>
        </p:spPr>
      </p:pic>
      <p:pic>
        <p:nvPicPr>
          <p:cNvPr id="11268" name="Picture 4"/>
          <p:cNvPicPr>
            <a:picLocks noChangeAspect="1" noChangeArrowheads="1"/>
          </p:cNvPicPr>
          <p:nvPr/>
        </p:nvPicPr>
        <p:blipFill>
          <a:blip r:embed="rId6"/>
          <a:srcRect/>
          <a:stretch>
            <a:fillRect/>
          </a:stretch>
        </p:blipFill>
        <p:spPr bwMode="auto">
          <a:xfrm>
            <a:off x="2000232" y="857232"/>
            <a:ext cx="3857652" cy="3576192"/>
          </a:xfrm>
          <a:prstGeom prst="rect">
            <a:avLst/>
          </a:prstGeom>
          <a:noFill/>
          <a:ln w="9525">
            <a:noFill/>
            <a:miter lim="800000"/>
            <a:headEnd/>
            <a:tailEnd/>
          </a:ln>
          <a:effectLst/>
        </p:spPr>
      </p:pic>
      <p:pic>
        <p:nvPicPr>
          <p:cNvPr id="11269" name="Picture 5"/>
          <p:cNvPicPr>
            <a:picLocks noChangeAspect="1" noChangeArrowheads="1"/>
          </p:cNvPicPr>
          <p:nvPr/>
        </p:nvPicPr>
        <p:blipFill>
          <a:blip r:embed="rId7"/>
          <a:srcRect/>
          <a:stretch>
            <a:fillRect/>
          </a:stretch>
        </p:blipFill>
        <p:spPr bwMode="auto">
          <a:xfrm>
            <a:off x="1928794" y="4572008"/>
            <a:ext cx="6468624" cy="192882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4"/>
          <a:srcRect/>
          <a:stretch>
            <a:fillRect/>
          </a:stretch>
        </p:blipFill>
        <p:spPr bwMode="auto">
          <a:xfrm>
            <a:off x="1785918" y="714356"/>
            <a:ext cx="7358082" cy="507209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7" name="Rectangle 2"/>
          <p:cNvSpPr txBox="1">
            <a:spLocks noChangeArrowheads="1"/>
          </p:cNvSpPr>
          <p:nvPr/>
        </p:nvSpPr>
        <p:spPr bwMode="auto">
          <a:xfrm>
            <a:off x="1908175" y="117475"/>
            <a:ext cx="7056438"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000000"/>
                </a:solidFill>
                <a:effectLst/>
                <a:uLnTx/>
                <a:uFillTx/>
                <a:latin typeface="+mj-lt"/>
                <a:ea typeface="+mj-ea"/>
                <a:cs typeface="+mj-cs"/>
              </a:rPr>
              <a:t>Basic</a:t>
            </a:r>
            <a:r>
              <a:rPr kumimoji="0" lang="en-US" sz="2800" b="1" i="0" u="none" strike="noStrike" kern="0" cap="none" spc="0" normalizeH="0" noProof="0" dirty="0">
                <a:ln>
                  <a:noFill/>
                </a:ln>
                <a:solidFill>
                  <a:srgbClr val="000000"/>
                </a:solidFill>
                <a:effectLst/>
                <a:uLnTx/>
                <a:uFillTx/>
                <a:latin typeface="+mj-lt"/>
                <a:ea typeface="+mj-ea"/>
                <a:cs typeface="+mj-cs"/>
              </a:rPr>
              <a:t> Data Types – Casting</a:t>
            </a:r>
            <a:endParaRPr kumimoji="0" lang="en-US" sz="2800" b="1" i="0" u="none" strike="noStrike" kern="0" cap="none" spc="0" normalizeH="0" baseline="0" noProof="0" dirty="0">
              <a:ln>
                <a:noFill/>
              </a:ln>
              <a:solidFill>
                <a:srgbClr val="000000"/>
              </a:solidFill>
              <a:effectLst/>
              <a:uLnTx/>
              <a:uFillTx/>
              <a:latin typeface="+mj-lt"/>
              <a:ea typeface="+mj-ea"/>
              <a:cs typeface="+mj-cs"/>
            </a:endParaRPr>
          </a:p>
        </p:txBody>
      </p:sp>
      <p:pic>
        <p:nvPicPr>
          <p:cNvPr id="12290" name="Picture 2"/>
          <p:cNvPicPr>
            <a:picLocks noChangeAspect="1" noChangeArrowheads="1"/>
          </p:cNvPicPr>
          <p:nvPr/>
        </p:nvPicPr>
        <p:blipFill>
          <a:blip r:embed="rId4"/>
          <a:srcRect/>
          <a:stretch>
            <a:fillRect/>
          </a:stretch>
        </p:blipFill>
        <p:spPr bwMode="auto">
          <a:xfrm>
            <a:off x="1785918" y="1285860"/>
            <a:ext cx="7363367" cy="385765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7" name="Rectangle 2"/>
          <p:cNvSpPr txBox="1">
            <a:spLocks noChangeArrowheads="1"/>
          </p:cNvSpPr>
          <p:nvPr/>
        </p:nvSpPr>
        <p:spPr bwMode="auto">
          <a:xfrm>
            <a:off x="1908175" y="117475"/>
            <a:ext cx="7056438"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000000"/>
                </a:solidFill>
                <a:effectLst/>
                <a:uLnTx/>
                <a:uFillTx/>
                <a:latin typeface="+mj-lt"/>
                <a:ea typeface="+mj-ea"/>
                <a:cs typeface="+mj-cs"/>
              </a:rPr>
              <a:t>Basic</a:t>
            </a:r>
            <a:r>
              <a:rPr kumimoji="0" lang="en-US" sz="2800" b="1" i="0" u="none" strike="noStrike" kern="0" cap="none" spc="0" normalizeH="0" noProof="0" dirty="0">
                <a:ln>
                  <a:noFill/>
                </a:ln>
                <a:solidFill>
                  <a:srgbClr val="000000"/>
                </a:solidFill>
                <a:effectLst/>
                <a:uLnTx/>
                <a:uFillTx/>
                <a:latin typeface="+mj-lt"/>
                <a:ea typeface="+mj-ea"/>
                <a:cs typeface="+mj-cs"/>
              </a:rPr>
              <a:t> Data Types – Structure </a:t>
            </a:r>
            <a:endParaRPr kumimoji="0" lang="en-US" sz="2800" b="1" i="0" u="none" strike="noStrike" kern="0" cap="none" spc="0" normalizeH="0" baseline="0" noProof="0" dirty="0">
              <a:ln>
                <a:noFill/>
              </a:ln>
              <a:solidFill>
                <a:srgbClr val="000000"/>
              </a:solidFill>
              <a:effectLst/>
              <a:uLnTx/>
              <a:uFillTx/>
              <a:latin typeface="+mj-lt"/>
              <a:ea typeface="+mj-ea"/>
              <a:cs typeface="+mj-cs"/>
            </a:endParaRPr>
          </a:p>
        </p:txBody>
      </p:sp>
      <p:sp>
        <p:nvSpPr>
          <p:cNvPr id="2049" name="Rectangle 1"/>
          <p:cNvSpPr>
            <a:spLocks noGrp="1" noChangeArrowheads="1"/>
          </p:cNvSpPr>
          <p:nvPr>
            <p:ph idx="1"/>
          </p:nvPr>
        </p:nvSpPr>
        <p:spPr bwMode="auto">
          <a:xfrm>
            <a:off x="1857375" y="857250"/>
            <a:ext cx="7000905"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buNone/>
            </a:pPr>
            <a:endParaRPr lang="en-IN" dirty="0">
              <a:solidFill>
                <a:schemeClr val="tx1"/>
              </a:solidFill>
            </a:endParaRPr>
          </a:p>
        </p:txBody>
      </p:sp>
      <p:pic>
        <p:nvPicPr>
          <p:cNvPr id="292866" name="Picture 2"/>
          <p:cNvPicPr>
            <a:picLocks noChangeAspect="1" noChangeArrowheads="1"/>
          </p:cNvPicPr>
          <p:nvPr/>
        </p:nvPicPr>
        <p:blipFill>
          <a:blip r:embed="rId4"/>
          <a:srcRect/>
          <a:stretch>
            <a:fillRect/>
          </a:stretch>
        </p:blipFill>
        <p:spPr bwMode="auto">
          <a:xfrm>
            <a:off x="1857356" y="857232"/>
            <a:ext cx="6935566" cy="3857652"/>
          </a:xfrm>
          <a:prstGeom prst="rect">
            <a:avLst/>
          </a:prstGeom>
          <a:noFill/>
          <a:ln w="9525">
            <a:noFill/>
            <a:miter lim="800000"/>
            <a:headEnd/>
            <a:tailEnd/>
          </a:ln>
          <a:effectLst/>
        </p:spPr>
      </p:pic>
      <p:pic>
        <p:nvPicPr>
          <p:cNvPr id="292867" name="Picture 3"/>
          <p:cNvPicPr>
            <a:picLocks noChangeAspect="1" noChangeArrowheads="1"/>
          </p:cNvPicPr>
          <p:nvPr/>
        </p:nvPicPr>
        <p:blipFill>
          <a:blip r:embed="rId5"/>
          <a:srcRect/>
          <a:stretch>
            <a:fillRect/>
          </a:stretch>
        </p:blipFill>
        <p:spPr bwMode="auto">
          <a:xfrm>
            <a:off x="1857356" y="2143116"/>
            <a:ext cx="3643338" cy="1748066"/>
          </a:xfrm>
          <a:prstGeom prst="rect">
            <a:avLst/>
          </a:prstGeom>
          <a:noFill/>
          <a:ln w="9525">
            <a:noFill/>
            <a:miter lim="800000"/>
            <a:headEnd/>
            <a:tailEnd/>
          </a:ln>
          <a:effectLst/>
        </p:spPr>
      </p:pic>
      <p:pic>
        <p:nvPicPr>
          <p:cNvPr id="292868" name="Picture 4"/>
          <p:cNvPicPr>
            <a:picLocks noChangeAspect="1" noChangeArrowheads="1"/>
          </p:cNvPicPr>
          <p:nvPr/>
        </p:nvPicPr>
        <p:blipFill>
          <a:blip r:embed="rId6"/>
          <a:srcRect/>
          <a:stretch>
            <a:fillRect/>
          </a:stretch>
        </p:blipFill>
        <p:spPr bwMode="auto">
          <a:xfrm>
            <a:off x="1857356" y="3929066"/>
            <a:ext cx="6860511" cy="1785950"/>
          </a:xfrm>
          <a:prstGeom prst="rect">
            <a:avLst/>
          </a:prstGeom>
          <a:noFill/>
          <a:ln w="9525">
            <a:noFill/>
            <a:miter lim="800000"/>
            <a:headEnd/>
            <a:tailEnd/>
          </a:ln>
          <a:effectLst/>
        </p:spPr>
      </p:pic>
      <p:pic>
        <p:nvPicPr>
          <p:cNvPr id="292869" name="Picture 5"/>
          <p:cNvPicPr>
            <a:picLocks noChangeAspect="1" noChangeArrowheads="1"/>
          </p:cNvPicPr>
          <p:nvPr/>
        </p:nvPicPr>
        <p:blipFill>
          <a:blip r:embed="rId7"/>
          <a:srcRect/>
          <a:stretch>
            <a:fillRect/>
          </a:stretch>
        </p:blipFill>
        <p:spPr bwMode="auto">
          <a:xfrm>
            <a:off x="4460842" y="4286256"/>
            <a:ext cx="4683158" cy="1071570"/>
          </a:xfrm>
          <a:prstGeom prst="rect">
            <a:avLst/>
          </a:prstGeom>
          <a:noFill/>
          <a:ln w="9525">
            <a:noFill/>
            <a:miter lim="800000"/>
            <a:headEnd/>
            <a:tailEnd/>
          </a:ln>
          <a:effectLst/>
        </p:spPr>
      </p:pic>
      <p:pic>
        <p:nvPicPr>
          <p:cNvPr id="292870" name="Picture 6"/>
          <p:cNvPicPr>
            <a:picLocks noChangeAspect="1" noChangeArrowheads="1"/>
          </p:cNvPicPr>
          <p:nvPr/>
        </p:nvPicPr>
        <p:blipFill>
          <a:blip r:embed="rId8"/>
          <a:srcRect/>
          <a:stretch>
            <a:fillRect/>
          </a:stretch>
        </p:blipFill>
        <p:spPr bwMode="auto">
          <a:xfrm>
            <a:off x="3542214" y="5715016"/>
            <a:ext cx="5458942" cy="107157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28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28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28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2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7" name="Rectangle 2"/>
          <p:cNvSpPr txBox="1">
            <a:spLocks noChangeArrowheads="1"/>
          </p:cNvSpPr>
          <p:nvPr/>
        </p:nvSpPr>
        <p:spPr bwMode="auto">
          <a:xfrm>
            <a:off x="1908175" y="117475"/>
            <a:ext cx="7056438"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000000"/>
                </a:solidFill>
                <a:effectLst/>
                <a:uLnTx/>
                <a:uFillTx/>
                <a:latin typeface="+mj-lt"/>
                <a:ea typeface="+mj-ea"/>
                <a:cs typeface="+mj-cs"/>
              </a:rPr>
              <a:t>Basic</a:t>
            </a:r>
            <a:r>
              <a:rPr kumimoji="0" lang="en-US" sz="2800" b="1" i="0" u="none" strike="noStrike" kern="0" cap="none" spc="0" normalizeH="0" noProof="0" dirty="0">
                <a:ln>
                  <a:noFill/>
                </a:ln>
                <a:solidFill>
                  <a:srgbClr val="000000"/>
                </a:solidFill>
                <a:effectLst/>
                <a:uLnTx/>
                <a:uFillTx/>
                <a:latin typeface="+mj-lt"/>
                <a:ea typeface="+mj-ea"/>
                <a:cs typeface="+mj-cs"/>
              </a:rPr>
              <a:t> Data Types – Union</a:t>
            </a:r>
            <a:endParaRPr kumimoji="0" lang="en-US" sz="2800" b="1" i="0" u="none" strike="noStrike" kern="0" cap="none" spc="0" normalizeH="0" baseline="0" noProof="0" dirty="0">
              <a:ln>
                <a:noFill/>
              </a:ln>
              <a:solidFill>
                <a:srgbClr val="000000"/>
              </a:solidFill>
              <a:effectLst/>
              <a:uLnTx/>
              <a:uFillTx/>
              <a:latin typeface="+mj-lt"/>
              <a:ea typeface="+mj-ea"/>
              <a:cs typeface="+mj-cs"/>
            </a:endParaRPr>
          </a:p>
        </p:txBody>
      </p:sp>
      <p:pic>
        <p:nvPicPr>
          <p:cNvPr id="294914" name="Picture 2"/>
          <p:cNvPicPr>
            <a:picLocks noChangeAspect="1" noChangeArrowheads="1"/>
          </p:cNvPicPr>
          <p:nvPr/>
        </p:nvPicPr>
        <p:blipFill>
          <a:blip r:embed="rId4"/>
          <a:srcRect/>
          <a:stretch>
            <a:fillRect/>
          </a:stretch>
        </p:blipFill>
        <p:spPr bwMode="auto">
          <a:xfrm>
            <a:off x="1785917" y="1142984"/>
            <a:ext cx="7358083" cy="442915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7" name="Rectangle 2"/>
          <p:cNvSpPr txBox="1">
            <a:spLocks noChangeArrowheads="1"/>
          </p:cNvSpPr>
          <p:nvPr/>
        </p:nvSpPr>
        <p:spPr bwMode="auto">
          <a:xfrm>
            <a:off x="1908175" y="117475"/>
            <a:ext cx="7056438"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000000"/>
                </a:solidFill>
                <a:effectLst/>
                <a:uLnTx/>
                <a:uFillTx/>
                <a:latin typeface="+mj-lt"/>
                <a:ea typeface="+mj-ea"/>
                <a:cs typeface="+mj-cs"/>
              </a:rPr>
              <a:t>Basic</a:t>
            </a:r>
            <a:r>
              <a:rPr kumimoji="0" lang="en-US" sz="2800" b="1" i="0" u="none" strike="noStrike" kern="0" cap="none" spc="0" normalizeH="0" noProof="0" dirty="0">
                <a:ln>
                  <a:noFill/>
                </a:ln>
                <a:solidFill>
                  <a:srgbClr val="000000"/>
                </a:solidFill>
                <a:effectLst/>
                <a:uLnTx/>
                <a:uFillTx/>
                <a:latin typeface="+mj-lt"/>
                <a:ea typeface="+mj-ea"/>
                <a:cs typeface="+mj-cs"/>
              </a:rPr>
              <a:t> Data Types – Union</a:t>
            </a:r>
            <a:endParaRPr kumimoji="0" lang="en-US" sz="2800" b="1" i="0" u="none" strike="noStrike" kern="0" cap="none" spc="0" normalizeH="0" baseline="0" noProof="0" dirty="0">
              <a:ln>
                <a:noFill/>
              </a:ln>
              <a:solidFill>
                <a:srgbClr val="000000"/>
              </a:solidFill>
              <a:effectLst/>
              <a:uLnTx/>
              <a:uFillTx/>
              <a:latin typeface="+mj-lt"/>
              <a:ea typeface="+mj-ea"/>
              <a:cs typeface="+mj-cs"/>
            </a:endParaRPr>
          </a:p>
        </p:txBody>
      </p:sp>
      <p:pic>
        <p:nvPicPr>
          <p:cNvPr id="294915" name="Picture 3"/>
          <p:cNvPicPr>
            <a:picLocks noChangeAspect="1" noChangeArrowheads="1"/>
          </p:cNvPicPr>
          <p:nvPr/>
        </p:nvPicPr>
        <p:blipFill>
          <a:blip r:embed="rId4"/>
          <a:srcRect/>
          <a:stretch>
            <a:fillRect/>
          </a:stretch>
        </p:blipFill>
        <p:spPr bwMode="auto">
          <a:xfrm>
            <a:off x="1857356" y="1000108"/>
            <a:ext cx="4572032" cy="4594444"/>
          </a:xfrm>
          <a:prstGeom prst="rect">
            <a:avLst/>
          </a:prstGeom>
          <a:noFill/>
          <a:ln w="9525">
            <a:noFill/>
            <a:miter lim="800000"/>
            <a:headEnd/>
            <a:tailEnd/>
          </a:ln>
          <a:effectLst/>
        </p:spPr>
      </p:pic>
      <p:pic>
        <p:nvPicPr>
          <p:cNvPr id="294916" name="Picture 4"/>
          <p:cNvPicPr>
            <a:picLocks noChangeAspect="1" noChangeArrowheads="1"/>
          </p:cNvPicPr>
          <p:nvPr/>
        </p:nvPicPr>
        <p:blipFill>
          <a:blip r:embed="rId5"/>
          <a:srcRect/>
          <a:stretch>
            <a:fillRect/>
          </a:stretch>
        </p:blipFill>
        <p:spPr bwMode="auto">
          <a:xfrm>
            <a:off x="1857356" y="5643578"/>
            <a:ext cx="7193913" cy="928694"/>
          </a:xfrm>
          <a:prstGeom prst="rect">
            <a:avLst/>
          </a:prstGeom>
          <a:noFill/>
          <a:ln w="9525">
            <a:noFill/>
            <a:miter lim="800000"/>
            <a:headEnd/>
            <a:tailEnd/>
          </a:ln>
          <a:effectLst/>
        </p:spPr>
      </p:pic>
      <p:pic>
        <p:nvPicPr>
          <p:cNvPr id="294917" name="Picture 5"/>
          <p:cNvPicPr>
            <a:picLocks noChangeAspect="1" noChangeArrowheads="1"/>
          </p:cNvPicPr>
          <p:nvPr/>
        </p:nvPicPr>
        <p:blipFill>
          <a:blip r:embed="rId6"/>
          <a:srcRect/>
          <a:stretch>
            <a:fillRect/>
          </a:stretch>
        </p:blipFill>
        <p:spPr bwMode="auto">
          <a:xfrm>
            <a:off x="2143108" y="3714752"/>
            <a:ext cx="3390639" cy="1428760"/>
          </a:xfrm>
          <a:prstGeom prst="rect">
            <a:avLst/>
          </a:prstGeom>
          <a:noFill/>
          <a:ln w="9525">
            <a:noFill/>
            <a:miter lim="800000"/>
            <a:headEnd/>
            <a:tailEnd/>
          </a:ln>
          <a:effectLst/>
        </p:spPr>
      </p:pic>
      <p:sp>
        <p:nvSpPr>
          <p:cNvPr id="8" name="TextBox 7"/>
          <p:cNvSpPr txBox="1"/>
          <p:nvPr/>
        </p:nvSpPr>
        <p:spPr>
          <a:xfrm>
            <a:off x="6929454" y="3857628"/>
            <a:ext cx="1000132" cy="369332"/>
          </a:xfrm>
          <a:prstGeom prst="rect">
            <a:avLst/>
          </a:prstGeom>
          <a:noFill/>
          <a:ln w="6350">
            <a:solidFill>
              <a:srgbClr val="000000"/>
            </a:solidFill>
          </a:ln>
        </p:spPr>
        <p:txBody>
          <a:bodyPr wrap="square" rtlCol="0">
            <a:spAutoFit/>
          </a:bodyPr>
          <a:lstStyle/>
          <a:p>
            <a:r>
              <a:rPr lang="en-IN" dirty="0"/>
              <a:t>a = 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49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49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7" name="Rectangle 2"/>
          <p:cNvSpPr txBox="1">
            <a:spLocks noChangeArrowheads="1"/>
          </p:cNvSpPr>
          <p:nvPr/>
        </p:nvSpPr>
        <p:spPr bwMode="auto">
          <a:xfrm>
            <a:off x="1908175" y="117475"/>
            <a:ext cx="7056438"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000000"/>
                </a:solidFill>
                <a:effectLst/>
                <a:uLnTx/>
                <a:uFillTx/>
                <a:latin typeface="+mj-lt"/>
                <a:ea typeface="+mj-ea"/>
                <a:cs typeface="+mj-cs"/>
              </a:rPr>
              <a:t>Basic</a:t>
            </a:r>
            <a:r>
              <a:rPr kumimoji="0" lang="en-US" sz="2800" b="1" i="0" u="none" strike="noStrike" kern="0" cap="none" spc="0" normalizeH="0" noProof="0" dirty="0">
                <a:ln>
                  <a:noFill/>
                </a:ln>
                <a:solidFill>
                  <a:srgbClr val="000000"/>
                </a:solidFill>
                <a:effectLst/>
                <a:uLnTx/>
                <a:uFillTx/>
                <a:latin typeface="+mj-lt"/>
                <a:ea typeface="+mj-ea"/>
                <a:cs typeface="+mj-cs"/>
              </a:rPr>
              <a:t> Data Types – Arrays</a:t>
            </a:r>
            <a:endParaRPr kumimoji="0" lang="en-US" sz="2800" b="1" i="0" u="none" strike="noStrike" kern="0" cap="none" spc="0" normalizeH="0" baseline="0" noProof="0" dirty="0">
              <a:ln>
                <a:noFill/>
              </a:ln>
              <a:solidFill>
                <a:srgbClr val="000000"/>
              </a:solidFill>
              <a:effectLst/>
              <a:uLnTx/>
              <a:uFillTx/>
              <a:latin typeface="+mj-lt"/>
              <a:ea typeface="+mj-ea"/>
              <a:cs typeface="+mj-cs"/>
            </a:endParaRPr>
          </a:p>
        </p:txBody>
      </p:sp>
      <p:pic>
        <p:nvPicPr>
          <p:cNvPr id="295938" name="Picture 2"/>
          <p:cNvPicPr>
            <a:picLocks noChangeAspect="1" noChangeArrowheads="1"/>
          </p:cNvPicPr>
          <p:nvPr/>
        </p:nvPicPr>
        <p:blipFill>
          <a:blip r:embed="rId4"/>
          <a:srcRect/>
          <a:stretch>
            <a:fillRect/>
          </a:stretch>
        </p:blipFill>
        <p:spPr bwMode="auto">
          <a:xfrm>
            <a:off x="1782695" y="1340768"/>
            <a:ext cx="7361305" cy="371477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7" name="Rectangle 2"/>
          <p:cNvSpPr txBox="1">
            <a:spLocks noChangeArrowheads="1"/>
          </p:cNvSpPr>
          <p:nvPr/>
        </p:nvSpPr>
        <p:spPr bwMode="auto">
          <a:xfrm>
            <a:off x="1908175" y="117475"/>
            <a:ext cx="7056438"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000000"/>
                </a:solidFill>
                <a:effectLst/>
                <a:uLnTx/>
                <a:uFillTx/>
                <a:latin typeface="+mj-lt"/>
                <a:ea typeface="+mj-ea"/>
                <a:cs typeface="+mj-cs"/>
              </a:rPr>
              <a:t>Basic</a:t>
            </a:r>
            <a:r>
              <a:rPr kumimoji="0" lang="en-US" sz="2800" b="1" i="0" u="none" strike="noStrike" kern="0" cap="none" spc="0" normalizeH="0" noProof="0" dirty="0">
                <a:ln>
                  <a:noFill/>
                </a:ln>
                <a:solidFill>
                  <a:srgbClr val="000000"/>
                </a:solidFill>
                <a:effectLst/>
                <a:uLnTx/>
                <a:uFillTx/>
                <a:latin typeface="+mj-lt"/>
                <a:ea typeface="+mj-ea"/>
                <a:cs typeface="+mj-cs"/>
              </a:rPr>
              <a:t> Data Types – Dynamic Array</a:t>
            </a:r>
            <a:endParaRPr kumimoji="0" lang="en-US" sz="2800" b="1" i="0" u="none" strike="noStrike" kern="0" cap="none" spc="0" normalizeH="0" baseline="0" noProof="0" dirty="0">
              <a:ln>
                <a:noFill/>
              </a:ln>
              <a:solidFill>
                <a:srgbClr val="000000"/>
              </a:solidFill>
              <a:effectLst/>
              <a:uLnTx/>
              <a:uFillTx/>
              <a:latin typeface="+mj-lt"/>
              <a:ea typeface="+mj-ea"/>
              <a:cs typeface="+mj-cs"/>
            </a:endParaRPr>
          </a:p>
        </p:txBody>
      </p:sp>
      <p:pic>
        <p:nvPicPr>
          <p:cNvPr id="1026" name="Picture 2"/>
          <p:cNvPicPr>
            <a:picLocks noChangeAspect="1" noChangeArrowheads="1"/>
          </p:cNvPicPr>
          <p:nvPr/>
        </p:nvPicPr>
        <p:blipFill>
          <a:blip r:embed="rId4"/>
          <a:srcRect/>
          <a:stretch>
            <a:fillRect/>
          </a:stretch>
        </p:blipFill>
        <p:spPr bwMode="auto">
          <a:xfrm>
            <a:off x="1785918" y="928670"/>
            <a:ext cx="7251978" cy="442915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7" name="Rectangle 2"/>
          <p:cNvSpPr txBox="1">
            <a:spLocks noChangeArrowheads="1"/>
          </p:cNvSpPr>
          <p:nvPr/>
        </p:nvSpPr>
        <p:spPr bwMode="auto">
          <a:xfrm>
            <a:off x="1908175" y="117475"/>
            <a:ext cx="7056438"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000000"/>
                </a:solidFill>
                <a:effectLst/>
                <a:uLnTx/>
                <a:uFillTx/>
                <a:latin typeface="+mj-lt"/>
                <a:ea typeface="+mj-ea"/>
                <a:cs typeface="+mj-cs"/>
              </a:rPr>
              <a:t>Basic</a:t>
            </a:r>
            <a:r>
              <a:rPr kumimoji="0" lang="en-US" sz="2800" b="1" i="0" u="none" strike="noStrike" kern="0" cap="none" spc="0" normalizeH="0" noProof="0" dirty="0">
                <a:ln>
                  <a:noFill/>
                </a:ln>
                <a:solidFill>
                  <a:srgbClr val="000000"/>
                </a:solidFill>
                <a:effectLst/>
                <a:uLnTx/>
                <a:uFillTx/>
                <a:latin typeface="+mj-lt"/>
                <a:ea typeface="+mj-ea"/>
                <a:cs typeface="+mj-cs"/>
              </a:rPr>
              <a:t> Data Types – Associative Array </a:t>
            </a:r>
            <a:endParaRPr kumimoji="0" lang="en-US" sz="2800" b="1" i="0" u="none" strike="noStrike" kern="0" cap="none" spc="0" normalizeH="0" baseline="0" noProof="0" dirty="0">
              <a:ln>
                <a:noFill/>
              </a:ln>
              <a:solidFill>
                <a:srgbClr val="000000"/>
              </a:solidFill>
              <a:effectLst/>
              <a:uLnTx/>
              <a:uFillTx/>
              <a:latin typeface="+mj-lt"/>
              <a:ea typeface="+mj-ea"/>
              <a:cs typeface="+mj-cs"/>
            </a:endParaRPr>
          </a:p>
        </p:txBody>
      </p:sp>
      <p:pic>
        <p:nvPicPr>
          <p:cNvPr id="4098" name="Picture 2"/>
          <p:cNvPicPr>
            <a:picLocks noChangeAspect="1" noChangeArrowheads="1"/>
          </p:cNvPicPr>
          <p:nvPr/>
        </p:nvPicPr>
        <p:blipFill>
          <a:blip r:embed="rId4"/>
          <a:srcRect/>
          <a:stretch>
            <a:fillRect/>
          </a:stretch>
        </p:blipFill>
        <p:spPr bwMode="auto">
          <a:xfrm>
            <a:off x="1857356" y="1142984"/>
            <a:ext cx="7282140" cy="400052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7" name="Rectangle 2"/>
          <p:cNvSpPr txBox="1">
            <a:spLocks noChangeArrowheads="1"/>
          </p:cNvSpPr>
          <p:nvPr/>
        </p:nvSpPr>
        <p:spPr bwMode="auto">
          <a:xfrm>
            <a:off x="1908175" y="117475"/>
            <a:ext cx="7056438"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000000"/>
                </a:solidFill>
                <a:effectLst/>
                <a:uLnTx/>
                <a:uFillTx/>
                <a:latin typeface="+mj-lt"/>
                <a:ea typeface="+mj-ea"/>
                <a:cs typeface="+mj-cs"/>
              </a:rPr>
              <a:t>Basic</a:t>
            </a:r>
            <a:r>
              <a:rPr kumimoji="0" lang="en-US" sz="2800" b="1" i="0" u="none" strike="noStrike" kern="0" cap="none" spc="0" normalizeH="0" noProof="0" dirty="0">
                <a:ln>
                  <a:noFill/>
                </a:ln>
                <a:solidFill>
                  <a:srgbClr val="000000"/>
                </a:solidFill>
                <a:effectLst/>
                <a:uLnTx/>
                <a:uFillTx/>
                <a:latin typeface="+mj-lt"/>
                <a:ea typeface="+mj-ea"/>
                <a:cs typeface="+mj-cs"/>
              </a:rPr>
              <a:t> Data Types – Associative Array </a:t>
            </a:r>
            <a:endParaRPr kumimoji="0" lang="en-US" sz="2800" b="1" i="0" u="none" strike="noStrike" kern="0" cap="none" spc="0" normalizeH="0" baseline="0" noProof="0" dirty="0">
              <a:ln>
                <a:noFill/>
              </a:ln>
              <a:solidFill>
                <a:srgbClr val="000000"/>
              </a:solidFill>
              <a:effectLst/>
              <a:uLnTx/>
              <a:uFillTx/>
              <a:latin typeface="+mj-lt"/>
              <a:ea typeface="+mj-ea"/>
              <a:cs typeface="+mj-cs"/>
            </a:endParaRPr>
          </a:p>
        </p:txBody>
      </p:sp>
      <p:pic>
        <p:nvPicPr>
          <p:cNvPr id="1026" name="Picture 2"/>
          <p:cNvPicPr>
            <a:picLocks noChangeAspect="1" noChangeArrowheads="1"/>
          </p:cNvPicPr>
          <p:nvPr/>
        </p:nvPicPr>
        <p:blipFill>
          <a:blip r:embed="rId4"/>
          <a:srcRect/>
          <a:stretch>
            <a:fillRect/>
          </a:stretch>
        </p:blipFill>
        <p:spPr bwMode="auto">
          <a:xfrm>
            <a:off x="1857356" y="1071546"/>
            <a:ext cx="7318836" cy="421484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7" name="Rectangle 2"/>
          <p:cNvSpPr txBox="1">
            <a:spLocks noChangeArrowheads="1"/>
          </p:cNvSpPr>
          <p:nvPr/>
        </p:nvSpPr>
        <p:spPr bwMode="auto">
          <a:xfrm>
            <a:off x="1908175" y="117475"/>
            <a:ext cx="7056438"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000000"/>
                </a:solidFill>
                <a:effectLst/>
                <a:uLnTx/>
                <a:uFillTx/>
                <a:latin typeface="+mj-lt"/>
                <a:ea typeface="+mj-ea"/>
                <a:cs typeface="+mj-cs"/>
              </a:rPr>
              <a:t>Basic</a:t>
            </a:r>
            <a:r>
              <a:rPr kumimoji="0" lang="en-US" sz="2800" b="1" i="0" u="none" strike="noStrike" kern="0" cap="none" spc="0" normalizeH="0" noProof="0" dirty="0">
                <a:ln>
                  <a:noFill/>
                </a:ln>
                <a:solidFill>
                  <a:srgbClr val="000000"/>
                </a:solidFill>
                <a:effectLst/>
                <a:uLnTx/>
                <a:uFillTx/>
                <a:latin typeface="+mj-lt"/>
                <a:ea typeface="+mj-ea"/>
                <a:cs typeface="+mj-cs"/>
              </a:rPr>
              <a:t> Data Types – Associative Array </a:t>
            </a:r>
            <a:endParaRPr kumimoji="0" lang="en-US" sz="2800" b="1" i="0" u="none" strike="noStrike" kern="0" cap="none" spc="0" normalizeH="0" baseline="0" noProof="0" dirty="0">
              <a:ln>
                <a:noFill/>
              </a:ln>
              <a:solidFill>
                <a:srgbClr val="000000"/>
              </a:solidFill>
              <a:effectLst/>
              <a:uLnTx/>
              <a:uFillTx/>
              <a:latin typeface="+mj-lt"/>
              <a:ea typeface="+mj-ea"/>
              <a:cs typeface="+mj-cs"/>
            </a:endParaRPr>
          </a:p>
        </p:txBody>
      </p:sp>
      <p:pic>
        <p:nvPicPr>
          <p:cNvPr id="2050" name="Picture 2"/>
          <p:cNvPicPr>
            <a:picLocks noChangeAspect="1" noChangeArrowheads="1"/>
          </p:cNvPicPr>
          <p:nvPr/>
        </p:nvPicPr>
        <p:blipFill>
          <a:blip r:embed="rId4"/>
          <a:srcRect/>
          <a:stretch>
            <a:fillRect/>
          </a:stretch>
        </p:blipFill>
        <p:spPr bwMode="auto">
          <a:xfrm>
            <a:off x="1928794" y="928670"/>
            <a:ext cx="7223176" cy="3214710"/>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a:srcRect/>
          <a:stretch>
            <a:fillRect/>
          </a:stretch>
        </p:blipFill>
        <p:spPr bwMode="auto">
          <a:xfrm>
            <a:off x="1928794" y="4714884"/>
            <a:ext cx="4857784" cy="173492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plate">
  <a:themeElements>
    <a:clrScheme name="template 14">
      <a:dk1>
        <a:srgbClr val="4D4D4D"/>
      </a:dk1>
      <a:lt1>
        <a:srgbClr val="FFFFFF"/>
      </a:lt1>
      <a:dk2>
        <a:srgbClr val="4D4D4D"/>
      </a:dk2>
      <a:lt2>
        <a:srgbClr val="56171B"/>
      </a:lt2>
      <a:accent1>
        <a:srgbClr val="CC7F33"/>
      </a:accent1>
      <a:accent2>
        <a:srgbClr val="54204C"/>
      </a:accent2>
      <a:accent3>
        <a:srgbClr val="FFFFFF"/>
      </a:accent3>
      <a:accent4>
        <a:srgbClr val="404040"/>
      </a:accent4>
      <a:accent5>
        <a:srgbClr val="E2C0AD"/>
      </a:accent5>
      <a:accent6>
        <a:srgbClr val="4B1C44"/>
      </a:accent6>
      <a:hlink>
        <a:srgbClr val="F2B058"/>
      </a:hlink>
      <a:folHlink>
        <a:srgbClr val="DDDDDD"/>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24345F"/>
        </a:lt2>
        <a:accent1>
          <a:srgbClr val="932128"/>
        </a:accent1>
        <a:accent2>
          <a:srgbClr val="DF6136"/>
        </a:accent2>
        <a:accent3>
          <a:srgbClr val="FFFFFF"/>
        </a:accent3>
        <a:accent4>
          <a:srgbClr val="404040"/>
        </a:accent4>
        <a:accent5>
          <a:srgbClr val="C8ABAC"/>
        </a:accent5>
        <a:accent6>
          <a:srgbClr val="CA5730"/>
        </a:accent6>
        <a:hlink>
          <a:srgbClr val="5B86F7"/>
        </a:hlink>
        <a:folHlink>
          <a:srgbClr val="DDDDDD"/>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56171B"/>
        </a:lt2>
        <a:accent1>
          <a:srgbClr val="CC7F33"/>
        </a:accent1>
        <a:accent2>
          <a:srgbClr val="54204C"/>
        </a:accent2>
        <a:accent3>
          <a:srgbClr val="FFFFFF"/>
        </a:accent3>
        <a:accent4>
          <a:srgbClr val="404040"/>
        </a:accent4>
        <a:accent5>
          <a:srgbClr val="E2C0AD"/>
        </a:accent5>
        <a:accent6>
          <a:srgbClr val="4B1C44"/>
        </a:accent6>
        <a:hlink>
          <a:srgbClr val="F2B058"/>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5079F9AA3DAE41BFFDB638BE5E8259" ma:contentTypeVersion="6" ma:contentTypeDescription="Create a new document." ma:contentTypeScope="" ma:versionID="e447706cd7bc770021917c3b0dcd44f8">
  <xsd:schema xmlns:xsd="http://www.w3.org/2001/XMLSchema" xmlns:xs="http://www.w3.org/2001/XMLSchema" xmlns:p="http://schemas.microsoft.com/office/2006/metadata/properties" xmlns:ns2="96b73ab5-af18-480c-badd-1b0e5ede93fa" xmlns:ns3="3109cd0c-d8c1-4d47-9e22-692d78df58d8" targetNamespace="http://schemas.microsoft.com/office/2006/metadata/properties" ma:root="true" ma:fieldsID="7419a103cdc88d2e1ae7a40fda4cc0d6" ns2:_="" ns3:_="">
    <xsd:import namespace="96b73ab5-af18-480c-badd-1b0e5ede93fa"/>
    <xsd:import namespace="3109cd0c-d8c1-4d47-9e22-692d78df58d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b73ab5-af18-480c-badd-1b0e5ede93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109cd0c-d8c1-4d47-9e22-692d78df58d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4CF440E-7620-459F-BE85-9236AA2D9184}"/>
</file>

<file path=customXml/itemProps2.xml><?xml version="1.0" encoding="utf-8"?>
<ds:datastoreItem xmlns:ds="http://schemas.openxmlformats.org/officeDocument/2006/customXml" ds:itemID="{57B01DE9-09B4-425F-9BE0-E86494BFEC64}"/>
</file>

<file path=customXml/itemProps3.xml><?xml version="1.0" encoding="utf-8"?>
<ds:datastoreItem xmlns:ds="http://schemas.openxmlformats.org/officeDocument/2006/customXml" ds:itemID="{4B2687AD-72E1-4E3D-AECD-E9EA66194616}"/>
</file>

<file path=docProps/app.xml><?xml version="1.0" encoding="utf-8"?>
<Properties xmlns="http://schemas.openxmlformats.org/officeDocument/2006/extended-properties" xmlns:vt="http://schemas.openxmlformats.org/officeDocument/2006/docPropsVTypes">
  <Template>template</Template>
  <TotalTime>32320</TotalTime>
  <Words>1890</Words>
  <Application>Microsoft Office PowerPoint</Application>
  <PresentationFormat>On-screen Show (4:3)</PresentationFormat>
  <Paragraphs>131</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Times New Roman</vt:lpstr>
      <vt:lpstr>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Verification Methodology (UVM)</dc:title>
  <dc:creator>suchitra</dc:creator>
  <cp:lastModifiedBy>Suchitra N</cp:lastModifiedBy>
  <cp:revision>329</cp:revision>
  <dcterms:created xsi:type="dcterms:W3CDTF">2021-02-25T09:10:09Z</dcterms:created>
  <dcterms:modified xsi:type="dcterms:W3CDTF">2023-10-13T00:47:38Z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0x0101004A5079F9AA3DAE41BFFDB638BE5E8259</vt:lpwstr>
  </property>
</Properties>
</file>