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256" r:id="rId3"/>
    <p:sldId id="356" r:id="rId4"/>
    <p:sldId id="360" r:id="rId5"/>
    <p:sldId id="355" r:id="rId6"/>
    <p:sldId id="359" r:id="rId7"/>
    <p:sldId id="358" r:id="rId8"/>
    <p:sldId id="363" r:id="rId9"/>
    <p:sldId id="361" r:id="rId10"/>
    <p:sldId id="362" r:id="rId11"/>
    <p:sldId id="436" r:id="rId12"/>
    <p:sldId id="424" r:id="rId13"/>
    <p:sldId id="425" r:id="rId14"/>
    <p:sldId id="429" r:id="rId15"/>
    <p:sldId id="428" r:id="rId16"/>
    <p:sldId id="427" r:id="rId17"/>
    <p:sldId id="426" r:id="rId18"/>
    <p:sldId id="393" r:id="rId19"/>
    <p:sldId id="392" r:id="rId20"/>
    <p:sldId id="431" r:id="rId21"/>
    <p:sldId id="434" r:id="rId22"/>
    <p:sldId id="432" r:id="rId23"/>
    <p:sldId id="433" r:id="rId24"/>
    <p:sldId id="391" r:id="rId25"/>
    <p:sldId id="397" r:id="rId26"/>
    <p:sldId id="396" r:id="rId27"/>
    <p:sldId id="400" r:id="rId28"/>
    <p:sldId id="395" r:id="rId29"/>
    <p:sldId id="394" r:id="rId30"/>
    <p:sldId id="399" r:id="rId31"/>
    <p:sldId id="401" r:id="rId32"/>
    <p:sldId id="398" r:id="rId33"/>
    <p:sldId id="403" r:id="rId34"/>
    <p:sldId id="402" r:id="rId35"/>
    <p:sldId id="404" r:id="rId36"/>
    <p:sldId id="430" r:id="rId37"/>
    <p:sldId id="418" r:id="rId38"/>
    <p:sldId id="417" r:id="rId39"/>
    <p:sldId id="421" r:id="rId40"/>
    <p:sldId id="420" r:id="rId41"/>
    <p:sldId id="419" r:id="rId42"/>
    <p:sldId id="423" r:id="rId43"/>
    <p:sldId id="422" r:id="rId44"/>
    <p:sldId id="416" r:id="rId45"/>
    <p:sldId id="405" r:id="rId46"/>
    <p:sldId id="407" r:id="rId47"/>
    <p:sldId id="406" r:id="rId48"/>
    <p:sldId id="411" r:id="rId49"/>
    <p:sldId id="410" r:id="rId50"/>
    <p:sldId id="40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14" autoAdjust="0"/>
  </p:normalViewPr>
  <p:slideViewPr>
    <p:cSldViewPr snapToGrid="0">
      <p:cViewPr varScale="1">
        <p:scale>
          <a:sx n="69" d="100"/>
          <a:sy n="69" d="100"/>
        </p:scale>
        <p:origin x="12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6AB26-4943-45FF-8825-5F24DA56DF02}" type="datetimeFigureOut">
              <a:rPr lang="en-IN" smtClean="0"/>
              <a:t>02-03-2024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0B2A7-849E-4B26-9AB6-2005B0FDA28A}" type="slidenum">
              <a:rPr lang="en-IN" smtClean="0"/>
              <a:t>‹#›</a:t>
            </a:fld>
            <a:endParaRPr lang="en-IN"/>
          </a:p>
        </p:txBody>
      </p:sp>
    </p:spTree>
    <p:extLst>
      <p:ext uri="{BB962C8B-B14F-4D97-AF65-F5344CB8AC3E}">
        <p14:creationId xmlns:p14="http://schemas.microsoft.com/office/powerpoint/2010/main" val="871331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US" dirty="0"/>
              <a:t>For the start() phase of a sequence, handle</a:t>
            </a:r>
            <a:r>
              <a:rPr lang="en-US" baseline="0" dirty="0"/>
              <a:t> to a sequencer must always be passed that will execute the sequence. Other arguments are optional. </a:t>
            </a:r>
            <a:r>
              <a:rPr lang="en-US" i="1" baseline="0" dirty="0" err="1"/>
              <a:t>parent_sequence</a:t>
            </a:r>
            <a:r>
              <a:rPr lang="en-US" i="1" baseline="0" dirty="0"/>
              <a:t> </a:t>
            </a:r>
            <a:r>
              <a:rPr lang="en-US" i="0" baseline="0" dirty="0"/>
              <a:t>refers to the sequence from which the current one was called. </a:t>
            </a:r>
            <a:r>
              <a:rPr lang="en-US" i="1" baseline="0" dirty="0" err="1"/>
              <a:t>this_priority</a:t>
            </a:r>
            <a:r>
              <a:rPr lang="en-US" i="1" baseline="0" dirty="0"/>
              <a:t> </a:t>
            </a:r>
            <a:r>
              <a:rPr lang="en-US" i="0" baseline="0" dirty="0"/>
              <a:t> specifies a priority for the sequence (default assumption is priority of the parent sequence). </a:t>
            </a:r>
            <a:r>
              <a:rPr lang="en-US" i="1" baseline="0" dirty="0" err="1"/>
              <a:t>call_pre_post</a:t>
            </a:r>
            <a:r>
              <a:rPr lang="en-US" i="1" baseline="0" dirty="0"/>
              <a:t> </a:t>
            </a:r>
            <a:r>
              <a:rPr lang="en-US" i="0" baseline="0" dirty="0"/>
              <a:t> will call </a:t>
            </a:r>
            <a:r>
              <a:rPr lang="en-US" i="0" baseline="0" dirty="0" err="1"/>
              <a:t>pre_body</a:t>
            </a:r>
            <a:r>
              <a:rPr lang="en-US" i="0" baseline="0" dirty="0"/>
              <a:t> and </a:t>
            </a:r>
            <a:r>
              <a:rPr lang="en-US" i="0" baseline="0" dirty="0" err="1"/>
              <a:t>post_body</a:t>
            </a:r>
            <a:r>
              <a:rPr lang="en-US" i="0" baseline="0" dirty="0"/>
              <a:t>() of the current sequence. </a:t>
            </a:r>
          </a:p>
          <a:p>
            <a:pPr marL="228600" indent="-228600" eaLnBrk="1" hangingPunct="1">
              <a:buAutoNum type="arabicPeriod"/>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US" dirty="0"/>
              <a:t>It is not required to perform checks only in the </a:t>
            </a:r>
            <a:r>
              <a:rPr lang="en-US" dirty="0" err="1"/>
              <a:t>check_phase</a:t>
            </a:r>
            <a:r>
              <a:rPr lang="en-US" dirty="0"/>
              <a:t>. Real</a:t>
            </a:r>
            <a:r>
              <a:rPr lang="en-US" baseline="0" dirty="0"/>
              <a:t> checkers can also actively check during the </a:t>
            </a:r>
            <a:r>
              <a:rPr lang="en-US" baseline="0" dirty="0" err="1"/>
              <a:t>run_phase</a:t>
            </a:r>
            <a:r>
              <a:rPr lang="en-US" baseline="0" dirty="0"/>
              <a:t>. </a:t>
            </a:r>
          </a:p>
          <a:p>
            <a:pPr marL="228600" indent="-228600" eaLnBrk="1" hangingPunct="1">
              <a:buAutoNum type="arabicPeriod"/>
            </a:pPr>
            <a:r>
              <a:rPr lang="en-US" baseline="0" dirty="0"/>
              <a:t>Other components in the </a:t>
            </a:r>
            <a:r>
              <a:rPr lang="en-US" baseline="0" dirty="0" err="1"/>
              <a:t>testbench</a:t>
            </a:r>
            <a:r>
              <a:rPr lang="en-US" baseline="0" dirty="0"/>
              <a:t> send data to the scoreboard via an analysis port by calling the port’s write method. </a:t>
            </a:r>
          </a:p>
          <a:p>
            <a:pPr marL="228600" indent="-228600" eaLnBrk="1" hangingPunct="1">
              <a:buNone/>
            </a:pPr>
            <a:r>
              <a:rPr lang="en-US" baseline="0" dirty="0"/>
              <a:t>For example, a monitor collects data packets from the bus interface. The packet is complete when the bus operation has received or sent all the data associated with the transfer. The monitor calls the write method of its analysis port after formulating a complete packet. The SB will get the data packet since the analysis port of the monitor and SB are connected in the environment.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None/>
            </a:pPr>
            <a:r>
              <a:rPr lang="en-US" dirty="0" err="1"/>
              <a:t>my_scoreboard</a:t>
            </a:r>
            <a:r>
              <a:rPr lang="en-US" dirty="0"/>
              <a:t> is a class inherited from </a:t>
            </a:r>
            <a:r>
              <a:rPr lang="en-US" dirty="0" err="1"/>
              <a:t>uvm_scoreboard</a:t>
            </a:r>
            <a:r>
              <a:rPr lang="en-US" baseline="0" dirty="0"/>
              <a:t> and registered with the factory. </a:t>
            </a:r>
          </a:p>
          <a:p>
            <a:pPr marL="228600" indent="-228600" eaLnBrk="1" hangingPunct="1">
              <a:buNone/>
            </a:pPr>
            <a:r>
              <a:rPr lang="en-US" baseline="0" dirty="0"/>
              <a:t>A UVM analysis implementation port called </a:t>
            </a:r>
            <a:r>
              <a:rPr lang="en-US" baseline="0" dirty="0" err="1"/>
              <a:t>ap_imp</a:t>
            </a:r>
            <a:r>
              <a:rPr lang="en-US" baseline="0" dirty="0"/>
              <a:t> is defined to accept transactions of type </a:t>
            </a:r>
            <a:r>
              <a:rPr lang="en-US" baseline="0" dirty="0" err="1"/>
              <a:t>apb_pkt</a:t>
            </a:r>
            <a:r>
              <a:rPr lang="en-US" baseline="0" dirty="0"/>
              <a:t> (</a:t>
            </a:r>
            <a:r>
              <a:rPr lang="en-US" baseline="0" dirty="0" err="1"/>
              <a:t>uvm_sequence_item</a:t>
            </a:r>
            <a:r>
              <a:rPr lang="en-US" baseline="0" dirty="0"/>
              <a:t>).</a:t>
            </a:r>
          </a:p>
          <a:p>
            <a:pPr marL="228600" indent="-228600" eaLnBrk="1" hangingPunct="1">
              <a:buNone/>
            </a:pPr>
            <a:r>
              <a:rPr lang="en-US" baseline="0" dirty="0"/>
              <a:t>Because </a:t>
            </a:r>
            <a:r>
              <a:rPr lang="en-US" baseline="0" dirty="0" err="1"/>
              <a:t>ap_imp</a:t>
            </a:r>
            <a:r>
              <a:rPr lang="en-US" baseline="0" dirty="0"/>
              <a:t> is also a class, an object has to be created using the new method which has been done in the </a:t>
            </a:r>
            <a:r>
              <a:rPr lang="en-US" baseline="0" dirty="0" err="1"/>
              <a:t>build_phase</a:t>
            </a:r>
            <a:r>
              <a:rPr lang="en-US" baseline="0" dirty="0"/>
              <a:t>. </a:t>
            </a:r>
          </a:p>
          <a:p>
            <a:pPr marL="228600" indent="-228600" eaLnBrk="1" hangingPunct="1">
              <a:buNone/>
            </a:pPr>
            <a:r>
              <a:rPr lang="en-US" baseline="0" dirty="0"/>
              <a:t>Implementation of the analysis port is only complete when we define the write method to handle the incoming packet appropriately.</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None/>
            </a:pPr>
            <a:r>
              <a:rPr lang="en-US" dirty="0"/>
              <a:t>After</a:t>
            </a:r>
            <a:r>
              <a:rPr lang="en-US" baseline="0" dirty="0"/>
              <a:t> the SB has been defined, you need to instantiate it in the environment and connect it with the appropriate analysis ports.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user defined </a:t>
            </a:r>
            <a:r>
              <a:rPr lang="en-IN" sz="1200" b="0" i="0" kern="1200" dirty="0">
                <a:solidFill>
                  <a:schemeClr val="tx1"/>
                </a:solidFill>
                <a:latin typeface="Arial" charset="0"/>
                <a:ea typeface="+mn-ea"/>
                <a:cs typeface="+mn-cs"/>
              </a:rPr>
              <a:t>environment is derived from </a:t>
            </a:r>
            <a:r>
              <a:rPr lang="en-IN" sz="1200" b="0" i="0" kern="1200" dirty="0" err="1">
                <a:solidFill>
                  <a:schemeClr val="tx1"/>
                </a:solidFill>
                <a:latin typeface="Arial" charset="0"/>
                <a:ea typeface="+mn-ea"/>
                <a:cs typeface="+mn-cs"/>
              </a:rPr>
              <a:t>uvm_env</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uvm_env</a:t>
            </a:r>
            <a:r>
              <a:rPr lang="en-IN" sz="1200" b="0" i="0" kern="1200" dirty="0">
                <a:solidFill>
                  <a:schemeClr val="tx1"/>
                </a:solidFill>
                <a:latin typeface="Arial" charset="0"/>
                <a:ea typeface="+mn-ea"/>
                <a:cs typeface="+mn-cs"/>
              </a:rPr>
              <a:t> is inherited from </a:t>
            </a:r>
            <a:r>
              <a:rPr lang="en-IN" sz="1200" b="0" i="0" kern="1200" dirty="0" err="1">
                <a:solidFill>
                  <a:schemeClr val="tx1"/>
                </a:solidFill>
                <a:latin typeface="Arial" charset="0"/>
                <a:ea typeface="+mn-ea"/>
                <a:cs typeface="+mn-cs"/>
              </a:rPr>
              <a:t>uvm_component</a:t>
            </a:r>
            <a:r>
              <a:rPr lang="en-IN" sz="1200" b="0" i="0" kern="1200" dirty="0">
                <a:solidFill>
                  <a:schemeClr val="tx1"/>
                </a:solidFill>
                <a:latin typeface="Arial" charset="0"/>
                <a:ea typeface="+mn-ea"/>
                <a:cs typeface="+mn-cs"/>
              </a:rPr>
              <a:t>.</a:t>
            </a:r>
          </a:p>
          <a:p>
            <a:pPr eaLnBrk="1" hangingPunct="1"/>
            <a:r>
              <a:rPr lang="en-IN" sz="1200" b="0" i="0" kern="1200" dirty="0">
                <a:solidFill>
                  <a:schemeClr val="tx1"/>
                </a:solidFill>
                <a:latin typeface="Arial" charset="0"/>
                <a:ea typeface="+mn-ea"/>
                <a:cs typeface="+mn-cs"/>
              </a:rPr>
              <a:t>The environment is the container class, It contains one or more agents, as well as other components such as the scoreboard, top-level monitor, and checker.</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environment</a:t>
            </a:r>
            <a:r>
              <a:rPr lang="en-US" baseline="0" dirty="0"/>
              <a:t> has 2 agents, 3 sub-environments and a scoreboard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environment</a:t>
            </a:r>
            <a:r>
              <a:rPr lang="en-US" baseline="0" dirty="0"/>
              <a:t> has 2 agents, 3 sub-environments and </a:t>
            </a:r>
            <a:r>
              <a:rPr lang="en-US" baseline="0"/>
              <a:t>a scoreboard </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is a simple</a:t>
            </a:r>
            <a:r>
              <a:rPr lang="en-US" baseline="0" dirty="0"/>
              <a:t> sequence with a print statement in each of the methods. </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i="1" u="sng" dirty="0"/>
              <a:t>UVM End of test</a:t>
            </a:r>
          </a:p>
          <a:p>
            <a:pPr eaLnBrk="1" hangingPunct="1"/>
            <a:r>
              <a:rPr lang="en-US" dirty="0"/>
              <a:t>Usually,</a:t>
            </a:r>
            <a:r>
              <a:rPr lang="en-US" baseline="0" dirty="0"/>
              <a:t> simulation is ended with a $finish in SV </a:t>
            </a:r>
            <a:r>
              <a:rPr lang="en-US" baseline="0" dirty="0" err="1"/>
              <a:t>testbenches</a:t>
            </a:r>
            <a:r>
              <a:rPr lang="en-US" baseline="0" dirty="0"/>
              <a:t>. However, in UVM, there are many phases for structural building of </a:t>
            </a:r>
            <a:r>
              <a:rPr lang="en-US" baseline="0" dirty="0" err="1"/>
              <a:t>testbench</a:t>
            </a:r>
            <a:r>
              <a:rPr lang="en-US" baseline="0" dirty="0"/>
              <a:t> environments. The three main phases are – build  and connect, run-time and clean up.</a:t>
            </a:r>
          </a:p>
          <a:p>
            <a:pPr eaLnBrk="1" hangingPunct="1"/>
            <a:r>
              <a:rPr lang="en-US" baseline="0" dirty="0"/>
              <a:t>The build-connect and clean up phases execute in zero time. But, run-time phases consume simulation time. Each phase ends when there are no more pending objections for that phase. The </a:t>
            </a:r>
            <a:r>
              <a:rPr lang="en-US" b="1" baseline="0" dirty="0"/>
              <a:t>end of test </a:t>
            </a:r>
            <a:r>
              <a:rPr lang="en-US" b="0" baseline="0" dirty="0"/>
              <a:t>happens when all of its time consuming phases come to an end.</a:t>
            </a:r>
          </a:p>
          <a:p>
            <a:pPr eaLnBrk="1" hangingPunct="1"/>
            <a:r>
              <a:rPr lang="en-US" b="0" baseline="0" dirty="0" err="1"/>
              <a:t>Testbench</a:t>
            </a:r>
            <a:r>
              <a:rPr lang="en-US" b="0" baseline="0" dirty="0"/>
              <a:t> components step through each phase during simulation and execution does not move to the next phase until all components in the current phase are done. This is achieved through phase objections. In other words, each component raises a flag as soon as they enter the phase and the flag is returned as soon as the component is done with what it was doing. So, until all components drop the flag, the current phase will continue. The flag implies objection here.</a:t>
            </a:r>
          </a:p>
          <a:p>
            <a:pPr eaLnBrk="1" hangingPunct="1"/>
            <a:r>
              <a:rPr lang="en-US" b="0" baseline="0" dirty="0"/>
              <a:t>UVM </a:t>
            </a:r>
            <a:r>
              <a:rPr lang="en-US" b="0" baseline="0" dirty="0" err="1"/>
              <a:t>testbench</a:t>
            </a:r>
            <a:r>
              <a:rPr lang="en-US" b="0" baseline="0" dirty="0"/>
              <a:t> components that uses an objection mechanism, share a counter between them. The method </a:t>
            </a:r>
            <a:r>
              <a:rPr lang="en-US" b="0" baseline="0" dirty="0" err="1"/>
              <a:t>raise_objection</a:t>
            </a:r>
            <a:r>
              <a:rPr lang="en-US" b="0" baseline="0" dirty="0"/>
              <a:t> increments the count and </a:t>
            </a:r>
            <a:r>
              <a:rPr lang="en-US" b="0" baseline="0" dirty="0" err="1"/>
              <a:t>drop_objection</a:t>
            </a:r>
            <a:r>
              <a:rPr lang="en-US" b="0" baseline="0" dirty="0"/>
              <a:t> decrements the count. Once the counter reaches zero, it indicates that all participating components have dropped their objections and the phase is ready to end. </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If</a:t>
            </a:r>
            <a:r>
              <a:rPr lang="en-US" baseline="0" dirty="0"/>
              <a:t> the argument to </a:t>
            </a:r>
            <a:r>
              <a:rPr lang="en-US" baseline="0" dirty="0" err="1"/>
              <a:t>run_test</a:t>
            </a:r>
            <a:r>
              <a:rPr lang="en-US" baseline="0" dirty="0"/>
              <a:t> is blank, it is necessary to specify the test name via command line options to the simulator using +UVM_TESTNAME</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method is preferred</a:t>
            </a:r>
            <a:r>
              <a:rPr lang="en-US" baseline="0" dirty="0"/>
              <a:t> because it allows more flexibility to choose different tests without modifying </a:t>
            </a:r>
            <a:r>
              <a:rPr lang="en-US" baseline="0" dirty="0" err="1"/>
              <a:t>testbench_top</a:t>
            </a:r>
            <a:r>
              <a:rPr lang="en-US" baseline="0" dirty="0"/>
              <a:t> </a:t>
            </a:r>
            <a:r>
              <a:rPr lang="en-US" baseline="0" dirty="0" err="1"/>
              <a:t>everytime</a:t>
            </a:r>
            <a:r>
              <a:rPr lang="en-US" baseline="0" dirty="0"/>
              <a:t> you want to run a different test. It also avoids the need for recompilation since contents of the file is not updated. </a:t>
            </a:r>
          </a:p>
          <a:p>
            <a:pPr eaLnBrk="1" hangingPunct="1"/>
            <a:r>
              <a:rPr lang="en-US" baseline="0" dirty="0"/>
              <a:t>If +UVM_TESTNAME is specified, the UVM factory creates a component of the given test type and starts its phase mechanism. If the specified test is not found or not created by the factory, then a fatal error occurs. If no test is specified via command line and the argument to the </a:t>
            </a:r>
            <a:r>
              <a:rPr lang="en-US" baseline="0" dirty="0" err="1"/>
              <a:t>run_test</a:t>
            </a:r>
            <a:r>
              <a:rPr lang="en-US" baseline="0" dirty="0"/>
              <a:t>() task is blank, then all the components constructed before the call to </a:t>
            </a:r>
            <a:r>
              <a:rPr lang="en-US" baseline="0" dirty="0" err="1"/>
              <a:t>run_test</a:t>
            </a:r>
            <a:r>
              <a:rPr lang="en-US" baseline="0" dirty="0"/>
              <a:t>() will be cycled through their simulation phases. </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a:t>
            </a:r>
            <a:r>
              <a:rPr lang="en-US" baseline="0" dirty="0"/>
              <a:t> is an example of a UVM test in which a </a:t>
            </a:r>
            <a:r>
              <a:rPr lang="en-US" baseline="0" dirty="0" err="1"/>
              <a:t>base_test</a:t>
            </a:r>
            <a:r>
              <a:rPr lang="en-US" baseline="0" dirty="0"/>
              <a:t> is inherited from </a:t>
            </a:r>
            <a:r>
              <a:rPr lang="en-US" baseline="0" dirty="0" err="1"/>
              <a:t>uvm_test</a:t>
            </a:r>
            <a:r>
              <a:rPr lang="en-US" baseline="0" dirty="0"/>
              <a:t>.</a:t>
            </a:r>
          </a:p>
          <a:p>
            <a:pPr eaLnBrk="1" hangingPunct="1"/>
            <a:r>
              <a:rPr lang="en-US" baseline="0" dirty="0"/>
              <a:t>The </a:t>
            </a:r>
            <a:r>
              <a:rPr lang="en-US" baseline="0" dirty="0" err="1"/>
              <a:t>testbench</a:t>
            </a:r>
            <a:r>
              <a:rPr lang="en-US" baseline="0" dirty="0"/>
              <a:t> environment </a:t>
            </a:r>
            <a:r>
              <a:rPr lang="en-US" baseline="0" dirty="0" err="1"/>
              <a:t>m_top_env</a:t>
            </a:r>
            <a:r>
              <a:rPr lang="en-US" baseline="0" dirty="0"/>
              <a:t> and its configuration object is created during the </a:t>
            </a:r>
            <a:r>
              <a:rPr lang="en-US" baseline="0" dirty="0" err="1"/>
              <a:t>build_phase</a:t>
            </a:r>
            <a:r>
              <a:rPr lang="en-US" baseline="0" dirty="0"/>
              <a:t> and setup according to needs of the test. It is then placed into the configuration database using </a:t>
            </a:r>
            <a:r>
              <a:rPr lang="en-US" baseline="0" dirty="0" err="1"/>
              <a:t>uvm_config_db</a:t>
            </a:r>
            <a:r>
              <a:rPr lang="en-US" baseline="0" dirty="0"/>
              <a:t> so that other </a:t>
            </a:r>
            <a:r>
              <a:rPr lang="en-US" baseline="0" dirty="0" err="1"/>
              <a:t>testbench</a:t>
            </a:r>
            <a:r>
              <a:rPr lang="en-US" baseline="0" dirty="0"/>
              <a:t> components within this environment can access the object and configure sub components accordingly.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UVM topology</a:t>
            </a:r>
            <a:r>
              <a:rPr lang="en-US" baseline="0" dirty="0"/>
              <a:t> task </a:t>
            </a:r>
            <a:r>
              <a:rPr lang="en-US" baseline="0" dirty="0" err="1"/>
              <a:t>print_topology</a:t>
            </a:r>
            <a:r>
              <a:rPr lang="en-US" baseline="0" dirty="0"/>
              <a:t> displays all instantiated components in the environment and helps in debug and to identify if any component got left out.</a:t>
            </a:r>
          </a:p>
          <a:p>
            <a:pPr eaLnBrk="1" hangingPunct="1"/>
            <a:r>
              <a:rPr lang="en-US" baseline="0" dirty="0"/>
              <a:t> A test sequence object is built and started in the environment virtual sequencer using its start method. </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 base test helps in setup</a:t>
            </a:r>
            <a:r>
              <a:rPr lang="en-US" baseline="0" dirty="0"/>
              <a:t> of all basic environment parameters and configurations that can be overridden in derivative tests. </a:t>
            </a:r>
          </a:p>
          <a:p>
            <a:pPr eaLnBrk="1" hangingPunct="1"/>
            <a:r>
              <a:rPr lang="en-US" baseline="0" dirty="0"/>
              <a:t>Since there is </a:t>
            </a:r>
            <a:r>
              <a:rPr lang="en-US" b="1" baseline="0" dirty="0"/>
              <a:t>no definition for </a:t>
            </a:r>
            <a:r>
              <a:rPr lang="en-US" b="1" baseline="0" dirty="0" err="1"/>
              <a:t>build_phase</a:t>
            </a:r>
            <a:r>
              <a:rPr lang="en-US" b="1" baseline="0" dirty="0"/>
              <a:t> and other phases </a:t>
            </a:r>
            <a:r>
              <a:rPr lang="en-US" baseline="0" dirty="0"/>
              <a:t>that are defined differently in </a:t>
            </a:r>
            <a:r>
              <a:rPr lang="en-US" baseline="0" dirty="0" err="1"/>
              <a:t>dv_wr_rd_register_test</a:t>
            </a:r>
            <a:r>
              <a:rPr lang="en-US" baseline="0" dirty="0"/>
              <a:t>, its object will inherently call its parent’s </a:t>
            </a:r>
            <a:r>
              <a:rPr lang="en-US" baseline="0" dirty="0" err="1"/>
              <a:t>build_phase</a:t>
            </a:r>
            <a:r>
              <a:rPr lang="en-US" baseline="0" dirty="0"/>
              <a:t> and other phases because of inheritance. </a:t>
            </a:r>
          </a:p>
          <a:p>
            <a:pPr eaLnBrk="1" hangingPunct="1"/>
            <a:r>
              <a:rPr lang="en-US" b="1" baseline="0" dirty="0"/>
              <a:t>Function new is required in all cases </a:t>
            </a:r>
            <a:r>
              <a:rPr lang="en-US" baseline="0" dirty="0"/>
              <a:t>and simulation will give a compilation error if it is not found. </a:t>
            </a:r>
          </a:p>
          <a:p>
            <a:pPr eaLnBrk="1" hangingPunct="1"/>
            <a:r>
              <a:rPr lang="en-US" baseline="0" dirty="0"/>
              <a:t>In this example, only </a:t>
            </a:r>
            <a:r>
              <a:rPr lang="en-US" baseline="0" dirty="0" err="1"/>
              <a:t>run_phase</a:t>
            </a:r>
            <a:r>
              <a:rPr lang="en-US" baseline="0" dirty="0"/>
              <a:t> will be overridden with new definition in derived test and its super call will invoke the </a:t>
            </a:r>
            <a:r>
              <a:rPr lang="en-US" baseline="0" dirty="0" err="1"/>
              <a:t>run_phase</a:t>
            </a:r>
            <a:r>
              <a:rPr lang="en-US" baseline="0" dirty="0"/>
              <a:t> of </a:t>
            </a:r>
            <a:r>
              <a:rPr lang="en-US" baseline="0" dirty="0" err="1"/>
              <a:t>base_test</a:t>
            </a:r>
            <a:endParaRPr lang="en-US" baseline="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Assume that you want to run the same sequence as in</a:t>
            </a:r>
            <a:r>
              <a:rPr lang="en-US" baseline="0" dirty="0"/>
              <a:t> </a:t>
            </a:r>
            <a:r>
              <a:rPr lang="en-US" baseline="0" dirty="0" err="1"/>
              <a:t>dv_wr_rd_register_test</a:t>
            </a:r>
            <a:r>
              <a:rPr lang="en-US" baseline="0" dirty="0"/>
              <a:t>, but instead want this test to be run on a different configuration of the environment. In this case, we can have another derivative test of the previous class and define its </a:t>
            </a:r>
            <a:r>
              <a:rPr lang="en-US" baseline="0" dirty="0" err="1"/>
              <a:t>build_phase</a:t>
            </a:r>
            <a:r>
              <a:rPr lang="en-US" baseline="0" dirty="0"/>
              <a:t> in a different way. </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Within the test case, the start method of the sequence</a:t>
            </a:r>
            <a:r>
              <a:rPr lang="en-US" baseline="0" dirty="0"/>
              <a:t> </a:t>
            </a:r>
            <a:r>
              <a:rPr lang="en-US" baseline="0" dirty="0" err="1"/>
              <a:t>base_seq</a:t>
            </a:r>
            <a:r>
              <a:rPr lang="en-US" baseline="0" dirty="0"/>
              <a:t> is called. Note that the default value of </a:t>
            </a:r>
            <a:r>
              <a:rPr lang="en-US" baseline="0" dirty="0" err="1"/>
              <a:t>call_pre_post</a:t>
            </a:r>
            <a:r>
              <a:rPr lang="en-US" baseline="0" dirty="0"/>
              <a:t> argument of the start method is 1 and hence, </a:t>
            </a:r>
            <a:r>
              <a:rPr lang="en-US" baseline="0" dirty="0" err="1"/>
              <a:t>pre_body</a:t>
            </a:r>
            <a:r>
              <a:rPr lang="en-US" baseline="0" dirty="0"/>
              <a:t> and </a:t>
            </a:r>
            <a:r>
              <a:rPr lang="en-US" baseline="0" dirty="0" err="1"/>
              <a:t>post_body</a:t>
            </a:r>
            <a:r>
              <a:rPr lang="en-US" baseline="0" dirty="0"/>
              <a:t> tasks of the sequence will be called. </a:t>
            </a:r>
            <a:endParaRPr lang="en-US" dirty="0"/>
          </a:p>
          <a:p>
            <a:pPr eaLnBrk="1" hangingPunct="1"/>
            <a:r>
              <a:rPr lang="en-US" dirty="0"/>
              <a:t>As expected,</a:t>
            </a:r>
            <a:r>
              <a:rPr lang="en-US" baseline="0" dirty="0"/>
              <a:t> the sequence executes the </a:t>
            </a:r>
            <a:r>
              <a:rPr lang="en-US" baseline="0" dirty="0" err="1"/>
              <a:t>pre_body</a:t>
            </a:r>
            <a:r>
              <a:rPr lang="en-US" baseline="0" dirty="0"/>
              <a:t> and </a:t>
            </a:r>
            <a:r>
              <a:rPr lang="en-US" baseline="0" dirty="0" err="1"/>
              <a:t>post_body</a:t>
            </a:r>
            <a:r>
              <a:rPr lang="en-US" baseline="0" dirty="0"/>
              <a:t> tasks in addition to the body method. </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US" dirty="0" err="1"/>
              <a:t>tb_top</a:t>
            </a:r>
            <a:r>
              <a:rPr lang="en-US" baseline="0" dirty="0"/>
              <a:t> is a module and is a static container to hold everything else</a:t>
            </a:r>
          </a:p>
          <a:p>
            <a:pPr marL="228600" indent="-228600" eaLnBrk="1" hangingPunct="1">
              <a:buAutoNum type="arabicPeriod"/>
            </a:pPr>
            <a:r>
              <a:rPr lang="en-US" baseline="0" dirty="0"/>
              <a:t>It is required to import </a:t>
            </a:r>
            <a:r>
              <a:rPr lang="en-US" baseline="0" dirty="0" err="1"/>
              <a:t>uvm_pkg</a:t>
            </a:r>
            <a:r>
              <a:rPr lang="en-US" baseline="0" dirty="0"/>
              <a:t> in order to use UVM constructs in this module</a:t>
            </a:r>
          </a:p>
          <a:p>
            <a:pPr marL="228600" indent="-228600" eaLnBrk="1" hangingPunct="1">
              <a:buAutoNum type="arabicPeriod"/>
            </a:pPr>
            <a:r>
              <a:rPr lang="en-US" baseline="0" dirty="0"/>
              <a:t>Clock is generated in the </a:t>
            </a:r>
            <a:r>
              <a:rPr lang="en-US" baseline="0" dirty="0" err="1"/>
              <a:t>testbench</a:t>
            </a:r>
            <a:r>
              <a:rPr lang="en-US" baseline="0" dirty="0"/>
              <a:t> and passed to the interface handle dut_if1</a:t>
            </a:r>
          </a:p>
          <a:p>
            <a:pPr marL="228600" indent="-228600" eaLnBrk="1" hangingPunct="1">
              <a:buAutoNum type="arabicPeriod"/>
            </a:pPr>
            <a:r>
              <a:rPr lang="en-US" baseline="0" dirty="0"/>
              <a:t>The interface is set as an object in </a:t>
            </a:r>
            <a:r>
              <a:rPr lang="en-US" baseline="0" dirty="0" err="1"/>
              <a:t>uvm_config_db</a:t>
            </a:r>
            <a:r>
              <a:rPr lang="en-US" baseline="0" dirty="0"/>
              <a:t> via set and will be retrieved in the test class using get methods</a:t>
            </a:r>
          </a:p>
          <a:p>
            <a:pPr marL="228600" indent="-228600" eaLnBrk="1" hangingPunct="1">
              <a:buAutoNum type="arabicPeriod"/>
            </a:pPr>
            <a:r>
              <a:rPr lang="en-US" baseline="0" dirty="0"/>
              <a:t>The test is invoked by </a:t>
            </a:r>
            <a:r>
              <a:rPr lang="en-US" baseline="0" dirty="0" err="1"/>
              <a:t>run_test</a:t>
            </a:r>
            <a:r>
              <a:rPr lang="en-US" baseline="0" dirty="0"/>
              <a:t> method which accepts name of the test class </a:t>
            </a:r>
            <a:r>
              <a:rPr lang="en-US" baseline="0" dirty="0" err="1"/>
              <a:t>base_test</a:t>
            </a:r>
            <a:r>
              <a:rPr lang="en-US" baseline="0" dirty="0"/>
              <a:t> as an argument</a:t>
            </a:r>
          </a:p>
          <a:p>
            <a:pPr marL="228600" indent="-228600" eaLnBrk="1" hangingPunct="1">
              <a:buAutoNum type="arabicPeriod"/>
            </a:pPr>
            <a:r>
              <a:rPr lang="en-US" baseline="0" dirty="0"/>
              <a:t>Call waveform dump tasks if required</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run phase is partitioned</a:t>
            </a:r>
            <a:r>
              <a:rPr lang="en-US" baseline="0" dirty="0"/>
              <a:t> into 12 sub-phases, all being tasks in nature (time is consumed by these sub-phases).</a:t>
            </a:r>
          </a:p>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In this UVM driver code example, </a:t>
            </a:r>
            <a:r>
              <a:rPr lang="en-US" dirty="0" err="1"/>
              <a:t>dut_vi</a:t>
            </a:r>
            <a:r>
              <a:rPr lang="en-US" dirty="0"/>
              <a:t> is the virtual</a:t>
            </a:r>
            <a:r>
              <a:rPr lang="en-US" baseline="0" dirty="0"/>
              <a:t> interface declaration that is made inside the driver.</a:t>
            </a:r>
            <a:r>
              <a:rPr lang="en-US" dirty="0"/>
              <a:t> Inside the </a:t>
            </a:r>
            <a:r>
              <a:rPr lang="en-US" dirty="0" err="1"/>
              <a:t>reset_phase</a:t>
            </a:r>
            <a:r>
              <a:rPr lang="en-US" dirty="0"/>
              <a:t>,</a:t>
            </a:r>
            <a:r>
              <a:rPr lang="en-US" baseline="0" dirty="0"/>
              <a:t> the reset signal (</a:t>
            </a:r>
            <a:r>
              <a:rPr lang="en-US" baseline="0" dirty="0" err="1"/>
              <a:t>dut_vi.reset</a:t>
            </a:r>
            <a:r>
              <a:rPr lang="en-US" baseline="0" dirty="0"/>
              <a:t>) will be driven LOW to assert the reset and after some time (13 ns) the reset signal is driven HIGH to de-assert the reset and the DUT will be out of reset at this point. </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Monitor is present in a </a:t>
            </a:r>
            <a:r>
              <a:rPr lang="en-US" dirty="0" err="1"/>
              <a:t>uvm</a:t>
            </a:r>
            <a:r>
              <a:rPr lang="en-US" dirty="0"/>
              <a:t> agent (regardless of active</a:t>
            </a:r>
            <a:r>
              <a:rPr lang="en-US" baseline="0" dirty="0"/>
              <a:t> or passive), and receives the pin-level interface signals, after which it transforms these signals into transaction objects. So, as soon as reset signal is asserted, monitor should disable the process of data collection from the interfaces. </a:t>
            </a:r>
          </a:p>
          <a:p>
            <a:pPr eaLnBrk="1" hangingPunct="1"/>
            <a:r>
              <a:rPr lang="en-US" u="sng" baseline="0" dirty="0"/>
              <a:t>Multiple/Intermediate reset</a:t>
            </a:r>
          </a:p>
          <a:p>
            <a:pPr eaLnBrk="1" hangingPunct="1"/>
            <a:r>
              <a:rPr lang="en-US" baseline="0" dirty="0"/>
              <a:t>On power ON, a reset is generated. But, there may be test scenarios where you may want to reset the DUT after the 1</a:t>
            </a:r>
            <a:r>
              <a:rPr lang="en-US" baseline="30000" dirty="0"/>
              <a:t>st</a:t>
            </a:r>
            <a:r>
              <a:rPr lang="en-US" baseline="0" dirty="0"/>
              <a:t> sequence is over, and run the same or different sequence to test DUT behavior without getting it to power down. So, a new reset is triggered without coming out of the UVM phases.</a:t>
            </a:r>
          </a:p>
          <a:p>
            <a:pPr eaLnBrk="1" hangingPunct="1"/>
            <a:r>
              <a:rPr lang="en-US" baseline="0" dirty="0"/>
              <a:t>In this example, in the </a:t>
            </a:r>
            <a:r>
              <a:rPr lang="en-US" baseline="0" dirty="0" err="1"/>
              <a:t>run_phase</a:t>
            </a:r>
            <a:r>
              <a:rPr lang="en-US" baseline="0" dirty="0"/>
              <a:t> task forever loop, </a:t>
            </a:r>
            <a:r>
              <a:rPr lang="en-US" baseline="0" dirty="0" err="1"/>
              <a:t>monitor_items</a:t>
            </a:r>
            <a:r>
              <a:rPr lang="en-US" baseline="0" dirty="0"/>
              <a:t>() task is waiting for </a:t>
            </a:r>
            <a:r>
              <a:rPr lang="en-US" baseline="0" dirty="0" err="1"/>
              <a:t>dut_vi.reset</a:t>
            </a:r>
            <a:r>
              <a:rPr lang="en-US" baseline="0" dirty="0"/>
              <a:t> signal positive edge (reset is de-asserted for active LOW reset). Once the condition is met, </a:t>
            </a:r>
            <a:r>
              <a:rPr lang="en-US" baseline="0" dirty="0" err="1"/>
              <a:t>monitor_items</a:t>
            </a:r>
            <a:r>
              <a:rPr lang="en-US" baseline="0" dirty="0"/>
              <a:t> is spawned from the fork..</a:t>
            </a:r>
            <a:r>
              <a:rPr lang="en-US" baseline="0" dirty="0" err="1"/>
              <a:t>join_none</a:t>
            </a:r>
            <a:r>
              <a:rPr lang="en-US" baseline="0" dirty="0"/>
              <a:t> and the monitor starts collecting the transactions. If there is an upcoming or intermediate reset that comes in the </a:t>
            </a:r>
            <a:r>
              <a:rPr lang="en-US" baseline="0" dirty="0" err="1"/>
              <a:t>negedge</a:t>
            </a:r>
            <a:r>
              <a:rPr lang="en-US" baseline="0" dirty="0"/>
              <a:t> of </a:t>
            </a:r>
            <a:r>
              <a:rPr lang="en-US" baseline="0" dirty="0" err="1"/>
              <a:t>dut_if.reset</a:t>
            </a:r>
            <a:r>
              <a:rPr lang="en-US" baseline="0" dirty="0"/>
              <a:t> (active LOW), the fork process is disabled and </a:t>
            </a:r>
            <a:r>
              <a:rPr lang="en-US" baseline="0" dirty="0" err="1"/>
              <a:t>monitor_items</a:t>
            </a:r>
            <a:r>
              <a:rPr lang="en-US" baseline="0" dirty="0"/>
              <a:t> task is stopped. This is what is expected when a reset occurs (no transactions are collected from input or output ports).</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Whenever there is a UVM</a:t>
            </a:r>
            <a:r>
              <a:rPr lang="en-US" baseline="0" dirty="0"/>
              <a:t> phase JUMP instruction, all ongoing transactions are stopped and the internal FIFOs that are involved in holding the running transactions on that sequencer are cleared. </a:t>
            </a:r>
          </a:p>
          <a:p>
            <a:r>
              <a:rPr lang="en-IN" sz="1200" b="0" i="0" kern="1200" dirty="0">
                <a:solidFill>
                  <a:schemeClr val="tx1"/>
                </a:solidFill>
                <a:latin typeface="Arial" charset="0"/>
                <a:ea typeface="+mn-ea"/>
                <a:cs typeface="+mn-cs"/>
              </a:rPr>
              <a:t>In UVM, the Test ending mechanism is via </a:t>
            </a:r>
            <a:r>
              <a:rPr lang="en-IN" sz="1200" b="1" i="0" kern="1200" dirty="0">
                <a:solidFill>
                  <a:schemeClr val="tx1"/>
                </a:solidFill>
                <a:latin typeface="Arial" charset="0"/>
                <a:ea typeface="+mn-ea"/>
                <a:cs typeface="+mn-cs"/>
              </a:rPr>
              <a:t>Raise Objections</a:t>
            </a:r>
            <a:r>
              <a:rPr lang="en-IN" sz="1200" b="0" i="0" kern="1200" dirty="0">
                <a:solidFill>
                  <a:schemeClr val="tx1"/>
                </a:solidFill>
                <a:latin typeface="Arial" charset="0"/>
                <a:ea typeface="+mn-ea"/>
                <a:cs typeface="+mn-cs"/>
              </a:rPr>
              <a:t> and </a:t>
            </a:r>
            <a:r>
              <a:rPr lang="en-IN" sz="1200" b="1" i="0" kern="1200" dirty="0">
                <a:solidFill>
                  <a:schemeClr val="tx1"/>
                </a:solidFill>
                <a:latin typeface="Arial" charset="0"/>
                <a:ea typeface="+mn-ea"/>
                <a:cs typeface="+mn-cs"/>
              </a:rPr>
              <a:t>Drop Objections</a:t>
            </a:r>
            <a:r>
              <a:rPr lang="en-IN" sz="1200" b="0" i="0" kern="1200" dirty="0">
                <a:solidFill>
                  <a:schemeClr val="tx1"/>
                </a:solidFill>
                <a:latin typeface="Arial" charset="0"/>
                <a:ea typeface="+mn-ea"/>
                <a:cs typeface="+mn-cs"/>
              </a:rPr>
              <a:t>. So the indication of finishing a Sequence is that all the Raised Objections are Dropped and the Objection counter value will be </a:t>
            </a:r>
            <a:r>
              <a:rPr lang="en-IN" sz="1200" b="1" i="0" kern="1200" dirty="0">
                <a:solidFill>
                  <a:schemeClr val="tx1"/>
                </a:solidFill>
                <a:latin typeface="Arial" charset="0"/>
                <a:ea typeface="+mn-ea"/>
                <a:cs typeface="+mn-cs"/>
              </a:rPr>
              <a:t>zero</a:t>
            </a:r>
            <a:r>
              <a:rPr lang="en-IN" sz="1200" b="0" i="0" kern="1200" dirty="0">
                <a:solidFill>
                  <a:schemeClr val="tx1"/>
                </a:solidFill>
                <a:latin typeface="Arial" charset="0"/>
                <a:ea typeface="+mn-ea"/>
                <a:cs typeface="+mn-cs"/>
              </a:rPr>
              <a:t> at this point. Now </a:t>
            </a:r>
            <a:r>
              <a:rPr lang="en-IN" sz="1200" b="1" i="0" kern="1200" dirty="0" err="1">
                <a:solidFill>
                  <a:schemeClr val="tx1"/>
                </a:solidFill>
                <a:latin typeface="Arial" charset="0"/>
                <a:ea typeface="+mn-ea"/>
                <a:cs typeface="+mn-cs"/>
              </a:rPr>
              <a:t>phase_ready_to_end</a:t>
            </a:r>
            <a:r>
              <a:rPr lang="en-IN" sz="1200" b="0" i="0" kern="1200" dirty="0">
                <a:solidFill>
                  <a:schemeClr val="tx1"/>
                </a:solidFill>
                <a:latin typeface="Arial" charset="0"/>
                <a:ea typeface="+mn-ea"/>
                <a:cs typeface="+mn-cs"/>
              </a:rPr>
              <a:t>() function defined above comes into action. </a:t>
            </a:r>
            <a:r>
              <a:rPr lang="en-IN" sz="1200" b="1" i="0" kern="1200" dirty="0" err="1">
                <a:solidFill>
                  <a:schemeClr val="tx1"/>
                </a:solidFill>
                <a:latin typeface="Arial" charset="0"/>
                <a:ea typeface="+mn-ea"/>
                <a:cs typeface="+mn-cs"/>
              </a:rPr>
              <a:t>phase_ready_to_end</a:t>
            </a:r>
            <a:r>
              <a:rPr lang="en-IN" sz="1200" b="0" i="0" kern="1200" dirty="0">
                <a:solidFill>
                  <a:schemeClr val="tx1"/>
                </a:solidFill>
                <a:latin typeface="Arial" charset="0"/>
                <a:ea typeface="+mn-ea"/>
                <a:cs typeface="+mn-cs"/>
              </a:rPr>
              <a:t>() is called whenever the total objection count for the current phase decrements to </a:t>
            </a:r>
            <a:r>
              <a:rPr lang="en-IN" sz="1200" b="1" i="0" kern="1200" dirty="0">
                <a:solidFill>
                  <a:schemeClr val="tx1"/>
                </a:solidFill>
                <a:latin typeface="Arial" charset="0"/>
                <a:ea typeface="+mn-ea"/>
                <a:cs typeface="+mn-cs"/>
              </a:rPr>
              <a:t>0</a:t>
            </a:r>
            <a:r>
              <a:rPr lang="en-IN" sz="1200" b="0" i="0" kern="1200" dirty="0">
                <a:solidFill>
                  <a:schemeClr val="tx1"/>
                </a:solidFill>
                <a:latin typeface="Arial" charset="0"/>
                <a:ea typeface="+mn-ea"/>
                <a:cs typeface="+mn-cs"/>
              </a:rPr>
              <a:t>.</a:t>
            </a:r>
          </a:p>
          <a:p>
            <a:r>
              <a:rPr lang="en-IN" sz="1200" b="0" i="0" kern="1200" dirty="0">
                <a:solidFill>
                  <a:schemeClr val="tx1"/>
                </a:solidFill>
                <a:latin typeface="Arial" charset="0"/>
                <a:ea typeface="+mn-ea"/>
                <a:cs typeface="+mn-cs"/>
              </a:rPr>
              <a:t>From the above code, its clear that once the phase is </a:t>
            </a:r>
            <a:r>
              <a:rPr lang="en-IN" sz="1200" b="1" i="0" kern="1200" dirty="0" err="1">
                <a:solidFill>
                  <a:schemeClr val="tx1"/>
                </a:solidFill>
                <a:latin typeface="Arial" charset="0"/>
                <a:ea typeface="+mn-ea"/>
                <a:cs typeface="+mn-cs"/>
              </a:rPr>
              <a:t>shutdown_phase</a:t>
            </a:r>
            <a:r>
              <a:rPr lang="en-IN" sz="1200" b="0" i="0" kern="1200" dirty="0">
                <a:solidFill>
                  <a:schemeClr val="tx1"/>
                </a:solidFill>
                <a:latin typeface="Arial" charset="0"/>
                <a:ea typeface="+mn-ea"/>
                <a:cs typeface="+mn-cs"/>
              </a:rPr>
              <a:t> (which is last Sub-phase out of the 12 Run Sub-phases) &amp; there is no pending Objection, </a:t>
            </a:r>
            <a:r>
              <a:rPr lang="en-IN" sz="1200" b="0" i="0" kern="1200" dirty="0" err="1">
                <a:solidFill>
                  <a:schemeClr val="tx1"/>
                </a:solidFill>
                <a:latin typeface="Arial" charset="0"/>
                <a:ea typeface="+mn-ea"/>
                <a:cs typeface="+mn-cs"/>
              </a:rPr>
              <a:t>phase_ready_to_end</a:t>
            </a:r>
            <a:r>
              <a:rPr lang="en-IN" sz="1200" b="0" i="0" kern="1200" dirty="0">
                <a:solidFill>
                  <a:schemeClr val="tx1"/>
                </a:solidFill>
                <a:latin typeface="Arial" charset="0"/>
                <a:ea typeface="+mn-ea"/>
                <a:cs typeface="+mn-cs"/>
              </a:rPr>
              <a:t> is activated and make a </a:t>
            </a:r>
            <a:r>
              <a:rPr lang="en-IN" sz="1200" b="1" i="0" kern="1200" dirty="0">
                <a:solidFill>
                  <a:schemeClr val="tx1"/>
                </a:solidFill>
                <a:latin typeface="Arial" charset="0"/>
                <a:ea typeface="+mn-ea"/>
                <a:cs typeface="+mn-cs"/>
              </a:rPr>
              <a:t>JUMP</a:t>
            </a:r>
            <a:r>
              <a:rPr lang="en-IN" sz="1200" b="0" i="0" kern="1200" dirty="0">
                <a:solidFill>
                  <a:schemeClr val="tx1"/>
                </a:solidFill>
                <a:latin typeface="Arial" charset="0"/>
                <a:ea typeface="+mn-ea"/>
                <a:cs typeface="+mn-cs"/>
              </a:rPr>
              <a:t> to the </a:t>
            </a:r>
            <a:r>
              <a:rPr lang="en-IN" sz="1200" b="1" i="0" kern="1200" dirty="0" err="1">
                <a:solidFill>
                  <a:schemeClr val="tx1"/>
                </a:solidFill>
                <a:latin typeface="Arial" charset="0"/>
                <a:ea typeface="+mn-ea"/>
                <a:cs typeface="+mn-cs"/>
              </a:rPr>
              <a:t>pre_reset_phase</a:t>
            </a:r>
            <a:r>
              <a:rPr lang="en-IN" sz="1200" b="1" i="0" kern="1200" dirty="0">
                <a:solidFill>
                  <a:schemeClr val="tx1"/>
                </a:solidFill>
                <a:latin typeface="Arial" charset="0"/>
                <a:ea typeface="+mn-ea"/>
                <a:cs typeface="+mn-cs"/>
              </a:rPr>
              <a:t>()</a:t>
            </a:r>
            <a:r>
              <a:rPr lang="en-IN" sz="1200" b="0" i="0" kern="1200" dirty="0">
                <a:solidFill>
                  <a:schemeClr val="tx1"/>
                </a:solidFill>
                <a:latin typeface="Arial" charset="0"/>
                <a:ea typeface="+mn-ea"/>
                <a:cs typeface="+mn-cs"/>
              </a:rPr>
              <a:t>. From there on, the whole cycle is repeated. This way, the whole process is </a:t>
            </a:r>
            <a:r>
              <a:rPr lang="en-IN" sz="1200" b="1" i="0" kern="1200" dirty="0">
                <a:solidFill>
                  <a:schemeClr val="tx1"/>
                </a:solidFill>
                <a:latin typeface="Arial" charset="0"/>
                <a:ea typeface="+mn-ea"/>
                <a:cs typeface="+mn-cs"/>
              </a:rPr>
              <a:t>re-started again</a:t>
            </a:r>
            <a:r>
              <a:rPr lang="en-IN" sz="1200" b="0" i="0" kern="1200" dirty="0">
                <a:solidFill>
                  <a:schemeClr val="tx1"/>
                </a:solidFill>
                <a:latin typeface="Arial" charset="0"/>
                <a:ea typeface="+mn-ea"/>
                <a:cs typeface="+mn-cs"/>
              </a:rPr>
              <a:t> &amp; a new RESET is generated.</a:t>
            </a:r>
          </a:p>
          <a:p>
            <a:r>
              <a:rPr lang="en-IN" sz="1200" b="0" i="0" kern="1200" dirty="0">
                <a:solidFill>
                  <a:schemeClr val="tx1"/>
                </a:solidFill>
                <a:latin typeface="Arial" charset="0"/>
                <a:ea typeface="+mn-ea"/>
                <a:cs typeface="+mn-cs"/>
              </a:rPr>
              <a:t>This approach can be further extended to Test the scenario where Reset is triggered in-between of the Sequence execution instead of after completing the Sequence.</a:t>
            </a:r>
          </a:p>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Usually, queues</a:t>
            </a:r>
            <a:r>
              <a:rPr lang="en-US" baseline="0" dirty="0"/>
              <a:t> are used inside SB to hold the incoming stream of data transactions. Upon reset, the queues inside the SB must be cleared and all existing elements need to be flushed out. SB doesn’t have any direct access to the interface, it works with UVM analysis imports and deals with transaction objects. Queues can be flushed out in </a:t>
            </a:r>
            <a:r>
              <a:rPr lang="en-US" baseline="0" dirty="0" err="1"/>
              <a:t>pre_reset_phase</a:t>
            </a:r>
            <a:r>
              <a:rPr lang="en-US" baseline="0" dirty="0"/>
              <a: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If a 0</a:t>
            </a:r>
            <a:r>
              <a:rPr lang="en-US" baseline="0" dirty="0"/>
              <a:t> is supplied to </a:t>
            </a:r>
            <a:r>
              <a:rPr lang="en-US" baseline="0" dirty="0" err="1"/>
              <a:t>call_pre_post</a:t>
            </a:r>
            <a:r>
              <a:rPr lang="en-US" baseline="0" dirty="0"/>
              <a:t> argument, the </a:t>
            </a:r>
            <a:r>
              <a:rPr lang="en-US" baseline="0" dirty="0" err="1"/>
              <a:t>pre_body</a:t>
            </a:r>
            <a:r>
              <a:rPr lang="en-US" baseline="0" dirty="0"/>
              <a:t> and </a:t>
            </a:r>
            <a:r>
              <a:rPr lang="en-US" baseline="0" dirty="0" err="1"/>
              <a:t>post_body</a:t>
            </a:r>
            <a:r>
              <a:rPr lang="en-US" baseline="0" dirty="0"/>
              <a:t> methods are not executed. </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Sequence</a:t>
            </a:r>
            <a:r>
              <a:rPr lang="en-US" baseline="0" dirty="0"/>
              <a:t> is the dynamic that generates stimulus for DUT. In terms of multiple reset handling, sequence must be stopped once reset is asserted and must be restarted automatically upon de-assertion of reset. </a:t>
            </a:r>
          </a:p>
          <a:p>
            <a:pPr eaLnBrk="1" hangingPunct="1"/>
            <a:r>
              <a:rPr lang="en-US" baseline="0" dirty="0"/>
              <a:t>In this example, sequence is started on the sequencer </a:t>
            </a:r>
            <a:r>
              <a:rPr lang="en-US" baseline="0" dirty="0" err="1"/>
              <a:t>m_seqr</a:t>
            </a:r>
            <a:r>
              <a:rPr lang="en-US" baseline="0" dirty="0"/>
              <a:t> once the </a:t>
            </a:r>
            <a:r>
              <a:rPr lang="en-US" baseline="0" dirty="0" err="1"/>
              <a:t>main_phase</a:t>
            </a:r>
            <a:r>
              <a:rPr lang="en-US" baseline="0" dirty="0"/>
              <a:t> is entered. So, if we’re able to recycle the UVM phasing flow, sequence will be automatically started on the defined sequencer. </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For</a:t>
            </a:r>
            <a:r>
              <a:rPr lang="en-US" baseline="0" dirty="0"/>
              <a:t> a coverage-driven verification, checks and coverage are required. The table depicts SV checks and coverage construct usage.</a:t>
            </a:r>
          </a:p>
          <a:p>
            <a:pPr eaLnBrk="1" hangingPunct="1"/>
            <a:endParaRPr lang="en-US" dirty="0"/>
          </a:p>
          <a:p>
            <a:pPr eaLnBrk="1" hangingPunct="1"/>
            <a:r>
              <a:rPr lang="en-US" dirty="0"/>
              <a:t>Checks and coverage can be defined in multiple locations</a:t>
            </a:r>
            <a:r>
              <a:rPr lang="en-US" baseline="0" dirty="0"/>
              <a:t> based on category of functionality being analyzed. </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Here, checks</a:t>
            </a:r>
            <a:r>
              <a:rPr lang="en-US" baseline="0" dirty="0"/>
              <a:t> and coverage are depicted in </a:t>
            </a:r>
            <a:r>
              <a:rPr lang="en-US" baseline="0" dirty="0" err="1"/>
              <a:t>uvm_monitor</a:t>
            </a:r>
            <a:r>
              <a:rPr lang="en-US" baseline="0" dirty="0"/>
              <a:t> and interface</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As checks become</a:t>
            </a:r>
            <a:r>
              <a:rPr lang="en-US" baseline="0" dirty="0"/>
              <a:t> more complicated, so does their debugging. </a:t>
            </a:r>
          </a:p>
          <a:p>
            <a:pPr eaLnBrk="1" hangingPunct="1"/>
            <a:r>
              <a:rPr lang="en-US" baseline="0" dirty="0"/>
              <a:t>Concurrent assertions are not allowed in SV classes. </a:t>
            </a:r>
          </a:p>
          <a:p>
            <a:pPr eaLnBrk="1" hangingPunct="1"/>
            <a:r>
              <a:rPr lang="en-US" baseline="0" dirty="0"/>
              <a:t>In the example of an assertion check, the assertion verifies that the size field of the transfer is 1, 2, 4, or 8. Otherwise, the assertions fails. </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first example is a functional check that verifies</a:t>
            </a:r>
            <a:r>
              <a:rPr lang="en-US" baseline="0" dirty="0"/>
              <a:t> the size field value matches the size of the data dynamic array. </a:t>
            </a:r>
          </a:p>
          <a:p>
            <a:pPr eaLnBrk="1" hangingPunct="1"/>
            <a:endParaRPr lang="en-US" baseline="0" dirty="0"/>
          </a:p>
          <a:p>
            <a:pPr eaLnBrk="1" hangingPunct="1"/>
            <a:r>
              <a:rPr lang="en-US" baseline="0" dirty="0"/>
              <a:t>The proper time to execute checks is implementation-dependent. In this example, both checks must be implemented after the transfer is collected by the monitor. Since these checks happen at the same instance of time, a wrapper function is created so that only one call has to be made. The </a:t>
            </a:r>
            <a:r>
              <a:rPr lang="en-US" baseline="0" dirty="0" err="1"/>
              <a:t>perform_transfer_checks</a:t>
            </a:r>
            <a:r>
              <a:rPr lang="en-US" baseline="0" dirty="0"/>
              <a:t> function is called procedurally after the item has been collected by the monitor. </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Functional</a:t>
            </a:r>
            <a:r>
              <a:rPr lang="en-US" baseline="0" dirty="0"/>
              <a:t> coverage is implemented using SV </a:t>
            </a:r>
            <a:r>
              <a:rPr lang="en-US" baseline="0" dirty="0" err="1"/>
              <a:t>covergroups</a:t>
            </a:r>
            <a:r>
              <a:rPr lang="en-US" baseline="0" dirty="0"/>
              <a:t>. Details of the </a:t>
            </a:r>
            <a:r>
              <a:rPr lang="en-US" baseline="0" dirty="0" err="1"/>
              <a:t>covergroup</a:t>
            </a:r>
            <a:r>
              <a:rPr lang="en-US" baseline="0" dirty="0"/>
              <a:t> (</a:t>
            </a:r>
            <a:r>
              <a:rPr lang="en-US" baseline="0" dirty="0" err="1"/>
              <a:t>coverpoints</a:t>
            </a:r>
            <a:r>
              <a:rPr lang="en-US" baseline="0" dirty="0"/>
              <a:t>, when to sample coverage, what bins to create) must be planned and decided prior to start of implementation. The first example shows a simple </a:t>
            </a:r>
            <a:r>
              <a:rPr lang="en-US" baseline="0" dirty="0" err="1"/>
              <a:t>covergroup</a:t>
            </a:r>
            <a:r>
              <a:rPr lang="en-US" baseline="0" dirty="0"/>
              <a:t>. This embedded </a:t>
            </a:r>
            <a:r>
              <a:rPr lang="en-US" baseline="0" dirty="0" err="1"/>
              <a:t>covergroup</a:t>
            </a:r>
            <a:r>
              <a:rPr lang="en-US" baseline="0" dirty="0"/>
              <a:t> is defined inside a class derived from </a:t>
            </a:r>
            <a:r>
              <a:rPr lang="en-US" baseline="0" dirty="0" err="1"/>
              <a:t>uvm_monitor</a:t>
            </a:r>
            <a:r>
              <a:rPr lang="en-US" baseline="0" dirty="0"/>
              <a:t>. </a:t>
            </a:r>
            <a:r>
              <a:rPr lang="en-US" baseline="0"/>
              <a:t>For the </a:t>
            </a:r>
            <a:r>
              <a:rPr lang="en-US" baseline="0" dirty="0" err="1"/>
              <a:t>covergroup</a:t>
            </a:r>
            <a:r>
              <a:rPr lang="en-US" baseline="0" dirty="0"/>
              <a:t>, assign local variables that serve as </a:t>
            </a:r>
            <a:r>
              <a:rPr lang="en-US" baseline="0" dirty="0" err="1"/>
              <a:t>coverpoints</a:t>
            </a:r>
            <a:r>
              <a:rPr lang="en-US" baseline="0" dirty="0"/>
              <a:t> in a function, then sample the </a:t>
            </a:r>
            <a:r>
              <a:rPr lang="en-US" baseline="0" dirty="0" err="1"/>
              <a:t>covergroup</a:t>
            </a:r>
            <a:r>
              <a:rPr lang="en-US" baseline="0" dirty="0"/>
              <a:t>. This is for each transaction data beat of the transfer to be covered.</a:t>
            </a:r>
          </a:p>
          <a:p>
            <a:pPr eaLnBrk="1" hangingPunct="1"/>
            <a:endParaRPr lang="en-US" baseline="0" dirty="0"/>
          </a:p>
          <a:p>
            <a:pPr eaLnBrk="1" hangingPunct="1"/>
            <a:r>
              <a:rPr lang="en-US" baseline="0" dirty="0"/>
              <a:t>The second example shows the function. The function covers several properties of the transfer, with each element of the dynamic array data. SV doesn’t provide ability to cover dynamic arrays. Each element must be accessed individually to cover that value, if required. </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Assertions are added to check</a:t>
            </a:r>
            <a:r>
              <a:rPr lang="en-US" baseline="0" dirty="0"/>
              <a:t> signal activity for a protocol.</a:t>
            </a:r>
          </a:p>
          <a:p>
            <a:pPr eaLnBrk="1" hangingPunct="1"/>
            <a:r>
              <a:rPr lang="en-US" baseline="0" dirty="0"/>
              <a:t>Assert along with assume properties are used to express interface checks.</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There must be some</a:t>
            </a:r>
            <a:r>
              <a:rPr lang="en-US" baseline="0" dirty="0"/>
              <a:t> means to control whether checks are enforced and coverage is collected. The UVM </a:t>
            </a:r>
            <a:r>
              <a:rPr lang="en-US" baseline="0" dirty="0" err="1"/>
              <a:t>bitfield</a:t>
            </a:r>
            <a:r>
              <a:rPr lang="en-US" baseline="0" dirty="0"/>
              <a:t> is used for this purpose, which is controlled using the </a:t>
            </a:r>
            <a:r>
              <a:rPr lang="en-US" baseline="0" dirty="0" err="1"/>
              <a:t>uvm_config_db</a:t>
            </a:r>
            <a:r>
              <a:rPr lang="en-US" baseline="0" dirty="0"/>
              <a:t>.</a:t>
            </a:r>
          </a:p>
          <a:p>
            <a:pPr eaLnBrk="1" hangingPunct="1"/>
            <a:r>
              <a:rPr lang="en-US" baseline="0" dirty="0"/>
              <a:t>Similar to </a:t>
            </a:r>
            <a:r>
              <a:rPr lang="en-US" baseline="0" dirty="0" err="1"/>
              <a:t>checks_enable</a:t>
            </a:r>
            <a:r>
              <a:rPr lang="en-US" baseline="0" dirty="0"/>
              <a:t>, even </a:t>
            </a:r>
            <a:r>
              <a:rPr lang="en-US" baseline="0" dirty="0" err="1"/>
              <a:t>coverage_enable</a:t>
            </a:r>
            <a:r>
              <a:rPr lang="en-US" baseline="0" dirty="0"/>
              <a:t> field can be used in the monitors.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a:t>
            </a:r>
            <a:r>
              <a:rPr lang="en-US" baseline="0" dirty="0"/>
              <a:t> second argument to start method is </a:t>
            </a:r>
            <a:r>
              <a:rPr lang="en-US" i="1" baseline="0" dirty="0"/>
              <a:t>parent </a:t>
            </a:r>
            <a:r>
              <a:rPr lang="en-US" i="0" baseline="0" dirty="0"/>
              <a:t>, which </a:t>
            </a:r>
            <a:r>
              <a:rPr lang="en-US" b="1" i="0" baseline="0" dirty="0"/>
              <a:t>doesn’t indicate the term parent used in inheritance, instead it is the parent sequence that starts the main sequence. </a:t>
            </a:r>
          </a:p>
          <a:p>
            <a:pPr eaLnBrk="1" hangingPunct="1"/>
            <a:r>
              <a:rPr lang="en-US" i="0" baseline="0" dirty="0"/>
              <a:t>This example is to clear the confusion. A child sequence of </a:t>
            </a:r>
            <a:r>
              <a:rPr lang="en-US" i="0" baseline="0" dirty="0" err="1"/>
              <a:t>base_seq</a:t>
            </a:r>
            <a:r>
              <a:rPr lang="en-US" i="0" baseline="0" dirty="0"/>
              <a:t> is created with a print statement in each of its methods and spawn that from the test case. </a:t>
            </a:r>
          </a:p>
          <a:p>
            <a:pPr eaLnBrk="1" hangingPunct="1"/>
            <a:r>
              <a:rPr lang="en-US" i="0" baseline="0" dirty="0"/>
              <a:t>The </a:t>
            </a:r>
            <a:r>
              <a:rPr lang="en-US" i="0" baseline="0" dirty="0" err="1"/>
              <a:t>pre_body</a:t>
            </a:r>
            <a:r>
              <a:rPr lang="en-US" i="0" baseline="0" dirty="0"/>
              <a:t> and </a:t>
            </a:r>
            <a:r>
              <a:rPr lang="en-US" i="0" baseline="0" dirty="0" err="1"/>
              <a:t>post_body</a:t>
            </a:r>
            <a:r>
              <a:rPr lang="en-US" i="0" baseline="0" dirty="0"/>
              <a:t> methods get invoked since default value of </a:t>
            </a:r>
            <a:r>
              <a:rPr lang="en-US" i="0" baseline="0" dirty="0" err="1"/>
              <a:t>call_pre_post</a:t>
            </a:r>
            <a:r>
              <a:rPr lang="en-US" i="0" baseline="0" dirty="0"/>
              <a:t> argument in the start method.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In</a:t>
            </a:r>
            <a:r>
              <a:rPr lang="en-US" baseline="0" dirty="0"/>
              <a:t> this example, another sequence child2_seq is called from the body method in child1_seq. </a:t>
            </a:r>
          </a:p>
          <a:p>
            <a:pPr eaLnBrk="1" hangingPunct="1"/>
            <a:r>
              <a:rPr lang="en-US" baseline="0" dirty="0"/>
              <a:t>It can be seen that child2_seq also executed its own methods after which child1_seq execution is resumed. </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Here, the pointer to child1_seq is supplied as an argument</a:t>
            </a:r>
            <a:r>
              <a:rPr lang="en-US" baseline="0" dirty="0"/>
              <a:t> to the parent of the start method in child2_seq. </a:t>
            </a:r>
          </a:p>
          <a:p>
            <a:pPr eaLnBrk="1" hangingPunct="1"/>
            <a:endParaRPr lang="en-US" baseline="0" dirty="0"/>
          </a:p>
          <a:p>
            <a:pPr eaLnBrk="1" hangingPunct="1"/>
            <a:r>
              <a:rPr lang="en-US" baseline="0" dirty="0"/>
              <a:t>The </a:t>
            </a:r>
            <a:r>
              <a:rPr lang="en-US" baseline="0" dirty="0" err="1"/>
              <a:t>pre_do</a:t>
            </a:r>
            <a:r>
              <a:rPr lang="en-US" baseline="0" dirty="0"/>
              <a:t>, </a:t>
            </a:r>
            <a:r>
              <a:rPr lang="en-US" baseline="0" dirty="0" err="1"/>
              <a:t>mid_do</a:t>
            </a:r>
            <a:r>
              <a:rPr lang="en-US" baseline="0" dirty="0"/>
              <a:t> and </a:t>
            </a:r>
            <a:r>
              <a:rPr lang="en-US" baseline="0" dirty="0" err="1"/>
              <a:t>post_do</a:t>
            </a:r>
            <a:r>
              <a:rPr lang="en-US" baseline="0" dirty="0"/>
              <a:t> methods of the parent sequence child1_seq has been called.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None/>
            </a:pPr>
            <a:r>
              <a:rPr lang="en-US" dirty="0"/>
              <a:t>The</a:t>
            </a:r>
            <a:r>
              <a:rPr lang="en-US" baseline="0" dirty="0"/>
              <a:t> UVM Scoreboard is a verification component that contains checkers and verifies the functionality of a design. It usually receives transaction level objects captured from the interfaces of the DUT via analysis port. </a:t>
            </a:r>
          </a:p>
          <a:p>
            <a:pPr marL="228600" indent="-228600" eaLnBrk="1" hangingPunct="1">
              <a:buNone/>
            </a:pPr>
            <a:r>
              <a:rPr lang="en-US" baseline="0" dirty="0"/>
              <a:t>What is a reference model?</a:t>
            </a:r>
          </a:p>
          <a:p>
            <a:pPr marL="228600" indent="-228600" eaLnBrk="1" hangingPunct="1">
              <a:buNone/>
            </a:pPr>
            <a:r>
              <a:rPr lang="en-US" baseline="0" dirty="0"/>
              <a:t>On receiving data objects, the SB can either perform calculations and predict the expected value or send it to the reference model to get expected values. The reference model is also called a </a:t>
            </a:r>
            <a:r>
              <a:rPr lang="en-US" b="1" baseline="0" dirty="0"/>
              <a:t>predictor</a:t>
            </a:r>
            <a:r>
              <a:rPr lang="en-US" baseline="0" dirty="0"/>
              <a:t> and would mimic the functionality of the design. </a:t>
            </a:r>
          </a:p>
          <a:p>
            <a:pPr marL="228600" indent="-228600" eaLnBrk="1" hangingPunct="1">
              <a:buNone/>
            </a:pPr>
            <a:r>
              <a:rPr lang="en-US" baseline="0" dirty="0"/>
              <a:t>The final task is to compare expected results with the actual output data from DUT. </a:t>
            </a:r>
          </a:p>
          <a:p>
            <a:pPr marL="228600" indent="-228600" eaLnBrk="1" hangingPunct="1">
              <a:buNone/>
            </a:pPr>
            <a:r>
              <a:rPr lang="en-US" baseline="0" dirty="0"/>
              <a:t>It is recommended to inherit from </a:t>
            </a:r>
            <a:r>
              <a:rPr lang="en-US" baseline="0" dirty="0" err="1"/>
              <a:t>uvm_scoreboard</a:t>
            </a:r>
            <a:r>
              <a:rPr lang="en-US" baseline="0" dirty="0"/>
              <a:t> than </a:t>
            </a:r>
            <a:r>
              <a:rPr lang="en-US" baseline="0" dirty="0" err="1"/>
              <a:t>uvm_component</a:t>
            </a:r>
            <a:r>
              <a:rPr lang="en-US" baseline="0" dirty="0"/>
              <a:t>. </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5309-D431-D539-326B-E94764003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F90CB9-75D1-5F08-7CAD-134341E2C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E0012C-28D2-E79E-ECA9-1D3C64DD115D}"/>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5" name="Footer Placeholder 4">
            <a:extLst>
              <a:ext uri="{FF2B5EF4-FFF2-40B4-BE49-F238E27FC236}">
                <a16:creationId xmlns:a16="http://schemas.microsoft.com/office/drawing/2014/main" id="{4F9FC11D-EBC6-492F-35D2-2557AE4C1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3977B-6D30-BC6E-7F56-0BCC13641D9F}"/>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380897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DDB3-5CD9-EA42-609C-56638B83E7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E08855-6209-3DA1-98BF-6C6FD5DE5C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A6214A-F63A-C89B-E020-5BF8DE910E31}"/>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5" name="Footer Placeholder 4">
            <a:extLst>
              <a:ext uri="{FF2B5EF4-FFF2-40B4-BE49-F238E27FC236}">
                <a16:creationId xmlns:a16="http://schemas.microsoft.com/office/drawing/2014/main" id="{27EB5D30-2609-00D6-916F-EBE229DA0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30136D-E1F0-B584-87DC-40A48094D92B}"/>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322342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A7846-306F-A01C-8BDE-92A0BB7B72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552452-EE32-83DD-C467-CFC37A3DD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0AD8B-0F9B-93C0-AFE9-DB4721E99CCE}"/>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5" name="Footer Placeholder 4">
            <a:extLst>
              <a:ext uri="{FF2B5EF4-FFF2-40B4-BE49-F238E27FC236}">
                <a16:creationId xmlns:a16="http://schemas.microsoft.com/office/drawing/2014/main" id="{7A7D5D50-1C4B-9F9C-4769-21E8A9536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232F6-0476-367B-0F13-4919408F8D5B}"/>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203987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407834" y="765175"/>
            <a:ext cx="8064500"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07834" y="1485900"/>
            <a:ext cx="806450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extLst>
      <p:ext uri="{BB962C8B-B14F-4D97-AF65-F5344CB8AC3E}">
        <p14:creationId xmlns:p14="http://schemas.microsoft.com/office/powerpoint/2010/main" val="339531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682465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86939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968501" y="1341438"/>
            <a:ext cx="48895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7061201" y="1341438"/>
            <a:ext cx="4891617"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081043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624381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extLst>
      <p:ext uri="{BB962C8B-B14F-4D97-AF65-F5344CB8AC3E}">
        <p14:creationId xmlns:p14="http://schemas.microsoft.com/office/powerpoint/2010/main" val="2952998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504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98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EE25-D305-55EC-496B-20CAD3A012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DA87E-D926-C283-92FF-3B4374C87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F8167-8B6B-1518-D07D-D85897AA40BA}"/>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5" name="Footer Placeholder 4">
            <a:extLst>
              <a:ext uri="{FF2B5EF4-FFF2-40B4-BE49-F238E27FC236}">
                <a16:creationId xmlns:a16="http://schemas.microsoft.com/office/drawing/2014/main" id="{05566FE4-EF45-168D-E5A5-4FA875885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7C514-3E51-2484-B0DE-0103976E4EAF}"/>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770903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184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861498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457267" y="617538"/>
            <a:ext cx="2495551"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968501" y="617538"/>
            <a:ext cx="7285567"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00086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CAF3-3E80-AFBA-E21F-874C5FDDA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33C1BB-4825-0F9B-1FEA-EAB0C4034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3BEF1-3685-C82E-A8C7-A5B4346E8BF9}"/>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5" name="Footer Placeholder 4">
            <a:extLst>
              <a:ext uri="{FF2B5EF4-FFF2-40B4-BE49-F238E27FC236}">
                <a16:creationId xmlns:a16="http://schemas.microsoft.com/office/drawing/2014/main" id="{36F9A5B3-541A-CFF5-2134-147026552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A0C2E-E7F3-0896-C477-3416A45876B6}"/>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419833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FBD4-E11D-A7E5-9781-6B198D4861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E036A-6E41-4577-E2C6-C4EA007AC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09ADC1-DA4E-D56E-1FD3-92CE6A5D93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B8CFFE-A417-8B65-38C5-245DA1BA9819}"/>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6" name="Footer Placeholder 5">
            <a:extLst>
              <a:ext uri="{FF2B5EF4-FFF2-40B4-BE49-F238E27FC236}">
                <a16:creationId xmlns:a16="http://schemas.microsoft.com/office/drawing/2014/main" id="{4B3F0585-3BD6-4D09-E3EC-1406AD498F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34D44A-D04E-B28D-C308-6C1C6542B162}"/>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132570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0237-B2CF-248C-3FAB-97DBD033C3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C3A77A-5312-4B64-C376-005E9C830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9AAC1-468D-CB6A-3EF7-167E4C5B5E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4A2B5F-DF06-55DB-22A7-0C016E95A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90394D-0506-3D22-6FF1-58EB2BCAC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CF6283-BBC7-5D68-15C9-519A2F0A537E}"/>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8" name="Footer Placeholder 7">
            <a:extLst>
              <a:ext uri="{FF2B5EF4-FFF2-40B4-BE49-F238E27FC236}">
                <a16:creationId xmlns:a16="http://schemas.microsoft.com/office/drawing/2014/main" id="{B848AB84-9C8F-8B76-90A3-E18081D29D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621070-D459-137F-2198-71B910F99145}"/>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384851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7BFB-1049-F834-FA51-9C150D6987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B90D17-3DD4-04AF-6316-E2031FEC7D81}"/>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4" name="Footer Placeholder 3">
            <a:extLst>
              <a:ext uri="{FF2B5EF4-FFF2-40B4-BE49-F238E27FC236}">
                <a16:creationId xmlns:a16="http://schemas.microsoft.com/office/drawing/2014/main" id="{A04996DF-0627-6221-8B80-E240B033CB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DA46E7-9095-57EC-2B5E-D6F627296672}"/>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219215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CBD07-34E0-5518-B3D4-30A52795CA86}"/>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3" name="Footer Placeholder 2">
            <a:extLst>
              <a:ext uri="{FF2B5EF4-FFF2-40B4-BE49-F238E27FC236}">
                <a16:creationId xmlns:a16="http://schemas.microsoft.com/office/drawing/2014/main" id="{980C4869-FC08-8E77-126A-D159433475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DD8C3E-DD8D-9174-9906-AAC06F4D6A56}"/>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428051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E23D-9091-FEF8-DE8D-D7C7BA96C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98B66A-A98A-CC01-3275-ED4EB6C79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1EC8B2-109F-EAD9-886E-5529D6E79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7D452-BD14-E1DA-FFA8-6BB6E9067309}"/>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6" name="Footer Placeholder 5">
            <a:extLst>
              <a:ext uri="{FF2B5EF4-FFF2-40B4-BE49-F238E27FC236}">
                <a16:creationId xmlns:a16="http://schemas.microsoft.com/office/drawing/2014/main" id="{25605712-821E-2D97-CA84-70BAE57D12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D0389F-459D-E8FF-C121-238F4C55AE18}"/>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61941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3A2B-B5DF-D2D2-830A-BA7A3FC51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168A27-3CB9-8527-EE15-A178D7739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ACFCB5-ED33-BADB-053B-57FBE9D74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AD82C-92FE-0F5A-8B22-6B404D92F629}"/>
              </a:ext>
            </a:extLst>
          </p:cNvPr>
          <p:cNvSpPr>
            <a:spLocks noGrp="1"/>
          </p:cNvSpPr>
          <p:nvPr>
            <p:ph type="dt" sz="half" idx="10"/>
          </p:nvPr>
        </p:nvSpPr>
        <p:spPr/>
        <p:txBody>
          <a:bodyPr/>
          <a:lstStyle/>
          <a:p>
            <a:fld id="{A59F9C57-43DC-4572-96AD-A78F05C0B69D}" type="datetimeFigureOut">
              <a:rPr lang="en-IN" smtClean="0"/>
              <a:t>02-03-2024</a:t>
            </a:fld>
            <a:endParaRPr lang="en-IN"/>
          </a:p>
        </p:txBody>
      </p:sp>
      <p:sp>
        <p:nvSpPr>
          <p:cNvPr id="6" name="Footer Placeholder 5">
            <a:extLst>
              <a:ext uri="{FF2B5EF4-FFF2-40B4-BE49-F238E27FC236}">
                <a16:creationId xmlns:a16="http://schemas.microsoft.com/office/drawing/2014/main" id="{03F16476-09DF-7E7A-9092-57CE0FA3A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F99BDE-9E21-EAA2-0ED3-DCC4D3CE62FD}"/>
              </a:ext>
            </a:extLst>
          </p:cNvPr>
          <p:cNvSpPr>
            <a:spLocks noGrp="1"/>
          </p:cNvSpPr>
          <p:nvPr>
            <p:ph type="sldNum" sz="quarter" idx="12"/>
          </p:nvPr>
        </p:nvSpPr>
        <p:spPr/>
        <p:txBody>
          <a:bodyPr/>
          <a:lstStyle/>
          <a:p>
            <a:fld id="{07C9B21E-AF5E-4576-B261-9475A265E5BC}" type="slidenum">
              <a:rPr lang="en-IN" smtClean="0"/>
              <a:t>‹#›</a:t>
            </a:fld>
            <a:endParaRPr lang="en-IN"/>
          </a:p>
        </p:txBody>
      </p:sp>
    </p:spTree>
    <p:extLst>
      <p:ext uri="{BB962C8B-B14F-4D97-AF65-F5344CB8AC3E}">
        <p14:creationId xmlns:p14="http://schemas.microsoft.com/office/powerpoint/2010/main" val="143636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1A3070-0800-09EB-FCB2-ECC09A9E5B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7BBB6A-A1ED-1EC6-0CEE-D7BD6D5D0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C9C038-D0A4-B4B1-FD9E-ABF0BB3A4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F9C57-43DC-4572-96AD-A78F05C0B69D}" type="datetimeFigureOut">
              <a:rPr lang="en-IN" smtClean="0"/>
              <a:t>02-03-2024</a:t>
            </a:fld>
            <a:endParaRPr lang="en-IN"/>
          </a:p>
        </p:txBody>
      </p:sp>
      <p:sp>
        <p:nvSpPr>
          <p:cNvPr id="5" name="Footer Placeholder 4">
            <a:extLst>
              <a:ext uri="{FF2B5EF4-FFF2-40B4-BE49-F238E27FC236}">
                <a16:creationId xmlns:a16="http://schemas.microsoft.com/office/drawing/2014/main" id="{46FB0B22-7AC4-7285-FAA1-CAB8BC21B2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C3D3C3-CBAF-93C9-9036-62C254B76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9B21E-AF5E-4576-B261-9475A265E5BC}" type="slidenum">
              <a:rPr lang="en-IN" smtClean="0"/>
              <a:t>‹#›</a:t>
            </a:fld>
            <a:endParaRPr lang="en-IN"/>
          </a:p>
        </p:txBody>
      </p:sp>
    </p:spTree>
    <p:extLst>
      <p:ext uri="{BB962C8B-B14F-4D97-AF65-F5344CB8AC3E}">
        <p14:creationId xmlns:p14="http://schemas.microsoft.com/office/powerpoint/2010/main" val="1987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44233" y="617538"/>
            <a:ext cx="9408584"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968500" y="1341438"/>
            <a:ext cx="9984317"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599980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62.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97A4-C7D6-F825-E448-C001A53CAC39}"/>
              </a:ext>
            </a:extLst>
          </p:cNvPr>
          <p:cNvSpPr>
            <a:spLocks noGrp="1"/>
          </p:cNvSpPr>
          <p:nvPr>
            <p:ph type="ctrTitle"/>
          </p:nvPr>
        </p:nvSpPr>
        <p:spPr/>
        <p:txBody>
          <a:bodyPr/>
          <a:lstStyle/>
          <a:p>
            <a:r>
              <a:rPr lang="en-IN" dirty="0"/>
              <a:t>UVM Sequence Execution</a:t>
            </a:r>
          </a:p>
        </p:txBody>
      </p:sp>
      <p:sp>
        <p:nvSpPr>
          <p:cNvPr id="3" name="Subtitle 2">
            <a:extLst>
              <a:ext uri="{FF2B5EF4-FFF2-40B4-BE49-F238E27FC236}">
                <a16:creationId xmlns:a16="http://schemas.microsoft.com/office/drawing/2014/main" id="{13373373-7A9E-A46E-AEFC-267232D30C6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1627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843C-F4C2-F874-3FBF-9BC55CC09832}"/>
              </a:ext>
            </a:extLst>
          </p:cNvPr>
          <p:cNvSpPr>
            <a:spLocks noGrp="1"/>
          </p:cNvSpPr>
          <p:nvPr>
            <p:ph type="ctrTitle"/>
          </p:nvPr>
        </p:nvSpPr>
        <p:spPr/>
        <p:txBody>
          <a:bodyPr>
            <a:normAutofit fontScale="90000"/>
          </a:bodyPr>
          <a:lstStyle/>
          <a:p>
            <a:r>
              <a:rPr lang="en-IN" dirty="0"/>
              <a:t>The Remaining UVM Testbench</a:t>
            </a:r>
            <a:br>
              <a:rPr lang="en-IN" dirty="0"/>
            </a:br>
            <a:endParaRPr lang="en-IN" dirty="0"/>
          </a:p>
        </p:txBody>
      </p:sp>
      <p:sp>
        <p:nvSpPr>
          <p:cNvPr id="3" name="Subtitle 2">
            <a:extLst>
              <a:ext uri="{FF2B5EF4-FFF2-40B4-BE49-F238E27FC236}">
                <a16:creationId xmlns:a16="http://schemas.microsoft.com/office/drawing/2014/main" id="{567945DF-DD02-4D69-1D6B-E7D055BC7C1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0880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Scoreboard</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4578" name="Picture 2"/>
          <p:cNvPicPr>
            <a:picLocks noChangeAspect="1" noChangeArrowheads="1"/>
          </p:cNvPicPr>
          <p:nvPr/>
        </p:nvPicPr>
        <p:blipFill>
          <a:blip r:embed="rId4"/>
          <a:srcRect/>
          <a:stretch>
            <a:fillRect/>
          </a:stretch>
        </p:blipFill>
        <p:spPr bwMode="auto">
          <a:xfrm>
            <a:off x="3595670" y="785794"/>
            <a:ext cx="6643734" cy="576648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Creating a UVM Scoreboard</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r>
              <a:rPr lang="en-US" sz="2400" dirty="0">
                <a:solidFill>
                  <a:srgbClr val="000000"/>
                </a:solidFill>
              </a:rPr>
              <a:t>Step 1: Create a custom class inherited from </a:t>
            </a:r>
            <a:r>
              <a:rPr lang="en-US" sz="2400" dirty="0" err="1">
                <a:solidFill>
                  <a:srgbClr val="000000"/>
                </a:solidFill>
              </a:rPr>
              <a:t>uvm_scoreboard</a:t>
            </a:r>
            <a:r>
              <a:rPr lang="en-US" sz="2400" dirty="0">
                <a:solidFill>
                  <a:srgbClr val="000000"/>
                </a:solidFill>
              </a:rPr>
              <a:t>, register with factory, and call function new</a:t>
            </a:r>
          </a:p>
        </p:txBody>
      </p:sp>
      <p:pic>
        <p:nvPicPr>
          <p:cNvPr id="25602" name="Picture 2"/>
          <p:cNvPicPr>
            <a:picLocks noChangeAspect="1" noChangeArrowheads="1"/>
          </p:cNvPicPr>
          <p:nvPr/>
        </p:nvPicPr>
        <p:blipFill>
          <a:blip r:embed="rId4"/>
          <a:srcRect/>
          <a:stretch>
            <a:fillRect/>
          </a:stretch>
        </p:blipFill>
        <p:spPr bwMode="auto">
          <a:xfrm>
            <a:off x="3381356" y="2285992"/>
            <a:ext cx="7305239" cy="278608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Creating a UVM Scoreboard</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r>
              <a:rPr lang="en-US" sz="2400" dirty="0">
                <a:solidFill>
                  <a:srgbClr val="000000"/>
                </a:solidFill>
              </a:rPr>
              <a:t>2. Add necessary TLM exports to receive transactions from other components. Instantiate them in </a:t>
            </a:r>
            <a:r>
              <a:rPr lang="en-US" sz="2400" dirty="0" err="1">
                <a:solidFill>
                  <a:srgbClr val="000000"/>
                </a:solidFill>
              </a:rPr>
              <a:t>build_phase</a:t>
            </a: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3. Define the action to be taken when data is received from analysis port</a:t>
            </a:r>
          </a:p>
        </p:txBody>
      </p:sp>
      <p:pic>
        <p:nvPicPr>
          <p:cNvPr id="26626" name="Picture 2"/>
          <p:cNvPicPr>
            <a:picLocks noChangeAspect="1" noChangeArrowheads="1"/>
          </p:cNvPicPr>
          <p:nvPr/>
        </p:nvPicPr>
        <p:blipFill>
          <a:blip r:embed="rId4"/>
          <a:srcRect/>
          <a:stretch>
            <a:fillRect/>
          </a:stretch>
        </p:blipFill>
        <p:spPr bwMode="auto">
          <a:xfrm>
            <a:off x="3309919" y="2143116"/>
            <a:ext cx="7308107" cy="1500198"/>
          </a:xfrm>
          <a:prstGeom prst="rect">
            <a:avLst/>
          </a:prstGeom>
          <a:noFill/>
          <a:ln w="9525">
            <a:noFill/>
            <a:miter lim="800000"/>
            <a:headEnd/>
            <a:tailEnd/>
          </a:ln>
          <a:effectLst/>
        </p:spPr>
      </p:pic>
      <p:pic>
        <p:nvPicPr>
          <p:cNvPr id="26627" name="Picture 3"/>
          <p:cNvPicPr>
            <a:picLocks noChangeAspect="1" noChangeArrowheads="1"/>
          </p:cNvPicPr>
          <p:nvPr/>
        </p:nvPicPr>
        <p:blipFill>
          <a:blip r:embed="rId5"/>
          <a:srcRect/>
          <a:stretch>
            <a:fillRect/>
          </a:stretch>
        </p:blipFill>
        <p:spPr bwMode="auto">
          <a:xfrm>
            <a:off x="3381357" y="5357826"/>
            <a:ext cx="7018283" cy="11430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Creating a UVM Scoreboard</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r>
              <a:rPr lang="en-US" sz="2400" dirty="0">
                <a:solidFill>
                  <a:srgbClr val="000000"/>
                </a:solidFill>
              </a:rPr>
              <a:t>4. Perform checks</a:t>
            </a: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5. Connect analysis port of scoreboard with other components in the environment</a:t>
            </a:r>
          </a:p>
          <a:p>
            <a:pPr eaLnBrk="1" hangingPunct="1">
              <a:buNone/>
            </a:pPr>
            <a:endParaRPr lang="en-US" sz="2400" dirty="0">
              <a:solidFill>
                <a:srgbClr val="000000"/>
              </a:solidFill>
            </a:endParaRPr>
          </a:p>
          <a:p>
            <a:pPr eaLnBrk="1" hangingPunct="1">
              <a:buNone/>
            </a:pPr>
            <a:endParaRPr lang="en-US" sz="2400" dirty="0">
              <a:solidFill>
                <a:srgbClr val="000000"/>
              </a:solidFill>
            </a:endParaRPr>
          </a:p>
        </p:txBody>
      </p:sp>
      <p:pic>
        <p:nvPicPr>
          <p:cNvPr id="27650" name="Picture 2"/>
          <p:cNvPicPr>
            <a:picLocks noChangeAspect="1" noChangeArrowheads="1"/>
          </p:cNvPicPr>
          <p:nvPr/>
        </p:nvPicPr>
        <p:blipFill>
          <a:blip r:embed="rId4"/>
          <a:srcRect/>
          <a:stretch>
            <a:fillRect/>
          </a:stretch>
        </p:blipFill>
        <p:spPr bwMode="auto">
          <a:xfrm>
            <a:off x="3381357" y="1571612"/>
            <a:ext cx="7194131" cy="1000132"/>
          </a:xfrm>
          <a:prstGeom prst="rect">
            <a:avLst/>
          </a:prstGeom>
          <a:noFill/>
          <a:ln w="9525">
            <a:noFill/>
            <a:miter lim="800000"/>
            <a:headEnd/>
            <a:tailEnd/>
          </a:ln>
          <a:effectLst/>
        </p:spPr>
      </p:pic>
      <p:pic>
        <p:nvPicPr>
          <p:cNvPr id="27651" name="Picture 3"/>
          <p:cNvPicPr>
            <a:picLocks noChangeAspect="1" noChangeArrowheads="1"/>
          </p:cNvPicPr>
          <p:nvPr/>
        </p:nvPicPr>
        <p:blipFill>
          <a:blip r:embed="rId5"/>
          <a:srcRect/>
          <a:stretch>
            <a:fillRect/>
          </a:stretch>
        </p:blipFill>
        <p:spPr bwMode="auto">
          <a:xfrm>
            <a:off x="3381357" y="4000504"/>
            <a:ext cx="7126991" cy="228601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8674" name="Picture 2"/>
          <p:cNvPicPr>
            <a:picLocks noChangeAspect="1" noChangeArrowheads="1"/>
          </p:cNvPicPr>
          <p:nvPr/>
        </p:nvPicPr>
        <p:blipFill>
          <a:blip r:embed="rId4"/>
          <a:srcRect/>
          <a:stretch>
            <a:fillRect/>
          </a:stretch>
        </p:blipFill>
        <p:spPr bwMode="auto">
          <a:xfrm>
            <a:off x="3317304" y="285752"/>
            <a:ext cx="7350728" cy="621508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Connecting UVM Analysis ports of UVM Scoreboard</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9698" name="Picture 2"/>
          <p:cNvPicPr>
            <a:picLocks noChangeAspect="1" noChangeArrowheads="1"/>
          </p:cNvPicPr>
          <p:nvPr/>
        </p:nvPicPr>
        <p:blipFill>
          <a:blip r:embed="rId4"/>
          <a:srcRect/>
          <a:stretch>
            <a:fillRect/>
          </a:stretch>
        </p:blipFill>
        <p:spPr bwMode="auto">
          <a:xfrm>
            <a:off x="3381356" y="1357299"/>
            <a:ext cx="7286644" cy="502095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Environment</a:t>
            </a:r>
          </a:p>
        </p:txBody>
      </p:sp>
      <p:sp>
        <p:nvSpPr>
          <p:cNvPr id="5123" name="Rectangle 3"/>
          <p:cNvSpPr>
            <a:spLocks noGrp="1" noChangeArrowheads="1"/>
          </p:cNvSpPr>
          <p:nvPr>
            <p:ph type="body" idx="1"/>
          </p:nvPr>
        </p:nvSpPr>
        <p:spPr>
          <a:xfrm>
            <a:off x="3432175" y="909639"/>
            <a:ext cx="7056438" cy="5832475"/>
          </a:xfrm>
        </p:spPr>
        <p:txBody>
          <a:bodyPr/>
          <a:lstStyle/>
          <a:p>
            <a:pPr marL="457200" indent="-457200">
              <a:buAutoNum type="arabicPeriod"/>
            </a:pPr>
            <a:r>
              <a:rPr lang="en-US" sz="2400" dirty="0">
                <a:solidFill>
                  <a:srgbClr val="000000"/>
                </a:solidFill>
              </a:rPr>
              <a:t>Code the environment class by extending </a:t>
            </a:r>
            <a:r>
              <a:rPr lang="en-US" sz="2400" dirty="0" err="1">
                <a:solidFill>
                  <a:srgbClr val="000000"/>
                </a:solidFill>
              </a:rPr>
              <a:t>uvm_env</a:t>
            </a:r>
            <a:endParaRPr lang="en-US" sz="2400" dirty="0">
              <a:solidFill>
                <a:srgbClr val="000000"/>
              </a:solidFill>
            </a:endParaRPr>
          </a:p>
          <a:p>
            <a:pPr marL="457200" indent="-457200">
              <a:buAutoNum type="arabicPeriod"/>
            </a:pPr>
            <a:endParaRPr lang="en-US" sz="2400" dirty="0">
              <a:solidFill>
                <a:srgbClr val="000000"/>
              </a:solidFill>
            </a:endParaRPr>
          </a:p>
          <a:p>
            <a:pPr marL="457200" indent="-457200">
              <a:buAutoNum type="arabicPeriod"/>
            </a:pPr>
            <a:endParaRPr lang="en-US" sz="2400" dirty="0">
              <a:solidFill>
                <a:srgbClr val="000000"/>
              </a:solidFill>
            </a:endParaRPr>
          </a:p>
          <a:p>
            <a:pPr marL="457200" indent="-457200">
              <a:buAutoNum type="arabicPeriod"/>
            </a:pPr>
            <a:endParaRPr lang="en-US" sz="2400" dirty="0">
              <a:solidFill>
                <a:srgbClr val="000000"/>
              </a:solidFill>
            </a:endParaRPr>
          </a:p>
          <a:p>
            <a:pPr marL="457200" indent="-457200">
              <a:buAutoNum type="arabicPeriod"/>
            </a:pPr>
            <a:endParaRPr lang="en-US" sz="2400" dirty="0">
              <a:solidFill>
                <a:srgbClr val="000000"/>
              </a:solidFill>
            </a:endParaRPr>
          </a:p>
          <a:p>
            <a:pPr marL="457200" indent="-457200">
              <a:buAutoNum type="arabicPeriod"/>
            </a:pPr>
            <a:endParaRPr lang="en-US" sz="2400" dirty="0">
              <a:solidFill>
                <a:srgbClr val="000000"/>
              </a:solidFill>
            </a:endParaRPr>
          </a:p>
          <a:p>
            <a:pPr marL="457200" indent="-457200">
              <a:buAutoNum type="arabicPeriod"/>
            </a:pPr>
            <a:endParaRPr lang="en-US" sz="2400" dirty="0">
              <a:solidFill>
                <a:srgbClr val="000000"/>
              </a:solidFill>
            </a:endParaRPr>
          </a:p>
          <a:p>
            <a:pPr marL="457200" indent="-457200">
              <a:buAutoNum type="arabicPeriod"/>
            </a:pPr>
            <a:r>
              <a:rPr lang="en-US" sz="2400" dirty="0">
                <a:solidFill>
                  <a:srgbClr val="000000"/>
                </a:solidFill>
              </a:rPr>
              <a:t>Declare the agent</a:t>
            </a:r>
          </a:p>
          <a:p>
            <a:pPr marL="457200" indent="-457200">
              <a:buAutoNum type="arabicPeriod"/>
            </a:pPr>
            <a:endParaRPr lang="en-US" sz="2400" dirty="0">
              <a:solidFill>
                <a:srgbClr val="000000"/>
              </a:solidFill>
            </a:endParaRPr>
          </a:p>
          <a:p>
            <a:pPr marL="457200" indent="-457200">
              <a:buAutoNum type="arabicPeriod"/>
            </a:pPr>
            <a:endParaRPr lang="en-US" sz="2400" dirty="0">
              <a:solidFill>
                <a:srgbClr val="000000"/>
              </a:solidFill>
            </a:endParaRPr>
          </a:p>
          <a:p>
            <a:pPr marL="457200" indent="-457200">
              <a:buAutoNum type="arabicPeriod"/>
            </a:pPr>
            <a:r>
              <a:rPr lang="en-US" sz="2400" dirty="0">
                <a:solidFill>
                  <a:srgbClr val="000000"/>
                </a:solidFill>
              </a:rPr>
              <a:t>Create the agent</a:t>
            </a:r>
          </a:p>
        </p:txBody>
      </p:sp>
      <p:pic>
        <p:nvPicPr>
          <p:cNvPr id="1026" name="Picture 2"/>
          <p:cNvPicPr>
            <a:picLocks noChangeAspect="1" noChangeArrowheads="1"/>
          </p:cNvPicPr>
          <p:nvPr/>
        </p:nvPicPr>
        <p:blipFill>
          <a:blip r:embed="rId4"/>
          <a:srcRect/>
          <a:stretch>
            <a:fillRect/>
          </a:stretch>
        </p:blipFill>
        <p:spPr bwMode="auto">
          <a:xfrm>
            <a:off x="3524232" y="1785926"/>
            <a:ext cx="6929486" cy="23468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3309919" y="4786322"/>
            <a:ext cx="7334301" cy="571504"/>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3452794" y="6143644"/>
            <a:ext cx="6858048" cy="3845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Environment</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050" name="Picture 2"/>
          <p:cNvPicPr>
            <a:picLocks noChangeAspect="1" noChangeArrowheads="1"/>
          </p:cNvPicPr>
          <p:nvPr/>
        </p:nvPicPr>
        <p:blipFill>
          <a:blip r:embed="rId4"/>
          <a:srcRect/>
          <a:stretch>
            <a:fillRect/>
          </a:stretch>
        </p:blipFill>
        <p:spPr bwMode="auto">
          <a:xfrm>
            <a:off x="3381357" y="1214422"/>
            <a:ext cx="7214765" cy="435771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pic>
        <p:nvPicPr>
          <p:cNvPr id="30725" name="Picture 5"/>
          <p:cNvPicPr>
            <a:picLocks noChangeAspect="1" noChangeArrowheads="1"/>
          </p:cNvPicPr>
          <p:nvPr/>
        </p:nvPicPr>
        <p:blipFill>
          <a:blip r:embed="rId4"/>
          <a:srcRect/>
          <a:stretch>
            <a:fillRect/>
          </a:stretch>
        </p:blipFill>
        <p:spPr bwMode="auto">
          <a:xfrm>
            <a:off x="3629048" y="323850"/>
            <a:ext cx="5610225" cy="62103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Stimulus Generation</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pic>
        <p:nvPicPr>
          <p:cNvPr id="214018" name="Picture 2"/>
          <p:cNvPicPr>
            <a:picLocks noChangeAspect="1" noChangeArrowheads="1"/>
          </p:cNvPicPr>
          <p:nvPr/>
        </p:nvPicPr>
        <p:blipFill>
          <a:blip r:embed="rId4"/>
          <a:srcRect/>
          <a:stretch>
            <a:fillRect/>
          </a:stretch>
        </p:blipFill>
        <p:spPr bwMode="auto">
          <a:xfrm>
            <a:off x="3309918" y="857232"/>
            <a:ext cx="7386964" cy="1357322"/>
          </a:xfrm>
          <a:prstGeom prst="rect">
            <a:avLst/>
          </a:prstGeom>
          <a:noFill/>
          <a:ln w="9525">
            <a:noFill/>
            <a:miter lim="800000"/>
            <a:headEnd/>
            <a:tailEnd/>
          </a:ln>
          <a:effectLst/>
        </p:spPr>
      </p:pic>
      <p:pic>
        <p:nvPicPr>
          <p:cNvPr id="214019" name="Picture 3"/>
          <p:cNvPicPr>
            <a:picLocks noChangeAspect="1" noChangeArrowheads="1"/>
          </p:cNvPicPr>
          <p:nvPr/>
        </p:nvPicPr>
        <p:blipFill>
          <a:blip r:embed="rId5"/>
          <a:srcRect/>
          <a:stretch>
            <a:fillRect/>
          </a:stretch>
        </p:blipFill>
        <p:spPr bwMode="auto">
          <a:xfrm>
            <a:off x="3381356" y="2571744"/>
            <a:ext cx="7286644" cy="330977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pic>
        <p:nvPicPr>
          <p:cNvPr id="30722" name="Picture 2"/>
          <p:cNvPicPr>
            <a:picLocks noChangeAspect="1" noChangeArrowheads="1"/>
          </p:cNvPicPr>
          <p:nvPr/>
        </p:nvPicPr>
        <p:blipFill>
          <a:blip r:embed="rId4"/>
          <a:srcRect/>
          <a:stretch>
            <a:fillRect/>
          </a:stretch>
        </p:blipFill>
        <p:spPr bwMode="auto">
          <a:xfrm>
            <a:off x="3428094" y="683414"/>
            <a:ext cx="7122998" cy="5686672"/>
          </a:xfrm>
          <a:prstGeom prst="rect">
            <a:avLst/>
          </a:prstGeom>
          <a:noFill/>
          <a:ln w="9525">
            <a:noFill/>
            <a:miter lim="800000"/>
            <a:headEnd/>
            <a:tailEnd/>
          </a:ln>
          <a:effectLst/>
        </p:spPr>
      </p:pic>
      <p:pic>
        <p:nvPicPr>
          <p:cNvPr id="30724" name="Picture 4"/>
          <p:cNvPicPr>
            <a:picLocks noChangeAspect="1" noChangeArrowheads="1"/>
          </p:cNvPicPr>
          <p:nvPr/>
        </p:nvPicPr>
        <p:blipFill>
          <a:blip r:embed="rId5"/>
          <a:srcRect/>
          <a:stretch>
            <a:fillRect/>
          </a:stretch>
        </p:blipFill>
        <p:spPr bwMode="auto">
          <a:xfrm>
            <a:off x="9937036" y="650238"/>
            <a:ext cx="801214" cy="567690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pic>
        <p:nvPicPr>
          <p:cNvPr id="31746" name="Picture 2"/>
          <p:cNvPicPr>
            <a:picLocks noChangeAspect="1" noChangeArrowheads="1"/>
          </p:cNvPicPr>
          <p:nvPr/>
        </p:nvPicPr>
        <p:blipFill>
          <a:blip r:embed="rId4"/>
          <a:srcRect/>
          <a:stretch>
            <a:fillRect/>
          </a:stretch>
        </p:blipFill>
        <p:spPr bwMode="auto">
          <a:xfrm>
            <a:off x="3524232" y="785795"/>
            <a:ext cx="6715172" cy="578567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pic>
        <p:nvPicPr>
          <p:cNvPr id="32770" name="Picture 2"/>
          <p:cNvPicPr>
            <a:picLocks noChangeAspect="1" noChangeArrowheads="1"/>
          </p:cNvPicPr>
          <p:nvPr/>
        </p:nvPicPr>
        <p:blipFill>
          <a:blip r:embed="rId4"/>
          <a:srcRect/>
          <a:stretch>
            <a:fillRect/>
          </a:stretch>
        </p:blipFill>
        <p:spPr bwMode="auto">
          <a:xfrm>
            <a:off x="3276600" y="1000109"/>
            <a:ext cx="7391400" cy="533129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Test</a:t>
            </a:r>
          </a:p>
        </p:txBody>
      </p:sp>
      <p:sp>
        <p:nvSpPr>
          <p:cNvPr id="5123" name="Rectangle 3"/>
          <p:cNvSpPr>
            <a:spLocks noGrp="1" noChangeArrowheads="1"/>
          </p:cNvSpPr>
          <p:nvPr>
            <p:ph type="body" idx="1"/>
          </p:nvPr>
        </p:nvSpPr>
        <p:spPr>
          <a:xfrm>
            <a:off x="3432175" y="909639"/>
            <a:ext cx="7056438" cy="5832475"/>
          </a:xfrm>
        </p:spPr>
        <p:txBody>
          <a:bodyPr/>
          <a:lstStyle/>
          <a:p>
            <a:pPr marL="457200" indent="-457200">
              <a:buAutoNum type="arabicPeriod"/>
            </a:pPr>
            <a:r>
              <a:rPr lang="en-US" sz="2400" dirty="0">
                <a:solidFill>
                  <a:srgbClr val="000000"/>
                </a:solidFill>
              </a:rPr>
              <a:t>Code the test by extending </a:t>
            </a:r>
            <a:r>
              <a:rPr lang="en-US" sz="2400" dirty="0" err="1">
                <a:solidFill>
                  <a:srgbClr val="000000"/>
                </a:solidFill>
              </a:rPr>
              <a:t>uvm_test</a:t>
            </a:r>
            <a:endParaRPr lang="en-US" sz="2400" dirty="0">
              <a:solidFill>
                <a:srgbClr val="000000"/>
              </a:solidFill>
            </a:endParaRPr>
          </a:p>
        </p:txBody>
      </p:sp>
      <p:pic>
        <p:nvPicPr>
          <p:cNvPr id="3074" name="Picture 2"/>
          <p:cNvPicPr>
            <a:picLocks noChangeAspect="1" noChangeArrowheads="1"/>
          </p:cNvPicPr>
          <p:nvPr/>
        </p:nvPicPr>
        <p:blipFill>
          <a:blip r:embed="rId4"/>
          <a:srcRect/>
          <a:stretch>
            <a:fillRect/>
          </a:stretch>
        </p:blipFill>
        <p:spPr bwMode="auto">
          <a:xfrm>
            <a:off x="3381356" y="1622372"/>
            <a:ext cx="7215206" cy="31639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Test</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r>
              <a:rPr lang="en-US" sz="2400" dirty="0">
                <a:solidFill>
                  <a:srgbClr val="000000"/>
                </a:solidFill>
              </a:rPr>
              <a:t>2. Declare other environments &amp; verification components and build them</a:t>
            </a:r>
          </a:p>
          <a:p>
            <a:pPr eaLnBrk="1" hangingPunct="1">
              <a:buNone/>
            </a:pPr>
            <a:endParaRPr lang="en-US" sz="2400" dirty="0">
              <a:solidFill>
                <a:srgbClr val="000000"/>
              </a:solidFill>
            </a:endParaRPr>
          </a:p>
        </p:txBody>
      </p:sp>
      <p:pic>
        <p:nvPicPr>
          <p:cNvPr id="4098" name="Picture 2"/>
          <p:cNvPicPr>
            <a:picLocks noChangeAspect="1" noChangeArrowheads="1"/>
          </p:cNvPicPr>
          <p:nvPr/>
        </p:nvPicPr>
        <p:blipFill>
          <a:blip r:embed="rId4"/>
          <a:srcRect/>
          <a:stretch>
            <a:fillRect/>
          </a:stretch>
        </p:blipFill>
        <p:spPr bwMode="auto">
          <a:xfrm>
            <a:off x="3360946" y="1857364"/>
            <a:ext cx="7235649" cy="407196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Test</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r>
              <a:rPr lang="en-US" sz="2400" dirty="0">
                <a:solidFill>
                  <a:srgbClr val="000000"/>
                </a:solidFill>
              </a:rPr>
              <a:t>3. Print UVM topology (useful for debug purposes)</a:t>
            </a: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4. Start a virtual sequence</a:t>
            </a:r>
          </a:p>
          <a:p>
            <a:pPr eaLnBrk="1" hangingPunct="1">
              <a:buNone/>
            </a:pPr>
            <a:endParaRPr lang="en-US" sz="2400" dirty="0">
              <a:solidFill>
                <a:srgbClr val="000000"/>
              </a:solidFill>
            </a:endParaRPr>
          </a:p>
        </p:txBody>
      </p:sp>
      <p:pic>
        <p:nvPicPr>
          <p:cNvPr id="3" name="Picture 3"/>
          <p:cNvPicPr>
            <a:picLocks noChangeAspect="1" noChangeArrowheads="1"/>
          </p:cNvPicPr>
          <p:nvPr/>
        </p:nvPicPr>
        <p:blipFill>
          <a:blip r:embed="rId4"/>
          <a:srcRect/>
          <a:stretch>
            <a:fillRect/>
          </a:stretch>
        </p:blipFill>
        <p:spPr bwMode="auto">
          <a:xfrm>
            <a:off x="3381357" y="1500174"/>
            <a:ext cx="7157407" cy="8572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3381356" y="3071811"/>
            <a:ext cx="7286644" cy="36753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Test</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r>
              <a:rPr lang="en-US" sz="2400" dirty="0">
                <a:solidFill>
                  <a:srgbClr val="000000"/>
                </a:solidFill>
              </a:rPr>
              <a:t>How to run a UVM test?</a:t>
            </a:r>
          </a:p>
          <a:p>
            <a:r>
              <a:rPr lang="en-US" sz="2400" dirty="0">
                <a:solidFill>
                  <a:srgbClr val="000000"/>
                </a:solidFill>
              </a:rPr>
              <a:t>A test is started within the </a:t>
            </a:r>
            <a:r>
              <a:rPr lang="en-US" sz="2400" dirty="0" err="1">
                <a:solidFill>
                  <a:srgbClr val="000000"/>
                </a:solidFill>
              </a:rPr>
              <a:t>testbench_top</a:t>
            </a:r>
            <a:r>
              <a:rPr lang="en-US" sz="2400" dirty="0">
                <a:solidFill>
                  <a:srgbClr val="000000"/>
                </a:solidFill>
              </a:rPr>
              <a:t> by a task called </a:t>
            </a:r>
            <a:r>
              <a:rPr lang="en-US" sz="2400" dirty="0" err="1">
                <a:solidFill>
                  <a:srgbClr val="000000"/>
                </a:solidFill>
              </a:rPr>
              <a:t>run_test</a:t>
            </a:r>
            <a:endParaRPr lang="en-US" sz="2400" dirty="0">
              <a:solidFill>
                <a:srgbClr val="000000"/>
              </a:solidFill>
            </a:endParaRPr>
          </a:p>
          <a:p>
            <a:r>
              <a:rPr lang="en-US" sz="2400" dirty="0">
                <a:solidFill>
                  <a:srgbClr val="000000"/>
                </a:solidFill>
              </a:rPr>
              <a:t>This is a global task that must be supplied with name of user-defined UVM test to be run </a:t>
            </a:r>
          </a:p>
        </p:txBody>
      </p:sp>
      <p:pic>
        <p:nvPicPr>
          <p:cNvPr id="6146" name="Picture 2"/>
          <p:cNvPicPr>
            <a:picLocks noChangeAspect="1" noChangeArrowheads="1"/>
          </p:cNvPicPr>
          <p:nvPr/>
        </p:nvPicPr>
        <p:blipFill>
          <a:blip r:embed="rId4"/>
          <a:srcRect/>
          <a:stretch>
            <a:fillRect/>
          </a:stretch>
        </p:blipFill>
        <p:spPr bwMode="auto">
          <a:xfrm>
            <a:off x="3381356" y="3286124"/>
            <a:ext cx="7294196" cy="14287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Test</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r>
              <a:rPr lang="en-US" sz="2400" dirty="0">
                <a:solidFill>
                  <a:srgbClr val="000000"/>
                </a:solidFill>
              </a:rPr>
              <a:t>How to run ANY UVM test?</a:t>
            </a:r>
          </a:p>
          <a:p>
            <a:endParaRPr lang="en-US" sz="2400" dirty="0">
              <a:solidFill>
                <a:srgbClr val="000000"/>
              </a:solidFill>
            </a:endParaRPr>
          </a:p>
        </p:txBody>
      </p:sp>
      <p:pic>
        <p:nvPicPr>
          <p:cNvPr id="7170" name="Picture 2"/>
          <p:cNvPicPr>
            <a:picLocks noChangeAspect="1" noChangeArrowheads="1"/>
          </p:cNvPicPr>
          <p:nvPr/>
        </p:nvPicPr>
        <p:blipFill>
          <a:blip r:embed="rId4"/>
          <a:srcRect/>
          <a:stretch>
            <a:fillRect/>
          </a:stretch>
        </p:blipFill>
        <p:spPr bwMode="auto">
          <a:xfrm>
            <a:off x="3283764" y="1928802"/>
            <a:ext cx="7430333" cy="285752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8194" name="Picture 2"/>
          <p:cNvPicPr>
            <a:picLocks noChangeAspect="1" noChangeArrowheads="1"/>
          </p:cNvPicPr>
          <p:nvPr/>
        </p:nvPicPr>
        <p:blipFill>
          <a:blip r:embed="rId4"/>
          <a:srcRect/>
          <a:stretch>
            <a:fillRect/>
          </a:stretch>
        </p:blipFill>
        <p:spPr bwMode="auto">
          <a:xfrm>
            <a:off x="3381356" y="0"/>
            <a:ext cx="6643734" cy="672255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9218" name="Picture 2"/>
          <p:cNvPicPr>
            <a:picLocks noChangeAspect="1" noChangeArrowheads="1"/>
          </p:cNvPicPr>
          <p:nvPr/>
        </p:nvPicPr>
        <p:blipFill>
          <a:blip r:embed="rId4"/>
          <a:srcRect/>
          <a:stretch>
            <a:fillRect/>
          </a:stretch>
        </p:blipFill>
        <p:spPr bwMode="auto">
          <a:xfrm>
            <a:off x="1524000" y="0"/>
            <a:ext cx="7241010" cy="6858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5"/>
          <a:srcRect/>
          <a:stretch>
            <a:fillRect/>
          </a:stretch>
        </p:blipFill>
        <p:spPr bwMode="auto">
          <a:xfrm>
            <a:off x="7739074" y="1142984"/>
            <a:ext cx="2387285" cy="571501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15042" name="Picture 2"/>
          <p:cNvPicPr>
            <a:picLocks noChangeAspect="1" noChangeArrowheads="1"/>
          </p:cNvPicPr>
          <p:nvPr/>
        </p:nvPicPr>
        <p:blipFill>
          <a:blip r:embed="rId4"/>
          <a:srcRect/>
          <a:stretch>
            <a:fillRect/>
          </a:stretch>
        </p:blipFill>
        <p:spPr bwMode="auto">
          <a:xfrm>
            <a:off x="3381356" y="0"/>
            <a:ext cx="5929354" cy="685123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Derivative Tests</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10242" name="Picture 2"/>
          <p:cNvPicPr>
            <a:picLocks noChangeAspect="1" noChangeArrowheads="1"/>
          </p:cNvPicPr>
          <p:nvPr/>
        </p:nvPicPr>
        <p:blipFill>
          <a:blip r:embed="rId4"/>
          <a:srcRect/>
          <a:stretch>
            <a:fillRect/>
          </a:stretch>
        </p:blipFill>
        <p:spPr bwMode="auto">
          <a:xfrm>
            <a:off x="3309918" y="1357298"/>
            <a:ext cx="7329416" cy="3861471"/>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Derivative Tests</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11266" name="Picture 2"/>
          <p:cNvPicPr>
            <a:picLocks noChangeAspect="1" noChangeArrowheads="1"/>
          </p:cNvPicPr>
          <p:nvPr/>
        </p:nvPicPr>
        <p:blipFill>
          <a:blip r:embed="rId4"/>
          <a:srcRect/>
          <a:stretch>
            <a:fillRect/>
          </a:stretch>
        </p:blipFill>
        <p:spPr bwMode="auto">
          <a:xfrm>
            <a:off x="3524232" y="1285860"/>
            <a:ext cx="7066470" cy="4071966"/>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a:t>
            </a:r>
            <a:r>
              <a:rPr lang="en-US" b="1" dirty="0" err="1">
                <a:solidFill>
                  <a:srgbClr val="000000"/>
                </a:solidFill>
              </a:rPr>
              <a:t>Testbench</a:t>
            </a:r>
            <a:r>
              <a:rPr lang="en-US" b="1" dirty="0">
                <a:solidFill>
                  <a:srgbClr val="000000"/>
                </a:solidFill>
              </a:rPr>
              <a:t> Top</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r>
              <a:rPr lang="en-US" sz="2400" dirty="0" err="1">
                <a:solidFill>
                  <a:srgbClr val="000000"/>
                </a:solidFill>
              </a:rPr>
              <a:t>Testbench</a:t>
            </a:r>
            <a:r>
              <a:rPr lang="en-US" sz="2400" dirty="0">
                <a:solidFill>
                  <a:srgbClr val="000000"/>
                </a:solidFill>
              </a:rPr>
              <a:t> top is the module that connects the DUT and the Verification environment components.</a:t>
            </a:r>
          </a:p>
          <a:p>
            <a:pPr eaLnBrk="1" hangingPunct="1"/>
            <a:endParaRPr lang="en-US" sz="2400" dirty="0">
              <a:solidFill>
                <a:srgbClr val="000000"/>
              </a:solidFill>
            </a:endParaRPr>
          </a:p>
          <a:p>
            <a:pPr eaLnBrk="1" hangingPunct="1"/>
            <a:r>
              <a:rPr lang="en-US" sz="2400" dirty="0">
                <a:solidFill>
                  <a:srgbClr val="000000"/>
                </a:solidFill>
              </a:rPr>
              <a:t>It contains:</a:t>
            </a:r>
          </a:p>
          <a:p>
            <a:pPr lvl="1"/>
            <a:r>
              <a:rPr lang="en-US" sz="2000" dirty="0">
                <a:solidFill>
                  <a:srgbClr val="000000"/>
                </a:solidFill>
              </a:rPr>
              <a:t>DUT instance</a:t>
            </a:r>
          </a:p>
          <a:p>
            <a:pPr lvl="1"/>
            <a:r>
              <a:rPr lang="en-US" sz="2000" dirty="0">
                <a:solidFill>
                  <a:srgbClr val="000000"/>
                </a:solidFill>
              </a:rPr>
              <a:t>Interface instance</a:t>
            </a:r>
          </a:p>
          <a:p>
            <a:pPr lvl="1"/>
            <a:r>
              <a:rPr lang="en-US" sz="2000" dirty="0" err="1">
                <a:solidFill>
                  <a:srgbClr val="000000"/>
                </a:solidFill>
              </a:rPr>
              <a:t>run_test</a:t>
            </a:r>
            <a:r>
              <a:rPr lang="en-US" sz="2000" dirty="0">
                <a:solidFill>
                  <a:srgbClr val="000000"/>
                </a:solidFill>
              </a:rPr>
              <a:t> method</a:t>
            </a:r>
          </a:p>
          <a:p>
            <a:pPr lvl="1"/>
            <a:r>
              <a:rPr lang="en-US" sz="2000" dirty="0">
                <a:solidFill>
                  <a:srgbClr val="000000"/>
                </a:solidFill>
              </a:rPr>
              <a:t>Virtual interface </a:t>
            </a:r>
            <a:r>
              <a:rPr lang="en-US" sz="2000" dirty="0" err="1">
                <a:solidFill>
                  <a:srgbClr val="000000"/>
                </a:solidFill>
              </a:rPr>
              <a:t>set_config_db</a:t>
            </a:r>
            <a:endParaRPr lang="en-US" sz="2000" dirty="0">
              <a:solidFill>
                <a:srgbClr val="000000"/>
              </a:solidFill>
            </a:endParaRPr>
          </a:p>
          <a:p>
            <a:pPr lvl="1"/>
            <a:r>
              <a:rPr lang="en-US" sz="2000" dirty="0">
                <a:solidFill>
                  <a:srgbClr val="000000"/>
                </a:solidFill>
              </a:rPr>
              <a:t>Clock and reset generation logic</a:t>
            </a:r>
          </a:p>
          <a:p>
            <a:pPr lvl="1"/>
            <a:r>
              <a:rPr lang="en-US" sz="2000" dirty="0">
                <a:solidFill>
                  <a:srgbClr val="000000"/>
                </a:solidFill>
              </a:rPr>
              <a:t>Wave dump logic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12290" name="Picture 2"/>
          <p:cNvPicPr>
            <a:picLocks noChangeAspect="1" noChangeArrowheads="1"/>
          </p:cNvPicPr>
          <p:nvPr/>
        </p:nvPicPr>
        <p:blipFill>
          <a:blip r:embed="rId4"/>
          <a:srcRect/>
          <a:stretch>
            <a:fillRect/>
          </a:stretch>
        </p:blipFill>
        <p:spPr bwMode="auto">
          <a:xfrm>
            <a:off x="3381356" y="0"/>
            <a:ext cx="7286644" cy="680386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UVM Class diagram - Review</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endParaRPr lang="en-US" sz="2400" dirty="0">
              <a:solidFill>
                <a:srgbClr val="000000"/>
              </a:solidFill>
            </a:endParaRPr>
          </a:p>
        </p:txBody>
      </p:sp>
      <p:pic>
        <p:nvPicPr>
          <p:cNvPr id="13316" name="Picture 4"/>
          <p:cNvPicPr>
            <a:picLocks noChangeAspect="1" noChangeArrowheads="1"/>
          </p:cNvPicPr>
          <p:nvPr/>
        </p:nvPicPr>
        <p:blipFill>
          <a:blip r:embed="rId4"/>
          <a:srcRect/>
          <a:stretch>
            <a:fillRect/>
          </a:stretch>
        </p:blipFill>
        <p:spPr bwMode="auto">
          <a:xfrm>
            <a:off x="3381356" y="928671"/>
            <a:ext cx="7219950" cy="50196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Reset Handling</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r>
              <a:rPr lang="en-US" sz="2400" dirty="0">
                <a:solidFill>
                  <a:srgbClr val="000000"/>
                </a:solidFill>
              </a:rPr>
              <a:t>Challenges in handling of hardware resets in a verification environment:</a:t>
            </a:r>
          </a:p>
          <a:p>
            <a:r>
              <a:rPr lang="en-US" sz="2400" dirty="0">
                <a:solidFill>
                  <a:srgbClr val="000000"/>
                </a:solidFill>
              </a:rPr>
              <a:t>Reset has to be propagated to all </a:t>
            </a:r>
            <a:r>
              <a:rPr lang="en-US" sz="2400" dirty="0" err="1">
                <a:solidFill>
                  <a:srgbClr val="000000"/>
                </a:solidFill>
              </a:rPr>
              <a:t>testbench</a:t>
            </a:r>
            <a:r>
              <a:rPr lang="en-US" sz="2400" dirty="0">
                <a:solidFill>
                  <a:srgbClr val="000000"/>
                </a:solidFill>
              </a:rPr>
              <a:t> components</a:t>
            </a:r>
          </a:p>
          <a:p>
            <a:r>
              <a:rPr lang="en-US" sz="2400" dirty="0">
                <a:solidFill>
                  <a:srgbClr val="000000"/>
                </a:solidFill>
              </a:rPr>
              <a:t>All UVM components such as driver, monitor, scoreboard must be capable of reacting to the reset (reset aware)</a:t>
            </a:r>
          </a:p>
          <a:p>
            <a:r>
              <a:rPr lang="en-US" sz="2400" dirty="0">
                <a:solidFill>
                  <a:srgbClr val="000000"/>
                </a:solidFill>
              </a:rPr>
              <a:t>All pending sequences already scheduled by the test must be removed from all sequencers and virtual sequencers</a:t>
            </a:r>
          </a:p>
          <a:p>
            <a:r>
              <a:rPr lang="en-US" sz="2400" dirty="0">
                <a:solidFill>
                  <a:srgbClr val="000000"/>
                </a:solidFill>
              </a:rPr>
              <a:t>Once the system gets out of reset, the traffic must be re-generated to the DUT.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Reset Handling</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18434" name="Picture 2"/>
          <p:cNvPicPr>
            <a:picLocks noChangeAspect="1" noChangeArrowheads="1"/>
          </p:cNvPicPr>
          <p:nvPr/>
        </p:nvPicPr>
        <p:blipFill>
          <a:blip r:embed="rId4"/>
          <a:srcRect/>
          <a:stretch>
            <a:fillRect/>
          </a:stretch>
        </p:blipFill>
        <p:spPr bwMode="auto">
          <a:xfrm>
            <a:off x="3524232" y="785794"/>
            <a:ext cx="3857652" cy="603661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Reset Handling</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r>
              <a:rPr lang="en-US" sz="2400" dirty="0">
                <a:solidFill>
                  <a:srgbClr val="000000"/>
                </a:solidFill>
              </a:rPr>
              <a:t>pre-reset: </a:t>
            </a:r>
          </a:p>
          <a:p>
            <a:pPr eaLnBrk="1" hangingPunct="1">
              <a:buNone/>
            </a:pPr>
            <a:r>
              <a:rPr lang="en-US" sz="2400" dirty="0">
                <a:solidFill>
                  <a:srgbClr val="000000"/>
                </a:solidFill>
              </a:rPr>
              <a:t>Starts at the same time as run phase. </a:t>
            </a:r>
          </a:p>
          <a:p>
            <a:pPr eaLnBrk="1" hangingPunct="1">
              <a:buNone/>
            </a:pPr>
            <a:r>
              <a:rPr lang="en-US" sz="2400" dirty="0">
                <a:solidFill>
                  <a:srgbClr val="000000"/>
                </a:solidFill>
              </a:rPr>
              <a:t>Takes care of any activity that should occur before reset(</a:t>
            </a:r>
            <a:r>
              <a:rPr lang="en-US" sz="2400" dirty="0" err="1">
                <a:solidFill>
                  <a:srgbClr val="000000"/>
                </a:solidFill>
              </a:rPr>
              <a:t>eg</a:t>
            </a:r>
            <a:r>
              <a:rPr lang="en-US" sz="2400" dirty="0">
                <a:solidFill>
                  <a:srgbClr val="000000"/>
                </a:solidFill>
              </a:rPr>
              <a:t>: waiting for power signal to go active)</a:t>
            </a:r>
          </a:p>
          <a:p>
            <a:pPr eaLnBrk="1" hangingPunct="1">
              <a:buNone/>
            </a:pPr>
            <a:endParaRPr lang="en-US" sz="2400" dirty="0">
              <a:solidFill>
                <a:srgbClr val="000000"/>
              </a:solidFill>
            </a:endParaRPr>
          </a:p>
          <a:p>
            <a:pPr eaLnBrk="1" hangingPunct="1">
              <a:buNone/>
            </a:pPr>
            <a:r>
              <a:rPr lang="en-US" sz="2400" dirty="0">
                <a:solidFill>
                  <a:srgbClr val="000000"/>
                </a:solidFill>
              </a:rPr>
              <a:t>reset:</a:t>
            </a:r>
          </a:p>
          <a:p>
            <a:pPr eaLnBrk="1" hangingPunct="1">
              <a:buNone/>
            </a:pPr>
            <a:r>
              <a:rPr lang="en-US" sz="2400" dirty="0">
                <a:solidFill>
                  <a:srgbClr val="000000"/>
                </a:solidFill>
              </a:rPr>
              <a:t>Used to generate reset to put the DUT/interface into a default state</a:t>
            </a:r>
          </a:p>
          <a:p>
            <a:pPr eaLnBrk="1" hangingPunct="1">
              <a:buNone/>
            </a:pPr>
            <a:endParaRPr lang="en-US" sz="2400" dirty="0">
              <a:solidFill>
                <a:srgbClr val="000000"/>
              </a:solidFill>
            </a:endParaRPr>
          </a:p>
          <a:p>
            <a:pPr eaLnBrk="1" hangingPunct="1">
              <a:buNone/>
            </a:pPr>
            <a:r>
              <a:rPr lang="en-US" sz="2400" dirty="0" err="1">
                <a:solidFill>
                  <a:srgbClr val="000000"/>
                </a:solidFill>
              </a:rPr>
              <a:t>post_reset</a:t>
            </a:r>
            <a:r>
              <a:rPr lang="en-US" sz="2400" dirty="0">
                <a:solidFill>
                  <a:srgbClr val="000000"/>
                </a:solidFill>
              </a:rPr>
              <a:t>:</a:t>
            </a:r>
          </a:p>
          <a:p>
            <a:pPr eaLnBrk="1" hangingPunct="1">
              <a:buNone/>
            </a:pPr>
            <a:r>
              <a:rPr lang="en-US" sz="2400" dirty="0">
                <a:solidFill>
                  <a:srgbClr val="000000"/>
                </a:solidFill>
              </a:rPr>
              <a:t>For any activity required just after the reset phase.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19458" name="Picture 2"/>
          <p:cNvPicPr>
            <a:picLocks noChangeAspect="1" noChangeArrowheads="1"/>
          </p:cNvPicPr>
          <p:nvPr/>
        </p:nvPicPr>
        <p:blipFill>
          <a:blip r:embed="rId4"/>
          <a:srcRect/>
          <a:stretch>
            <a:fillRect/>
          </a:stretch>
        </p:blipFill>
        <p:spPr bwMode="auto">
          <a:xfrm>
            <a:off x="3309918" y="142852"/>
            <a:ext cx="5857916" cy="658098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Reset Handling for Monitor</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20482" name="Picture 2"/>
          <p:cNvPicPr>
            <a:picLocks noChangeAspect="1" noChangeArrowheads="1"/>
          </p:cNvPicPr>
          <p:nvPr/>
        </p:nvPicPr>
        <p:blipFill>
          <a:blip r:embed="rId4"/>
          <a:srcRect/>
          <a:stretch>
            <a:fillRect/>
          </a:stretch>
        </p:blipFill>
        <p:spPr bwMode="auto">
          <a:xfrm>
            <a:off x="3381356" y="928670"/>
            <a:ext cx="6500858" cy="591480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16066" name="Picture 2"/>
          <p:cNvPicPr>
            <a:picLocks noChangeAspect="1" noChangeArrowheads="1"/>
          </p:cNvPicPr>
          <p:nvPr/>
        </p:nvPicPr>
        <p:blipFill>
          <a:blip r:embed="rId4"/>
          <a:srcRect/>
          <a:stretch>
            <a:fillRect/>
          </a:stretch>
        </p:blipFill>
        <p:spPr bwMode="auto">
          <a:xfrm>
            <a:off x="3309918" y="500066"/>
            <a:ext cx="7348027" cy="2928934"/>
          </a:xfrm>
          <a:prstGeom prst="rect">
            <a:avLst/>
          </a:prstGeom>
          <a:noFill/>
          <a:ln w="9525">
            <a:noFill/>
            <a:miter lim="800000"/>
            <a:headEnd/>
            <a:tailEnd/>
          </a:ln>
          <a:effectLst/>
        </p:spPr>
      </p:pic>
      <p:pic>
        <p:nvPicPr>
          <p:cNvPr id="216067" name="Picture 3"/>
          <p:cNvPicPr>
            <a:picLocks noChangeAspect="1" noChangeArrowheads="1"/>
          </p:cNvPicPr>
          <p:nvPr/>
        </p:nvPicPr>
        <p:blipFill>
          <a:blip r:embed="rId5"/>
          <a:srcRect/>
          <a:stretch>
            <a:fillRect/>
          </a:stretch>
        </p:blipFill>
        <p:spPr bwMode="auto">
          <a:xfrm>
            <a:off x="3424116" y="4429132"/>
            <a:ext cx="7101041" cy="157163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Reset Handling in Sequencer</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21506" name="Picture 2"/>
          <p:cNvPicPr>
            <a:picLocks noChangeAspect="1" noChangeArrowheads="1"/>
          </p:cNvPicPr>
          <p:nvPr/>
        </p:nvPicPr>
        <p:blipFill>
          <a:blip r:embed="rId4"/>
          <a:srcRect/>
          <a:stretch>
            <a:fillRect/>
          </a:stretch>
        </p:blipFill>
        <p:spPr bwMode="auto">
          <a:xfrm>
            <a:off x="3524232" y="785794"/>
            <a:ext cx="6929904" cy="5572164"/>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Reset Handling in Scoreboard</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22530" name="Picture 2"/>
          <p:cNvPicPr>
            <a:picLocks noChangeAspect="1" noChangeArrowheads="1"/>
          </p:cNvPicPr>
          <p:nvPr/>
        </p:nvPicPr>
        <p:blipFill>
          <a:blip r:embed="rId4"/>
          <a:srcRect/>
          <a:stretch>
            <a:fillRect/>
          </a:stretch>
        </p:blipFill>
        <p:spPr bwMode="auto">
          <a:xfrm>
            <a:off x="3452794" y="928670"/>
            <a:ext cx="6572296" cy="5337786"/>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Reset Handling in Sequence</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23554" name="Picture 2"/>
          <p:cNvPicPr>
            <a:picLocks noChangeAspect="1" noChangeArrowheads="1"/>
          </p:cNvPicPr>
          <p:nvPr/>
        </p:nvPicPr>
        <p:blipFill>
          <a:blip r:embed="rId4"/>
          <a:srcRect/>
          <a:stretch>
            <a:fillRect/>
          </a:stretch>
        </p:blipFill>
        <p:spPr bwMode="auto">
          <a:xfrm>
            <a:off x="3309918" y="857232"/>
            <a:ext cx="6429420" cy="5618502"/>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Implementing coverage &amp; checks</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13314" name="Picture 2"/>
          <p:cNvPicPr>
            <a:picLocks noChangeAspect="1" noChangeArrowheads="1"/>
          </p:cNvPicPr>
          <p:nvPr/>
        </p:nvPicPr>
        <p:blipFill>
          <a:blip r:embed="rId4"/>
          <a:srcRect/>
          <a:stretch>
            <a:fillRect/>
          </a:stretch>
        </p:blipFill>
        <p:spPr bwMode="auto">
          <a:xfrm>
            <a:off x="3270420" y="2357430"/>
            <a:ext cx="7397580" cy="171451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4" name="Picture 3"/>
          <p:cNvPicPr>
            <a:picLocks noChangeAspect="1" noChangeArrowheads="1"/>
          </p:cNvPicPr>
          <p:nvPr/>
        </p:nvPicPr>
        <p:blipFill>
          <a:blip r:embed="rId4"/>
          <a:srcRect/>
          <a:stretch>
            <a:fillRect/>
          </a:stretch>
        </p:blipFill>
        <p:spPr bwMode="auto">
          <a:xfrm>
            <a:off x="4167174" y="142853"/>
            <a:ext cx="5429288" cy="659432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Implementing coverage &amp; checks in classes</a:t>
            </a:r>
          </a:p>
        </p:txBody>
      </p:sp>
      <p:sp>
        <p:nvSpPr>
          <p:cNvPr id="5123" name="Rectangle 3"/>
          <p:cNvSpPr>
            <a:spLocks noGrp="1" noChangeArrowheads="1"/>
          </p:cNvSpPr>
          <p:nvPr>
            <p:ph type="body" idx="1"/>
          </p:nvPr>
        </p:nvSpPr>
        <p:spPr>
          <a:xfrm>
            <a:off x="3432175" y="882674"/>
            <a:ext cx="7056438" cy="5832475"/>
          </a:xfrm>
        </p:spPr>
        <p:txBody>
          <a:bodyPr/>
          <a:lstStyle/>
          <a:p>
            <a:pPr eaLnBrk="1" hangingPunct="1"/>
            <a:r>
              <a:rPr lang="en-US" sz="2400" dirty="0">
                <a:solidFill>
                  <a:srgbClr val="000000"/>
                </a:solidFill>
              </a:rPr>
              <a:t>Implemented in classes derived from </a:t>
            </a:r>
            <a:r>
              <a:rPr lang="en-US" sz="2400" dirty="0" err="1">
                <a:solidFill>
                  <a:srgbClr val="000000"/>
                </a:solidFill>
              </a:rPr>
              <a:t>uvm_monitor</a:t>
            </a:r>
            <a:endParaRPr lang="en-US" sz="2400" dirty="0">
              <a:solidFill>
                <a:srgbClr val="000000"/>
              </a:solidFill>
            </a:endParaRPr>
          </a:p>
          <a:p>
            <a:pPr eaLnBrk="1" hangingPunct="1"/>
            <a:r>
              <a:rPr lang="en-US" sz="2400" dirty="0">
                <a:solidFill>
                  <a:srgbClr val="000000"/>
                </a:solidFill>
              </a:rPr>
              <a:t>Write checks as procedural code or SV immediate assertions</a:t>
            </a:r>
          </a:p>
          <a:p>
            <a:pPr eaLnBrk="1" hangingPunct="1"/>
            <a:r>
              <a:rPr lang="en-US" sz="2400" i="1" dirty="0">
                <a:solidFill>
                  <a:srgbClr val="000000"/>
                </a:solidFill>
              </a:rPr>
              <a:t>TIP: Use immediate assertions for simple checks (written in few lines of code). </a:t>
            </a:r>
          </a:p>
          <a:p>
            <a:pPr eaLnBrk="1" hangingPunct="1">
              <a:buNone/>
            </a:pPr>
            <a:r>
              <a:rPr lang="en-US" sz="2400" i="1" dirty="0">
                <a:solidFill>
                  <a:srgbClr val="000000"/>
                </a:solidFill>
              </a:rPr>
              <a:t>	Use functions for complex checks (many lines of code)</a:t>
            </a:r>
          </a:p>
        </p:txBody>
      </p:sp>
      <p:pic>
        <p:nvPicPr>
          <p:cNvPr id="14338" name="Picture 2"/>
          <p:cNvPicPr>
            <a:picLocks noChangeAspect="1" noChangeArrowheads="1"/>
          </p:cNvPicPr>
          <p:nvPr/>
        </p:nvPicPr>
        <p:blipFill>
          <a:blip r:embed="rId4"/>
          <a:srcRect/>
          <a:stretch>
            <a:fillRect/>
          </a:stretch>
        </p:blipFill>
        <p:spPr bwMode="auto">
          <a:xfrm>
            <a:off x="3381357" y="4357694"/>
            <a:ext cx="7172375"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buNone/>
            </a:pPr>
            <a:endParaRPr lang="en-US" sz="20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This is procedural-code example of a check.</a:t>
            </a: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Execution of checks by call to the check functions.  </a:t>
            </a:r>
          </a:p>
        </p:txBody>
      </p:sp>
      <p:pic>
        <p:nvPicPr>
          <p:cNvPr id="15362" name="Picture 2"/>
          <p:cNvPicPr>
            <a:picLocks noChangeAspect="1" noChangeArrowheads="1"/>
          </p:cNvPicPr>
          <p:nvPr/>
        </p:nvPicPr>
        <p:blipFill>
          <a:blip r:embed="rId4"/>
          <a:srcRect/>
          <a:stretch>
            <a:fillRect/>
          </a:stretch>
        </p:blipFill>
        <p:spPr bwMode="auto">
          <a:xfrm>
            <a:off x="3309918" y="785794"/>
            <a:ext cx="7343406" cy="107157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5"/>
          <a:srcRect/>
          <a:stretch>
            <a:fillRect/>
          </a:stretch>
        </p:blipFill>
        <p:spPr bwMode="auto">
          <a:xfrm>
            <a:off x="3309919" y="3571876"/>
            <a:ext cx="7413677" cy="11430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16386" name="Picture 2"/>
          <p:cNvPicPr>
            <a:picLocks noChangeAspect="1" noChangeArrowheads="1"/>
          </p:cNvPicPr>
          <p:nvPr/>
        </p:nvPicPr>
        <p:blipFill>
          <a:blip r:embed="rId4"/>
          <a:srcRect/>
          <a:stretch>
            <a:fillRect/>
          </a:stretch>
        </p:blipFill>
        <p:spPr bwMode="auto">
          <a:xfrm>
            <a:off x="3381356" y="0"/>
            <a:ext cx="6215106" cy="3273732"/>
          </a:xfrm>
          <a:prstGeom prst="rect">
            <a:avLst/>
          </a:prstGeom>
          <a:noFill/>
          <a:ln w="9525">
            <a:noFill/>
            <a:miter lim="800000"/>
            <a:headEnd/>
            <a:tailEnd/>
          </a:ln>
          <a:effectLst/>
        </p:spPr>
      </p:pic>
      <p:pic>
        <p:nvPicPr>
          <p:cNvPr id="16387" name="Picture 3"/>
          <p:cNvPicPr>
            <a:picLocks noChangeAspect="1" noChangeArrowheads="1"/>
          </p:cNvPicPr>
          <p:nvPr/>
        </p:nvPicPr>
        <p:blipFill>
          <a:blip r:embed="rId5"/>
          <a:srcRect/>
          <a:stretch>
            <a:fillRect/>
          </a:stretch>
        </p:blipFill>
        <p:spPr bwMode="auto">
          <a:xfrm>
            <a:off x="3452794" y="4643447"/>
            <a:ext cx="6500858" cy="207446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Implementing Coverage &amp; Checks in Interfaces</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r>
              <a:rPr lang="en-US" sz="2400" dirty="0">
                <a:solidFill>
                  <a:srgbClr val="000000"/>
                </a:solidFill>
              </a:rPr>
              <a:t>Checks implemented as assertions</a:t>
            </a:r>
          </a:p>
          <a:p>
            <a:pPr eaLnBrk="1" hangingPunct="1"/>
            <a:endParaRPr lang="en-US" sz="2400" dirty="0">
              <a:solidFill>
                <a:srgbClr val="000000"/>
              </a:solidFill>
            </a:endParaRPr>
          </a:p>
          <a:p>
            <a:pPr eaLnBrk="1" hangingPunct="1"/>
            <a:r>
              <a:rPr lang="en-US" sz="2400" dirty="0">
                <a:solidFill>
                  <a:srgbClr val="000000"/>
                </a:solidFill>
              </a:rPr>
              <a:t>Assertions related to physical interface are placed in </a:t>
            </a:r>
            <a:r>
              <a:rPr lang="en-US" sz="2400" dirty="0" err="1">
                <a:solidFill>
                  <a:srgbClr val="000000"/>
                </a:solidFill>
              </a:rPr>
              <a:t>env’s</a:t>
            </a:r>
            <a:r>
              <a:rPr lang="en-US" sz="2400" dirty="0">
                <a:solidFill>
                  <a:srgbClr val="000000"/>
                </a:solidFill>
              </a:rPr>
              <a:t> interface</a:t>
            </a:r>
          </a:p>
          <a:p>
            <a:pPr eaLnBrk="1" hangingPunct="1"/>
            <a:endParaRPr lang="en-US" sz="2400" dirty="0">
              <a:solidFill>
                <a:srgbClr val="000000"/>
              </a:solidFill>
            </a:endParaRPr>
          </a:p>
          <a:p>
            <a:pPr eaLnBrk="1" hangingPunct="1"/>
            <a:r>
              <a:rPr lang="en-US" sz="2400" dirty="0">
                <a:solidFill>
                  <a:srgbClr val="000000"/>
                </a:solidFill>
              </a:rPr>
              <a:t>Assert is used when the property expresses behavior of DUT</a:t>
            </a:r>
          </a:p>
          <a:p>
            <a:pPr eaLnBrk="1" hangingPunct="1"/>
            <a:endParaRPr lang="en-US" sz="2400" dirty="0">
              <a:solidFill>
                <a:srgbClr val="000000"/>
              </a:solidFill>
            </a:endParaRPr>
          </a:p>
          <a:p>
            <a:pPr eaLnBrk="1" hangingPunct="1"/>
            <a:r>
              <a:rPr lang="en-US" sz="2400" dirty="0">
                <a:solidFill>
                  <a:srgbClr val="000000"/>
                </a:solidFill>
              </a:rPr>
              <a:t>Assume is used when the property expresses behavior of the environment that generates stimulus to DUT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Controlling coverage and checks</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r>
              <a:rPr lang="en-US" sz="2000" dirty="0">
                <a:solidFill>
                  <a:srgbClr val="000000"/>
                </a:solidFill>
              </a:rPr>
              <a:t>If </a:t>
            </a:r>
            <a:r>
              <a:rPr lang="en-US" sz="2000" dirty="0" err="1">
                <a:solidFill>
                  <a:srgbClr val="000000"/>
                </a:solidFill>
              </a:rPr>
              <a:t>checks_enable</a:t>
            </a:r>
            <a:r>
              <a:rPr lang="en-US" sz="2000" dirty="0">
                <a:solidFill>
                  <a:srgbClr val="000000"/>
                </a:solidFill>
              </a:rPr>
              <a:t> is 0, the function that performs the checks is not called. </a:t>
            </a: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p:txBody>
      </p:sp>
      <p:pic>
        <p:nvPicPr>
          <p:cNvPr id="17410" name="Picture 2"/>
          <p:cNvPicPr>
            <a:picLocks noChangeAspect="1" noChangeArrowheads="1"/>
          </p:cNvPicPr>
          <p:nvPr/>
        </p:nvPicPr>
        <p:blipFill>
          <a:blip r:embed="rId4"/>
          <a:srcRect/>
          <a:stretch>
            <a:fillRect/>
          </a:stretch>
        </p:blipFill>
        <p:spPr bwMode="auto">
          <a:xfrm>
            <a:off x="3381356" y="1000108"/>
            <a:ext cx="7286644" cy="714381"/>
          </a:xfrm>
          <a:prstGeom prst="rect">
            <a:avLst/>
          </a:prstGeom>
          <a:noFill/>
          <a:ln w="9525">
            <a:noFill/>
            <a:miter lim="800000"/>
            <a:headEnd/>
            <a:tailEnd/>
          </a:ln>
          <a:effectLst/>
        </p:spPr>
      </p:pic>
      <p:pic>
        <p:nvPicPr>
          <p:cNvPr id="17412" name="Picture 4"/>
          <p:cNvPicPr>
            <a:picLocks noChangeAspect="1" noChangeArrowheads="1"/>
          </p:cNvPicPr>
          <p:nvPr/>
        </p:nvPicPr>
        <p:blipFill>
          <a:blip r:embed="rId5"/>
          <a:srcRect/>
          <a:stretch>
            <a:fillRect/>
          </a:stretch>
        </p:blipFill>
        <p:spPr bwMode="auto">
          <a:xfrm>
            <a:off x="3595670" y="2714620"/>
            <a:ext cx="4500594" cy="58449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17090" name="Picture 2"/>
          <p:cNvPicPr>
            <a:picLocks noChangeAspect="1" noChangeArrowheads="1"/>
          </p:cNvPicPr>
          <p:nvPr/>
        </p:nvPicPr>
        <p:blipFill>
          <a:blip r:embed="rId4"/>
          <a:srcRect/>
          <a:stretch>
            <a:fillRect/>
          </a:stretch>
        </p:blipFill>
        <p:spPr bwMode="auto">
          <a:xfrm>
            <a:off x="3452794" y="928670"/>
            <a:ext cx="7215206" cy="2649238"/>
          </a:xfrm>
          <a:prstGeom prst="rect">
            <a:avLst/>
          </a:prstGeom>
          <a:noFill/>
          <a:ln w="9525">
            <a:noFill/>
            <a:miter lim="800000"/>
            <a:headEnd/>
            <a:tailEnd/>
          </a:ln>
          <a:effectLst/>
        </p:spPr>
      </p:pic>
      <p:pic>
        <p:nvPicPr>
          <p:cNvPr id="217091" name="Picture 3"/>
          <p:cNvPicPr>
            <a:picLocks noChangeAspect="1" noChangeArrowheads="1"/>
          </p:cNvPicPr>
          <p:nvPr/>
        </p:nvPicPr>
        <p:blipFill>
          <a:blip r:embed="rId5"/>
          <a:srcRect/>
          <a:stretch>
            <a:fillRect/>
          </a:stretch>
        </p:blipFill>
        <p:spPr bwMode="auto">
          <a:xfrm>
            <a:off x="3560292" y="4786322"/>
            <a:ext cx="6893427" cy="121444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Inherited Sequence Flow</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18114" name="Picture 2"/>
          <p:cNvPicPr>
            <a:picLocks noChangeAspect="1" noChangeArrowheads="1"/>
          </p:cNvPicPr>
          <p:nvPr/>
        </p:nvPicPr>
        <p:blipFill>
          <a:blip r:embed="rId4"/>
          <a:srcRect/>
          <a:stretch>
            <a:fillRect/>
          </a:stretch>
        </p:blipFill>
        <p:spPr bwMode="auto">
          <a:xfrm>
            <a:off x="3381356" y="714356"/>
            <a:ext cx="7286644" cy="5020748"/>
          </a:xfrm>
          <a:prstGeom prst="rect">
            <a:avLst/>
          </a:prstGeom>
          <a:noFill/>
          <a:ln w="9525">
            <a:noFill/>
            <a:miter lim="800000"/>
            <a:headEnd/>
            <a:tailEnd/>
          </a:ln>
          <a:effectLst/>
        </p:spPr>
      </p:pic>
      <p:pic>
        <p:nvPicPr>
          <p:cNvPr id="218115" name="Picture 3"/>
          <p:cNvPicPr>
            <a:picLocks noChangeAspect="1" noChangeArrowheads="1"/>
          </p:cNvPicPr>
          <p:nvPr/>
        </p:nvPicPr>
        <p:blipFill>
          <a:blip r:embed="rId5"/>
          <a:srcRect/>
          <a:stretch>
            <a:fillRect/>
          </a:stretch>
        </p:blipFill>
        <p:spPr bwMode="auto">
          <a:xfrm>
            <a:off x="3381357" y="5476876"/>
            <a:ext cx="5819775" cy="13811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Spawned Sequence Flow</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19138" name="Picture 2"/>
          <p:cNvPicPr>
            <a:picLocks noChangeAspect="1" noChangeArrowheads="1"/>
          </p:cNvPicPr>
          <p:nvPr/>
        </p:nvPicPr>
        <p:blipFill>
          <a:blip r:embed="rId4"/>
          <a:srcRect/>
          <a:stretch>
            <a:fillRect/>
          </a:stretch>
        </p:blipFill>
        <p:spPr bwMode="auto">
          <a:xfrm>
            <a:off x="3309918" y="785795"/>
            <a:ext cx="6500858" cy="4638513"/>
          </a:xfrm>
          <a:prstGeom prst="rect">
            <a:avLst/>
          </a:prstGeom>
          <a:noFill/>
          <a:ln w="9525">
            <a:noFill/>
            <a:miter lim="800000"/>
            <a:headEnd/>
            <a:tailEnd/>
          </a:ln>
          <a:effectLst/>
        </p:spPr>
      </p:pic>
      <p:pic>
        <p:nvPicPr>
          <p:cNvPr id="219139" name="Picture 3"/>
          <p:cNvPicPr>
            <a:picLocks noChangeAspect="1" noChangeArrowheads="1"/>
          </p:cNvPicPr>
          <p:nvPr/>
        </p:nvPicPr>
        <p:blipFill>
          <a:blip r:embed="rId5"/>
          <a:srcRect/>
          <a:stretch>
            <a:fillRect/>
          </a:stretch>
        </p:blipFill>
        <p:spPr bwMode="auto">
          <a:xfrm>
            <a:off x="4829206" y="5014936"/>
            <a:ext cx="5695950" cy="1771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r>
              <a:rPr lang="en-US" b="1" dirty="0">
                <a:solidFill>
                  <a:srgbClr val="000000"/>
                </a:solidFill>
              </a:rPr>
              <a:t>Sequence Execution Flow</a:t>
            </a: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21186" name="Picture 2"/>
          <p:cNvPicPr>
            <a:picLocks noChangeAspect="1" noChangeArrowheads="1"/>
          </p:cNvPicPr>
          <p:nvPr/>
        </p:nvPicPr>
        <p:blipFill>
          <a:blip r:embed="rId4"/>
          <a:srcRect/>
          <a:stretch>
            <a:fillRect/>
          </a:stretch>
        </p:blipFill>
        <p:spPr bwMode="auto">
          <a:xfrm>
            <a:off x="3438525" y="857233"/>
            <a:ext cx="7229475" cy="570066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3432175" y="909639"/>
            <a:ext cx="7056438" cy="5832475"/>
          </a:xfrm>
        </p:spPr>
        <p:txBody>
          <a:bodyPr/>
          <a:lstStyle/>
          <a:p>
            <a:pPr eaLnBrk="1" hangingPunct="1"/>
            <a:endParaRPr lang="en-US" sz="2000" dirty="0">
              <a:solidFill>
                <a:srgbClr val="000000"/>
              </a:solidFill>
            </a:endParaRPr>
          </a:p>
        </p:txBody>
      </p:sp>
      <p:pic>
        <p:nvPicPr>
          <p:cNvPr id="220162" name="Picture 2"/>
          <p:cNvPicPr>
            <a:picLocks noChangeAspect="1" noChangeArrowheads="1"/>
          </p:cNvPicPr>
          <p:nvPr/>
        </p:nvPicPr>
        <p:blipFill>
          <a:blip r:embed="rId4"/>
          <a:srcRect/>
          <a:stretch>
            <a:fillRect/>
          </a:stretch>
        </p:blipFill>
        <p:spPr bwMode="auto">
          <a:xfrm>
            <a:off x="3452794" y="500042"/>
            <a:ext cx="7054772" cy="2428892"/>
          </a:xfrm>
          <a:prstGeom prst="rect">
            <a:avLst/>
          </a:prstGeom>
          <a:noFill/>
          <a:ln w="9525">
            <a:noFill/>
            <a:miter lim="800000"/>
            <a:headEnd/>
            <a:tailEnd/>
          </a:ln>
          <a:effectLst/>
        </p:spPr>
      </p:pic>
      <p:pic>
        <p:nvPicPr>
          <p:cNvPr id="220163" name="Picture 3"/>
          <p:cNvPicPr>
            <a:picLocks noChangeAspect="1" noChangeArrowheads="1"/>
          </p:cNvPicPr>
          <p:nvPr/>
        </p:nvPicPr>
        <p:blipFill>
          <a:blip r:embed="rId5"/>
          <a:srcRect/>
          <a:stretch>
            <a:fillRect/>
          </a:stretch>
        </p:blipFill>
        <p:spPr bwMode="auto">
          <a:xfrm>
            <a:off x="3381356" y="3500438"/>
            <a:ext cx="7171030" cy="264320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A16CC5-DD5B-47B4-B96C-B9AACECE6E97}"/>
</file>

<file path=customXml/itemProps2.xml><?xml version="1.0" encoding="utf-8"?>
<ds:datastoreItem xmlns:ds="http://schemas.openxmlformats.org/officeDocument/2006/customXml" ds:itemID="{AF0D7DB9-0678-474C-8B73-764F63AED109}"/>
</file>

<file path=customXml/itemProps3.xml><?xml version="1.0" encoding="utf-8"?>
<ds:datastoreItem xmlns:ds="http://schemas.openxmlformats.org/officeDocument/2006/customXml" ds:itemID="{6A360B99-2C5D-4942-9E64-0DCD8DED407A}"/>
</file>

<file path=docProps/app.xml><?xml version="1.0" encoding="utf-8"?>
<Properties xmlns="http://schemas.openxmlformats.org/officeDocument/2006/extended-properties" xmlns:vt="http://schemas.openxmlformats.org/officeDocument/2006/docPropsVTypes">
  <TotalTime>345</TotalTime>
  <Words>3363</Words>
  <Application>Microsoft Office PowerPoint</Application>
  <PresentationFormat>Widescreen</PresentationFormat>
  <Paragraphs>288</Paragraphs>
  <Slides>49</Slides>
  <Notes>47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49</vt:i4>
      </vt:variant>
    </vt:vector>
  </HeadingPairs>
  <TitlesOfParts>
    <vt:vector size="54" baseType="lpstr">
      <vt:lpstr>Arial</vt:lpstr>
      <vt:lpstr>Calibri</vt:lpstr>
      <vt:lpstr>Calibri Light</vt:lpstr>
      <vt:lpstr>Office Theme</vt:lpstr>
      <vt:lpstr>template</vt:lpstr>
      <vt:lpstr>UVM Sequence Execution</vt:lpstr>
      <vt:lpstr>Stimulus Generation</vt:lpstr>
      <vt:lpstr>PowerPoint Presentation</vt:lpstr>
      <vt:lpstr>PowerPoint Presentation</vt:lpstr>
      <vt:lpstr>PowerPoint Presentation</vt:lpstr>
      <vt:lpstr>Inherited Sequence Flow</vt:lpstr>
      <vt:lpstr>Spawned Sequence Flow</vt:lpstr>
      <vt:lpstr>Sequence Execution Flow</vt:lpstr>
      <vt:lpstr>PowerPoint Presentation</vt:lpstr>
      <vt:lpstr>The Remaining UVM Testbench </vt:lpstr>
      <vt:lpstr>UVM Scoreboard</vt:lpstr>
      <vt:lpstr>Creating a UVM Scoreboard</vt:lpstr>
      <vt:lpstr>Creating a UVM Scoreboard</vt:lpstr>
      <vt:lpstr>Creating a UVM Scoreboard</vt:lpstr>
      <vt:lpstr>PowerPoint Presentation</vt:lpstr>
      <vt:lpstr>Connecting UVM Analysis ports of UVM Scoreboard</vt:lpstr>
      <vt:lpstr>UVM Environment</vt:lpstr>
      <vt:lpstr>UVM Environment</vt:lpstr>
      <vt:lpstr>PowerPoint Presentation</vt:lpstr>
      <vt:lpstr>PowerPoint Presentation</vt:lpstr>
      <vt:lpstr>PowerPoint Presentation</vt:lpstr>
      <vt:lpstr>PowerPoint Presentation</vt:lpstr>
      <vt:lpstr>UVM Test</vt:lpstr>
      <vt:lpstr>UVM Test</vt:lpstr>
      <vt:lpstr>UVM Test</vt:lpstr>
      <vt:lpstr>UVM Test</vt:lpstr>
      <vt:lpstr>UVM Test</vt:lpstr>
      <vt:lpstr>PowerPoint Presentation</vt:lpstr>
      <vt:lpstr>PowerPoint Presentation</vt:lpstr>
      <vt:lpstr>Derivative Tests</vt:lpstr>
      <vt:lpstr>Derivative Tests</vt:lpstr>
      <vt:lpstr>UVM Testbench Top</vt:lpstr>
      <vt:lpstr>PowerPoint Presentation</vt:lpstr>
      <vt:lpstr>UVM Class diagram - Review</vt:lpstr>
      <vt:lpstr>Reset Handling</vt:lpstr>
      <vt:lpstr>Reset Handling</vt:lpstr>
      <vt:lpstr>Reset Handling</vt:lpstr>
      <vt:lpstr>PowerPoint Presentation</vt:lpstr>
      <vt:lpstr>Reset Handling for Monitor</vt:lpstr>
      <vt:lpstr>Reset Handling in Sequencer</vt:lpstr>
      <vt:lpstr>Reset Handling in Scoreboard</vt:lpstr>
      <vt:lpstr>Reset Handling in Sequence</vt:lpstr>
      <vt:lpstr>Implementing coverage &amp; checks</vt:lpstr>
      <vt:lpstr>PowerPoint Presentation</vt:lpstr>
      <vt:lpstr>Implementing coverage &amp; checks in classes</vt:lpstr>
      <vt:lpstr>PowerPoint Presentation</vt:lpstr>
      <vt:lpstr>PowerPoint Presentation</vt:lpstr>
      <vt:lpstr>Implementing Coverage &amp; Checks in Interfaces</vt:lpstr>
      <vt:lpstr>Controlling coverage and checks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Sequence Execution</dc:title>
  <dc:creator>Suchitra N</dc:creator>
  <cp:lastModifiedBy>Suchitra N</cp:lastModifiedBy>
  <cp:revision>5</cp:revision>
  <dcterms:created xsi:type="dcterms:W3CDTF">2024-03-01T23:30:21Z</dcterms:created>
  <dcterms:modified xsi:type="dcterms:W3CDTF">2024-03-02T05:16:11Z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