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3" r:id="rId2"/>
    <p:sldId id="377" r:id="rId3"/>
    <p:sldId id="384" r:id="rId4"/>
    <p:sldId id="383" r:id="rId5"/>
    <p:sldId id="382" r:id="rId6"/>
    <p:sldId id="381" r:id="rId7"/>
    <p:sldId id="380" r:id="rId8"/>
    <p:sldId id="391" r:id="rId9"/>
    <p:sldId id="386" r:id="rId10"/>
    <p:sldId id="385" r:id="rId11"/>
    <p:sldId id="379" r:id="rId12"/>
    <p:sldId id="378" r:id="rId13"/>
    <p:sldId id="387" r:id="rId14"/>
    <p:sldId id="388" r:id="rId15"/>
    <p:sldId id="389" r:id="rId16"/>
    <p:sldId id="390"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79477" autoAdjust="0"/>
  </p:normalViewPr>
  <p:slideViewPr>
    <p:cSldViewPr>
      <p:cViewPr varScale="1">
        <p:scale>
          <a:sx n="65" d="100"/>
          <a:sy n="65" d="100"/>
        </p:scale>
        <p:origin x="1968" y="58"/>
      </p:cViewPr>
      <p:guideLst>
        <p:guide orient="horz" pos="2160"/>
        <p:guide pos="2880"/>
      </p:guideLst>
    </p:cSldViewPr>
  </p:slideViewPr>
  <p:notesTextViewPr>
    <p:cViewPr>
      <p:scale>
        <a:sx n="100" d="100"/>
        <a:sy n="100" d="100"/>
      </p:scale>
      <p:origin x="0" y="-226"/>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05:06:29.691"/>
    </inkml:context>
    <inkml:brush xml:id="br0">
      <inkml:brushProperty name="width" value="0.035" units="cm"/>
      <inkml:brushProperty name="height" value="0.035" units="cm"/>
      <inkml:brushProperty name="color" value="#E71224"/>
    </inkml:brush>
  </inkml:definitions>
  <inkml:trace contextRef="#ctx0" brushRef="#br0">0 33 24575,'849'0'0,"-828"-1"0,-1-1 0,1-1 0,23-6 0,-20 3 0,42-4 0,62 8-1365,-100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05:06:32.108"/>
    </inkml:context>
    <inkml:brush xml:id="br0">
      <inkml:brushProperty name="width" value="0.035" units="cm"/>
      <inkml:brushProperty name="height" value="0.035" units="cm"/>
      <inkml:brushProperty name="color" value="#E71224"/>
    </inkml:brush>
  </inkml:definitions>
  <inkml:trace contextRef="#ctx0" brushRef="#br0">74 0 24575,'3'1'0,"0"-1"0,-1 1 0,1 0 0,-1-1 0,0 1 0,1 1 0,-1-1 0,4 2 0,13 7 0,33 7 0,-1 3 0,49 27 0,-62-30 0,52 15 0,3 1 0,-90-32 0,1 1 0,-1-1 0,0 1 0,0 0 0,0 0 0,0 1 0,0-1 0,0 1 0,-1-1 0,1 1 0,-1 0 0,1 0 0,-1 0 0,0 0 0,0 1 0,-1-1 0,1 0 0,-1 1 0,1-1 0,-1 1 0,0-1 0,-1 1 0,1 0 0,0 0 0,-1-1 0,0 1 0,0 0 0,0-1 0,-1 1 0,1 0 0,-2 5 0,1-3 0,-1 1 0,0 0 0,0-1 0,-1 0 0,1 1 0,-2-1 0,1 0 0,0 0 0,-1-1 0,0 1 0,-1-1 0,1 1 0,-1-2 0,0 1 0,0 0 0,-9 5 0,-45 21 0,36-20 0,-39 26 0,-37 26 0,66-44 0,1 2 0,-55 46 0,64-48 15,-34 23 0,22-17-1410,19-14-5431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An agent encapsulates a sequencer,</a:t>
            </a:r>
            <a:r>
              <a:rPr lang="en-US" baseline="0" dirty="0"/>
              <a:t> driver, and monitor into a single entity by instantiating and connecting the components together via TLM interfaces. The agent can also have configuration options like the type of UVM agent (active/passive), knobs to turn on features such as functional coverage, and other similar parameters. </a:t>
            </a:r>
          </a:p>
          <a:p>
            <a:pPr eaLnBrk="1" hangingPunct="1"/>
            <a:r>
              <a:rPr lang="en-US" baseline="0" dirty="0"/>
              <a:t>The agent can be configured as active/passive by using a set </a:t>
            </a:r>
            <a:r>
              <a:rPr lang="en-US" baseline="0" dirty="0" err="1"/>
              <a:t>config</a:t>
            </a:r>
            <a:r>
              <a:rPr lang="en-US" baseline="0" dirty="0"/>
              <a:t> method, the default agent will be ACTIVE. </a:t>
            </a:r>
            <a:r>
              <a:rPr lang="en-US" b="1" baseline="0" dirty="0"/>
              <a:t>The set </a:t>
            </a:r>
            <a:r>
              <a:rPr lang="en-US" b="1" baseline="0" dirty="0" err="1"/>
              <a:t>config</a:t>
            </a:r>
            <a:r>
              <a:rPr lang="en-US" b="1" baseline="0" dirty="0"/>
              <a:t> can be done in the </a:t>
            </a:r>
            <a:r>
              <a:rPr lang="en-US" b="1" baseline="0" dirty="0" err="1"/>
              <a:t>env</a:t>
            </a:r>
            <a:r>
              <a:rPr lang="en-US" b="1" baseline="0" dirty="0"/>
              <a:t> or test.</a:t>
            </a:r>
          </a:p>
          <a:p>
            <a:pPr eaLnBrk="1" hangingPunct="1"/>
            <a:r>
              <a:rPr lang="en-US" b="1" baseline="0" dirty="0"/>
              <a:t> </a:t>
            </a:r>
            <a:endParaRPr 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aseline="0" dirty="0" err="1"/>
              <a:t>get_is_active</a:t>
            </a:r>
            <a:r>
              <a:rPr lang="en-US" baseline="0" dirty="0"/>
              <a:t>() returns UVM_ACTIVE if the agent is active and UVM_PASSIVE if the agent is passive. This is a macro available in </a:t>
            </a:r>
            <a:r>
              <a:rPr lang="en-US" baseline="0" dirty="0" err="1"/>
              <a:t>uvm_agent</a:t>
            </a:r>
            <a:r>
              <a:rPr lang="en-US" baseline="0" dirty="0"/>
              <a:t> and user-defined agent classes derived from </a:t>
            </a:r>
            <a:r>
              <a:rPr lang="en-US" baseline="0" dirty="0" err="1"/>
              <a:t>uvm_agent</a:t>
            </a:r>
            <a:r>
              <a:rPr lang="en-US" baseline="0" dirty="0"/>
              <a:t>.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a:t>
            </a:r>
            <a:r>
              <a:rPr lang="en-US" dirty="0" err="1"/>
              <a:t>is_active</a:t>
            </a:r>
            <a:r>
              <a:rPr lang="en-US" dirty="0"/>
              <a:t> variable of the user defined agent derived</a:t>
            </a:r>
            <a:r>
              <a:rPr lang="en-US" baseline="0" dirty="0"/>
              <a:t> from </a:t>
            </a:r>
            <a:r>
              <a:rPr lang="en-US" baseline="0" dirty="0" err="1"/>
              <a:t>uvm_agent</a:t>
            </a:r>
            <a:r>
              <a:rPr lang="en-US" baseline="0" dirty="0"/>
              <a:t>, which is of </a:t>
            </a:r>
            <a:r>
              <a:rPr lang="en-US" baseline="0" dirty="0" err="1"/>
              <a:t>enum</a:t>
            </a:r>
            <a:r>
              <a:rPr lang="en-US" baseline="0" dirty="0"/>
              <a:t> type </a:t>
            </a:r>
            <a:r>
              <a:rPr lang="en-US" baseline="0" dirty="0" err="1"/>
              <a:t>uvm_active_passive_enum</a:t>
            </a:r>
            <a:r>
              <a:rPr lang="en-US" baseline="0" dirty="0"/>
              <a:t> is used to configure the UVM agent as active or passive. </a:t>
            </a:r>
            <a:r>
              <a:rPr lang="en-US" b="1" baseline="0" dirty="0"/>
              <a:t>By default, all agents are active.</a:t>
            </a:r>
            <a:endParaRPr 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sequencer in a UVM agent</a:t>
            </a:r>
            <a:r>
              <a:rPr lang="en-US" baseline="0" dirty="0"/>
              <a:t> will generate data items that can be sent to the driver. The driver then converts the data item class object into actual pin level signals and drive them to the DUT. The monitor may passively collect the outputs from the DUT, convert them back into another data item class object and distribute it among all other components in the testbench waiting for the item. </a:t>
            </a:r>
          </a:p>
          <a:p>
            <a:pPr eaLnBrk="1" hangingPunct="1"/>
            <a:r>
              <a:rPr lang="en-US" dirty="0"/>
              <a:t>Each agent should</a:t>
            </a:r>
            <a:r>
              <a:rPr lang="en-US" baseline="0" dirty="0"/>
              <a:t> have a </a:t>
            </a:r>
            <a:r>
              <a:rPr lang="en-US" b="1" baseline="0" dirty="0"/>
              <a:t>configuration object </a:t>
            </a:r>
            <a:r>
              <a:rPr lang="en-US" baseline="0" dirty="0"/>
              <a:t>that will contain a reference to the virtual interface that can be used by its driver and monitor to access pin level signals. This object can also contain other data members which will control which of the agents sub-components are built and it may also contain information that affects the behavior of the agents components. Some other functionalities that can be included are:</a:t>
            </a:r>
          </a:p>
          <a:p>
            <a:pPr eaLnBrk="1" hangingPunct="1">
              <a:buFont typeface="Arial" pitchFamily="34" charset="0"/>
              <a:buChar char="•"/>
            </a:pPr>
            <a:r>
              <a:rPr lang="en-US" baseline="0" dirty="0"/>
              <a:t> Functional coverage monitor to collect protocol information</a:t>
            </a:r>
          </a:p>
          <a:p>
            <a:pPr eaLnBrk="1" hangingPunct="1">
              <a:buFont typeface="Arial" pitchFamily="34" charset="0"/>
              <a:buChar char="•"/>
            </a:pPr>
            <a:r>
              <a:rPr lang="en-US" baseline="0" dirty="0"/>
              <a:t> Scoreboard if required to check protocol data</a:t>
            </a:r>
          </a:p>
          <a:p>
            <a:pPr eaLnBrk="1" hangingPunct="1">
              <a:buFont typeface="Arial" pitchFamily="34" charset="0"/>
              <a:buChar char="•"/>
            </a:pPr>
            <a:r>
              <a:rPr lang="en-US" baseline="0" dirty="0"/>
              <a:t> API sequences that might be useful for implementing an API layer.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baseline="0" dirty="0"/>
              <a:t>An agent should be derived from the </a:t>
            </a:r>
            <a:r>
              <a:rPr lang="en-US" baseline="0" dirty="0" err="1"/>
              <a:t>uvm_agent</a:t>
            </a:r>
            <a:r>
              <a:rPr lang="en-US" baseline="0" dirty="0"/>
              <a:t>.</a:t>
            </a:r>
          </a:p>
          <a:p>
            <a:pPr marL="228600" indent="-228600" eaLnBrk="1" hangingPunct="1">
              <a:buAutoNum type="arabicPeriod"/>
            </a:pPr>
            <a:r>
              <a:rPr lang="en-US" baseline="0" dirty="0"/>
              <a:t>Since agent is a component, it is registered with the factory using `</a:t>
            </a:r>
            <a:r>
              <a:rPr lang="en-US" baseline="0" dirty="0" err="1"/>
              <a:t>uvm_component_utils</a:t>
            </a:r>
            <a:endParaRPr lang="en-US" baseline="0" dirty="0"/>
          </a:p>
          <a:p>
            <a:pPr marL="228600" indent="-228600" eaLnBrk="1" hangingPunct="1">
              <a:buAutoNum type="arabicPeriod"/>
            </a:pPr>
            <a:r>
              <a:rPr lang="en-US" baseline="0" dirty="0"/>
              <a:t>Instantiations m_seqr0, m_drv0, m_mon0 are sequencer, driver, and monitor respectively.</a:t>
            </a:r>
          </a:p>
          <a:p>
            <a:pPr marL="228600" indent="-228600" eaLnBrk="1" hangingPunct="1">
              <a:buAutoNum type="arabicPeriod"/>
            </a:pPr>
            <a:r>
              <a:rPr lang="en-US" baseline="0" dirty="0" err="1"/>
              <a:t>Uvm_active_passive_enum</a:t>
            </a:r>
            <a:r>
              <a:rPr lang="en-US" baseline="0" dirty="0"/>
              <a:t> is a UVM </a:t>
            </a:r>
            <a:r>
              <a:rPr lang="en-US" baseline="0" dirty="0" err="1"/>
              <a:t>enum</a:t>
            </a:r>
            <a:r>
              <a:rPr lang="en-US" baseline="0" dirty="0"/>
              <a:t> declaration that stores UVM_ACTIVE or UVM_PASSIVE </a:t>
            </a:r>
          </a:p>
          <a:p>
            <a:pPr marL="228600" indent="-228600" eaLnBrk="1" hangingPunct="1">
              <a:buAutoNum type="arabicPeriod"/>
            </a:pPr>
            <a:r>
              <a:rPr lang="en-US" baseline="0" dirty="0"/>
              <a:t>In the </a:t>
            </a:r>
            <a:r>
              <a:rPr lang="en-US" baseline="0" dirty="0" err="1"/>
              <a:t>build_phase</a:t>
            </a:r>
            <a:r>
              <a:rPr lang="en-US" baseline="0" dirty="0"/>
              <a:t>(), sequencer and driver are created only if the agent is configured to be active. </a:t>
            </a:r>
            <a:r>
              <a:rPr lang="en-US" b="1" baseline="0" dirty="0"/>
              <a:t>The variable </a:t>
            </a:r>
            <a:r>
              <a:rPr lang="en-US" b="1" baseline="0" dirty="0" err="1"/>
              <a:t>is_active</a:t>
            </a:r>
            <a:r>
              <a:rPr lang="en-US" b="1" baseline="0" dirty="0"/>
              <a:t> is set either at environment level or via a configuration object retrieved from the resource database.</a:t>
            </a:r>
          </a:p>
          <a:p>
            <a:pPr marL="228600" indent="-228600" eaLnBrk="1" hangingPunct="1">
              <a:buAutoNum type="arabicPeriod"/>
            </a:pPr>
            <a:r>
              <a:rPr lang="en-US" baseline="0" dirty="0"/>
              <a:t>Similarly, connection between sequencer and driver needs to be done only if they were built during the build phase.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UVM monitor functionality</a:t>
            </a:r>
            <a:r>
              <a:rPr lang="en-US" baseline="0" dirty="0"/>
              <a:t> should be limited to basic monitoring. It may have knobs to enable/disable basic protocol checking and coverage collection. High level functional checking should be done outside the monitor, in a scoreboard</a:t>
            </a:r>
            <a:r>
              <a:rPr lang="en-US" baseline="0"/>
              <a:t>. </a:t>
            </a:r>
            <a:r>
              <a:rPr lang="en-US" baseline="0" dirty="0"/>
              <a:t>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 fork..</a:t>
            </a:r>
            <a:r>
              <a:rPr lang="en-US" dirty="0" err="1"/>
              <a:t>join_none</a:t>
            </a:r>
            <a:r>
              <a:rPr lang="en-US" dirty="0"/>
              <a:t> allows the main thread to resume execution of further statements after the fork, regardless of whether the forked threads finish. If four threads are launched, the main thread will resume execution immediately while all four threads run in the background.</a:t>
            </a:r>
          </a:p>
          <a:p>
            <a:pPr eaLnBrk="1" hangingPunct="1"/>
            <a:r>
              <a:rPr lang="en-US" dirty="0"/>
              <a:t>After the sampling logic</a:t>
            </a:r>
            <a:r>
              <a:rPr lang="en-US" baseline="0" dirty="0"/>
              <a:t> in the </a:t>
            </a:r>
            <a:r>
              <a:rPr lang="en-US" baseline="0" dirty="0" err="1"/>
              <a:t>run_phase</a:t>
            </a:r>
            <a:r>
              <a:rPr lang="en-US" baseline="0" dirty="0"/>
              <a:t>, the sampled transaction packet is sent to the scoreboard by using the write method.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In this example of a UVM monitor:</a:t>
            </a:r>
          </a:p>
          <a:p>
            <a:pPr marL="228600" indent="-228600" eaLnBrk="1" hangingPunct="1">
              <a:buAutoNum type="arabicPeriod"/>
            </a:pPr>
            <a:r>
              <a:rPr lang="en-US" dirty="0"/>
              <a:t>Monitor is extended</a:t>
            </a:r>
            <a:r>
              <a:rPr lang="en-US" baseline="0" dirty="0"/>
              <a:t> from </a:t>
            </a:r>
            <a:r>
              <a:rPr lang="en-US" baseline="0" dirty="0" err="1"/>
              <a:t>uvm_monitor</a:t>
            </a:r>
            <a:endParaRPr lang="en-US" baseline="0" dirty="0"/>
          </a:p>
          <a:p>
            <a:pPr marL="228600" indent="-228600" eaLnBrk="1" hangingPunct="1">
              <a:buAutoNum type="arabicPeriod"/>
            </a:pPr>
            <a:r>
              <a:rPr lang="en-US" baseline="0" dirty="0"/>
              <a:t>Virtual interface handle is declared as </a:t>
            </a:r>
            <a:r>
              <a:rPr lang="en-US" baseline="0" dirty="0" err="1"/>
              <a:t>vif</a:t>
            </a:r>
            <a:r>
              <a:rPr lang="en-US" baseline="0" dirty="0"/>
              <a:t> and assigned from UVM database via </a:t>
            </a:r>
            <a:r>
              <a:rPr lang="en-US" baseline="0" dirty="0" err="1"/>
              <a:t>uvm_config_db</a:t>
            </a:r>
            <a:r>
              <a:rPr lang="en-US" baseline="0" dirty="0"/>
              <a:t>::get()</a:t>
            </a:r>
          </a:p>
          <a:p>
            <a:pPr marL="228600" indent="-228600" eaLnBrk="1" hangingPunct="1">
              <a:buAutoNum type="arabicPeriod"/>
            </a:pPr>
            <a:r>
              <a:rPr lang="en-US" baseline="0" dirty="0"/>
              <a:t>Additional knobs are provided for enabling/disabling protocol checker (</a:t>
            </a:r>
            <a:r>
              <a:rPr lang="en-US" baseline="0" dirty="0" err="1"/>
              <a:t>enable_check</a:t>
            </a:r>
            <a:r>
              <a:rPr lang="en-US" baseline="0" dirty="0"/>
              <a:t>) and coverage (</a:t>
            </a:r>
            <a:r>
              <a:rPr lang="en-US" baseline="0" dirty="0" err="1"/>
              <a:t>enable_coverage</a:t>
            </a:r>
            <a:r>
              <a:rPr lang="en-US" baseline="0" dirty="0"/>
              <a:t>)</a:t>
            </a:r>
          </a:p>
          <a:p>
            <a:pPr marL="228600" indent="-228600" eaLnBrk="1" hangingPunct="1">
              <a:buAutoNum type="arabicPeriod"/>
            </a:pPr>
            <a:r>
              <a:rPr lang="en-US" baseline="0" dirty="0"/>
              <a:t>Coverage group defined as </a:t>
            </a:r>
            <a:r>
              <a:rPr lang="en-US" baseline="0" dirty="0" err="1"/>
              <a:t>cg_trans</a:t>
            </a:r>
            <a:r>
              <a:rPr lang="en-US" baseline="0" dirty="0"/>
              <a:t> will be sampled during run phase</a:t>
            </a:r>
          </a:p>
          <a:p>
            <a:pPr marL="228600" indent="-228600" eaLnBrk="1" hangingPunct="1">
              <a:buAutoNum type="arabicPeriod"/>
            </a:pPr>
            <a:r>
              <a:rPr lang="en-US" baseline="0" dirty="0"/>
              <a:t>During </a:t>
            </a:r>
            <a:r>
              <a:rPr lang="en-US" baseline="0" dirty="0" err="1"/>
              <a:t>run_phase</a:t>
            </a:r>
            <a:r>
              <a:rPr lang="en-US" baseline="0" dirty="0"/>
              <a:t>(), data from interface is captured into local class object, protocol check is performed when enable, and coverage group is sampled when enabled.</a:t>
            </a:r>
          </a:p>
          <a:p>
            <a:pPr marL="228600" indent="-228600" eaLnBrk="1" hangingPunct="1">
              <a:buAutoNum type="arabicPeriod"/>
            </a:pPr>
            <a:r>
              <a:rPr lang="en-US" baseline="0" dirty="0"/>
              <a:t>Data object class is broadcast to other verification components via the analysis port.</a:t>
            </a:r>
            <a:endParaRPr lang="en-US" dirty="0"/>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70EA3-DC45-5190-BDAD-643810D22040}"/>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627D07D8-AD58-2355-8EA0-D64BFC922E80}"/>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a:extLst>
              <a:ext uri="{FF2B5EF4-FFF2-40B4-BE49-F238E27FC236}">
                <a16:creationId xmlns:a16="http://schemas.microsoft.com/office/drawing/2014/main" id="{ED666F8F-611C-1A90-FD83-ADC542443F1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2AB3DE2-89BF-9D98-A964-8F120CBD07AF}"/>
              </a:ext>
            </a:extLst>
          </p:cNvPr>
          <p:cNvSpPr>
            <a:spLocks noGrp="1" noChangeArrowheads="1"/>
          </p:cNvSpPr>
          <p:nvPr>
            <p:ph type="body" idx="1"/>
          </p:nvPr>
        </p:nvSpPr>
        <p:spPr>
          <a:noFill/>
        </p:spPr>
        <p:txBody>
          <a:bodyPr/>
          <a:lstStyle/>
          <a:p>
            <a:pPr marL="228600" indent="-228600" eaLnBrk="1" hangingPunct="1">
              <a:buAutoNum type="arabicPeriod"/>
            </a:pPr>
            <a:r>
              <a:rPr lang="en-US" baseline="0" dirty="0"/>
              <a:t>Additional knobs are provided for enabling/disabling protocol checker (</a:t>
            </a:r>
            <a:r>
              <a:rPr lang="en-US" baseline="0" dirty="0" err="1"/>
              <a:t>enable_check</a:t>
            </a:r>
            <a:r>
              <a:rPr lang="en-US" baseline="0" dirty="0"/>
              <a:t>) and coverage (</a:t>
            </a:r>
            <a:r>
              <a:rPr lang="en-US" baseline="0" dirty="0" err="1"/>
              <a:t>enable_coverage</a:t>
            </a:r>
            <a:r>
              <a:rPr lang="en-US" baseline="0" dirty="0"/>
              <a:t>)</a:t>
            </a:r>
          </a:p>
          <a:p>
            <a:pPr marL="228600" indent="-228600" eaLnBrk="1" hangingPunct="1">
              <a:buAutoNum type="arabicPeriod"/>
            </a:pPr>
            <a:r>
              <a:rPr lang="en-US" baseline="0" dirty="0"/>
              <a:t>Coverage group defined as </a:t>
            </a:r>
            <a:r>
              <a:rPr lang="en-US" baseline="0" dirty="0" err="1"/>
              <a:t>cg_trans</a:t>
            </a:r>
            <a:r>
              <a:rPr lang="en-US" baseline="0" dirty="0"/>
              <a:t> will be sampled during run phase</a:t>
            </a:r>
          </a:p>
          <a:p>
            <a:pPr marL="228600" indent="-228600" eaLnBrk="1" hangingPunct="1">
              <a:buAutoNum type="arabicPeriod"/>
            </a:pPr>
            <a:r>
              <a:rPr lang="en-US" baseline="0" dirty="0"/>
              <a:t>During </a:t>
            </a:r>
            <a:r>
              <a:rPr lang="en-US" baseline="0" dirty="0" err="1"/>
              <a:t>run_phase</a:t>
            </a:r>
            <a:r>
              <a:rPr lang="en-US" baseline="0" dirty="0"/>
              <a:t>(), data from interface is captured into local class object, protocol check is performed when enable, and coverage group is sampled when enabled.</a:t>
            </a:r>
          </a:p>
          <a:p>
            <a:pPr marL="228600" indent="-228600" eaLnBrk="1" hangingPunct="1">
              <a:buAutoNum type="arabicPeriod"/>
            </a:pPr>
            <a:r>
              <a:rPr lang="en-US" baseline="0" dirty="0"/>
              <a:t>Data object class is broadcast to other verification components via the analysis port.</a:t>
            </a:r>
            <a:endParaRPr lang="en-US" dirty="0"/>
          </a:p>
          <a:p>
            <a:pPr eaLnBrk="1" hangingPunct="1"/>
            <a:endParaRPr lang="en-US" dirty="0"/>
          </a:p>
        </p:txBody>
      </p:sp>
    </p:spTree>
    <p:extLst>
      <p:ext uri="{BB962C8B-B14F-4D97-AF65-F5344CB8AC3E}">
        <p14:creationId xmlns:p14="http://schemas.microsoft.com/office/powerpoint/2010/main" val="241715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jpeg"/><Relationship Id="rId7" Type="http://schemas.openxmlformats.org/officeDocument/2006/relationships/customXml" Target="../ink/ink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Universal Verification Component (UVC)</a:t>
            </a:r>
          </a:p>
        </p:txBody>
      </p:sp>
      <p:sp>
        <p:nvSpPr>
          <p:cNvPr id="4" name="TextBox 3"/>
          <p:cNvSpPr txBox="1"/>
          <p:nvPr/>
        </p:nvSpPr>
        <p:spPr>
          <a:xfrm>
            <a:off x="3857620" y="857232"/>
            <a:ext cx="3143272" cy="523220"/>
          </a:xfrm>
          <a:prstGeom prst="rect">
            <a:avLst/>
          </a:prstGeom>
          <a:noFill/>
          <a:ln>
            <a:solidFill>
              <a:srgbClr val="000000"/>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4D4D4D"/>
                </a:solidFill>
                <a:effectLst/>
                <a:uLnTx/>
                <a:uFillTx/>
                <a:latin typeface="Arial" charset="0"/>
                <a:ea typeface="+mn-ea"/>
                <a:cs typeface="+mn-cs"/>
              </a:rPr>
              <a:t>Components</a:t>
            </a:r>
          </a:p>
        </p:txBody>
      </p:sp>
      <p:sp>
        <p:nvSpPr>
          <p:cNvPr id="5" name="TextBox 4"/>
          <p:cNvSpPr txBox="1"/>
          <p:nvPr/>
        </p:nvSpPr>
        <p:spPr>
          <a:xfrm>
            <a:off x="1857356" y="1500174"/>
            <a:ext cx="2000264" cy="523220"/>
          </a:xfrm>
          <a:prstGeom prst="rect">
            <a:avLst/>
          </a:prstGeom>
          <a:noFill/>
          <a:ln>
            <a:solidFill>
              <a:srgbClr val="000000"/>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4D4D4D"/>
                </a:solidFill>
                <a:effectLst/>
                <a:uLnTx/>
                <a:uFillTx/>
                <a:latin typeface="Arial" charset="0"/>
                <a:ea typeface="+mn-ea"/>
                <a:cs typeface="+mn-cs"/>
              </a:rPr>
              <a:t>Driver</a:t>
            </a:r>
          </a:p>
        </p:txBody>
      </p:sp>
      <p:sp>
        <p:nvSpPr>
          <p:cNvPr id="6" name="TextBox 5"/>
          <p:cNvSpPr txBox="1"/>
          <p:nvPr/>
        </p:nvSpPr>
        <p:spPr>
          <a:xfrm>
            <a:off x="6072198" y="1571612"/>
            <a:ext cx="2000264" cy="523220"/>
          </a:xfrm>
          <a:prstGeom prst="rect">
            <a:avLst/>
          </a:prstGeom>
          <a:noFill/>
          <a:ln>
            <a:solidFill>
              <a:srgbClr val="000000"/>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4D4D4D"/>
                </a:solidFill>
                <a:effectLst/>
                <a:uLnTx/>
                <a:uFillTx/>
                <a:latin typeface="Arial" charset="0"/>
                <a:ea typeface="+mn-ea"/>
                <a:cs typeface="+mn-cs"/>
              </a:rPr>
              <a:t>Monitor</a:t>
            </a:r>
          </a:p>
        </p:txBody>
      </p:sp>
      <p:sp>
        <p:nvSpPr>
          <p:cNvPr id="7" name="TextBox 6"/>
          <p:cNvSpPr txBox="1"/>
          <p:nvPr/>
        </p:nvSpPr>
        <p:spPr>
          <a:xfrm>
            <a:off x="1785918" y="2000240"/>
            <a:ext cx="3643338"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Gets transactions from sequencer: </a:t>
            </a: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get_next_item</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(item)</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Drives transactions on the DUT interface: </a:t>
            </a: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send_to_dut</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(item)</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Indicates to the sequencer that it is done: </a:t>
            </a: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item_done</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Connects to the DUT via a SV virtual interface</a:t>
            </a:r>
          </a:p>
        </p:txBody>
      </p:sp>
      <p:sp>
        <p:nvSpPr>
          <p:cNvPr id="9" name="TextBox 8"/>
          <p:cNvSpPr txBox="1"/>
          <p:nvPr/>
        </p:nvSpPr>
        <p:spPr>
          <a:xfrm>
            <a:off x="6072198" y="2071678"/>
            <a:ext cx="3000396"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Collects information from the DUT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Contains events, status, checkers &amp; coverage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Monitor is independent of driver</a:t>
            </a:r>
          </a:p>
        </p:txBody>
      </p:sp>
      <p:sp>
        <p:nvSpPr>
          <p:cNvPr id="10" name="TextBox 9"/>
          <p:cNvSpPr txBox="1"/>
          <p:nvPr/>
        </p:nvSpPr>
        <p:spPr>
          <a:xfrm>
            <a:off x="1866912" y="4562971"/>
            <a:ext cx="2347930" cy="523220"/>
          </a:xfrm>
          <a:prstGeom prst="rect">
            <a:avLst/>
          </a:prstGeom>
          <a:noFill/>
          <a:ln>
            <a:solidFill>
              <a:srgbClr val="000000"/>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4D4D4D"/>
                </a:solidFill>
                <a:effectLst/>
                <a:uLnTx/>
                <a:uFillTx/>
                <a:latin typeface="Arial" charset="0"/>
                <a:ea typeface="+mn-ea"/>
                <a:cs typeface="+mn-cs"/>
              </a:rPr>
              <a:t>Sequencer</a:t>
            </a:r>
          </a:p>
        </p:txBody>
      </p:sp>
      <p:sp>
        <p:nvSpPr>
          <p:cNvPr id="11" name="TextBox 10"/>
          <p:cNvSpPr txBox="1"/>
          <p:nvPr/>
        </p:nvSpPr>
        <p:spPr>
          <a:xfrm>
            <a:off x="1857388" y="5371943"/>
            <a:ext cx="385762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Controls generation of stimulus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Upon request from driver, generates sequences of transactions</a:t>
            </a:r>
          </a:p>
        </p:txBody>
      </p:sp>
      <p:sp>
        <p:nvSpPr>
          <p:cNvPr id="12" name="TextBox 11"/>
          <p:cNvSpPr txBox="1"/>
          <p:nvPr/>
        </p:nvSpPr>
        <p:spPr>
          <a:xfrm>
            <a:off x="5367342" y="3857628"/>
            <a:ext cx="2347930" cy="523220"/>
          </a:xfrm>
          <a:prstGeom prst="rect">
            <a:avLst/>
          </a:prstGeom>
          <a:noFill/>
          <a:ln>
            <a:solidFill>
              <a:srgbClr val="000000"/>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dirty="0">
                <a:ln>
                  <a:noFill/>
                </a:ln>
                <a:solidFill>
                  <a:srgbClr val="4D4D4D"/>
                </a:solidFill>
                <a:effectLst/>
                <a:uLnTx/>
                <a:uFillTx/>
                <a:latin typeface="Arial" charset="0"/>
                <a:ea typeface="+mn-ea"/>
                <a:cs typeface="+mn-cs"/>
              </a:rPr>
              <a:t>Agent</a:t>
            </a:r>
          </a:p>
        </p:txBody>
      </p:sp>
      <p:sp>
        <p:nvSpPr>
          <p:cNvPr id="14" name="TextBox 13"/>
          <p:cNvSpPr txBox="1"/>
          <p:nvPr/>
        </p:nvSpPr>
        <p:spPr>
          <a:xfrm>
            <a:off x="5357818" y="4357694"/>
            <a:ext cx="3857620"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Contains instances of sequencer, driver &amp; monitor</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srgbClr val="4D4D4D"/>
                </a:solidFill>
                <a:effectLst/>
                <a:uLnTx/>
                <a:uFillTx/>
                <a:latin typeface="Arial" charset="0"/>
                <a:ea typeface="+mn-ea"/>
                <a:cs typeface="+mn-cs"/>
              </a:rPr>
              <a:t>Configurable: </a:t>
            </a: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is_active</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 flag indicates whether agent is active or passive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Is_active</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 == 1 – all  agent components constructed</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IN" sz="1800" b="0" i="0" u="none" strike="noStrike" kern="1200" cap="none" spc="0" normalizeH="0" baseline="0" noProof="0" dirty="0" err="1">
                <a:ln>
                  <a:noFill/>
                </a:ln>
                <a:solidFill>
                  <a:srgbClr val="4D4D4D"/>
                </a:solidFill>
                <a:effectLst/>
                <a:uLnTx/>
                <a:uFillTx/>
                <a:latin typeface="Arial" charset="0"/>
                <a:ea typeface="+mn-ea"/>
                <a:cs typeface="+mn-cs"/>
              </a:rPr>
              <a:t>Is_active</a:t>
            </a:r>
            <a:r>
              <a:rPr kumimoji="0" lang="en-IN" sz="1800" b="0" i="0" u="none" strike="noStrike" kern="1200" cap="none" spc="0" normalizeH="0" baseline="0" noProof="0" dirty="0">
                <a:ln>
                  <a:noFill/>
                </a:ln>
                <a:solidFill>
                  <a:srgbClr val="4D4D4D"/>
                </a:solidFill>
                <a:effectLst/>
                <a:uLnTx/>
                <a:uFillTx/>
                <a:latin typeface="Arial" charset="0"/>
                <a:ea typeface="+mn-ea"/>
                <a:cs typeface="+mn-cs"/>
              </a:rPr>
              <a:t> == 0 – only monitor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animBg="1"/>
      <p:bldP spid="11" grpId="0"/>
      <p:bldP spid="12"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Agent</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endParaRPr lang="en-US" sz="2000">
              <a:solidFill>
                <a:srgbClr val="000000"/>
              </a:solidFill>
            </a:endParaRPr>
          </a:p>
          <a:p>
            <a:pPr eaLnBrk="1" hangingPunct="1">
              <a:buNone/>
            </a:pPr>
            <a:endParaRPr lang="en-US" sz="2000" dirty="0">
              <a:solidFill>
                <a:srgbClr val="000000"/>
              </a:solidFill>
            </a:endParaRPr>
          </a:p>
        </p:txBody>
      </p:sp>
      <p:pic>
        <p:nvPicPr>
          <p:cNvPr id="6146" name="Picture 2"/>
          <p:cNvPicPr>
            <a:picLocks noChangeAspect="1" noChangeArrowheads="1"/>
          </p:cNvPicPr>
          <p:nvPr/>
        </p:nvPicPr>
        <p:blipFill>
          <a:blip r:embed="rId4"/>
          <a:srcRect/>
          <a:stretch>
            <a:fillRect/>
          </a:stretch>
        </p:blipFill>
        <p:spPr bwMode="auto">
          <a:xfrm>
            <a:off x="2500298" y="706321"/>
            <a:ext cx="5500726" cy="3079869"/>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1857356" y="3643314"/>
            <a:ext cx="7286644" cy="2375331"/>
          </a:xfrm>
          <a:prstGeom prst="rect">
            <a:avLst/>
          </a:prstGeom>
          <a:noFill/>
          <a:ln w="9525">
            <a:noFill/>
            <a:miter lim="800000"/>
            <a:headEnd/>
            <a:tailEnd/>
          </a:ln>
          <a:effectLst/>
        </p:spPr>
      </p:pic>
      <p:pic>
        <p:nvPicPr>
          <p:cNvPr id="6148" name="Picture 4"/>
          <p:cNvPicPr>
            <a:picLocks noChangeAspect="1" noChangeArrowheads="1"/>
          </p:cNvPicPr>
          <p:nvPr/>
        </p:nvPicPr>
        <p:blipFill>
          <a:blip r:embed="rId6"/>
          <a:srcRect/>
          <a:stretch>
            <a:fillRect/>
          </a:stretch>
        </p:blipFill>
        <p:spPr bwMode="auto">
          <a:xfrm>
            <a:off x="1928794" y="5786454"/>
            <a:ext cx="7190390" cy="71438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C4B72BB-DB97-8DCA-73FF-3CE4B7DD48DB}"/>
              </a:ext>
            </a:extLst>
          </p:cNvPr>
          <p:cNvSpPr txBox="1"/>
          <p:nvPr/>
        </p:nvSpPr>
        <p:spPr>
          <a:xfrm>
            <a:off x="2204236" y="6417359"/>
            <a:ext cx="6464315" cy="646331"/>
          </a:xfrm>
          <a:prstGeom prst="rect">
            <a:avLst/>
          </a:prstGeom>
          <a:noFill/>
        </p:spPr>
        <p:txBody>
          <a:bodyPr wrap="square" rtlCol="0">
            <a:spAutoFit/>
          </a:bodyPr>
          <a:lstStyle/>
          <a:p>
            <a:r>
              <a:rPr lang="en-US" b="1" baseline="0" dirty="0"/>
              <a:t>The set config can be done in the env or test.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Agent – Active or Passive?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err="1">
                <a:solidFill>
                  <a:srgbClr val="000000"/>
                </a:solidFill>
              </a:rPr>
              <a:t>get_is_active</a:t>
            </a:r>
            <a:r>
              <a:rPr lang="en-US" sz="2400" dirty="0">
                <a:solidFill>
                  <a:srgbClr val="000000"/>
                </a:solidFill>
              </a:rPr>
              <a:t>() – returns the state of the requested UVM agent</a:t>
            </a:r>
          </a:p>
        </p:txBody>
      </p:sp>
      <p:pic>
        <p:nvPicPr>
          <p:cNvPr id="1026" name="Picture 2"/>
          <p:cNvPicPr>
            <a:picLocks noChangeAspect="1" noChangeArrowheads="1"/>
          </p:cNvPicPr>
          <p:nvPr/>
        </p:nvPicPr>
        <p:blipFill>
          <a:blip r:embed="rId4"/>
          <a:srcRect/>
          <a:stretch>
            <a:fillRect/>
          </a:stretch>
        </p:blipFill>
        <p:spPr bwMode="auto">
          <a:xfrm>
            <a:off x="2000232" y="3159349"/>
            <a:ext cx="6643734" cy="15555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Creating a UVM Agent</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eaLnBrk="1" hangingPunct="1">
              <a:buAutoNum type="arabicPeriod"/>
            </a:pPr>
            <a:r>
              <a:rPr lang="en-US" sz="2400" dirty="0">
                <a:solidFill>
                  <a:srgbClr val="000000"/>
                </a:solidFill>
              </a:rPr>
              <a:t>Create a custom class inherited from </a:t>
            </a:r>
            <a:r>
              <a:rPr lang="en-US" sz="2400" dirty="0" err="1">
                <a:solidFill>
                  <a:srgbClr val="000000"/>
                </a:solidFill>
              </a:rPr>
              <a:t>uvm_agent</a:t>
            </a:r>
            <a:r>
              <a:rPr lang="en-US" sz="2400" dirty="0">
                <a:solidFill>
                  <a:srgbClr val="000000"/>
                </a:solidFill>
              </a:rPr>
              <a:t>, register with factory and call new.</a:t>
            </a:r>
          </a:p>
        </p:txBody>
      </p:sp>
      <p:pic>
        <p:nvPicPr>
          <p:cNvPr id="2050" name="Picture 2"/>
          <p:cNvPicPr>
            <a:picLocks noChangeAspect="1" noChangeArrowheads="1"/>
          </p:cNvPicPr>
          <p:nvPr/>
        </p:nvPicPr>
        <p:blipFill>
          <a:blip r:embed="rId4"/>
          <a:srcRect/>
          <a:stretch>
            <a:fillRect/>
          </a:stretch>
        </p:blipFill>
        <p:spPr bwMode="auto">
          <a:xfrm>
            <a:off x="1857355" y="1857364"/>
            <a:ext cx="7193521" cy="292895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b="1" dirty="0">
                <a:solidFill>
                  <a:srgbClr val="000000"/>
                </a:solidFill>
              </a:rPr>
              <a:t>Creating a UVM Agent</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2. Instantiate agent components</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3. Instantiate and build components</a:t>
            </a:r>
          </a:p>
        </p:txBody>
      </p:sp>
      <p:pic>
        <p:nvPicPr>
          <p:cNvPr id="3074" name="Picture 2"/>
          <p:cNvPicPr>
            <a:picLocks noChangeAspect="1" noChangeArrowheads="1"/>
          </p:cNvPicPr>
          <p:nvPr/>
        </p:nvPicPr>
        <p:blipFill>
          <a:blip r:embed="rId4"/>
          <a:srcRect/>
          <a:stretch>
            <a:fillRect/>
          </a:stretch>
        </p:blipFill>
        <p:spPr bwMode="auto">
          <a:xfrm>
            <a:off x="1857356" y="1428736"/>
            <a:ext cx="6821846" cy="1500198"/>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1928794" y="3571876"/>
            <a:ext cx="6992520" cy="27860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Creating a UVM Agent</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4. Connect agent component together</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r>
              <a:rPr lang="en-US" sz="2400" dirty="0">
                <a:solidFill>
                  <a:srgbClr val="000000"/>
                </a:solidFill>
              </a:rPr>
              <a:t>How to configure UVM agent as active or passive?</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p:txBody>
      </p:sp>
      <p:pic>
        <p:nvPicPr>
          <p:cNvPr id="4098" name="Picture 2"/>
          <p:cNvPicPr>
            <a:picLocks noChangeAspect="1" noChangeArrowheads="1"/>
          </p:cNvPicPr>
          <p:nvPr/>
        </p:nvPicPr>
        <p:blipFill>
          <a:blip r:embed="rId4"/>
          <a:srcRect/>
          <a:stretch>
            <a:fillRect/>
          </a:stretch>
        </p:blipFill>
        <p:spPr bwMode="auto">
          <a:xfrm>
            <a:off x="1857356" y="1857364"/>
            <a:ext cx="6433486" cy="1357322"/>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857355" y="4714884"/>
            <a:ext cx="7286645" cy="100013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214290"/>
            <a:ext cx="7056438" cy="6527823"/>
          </a:xfrm>
        </p:spPr>
        <p:txBody>
          <a:bodyPr/>
          <a:lstStyle/>
          <a:p>
            <a:pPr>
              <a:buNone/>
            </a:pPr>
            <a:r>
              <a:rPr lang="en-US" sz="2000" dirty="0">
                <a:solidFill>
                  <a:srgbClr val="000000"/>
                </a:solidFill>
              </a:rPr>
              <a:t>What does UVM agent do?</a:t>
            </a:r>
          </a:p>
          <a:p>
            <a:r>
              <a:rPr lang="en-US" sz="2000" dirty="0">
                <a:solidFill>
                  <a:srgbClr val="000000"/>
                </a:solidFill>
              </a:rPr>
              <a:t>Provides protocol specific tasks to generate transactions, check the results and perform coverage. </a:t>
            </a:r>
          </a:p>
          <a:p>
            <a:pPr eaLnBrk="1" hangingPunct="1"/>
            <a:endParaRPr lang="en-US" sz="2000" dirty="0">
              <a:solidFill>
                <a:srgbClr val="000000"/>
              </a:solidFill>
            </a:endParaRPr>
          </a:p>
        </p:txBody>
      </p:sp>
      <p:pic>
        <p:nvPicPr>
          <p:cNvPr id="5125" name="Picture 5"/>
          <p:cNvPicPr>
            <a:picLocks noChangeAspect="1" noChangeArrowheads="1"/>
          </p:cNvPicPr>
          <p:nvPr/>
        </p:nvPicPr>
        <p:blipFill>
          <a:blip r:embed="rId4"/>
          <a:srcRect/>
          <a:stretch>
            <a:fillRect/>
          </a:stretch>
        </p:blipFill>
        <p:spPr bwMode="auto">
          <a:xfrm>
            <a:off x="1829018" y="1571612"/>
            <a:ext cx="7314982" cy="478634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7169" name="Picture 1"/>
          <p:cNvPicPr>
            <a:picLocks noChangeAspect="1" noChangeArrowheads="1"/>
          </p:cNvPicPr>
          <p:nvPr/>
        </p:nvPicPr>
        <p:blipFill>
          <a:blip r:embed="rId4"/>
          <a:srcRect/>
          <a:stretch>
            <a:fillRect/>
          </a:stretch>
        </p:blipFill>
        <p:spPr bwMode="auto">
          <a:xfrm>
            <a:off x="1857356" y="0"/>
            <a:ext cx="5760720" cy="6858000"/>
          </a:xfrm>
          <a:prstGeom prst="rect">
            <a:avLst/>
          </a:prstGeom>
          <a:noFill/>
          <a:ln w="9525">
            <a:noFill/>
            <a:miter lim="800000"/>
            <a:headEnd/>
            <a:tailEnd/>
          </a:ln>
          <a:effectLst/>
        </p:spPr>
      </p:pic>
      <p:grpSp>
        <p:nvGrpSpPr>
          <p:cNvPr id="4" name="Group 3">
            <a:extLst>
              <a:ext uri="{FF2B5EF4-FFF2-40B4-BE49-F238E27FC236}">
                <a16:creationId xmlns:a16="http://schemas.microsoft.com/office/drawing/2014/main" id="{35A62C30-5246-FD2D-FD2F-EF8A1023ACC1}"/>
              </a:ext>
            </a:extLst>
          </p:cNvPr>
          <p:cNvGrpSpPr/>
          <p:nvPr/>
        </p:nvGrpSpPr>
        <p:grpSpPr>
          <a:xfrm>
            <a:off x="1898898" y="3364643"/>
            <a:ext cx="516960" cy="265680"/>
            <a:chOff x="1898898" y="3364643"/>
            <a:chExt cx="516960" cy="265680"/>
          </a:xfrm>
        </p:grpSpPr>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D63189A3-3662-7E9F-834E-F13AA0C8A17F}"/>
                    </a:ext>
                  </a:extLst>
                </p14:cNvPr>
                <p14:cNvContentPartPr/>
                <p14:nvPr/>
              </p14:nvContentPartPr>
              <p14:xfrm>
                <a:off x="1898898" y="3457883"/>
                <a:ext cx="432720" cy="12240"/>
              </p14:xfrm>
            </p:contentPart>
          </mc:Choice>
          <mc:Fallback>
            <p:pic>
              <p:nvPicPr>
                <p:cNvPr id="2" name="Ink 1">
                  <a:extLst>
                    <a:ext uri="{FF2B5EF4-FFF2-40B4-BE49-F238E27FC236}">
                      <a16:creationId xmlns:a16="http://schemas.microsoft.com/office/drawing/2014/main" id="{D63189A3-3662-7E9F-834E-F13AA0C8A17F}"/>
                    </a:ext>
                  </a:extLst>
                </p:cNvPr>
                <p:cNvPicPr/>
                <p:nvPr/>
              </p:nvPicPr>
              <p:blipFill>
                <a:blip r:embed="rId6"/>
                <a:stretch>
                  <a:fillRect/>
                </a:stretch>
              </p:blipFill>
              <p:spPr>
                <a:xfrm>
                  <a:off x="1892778" y="3451763"/>
                  <a:ext cx="4449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EE4D229A-DA27-C205-87AF-2AE57C6B6988}"/>
                    </a:ext>
                  </a:extLst>
                </p14:cNvPr>
                <p14:cNvContentPartPr/>
                <p14:nvPr/>
              </p14:nvContentPartPr>
              <p14:xfrm>
                <a:off x="2200578" y="3364643"/>
                <a:ext cx="215280" cy="265680"/>
              </p14:xfrm>
            </p:contentPart>
          </mc:Choice>
          <mc:Fallback>
            <p:pic>
              <p:nvPicPr>
                <p:cNvPr id="3" name="Ink 2">
                  <a:extLst>
                    <a:ext uri="{FF2B5EF4-FFF2-40B4-BE49-F238E27FC236}">
                      <a16:creationId xmlns:a16="http://schemas.microsoft.com/office/drawing/2014/main" id="{EE4D229A-DA27-C205-87AF-2AE57C6B6988}"/>
                    </a:ext>
                  </a:extLst>
                </p:cNvPr>
                <p:cNvPicPr/>
                <p:nvPr/>
              </p:nvPicPr>
              <p:blipFill>
                <a:blip r:embed="rId8"/>
                <a:stretch>
                  <a:fillRect/>
                </a:stretch>
              </p:blipFill>
              <p:spPr>
                <a:xfrm>
                  <a:off x="2194458" y="3358523"/>
                  <a:ext cx="227520" cy="2779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What is a monitor?</a:t>
            </a:r>
          </a:p>
          <a:p>
            <a:pPr eaLnBrk="1" hangingPunct="1">
              <a:buNone/>
            </a:pPr>
            <a:r>
              <a:rPr lang="en-US" sz="2400" dirty="0">
                <a:solidFill>
                  <a:srgbClr val="000000"/>
                </a:solidFill>
              </a:rPr>
              <a:t>A UVM component that captures signal activity from design interface and translates it into transaction level objects that is sent to other components.</a:t>
            </a:r>
          </a:p>
          <a:p>
            <a:pPr eaLnBrk="1" hangingPunct="1">
              <a:buNone/>
            </a:pPr>
            <a:endParaRPr lang="en-US" sz="2400" dirty="0">
              <a:solidFill>
                <a:srgbClr val="000000"/>
              </a:solidFill>
            </a:endParaRPr>
          </a:p>
          <a:p>
            <a:pPr eaLnBrk="1" hangingPunct="1">
              <a:buNone/>
            </a:pPr>
            <a:r>
              <a:rPr lang="en-US" sz="2400" dirty="0">
                <a:solidFill>
                  <a:srgbClr val="000000"/>
                </a:solidFill>
              </a:rPr>
              <a:t>What does it require?</a:t>
            </a:r>
          </a:p>
          <a:p>
            <a:r>
              <a:rPr lang="en-US" sz="2400" dirty="0">
                <a:solidFill>
                  <a:srgbClr val="000000"/>
                </a:solidFill>
              </a:rPr>
              <a:t>A virtual interface handle to the actual interface that the monitor is monitoring.</a:t>
            </a:r>
          </a:p>
          <a:p>
            <a:r>
              <a:rPr lang="en-US" sz="2400" dirty="0">
                <a:solidFill>
                  <a:srgbClr val="000000"/>
                </a:solidFill>
              </a:rPr>
              <a:t>TLM Analysis port declarations to broadcast captured data to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What does UVM Monitor do?</a:t>
            </a:r>
          </a:p>
          <a:p>
            <a:pPr marL="457200" indent="-457200" eaLnBrk="1" hangingPunct="1">
              <a:buFont typeface="+mj-lt"/>
              <a:buAutoNum type="arabicPeriod"/>
            </a:pPr>
            <a:r>
              <a:rPr lang="en-US" sz="2400" dirty="0">
                <a:solidFill>
                  <a:srgbClr val="000000"/>
                </a:solidFill>
              </a:rPr>
              <a:t>Collect bus or signal information through a virtual interface.</a:t>
            </a:r>
          </a:p>
          <a:p>
            <a:pPr marL="457200" indent="-457200" eaLnBrk="1" hangingPunct="1">
              <a:buFont typeface="+mj-lt"/>
              <a:buAutoNum type="arabicPeriod"/>
            </a:pPr>
            <a:r>
              <a:rPr lang="en-US" sz="2400" dirty="0">
                <a:solidFill>
                  <a:srgbClr val="000000"/>
                </a:solidFill>
              </a:rPr>
              <a:t>Collected data can be used for protocol checking and coverage (enable/disable with knobs).</a:t>
            </a:r>
          </a:p>
          <a:p>
            <a:pPr marL="457200" indent="-457200" eaLnBrk="1" hangingPunct="1">
              <a:buFont typeface="+mj-lt"/>
              <a:buAutoNum type="arabicPeriod"/>
            </a:pPr>
            <a:r>
              <a:rPr lang="en-US" sz="2400" dirty="0">
                <a:solidFill>
                  <a:srgbClr val="000000"/>
                </a:solidFill>
              </a:rPr>
              <a:t>Collected data is exported via an analysis port.</a:t>
            </a:r>
          </a:p>
          <a:p>
            <a:pPr marL="457200" indent="-457200" eaLnBrk="1" hangingPunct="1">
              <a:buFont typeface="+mj-lt"/>
              <a:buAutoNum type="arabicPeriod"/>
            </a:pPr>
            <a:endParaRPr lang="en-US" sz="2400" dirty="0">
              <a:solidFill>
                <a:srgbClr val="000000"/>
              </a:solidFill>
            </a:endParaRPr>
          </a:p>
          <a:p>
            <a:pPr marL="457200" indent="-457200" eaLnBrk="1" hangingPunct="1">
              <a:buNone/>
            </a:pPr>
            <a:endParaRPr lang="en-US" sz="2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Step-1 to create UVM monitor</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eaLnBrk="1" hangingPunct="1">
              <a:buNone/>
            </a:pPr>
            <a:r>
              <a:rPr lang="en-US" sz="2400" dirty="0">
                <a:solidFill>
                  <a:srgbClr val="000000"/>
                </a:solidFill>
              </a:rPr>
              <a:t>Create custom class inherited from </a:t>
            </a:r>
            <a:r>
              <a:rPr lang="en-US" sz="2400" dirty="0" err="1">
                <a:solidFill>
                  <a:srgbClr val="000000"/>
                </a:solidFill>
              </a:rPr>
              <a:t>uvm_monitor</a:t>
            </a:r>
            <a:r>
              <a:rPr lang="en-US" sz="2400" dirty="0">
                <a:solidFill>
                  <a:srgbClr val="000000"/>
                </a:solidFill>
              </a:rPr>
              <a:t>, register with factory and call new.</a:t>
            </a:r>
          </a:p>
        </p:txBody>
      </p:sp>
      <p:pic>
        <p:nvPicPr>
          <p:cNvPr id="1026" name="Picture 2"/>
          <p:cNvPicPr>
            <a:picLocks noChangeAspect="1" noChangeArrowheads="1"/>
          </p:cNvPicPr>
          <p:nvPr/>
        </p:nvPicPr>
        <p:blipFill>
          <a:blip r:embed="rId4"/>
          <a:srcRect/>
          <a:stretch>
            <a:fillRect/>
          </a:stretch>
        </p:blipFill>
        <p:spPr bwMode="auto">
          <a:xfrm>
            <a:off x="1857356" y="2000240"/>
            <a:ext cx="7148354" cy="33575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800" b="1" dirty="0">
                <a:solidFill>
                  <a:srgbClr val="000000"/>
                </a:solidFill>
              </a:rPr>
              <a:t>Step-2 to create UVM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Declare analysis ports and virtual interface handles</a:t>
            </a: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dirty="0">
              <a:solidFill>
                <a:srgbClr val="000000"/>
              </a:solidFill>
            </a:endParaRPr>
          </a:p>
          <a:p>
            <a:pPr eaLnBrk="1" hangingPunct="1">
              <a:buNone/>
            </a:pPr>
            <a:r>
              <a:rPr lang="en-US" b="1" dirty="0">
                <a:solidFill>
                  <a:srgbClr val="000000"/>
                </a:solidFill>
              </a:rPr>
              <a:t>Step-3 to create UVM monitor</a:t>
            </a:r>
          </a:p>
          <a:p>
            <a:pPr eaLnBrk="1" hangingPunct="1">
              <a:buNone/>
            </a:pPr>
            <a:r>
              <a:rPr lang="en-US" sz="2400" dirty="0">
                <a:solidFill>
                  <a:srgbClr val="000000"/>
                </a:solidFill>
              </a:rPr>
              <a:t>Build the UVM monitor</a:t>
            </a:r>
          </a:p>
        </p:txBody>
      </p:sp>
      <p:pic>
        <p:nvPicPr>
          <p:cNvPr id="2050" name="Picture 2"/>
          <p:cNvPicPr>
            <a:picLocks noChangeAspect="1" noChangeArrowheads="1"/>
          </p:cNvPicPr>
          <p:nvPr/>
        </p:nvPicPr>
        <p:blipFill>
          <a:blip r:embed="rId4"/>
          <a:srcRect/>
          <a:stretch>
            <a:fillRect/>
          </a:stretch>
        </p:blipFill>
        <p:spPr bwMode="auto">
          <a:xfrm>
            <a:off x="1876451" y="1857363"/>
            <a:ext cx="7267549" cy="1360641"/>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1785918" y="4500570"/>
            <a:ext cx="7378318" cy="23145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Step-4 to create UVM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400" dirty="0">
                <a:solidFill>
                  <a:srgbClr val="000000"/>
                </a:solidFill>
              </a:rPr>
              <a:t>Code the </a:t>
            </a:r>
            <a:r>
              <a:rPr lang="en-US" sz="2400" dirty="0" err="1">
                <a:solidFill>
                  <a:srgbClr val="000000"/>
                </a:solidFill>
              </a:rPr>
              <a:t>run_phase</a:t>
            </a:r>
            <a:endParaRPr lang="en-US" sz="24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1928794" y="1785926"/>
            <a:ext cx="7000924" cy="327837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 name="Picture 1">
            <a:extLst>
              <a:ext uri="{FF2B5EF4-FFF2-40B4-BE49-F238E27FC236}">
                <a16:creationId xmlns:a16="http://schemas.microsoft.com/office/drawing/2014/main" id="{495F2E48-E61A-A91E-9976-9598E7348C88}"/>
              </a:ext>
            </a:extLst>
          </p:cNvPr>
          <p:cNvPicPr>
            <a:picLocks noChangeAspect="1"/>
          </p:cNvPicPr>
          <p:nvPr/>
        </p:nvPicPr>
        <p:blipFill>
          <a:blip r:embed="rId4"/>
          <a:stretch>
            <a:fillRect/>
          </a:stretch>
        </p:blipFill>
        <p:spPr>
          <a:xfrm>
            <a:off x="179387" y="836613"/>
            <a:ext cx="8640960" cy="4993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a:extLst>
            <a:ext uri="{FF2B5EF4-FFF2-40B4-BE49-F238E27FC236}">
              <a16:creationId xmlns:a16="http://schemas.microsoft.com/office/drawing/2014/main" id="{AD44D285-5AE1-DA3D-44EC-1F01F02D0A10}"/>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8C7EFE25-B4FD-38DC-6CB7-5D85F289FC14}"/>
              </a:ext>
            </a:extLst>
          </p:cNvPr>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a:extLst>
              <a:ext uri="{FF2B5EF4-FFF2-40B4-BE49-F238E27FC236}">
                <a16:creationId xmlns:a16="http://schemas.microsoft.com/office/drawing/2014/main" id="{8AC238F6-FAD9-5CCB-9E86-C11F45691534}"/>
              </a:ext>
            </a:extLst>
          </p:cNvPr>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 name="Picture 1">
            <a:extLst>
              <a:ext uri="{FF2B5EF4-FFF2-40B4-BE49-F238E27FC236}">
                <a16:creationId xmlns:a16="http://schemas.microsoft.com/office/drawing/2014/main" id="{CFD94D8F-F6AD-B216-9E73-2E7C74045519}"/>
              </a:ext>
            </a:extLst>
          </p:cNvPr>
          <p:cNvPicPr>
            <a:picLocks noChangeAspect="1"/>
          </p:cNvPicPr>
          <p:nvPr/>
        </p:nvPicPr>
        <p:blipFill>
          <a:blip r:embed="rId4"/>
          <a:stretch>
            <a:fillRect/>
          </a:stretch>
        </p:blipFill>
        <p:spPr>
          <a:xfrm>
            <a:off x="393264" y="620688"/>
            <a:ext cx="8569077" cy="5204182"/>
          </a:xfrm>
          <a:prstGeom prst="rect">
            <a:avLst/>
          </a:prstGeom>
        </p:spPr>
      </p:pic>
    </p:spTree>
    <p:extLst>
      <p:ext uri="{BB962C8B-B14F-4D97-AF65-F5344CB8AC3E}">
        <p14:creationId xmlns:p14="http://schemas.microsoft.com/office/powerpoint/2010/main" val="221331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Knobs in UVM Monitor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sz="2000" dirty="0">
                <a:solidFill>
                  <a:srgbClr val="000000"/>
                </a:solidFill>
              </a:rPr>
              <a:t>The knobs can be disabled from the test by using the UVM database.</a:t>
            </a:r>
          </a:p>
          <a:p>
            <a:pPr eaLnBrk="1" hangingPunct="1">
              <a:buNone/>
            </a:pPr>
            <a:endParaRPr lang="en-US" sz="2000" dirty="0">
              <a:solidFill>
                <a:srgbClr val="000000"/>
              </a:solidFill>
            </a:endParaRPr>
          </a:p>
        </p:txBody>
      </p:sp>
      <p:pic>
        <p:nvPicPr>
          <p:cNvPr id="2" name="Picture 2"/>
          <p:cNvPicPr>
            <a:picLocks noChangeAspect="1" noChangeArrowheads="1"/>
          </p:cNvPicPr>
          <p:nvPr/>
        </p:nvPicPr>
        <p:blipFill>
          <a:blip r:embed="rId4"/>
          <a:srcRect/>
          <a:stretch>
            <a:fillRect/>
          </a:stretch>
        </p:blipFill>
        <p:spPr bwMode="auto">
          <a:xfrm>
            <a:off x="1928794" y="1714488"/>
            <a:ext cx="7072362" cy="64486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4E4177-2872-49E8-A067-B53E0AA26192}"/>
</file>

<file path=customXml/itemProps2.xml><?xml version="1.0" encoding="utf-8"?>
<ds:datastoreItem xmlns:ds="http://schemas.openxmlformats.org/officeDocument/2006/customXml" ds:itemID="{E5052754-1AFC-4030-B7A5-0F4A08FACDD5}"/>
</file>

<file path=customXml/itemProps3.xml><?xml version="1.0" encoding="utf-8"?>
<ds:datastoreItem xmlns:ds="http://schemas.openxmlformats.org/officeDocument/2006/customXml" ds:itemID="{71196958-8D34-4B2F-9369-3D71FBDB58B1}"/>
</file>

<file path=docProps/app.xml><?xml version="1.0" encoding="utf-8"?>
<Properties xmlns="http://schemas.openxmlformats.org/officeDocument/2006/extended-properties" xmlns:vt="http://schemas.openxmlformats.org/officeDocument/2006/docPropsVTypes">
  <Template>template</Template>
  <TotalTime>21176</TotalTime>
  <Words>1245</Words>
  <Application>Microsoft Office PowerPoint</Application>
  <PresentationFormat>On-screen Show (4:3)</PresentationFormat>
  <Paragraphs>127</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template</vt:lpstr>
      <vt:lpstr>Universal Verification Component (UVC)</vt:lpstr>
      <vt:lpstr>UVM Monitor</vt:lpstr>
      <vt:lpstr>UVM Monitor</vt:lpstr>
      <vt:lpstr>Step-1 to create UVM monitor</vt:lpstr>
      <vt:lpstr>Step-2 to create UVM monitor</vt:lpstr>
      <vt:lpstr>Step-4 to create UVM monitor</vt:lpstr>
      <vt:lpstr>PowerPoint Presentation</vt:lpstr>
      <vt:lpstr>PowerPoint Presentation</vt:lpstr>
      <vt:lpstr>Knobs in UVM Monitor</vt:lpstr>
      <vt:lpstr>UVM Agent</vt:lpstr>
      <vt:lpstr>UVM Agent – Active or Passive?</vt:lpstr>
      <vt:lpstr>Creating a UVM Agent</vt:lpstr>
      <vt:lpstr>Creating a UVM Agent</vt:lpstr>
      <vt:lpstr>Creating a UVM Agent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208</cp:revision>
  <dcterms:created xsi:type="dcterms:W3CDTF">2021-03-29T02:04:50Z</dcterms:created>
  <dcterms:modified xsi:type="dcterms:W3CDTF">2024-02-24T05:09:09Z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