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43" r:id="rId3"/>
    <p:sldId id="371" r:id="rId4"/>
    <p:sldId id="372" r:id="rId5"/>
    <p:sldId id="374" r:id="rId6"/>
    <p:sldId id="363" r:id="rId7"/>
    <p:sldId id="375" r:id="rId8"/>
    <p:sldId id="364" r:id="rId9"/>
    <p:sldId id="342" r:id="rId10"/>
    <p:sldId id="338" r:id="rId11"/>
    <p:sldId id="349" r:id="rId12"/>
    <p:sldId id="365" r:id="rId13"/>
    <p:sldId id="351" r:id="rId14"/>
    <p:sldId id="367" r:id="rId15"/>
    <p:sldId id="368" r:id="rId16"/>
    <p:sldId id="369"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0" autoAdjust="0"/>
    <p:restoredTop sz="81961" autoAdjust="0"/>
  </p:normalViewPr>
  <p:slideViewPr>
    <p:cSldViewPr>
      <p:cViewPr varScale="1">
        <p:scale>
          <a:sx n="67" d="100"/>
          <a:sy n="67" d="100"/>
        </p:scale>
        <p:origin x="1920" y="86"/>
      </p:cViewPr>
      <p:guideLst>
        <p:guide orient="horz" pos="2160"/>
        <p:guide pos="2880"/>
      </p:guideLst>
    </p:cSldViewPr>
  </p:slideViewPr>
  <p:notesTextViewPr>
    <p:cViewPr>
      <p:scale>
        <a:sx n="100" d="100"/>
        <a:sy n="100" d="100"/>
      </p:scale>
      <p:origin x="0" y="-346"/>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2C86CE9-B6D0-492A-B1AB-940CAB4000D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F6E70B6B-1C1C-454F-AB14-94B5AFB789B9}"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This example shows a simple driver, environment and test.</a:t>
            </a:r>
          </a:p>
          <a:p>
            <a:pPr eaLnBrk="1" hangingPunct="1"/>
            <a:r>
              <a:rPr lang="en-US" dirty="0"/>
              <a:t>The driver has a drive() task that receives</a:t>
            </a:r>
            <a:r>
              <a:rPr lang="en-US" baseline="0" dirty="0"/>
              <a:t> the </a:t>
            </a:r>
            <a:r>
              <a:rPr lang="en-US" baseline="0" dirty="0" err="1"/>
              <a:t>seq_item</a:t>
            </a:r>
            <a:r>
              <a:rPr lang="en-US" baseline="0" dirty="0"/>
              <a:t> and drives to the DUT. With the help of a callback, </a:t>
            </a:r>
            <a:r>
              <a:rPr lang="en-US" baseline="0" dirty="0" err="1"/>
              <a:t>pre_drive</a:t>
            </a:r>
            <a:r>
              <a:rPr lang="en-US" baseline="0" dirty="0"/>
              <a:t>() and </a:t>
            </a:r>
            <a:r>
              <a:rPr lang="en-US" baseline="0" dirty="0" err="1"/>
              <a:t>post_drive</a:t>
            </a:r>
            <a:r>
              <a:rPr lang="en-US" baseline="0" dirty="0"/>
              <a:t>() callbacks get added.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11</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86222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dirty="0"/>
              <a:t>For user-defined callbacks, </a:t>
            </a:r>
          </a:p>
          <a:p>
            <a:pPr marL="228600" indent="-228600" eaLnBrk="1" hangingPunct="1">
              <a:buAutoNum type="arabicPeriod"/>
            </a:pPr>
            <a:r>
              <a:rPr lang="en-US" dirty="0"/>
              <a:t>user has to write a user-defined callback class that extends the </a:t>
            </a:r>
            <a:r>
              <a:rPr lang="en-US" dirty="0" err="1"/>
              <a:t>uvm_callback</a:t>
            </a:r>
            <a:r>
              <a:rPr lang="en-US" dirty="0"/>
              <a:t> class. </a:t>
            </a:r>
          </a:p>
          <a:p>
            <a:pPr marL="228600" indent="-228600" eaLnBrk="1" hangingPunct="1">
              <a:buAutoNum type="arabicPeriod"/>
            </a:pPr>
            <a:r>
              <a:rPr lang="en-US" dirty="0"/>
              <a:t>define</a:t>
            </a:r>
            <a:r>
              <a:rPr lang="en-US" baseline="0" dirty="0"/>
              <a:t> callback methods in user-defined callback class as virtual.</a:t>
            </a:r>
            <a:endParaRPr lang="en-US" dirty="0"/>
          </a:p>
          <a:p>
            <a:pPr eaLnBrk="1" hangingPunct="1">
              <a:buNone/>
            </a:pPr>
            <a:r>
              <a:rPr lang="en-US" sz="1200" dirty="0">
                <a:solidFill>
                  <a:srgbClr val="000000"/>
                </a:solidFill>
              </a:rPr>
              <a:t>To use callbacks, the callback class has to be registered (`</a:t>
            </a:r>
            <a:r>
              <a:rPr lang="en-US" sz="1200" dirty="0" err="1">
                <a:solidFill>
                  <a:srgbClr val="000000"/>
                </a:solidFill>
              </a:rPr>
              <a:t>uvm_register_cb</a:t>
            </a:r>
            <a:r>
              <a:rPr lang="en-US" sz="1200" dirty="0">
                <a:solidFill>
                  <a:srgbClr val="000000"/>
                </a:solidFill>
              </a:rPr>
              <a:t>) with the object/component where callbacks are going to be used.</a:t>
            </a:r>
          </a:p>
          <a:p>
            <a:pPr eaLnBrk="1" hangingPunct="1"/>
            <a:r>
              <a:rPr lang="en-US" dirty="0"/>
              <a:t>For user-defined callbacks, </a:t>
            </a:r>
          </a:p>
          <a:p>
            <a:pPr marL="228600" indent="-228600" eaLnBrk="1" hangingPunct="1">
              <a:buAutoNum type="arabicPeriod"/>
            </a:pPr>
            <a:r>
              <a:rPr lang="en-US" dirty="0"/>
              <a:t>user has to write a user-defined callback class that extends the </a:t>
            </a:r>
            <a:r>
              <a:rPr lang="en-US" dirty="0" err="1"/>
              <a:t>uvm_callback</a:t>
            </a:r>
            <a:r>
              <a:rPr lang="en-US" dirty="0"/>
              <a:t> class. </a:t>
            </a:r>
          </a:p>
          <a:p>
            <a:pPr marL="228600" indent="-228600" eaLnBrk="1" hangingPunct="1">
              <a:buAutoNum type="arabicPeriod"/>
            </a:pPr>
            <a:r>
              <a:rPr lang="en-US" dirty="0"/>
              <a:t>define</a:t>
            </a:r>
            <a:r>
              <a:rPr lang="en-US" baseline="0" dirty="0"/>
              <a:t> callback methods in user-defined callback class as virtual.</a:t>
            </a:r>
            <a:endParaRPr lang="en-US" sz="1200" dirty="0">
              <a:solidFill>
                <a:srgbClr val="000000"/>
              </a:solidFill>
            </a:endParaRPr>
          </a:p>
          <a:p>
            <a:pPr eaLnBrk="1" hangingPunct="1">
              <a:buNone/>
            </a:pPr>
            <a:r>
              <a:rPr lang="en-US" sz="1200" dirty="0">
                <a:solidFill>
                  <a:srgbClr val="000000"/>
                </a:solidFill>
              </a:rPr>
              <a:t>To call the callback methods, place the callback hook in user-defined callback class (</a:t>
            </a:r>
            <a:r>
              <a:rPr lang="en-US" sz="1200" dirty="0" err="1">
                <a:solidFill>
                  <a:srgbClr val="000000"/>
                </a:solidFill>
              </a:rPr>
              <a:t>pre_drive</a:t>
            </a:r>
            <a:r>
              <a:rPr lang="en-US" sz="1200" dirty="0">
                <a:solidFill>
                  <a:srgbClr val="000000"/>
                </a:solidFill>
              </a:rPr>
              <a:t>() and </a:t>
            </a:r>
            <a:r>
              <a:rPr lang="en-US" sz="1200" dirty="0" err="1">
                <a:solidFill>
                  <a:srgbClr val="000000"/>
                </a:solidFill>
              </a:rPr>
              <a:t>post_drive</a:t>
            </a:r>
            <a:r>
              <a:rPr lang="en-US" sz="1200" dirty="0">
                <a:solidFill>
                  <a:srgbClr val="000000"/>
                </a:solidFill>
              </a:rPr>
              <a:t>())</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217703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buNone/>
            </a:pPr>
            <a:r>
              <a:rPr lang="en-US" sz="1200" dirty="0">
                <a:solidFill>
                  <a:srgbClr val="000000"/>
                </a:solidFill>
              </a:rPr>
              <a:t>Adding logic into callback methods:</a:t>
            </a:r>
          </a:p>
          <a:p>
            <a:r>
              <a:rPr lang="en-US" sz="1200" dirty="0">
                <a:solidFill>
                  <a:srgbClr val="000000"/>
                </a:solidFill>
              </a:rPr>
              <a:t>Extend the user-defined callback class and write one more callback class callback_1</a:t>
            </a:r>
          </a:p>
          <a:p>
            <a:r>
              <a:rPr lang="en-US" sz="1200" dirty="0">
                <a:solidFill>
                  <a:srgbClr val="000000"/>
                </a:solidFill>
              </a:rPr>
              <a:t>Implement methods with logic in it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1A1A1A"/>
                </a:solidFill>
                <a:effectLst/>
                <a:latin typeface="Merriweather" panose="00000500000000000000" pitchFamily="2" charset="0"/>
              </a:rPr>
              <a:t>In order to execute the callback method, register the callback object to the driver using the ‘add’ method</a:t>
            </a:r>
          </a:p>
        </p:txBody>
      </p:sp>
    </p:spTree>
    <p:extLst>
      <p:ext uri="{BB962C8B-B14F-4D97-AF65-F5344CB8AC3E}">
        <p14:creationId xmlns:p14="http://schemas.microsoft.com/office/powerpoint/2010/main" val="368371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16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1" i="0" kern="1200" dirty="0" err="1">
                <a:solidFill>
                  <a:schemeClr val="tx1"/>
                </a:solidFill>
                <a:latin typeface="Arial" charset="0"/>
                <a:ea typeface="+mn-ea"/>
                <a:cs typeface="+mn-cs"/>
              </a:rPr>
              <a:t>user_callback_test</a:t>
            </a:r>
            <a:r>
              <a:rPr lang="en-IN" sz="1200" b="0" i="0" kern="1200" dirty="0">
                <a:solidFill>
                  <a:schemeClr val="tx1"/>
                </a:solidFill>
                <a:latin typeface="Arial" charset="0"/>
                <a:ea typeface="+mn-ea"/>
                <a:cs typeface="+mn-cs"/>
              </a:rPr>
              <a:t> is the test with </a:t>
            </a:r>
            <a:r>
              <a:rPr lang="en-IN" sz="1200" b="0" i="0" kern="1200" dirty="0" err="1">
                <a:solidFill>
                  <a:schemeClr val="tx1"/>
                </a:solidFill>
                <a:latin typeface="Arial" charset="0"/>
                <a:ea typeface="+mn-ea"/>
                <a:cs typeface="+mn-cs"/>
              </a:rPr>
              <a:t>callbacks</a:t>
            </a:r>
            <a:r>
              <a:rPr lang="en-IN" sz="1200" b="0" i="0" kern="1200" dirty="0">
                <a:solidFill>
                  <a:schemeClr val="tx1"/>
                </a:solidFill>
                <a:latin typeface="Arial" charset="0"/>
                <a:ea typeface="+mn-ea"/>
                <a:cs typeface="+mn-cs"/>
              </a:rPr>
              <a:t> added, and </a:t>
            </a:r>
            <a:r>
              <a:rPr lang="en-IN" sz="1200" b="1" i="0" kern="1200" dirty="0" err="1">
                <a:solidFill>
                  <a:schemeClr val="tx1"/>
                </a:solidFill>
                <a:latin typeface="Arial" charset="0"/>
                <a:ea typeface="+mn-ea"/>
                <a:cs typeface="+mn-cs"/>
              </a:rPr>
              <a:t>basic_test</a:t>
            </a:r>
            <a:r>
              <a:rPr lang="en-IN" sz="1200" b="0" i="0" kern="1200" dirty="0">
                <a:solidFill>
                  <a:schemeClr val="tx1"/>
                </a:solidFill>
                <a:latin typeface="Arial" charset="0"/>
                <a:ea typeface="+mn-ea"/>
                <a:cs typeface="+mn-cs"/>
              </a:rPr>
              <a:t> is without </a:t>
            </a:r>
            <a:r>
              <a:rPr lang="en-IN" sz="1200" b="0" i="0" kern="1200" dirty="0" err="1">
                <a:solidFill>
                  <a:schemeClr val="tx1"/>
                </a:solidFill>
                <a:latin typeface="Arial" charset="0"/>
                <a:ea typeface="+mn-ea"/>
                <a:cs typeface="+mn-cs"/>
              </a:rPr>
              <a:t>callbacks</a:t>
            </a:r>
            <a:r>
              <a:rPr lang="en-IN" sz="1200" b="0" i="0" kern="1200" dirty="0">
                <a:solidFill>
                  <a:schemeClr val="tx1"/>
                </a:solidFill>
                <a:latin typeface="Arial" charset="0"/>
                <a:ea typeface="+mn-ea"/>
                <a:cs typeface="+mn-cs"/>
              </a:rPr>
              <a:t>.</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The second simulator output is</a:t>
            </a:r>
            <a:r>
              <a:rPr lang="en-IN" sz="1200" b="0" i="0" kern="1200" baseline="0" dirty="0">
                <a:solidFill>
                  <a:schemeClr val="tx1"/>
                </a:solidFill>
                <a:latin typeface="Arial" charset="0"/>
                <a:ea typeface="+mn-ea"/>
                <a:cs typeface="+mn-cs"/>
              </a:rPr>
              <a:t> with </a:t>
            </a:r>
            <a:r>
              <a:rPr lang="en-IN" sz="1200" b="0" i="0" kern="1200" baseline="0" dirty="0" err="1">
                <a:solidFill>
                  <a:schemeClr val="tx1"/>
                </a:solidFill>
                <a:latin typeface="Arial" charset="0"/>
                <a:ea typeface="+mn-ea"/>
                <a:cs typeface="+mn-cs"/>
              </a:rPr>
              <a:t>callback</a:t>
            </a:r>
            <a:r>
              <a:rPr lang="en-IN" sz="1200" b="0" i="0" kern="1200" baseline="0" dirty="0">
                <a:solidFill>
                  <a:schemeClr val="tx1"/>
                </a:solidFill>
                <a:latin typeface="Arial" charset="0"/>
                <a:ea typeface="+mn-ea"/>
                <a:cs typeface="+mn-cs"/>
              </a:rPr>
              <a:t> (</a:t>
            </a:r>
            <a:r>
              <a:rPr lang="en-IN" sz="1200" b="0" i="0" kern="1200" baseline="0" dirty="0" err="1">
                <a:solidFill>
                  <a:schemeClr val="tx1"/>
                </a:solidFill>
                <a:latin typeface="Arial" charset="0"/>
                <a:ea typeface="+mn-ea"/>
                <a:cs typeface="+mn-cs"/>
              </a:rPr>
              <a:t>callback_test</a:t>
            </a:r>
            <a:r>
              <a:rPr lang="en-IN" sz="1200" b="0" i="0" kern="1200" baseline="0" dirty="0">
                <a:solidFill>
                  <a:schemeClr val="tx1"/>
                </a:solidFill>
                <a:latin typeface="Arial" charset="0"/>
                <a:ea typeface="+mn-ea"/>
                <a:cs typeface="+mn-cs"/>
              </a:rPr>
              <a:t>).</a:t>
            </a:r>
          </a:p>
          <a:p>
            <a:pPr eaLnBrk="1" hangingPunct="1"/>
            <a:r>
              <a:rPr lang="en-IN" sz="1200" b="0" i="0" kern="1200" baseline="0" dirty="0">
                <a:solidFill>
                  <a:schemeClr val="tx1"/>
                </a:solidFill>
                <a:latin typeface="Arial" charset="0"/>
                <a:ea typeface="+mn-ea"/>
                <a:cs typeface="+mn-cs"/>
              </a:rPr>
              <a:t>The result shows that displays added in the </a:t>
            </a:r>
            <a:r>
              <a:rPr lang="en-IN" sz="1200" b="0" i="0" kern="1200" baseline="0" dirty="0" err="1">
                <a:solidFill>
                  <a:schemeClr val="tx1"/>
                </a:solidFill>
                <a:latin typeface="Arial" charset="0"/>
                <a:ea typeface="+mn-ea"/>
                <a:cs typeface="+mn-cs"/>
              </a:rPr>
              <a:t>callback</a:t>
            </a:r>
            <a:r>
              <a:rPr lang="en-IN" sz="1200" b="0" i="0" kern="1200" baseline="0" dirty="0">
                <a:solidFill>
                  <a:schemeClr val="tx1"/>
                </a:solidFill>
                <a:latin typeface="Arial" charset="0"/>
                <a:ea typeface="+mn-ea"/>
                <a:cs typeface="+mn-cs"/>
              </a:rPr>
              <a:t> methods are getting printed in </a:t>
            </a:r>
            <a:r>
              <a:rPr lang="en-IN" sz="1200" b="0" i="0" kern="1200" baseline="0" dirty="0" err="1">
                <a:solidFill>
                  <a:schemeClr val="tx1"/>
                </a:solidFill>
                <a:latin typeface="Arial" charset="0"/>
                <a:ea typeface="+mn-ea"/>
                <a:cs typeface="+mn-cs"/>
              </a:rPr>
              <a:t>callback_test</a:t>
            </a:r>
            <a:r>
              <a:rPr lang="en-IN" sz="1200" b="0" i="0" kern="1200" baseline="0" dirty="0">
                <a:solidFill>
                  <a:schemeClr val="tx1"/>
                </a:solidFill>
                <a:latin typeface="Arial" charset="0"/>
                <a:ea typeface="+mn-ea"/>
                <a:cs typeface="+mn-cs"/>
              </a:rPr>
              <a:t>.</a:t>
            </a:r>
          </a:p>
          <a:p>
            <a:pPr eaLnBrk="1" hangingPunct="1"/>
            <a:r>
              <a:rPr lang="en-IN" sz="1200" b="0" i="0" kern="1200" baseline="0" dirty="0">
                <a:solidFill>
                  <a:schemeClr val="tx1"/>
                </a:solidFill>
                <a:latin typeface="Arial" charset="0"/>
                <a:ea typeface="+mn-ea"/>
                <a:cs typeface="+mn-cs"/>
              </a:rPr>
              <a:t>The addition of logic to the callback methods will give more control on stimulus driving.</a:t>
            </a:r>
            <a:endParaRPr lang="en-US" dirty="0"/>
          </a:p>
        </p:txBody>
      </p:sp>
    </p:spTree>
    <p:extLst>
      <p:ext uri="{BB962C8B-B14F-4D97-AF65-F5344CB8AC3E}">
        <p14:creationId xmlns:p14="http://schemas.microsoft.com/office/powerpoint/2010/main" val="1392595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2</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sz="1200" b="0" i="0" kern="1200" dirty="0">
                <a:solidFill>
                  <a:schemeClr val="tx1"/>
                </a:solidFill>
                <a:effectLst/>
                <a:latin typeface="Arial" charset="0"/>
                <a:ea typeface="+mn-ea"/>
                <a:cs typeface="+mn-cs"/>
              </a:rPr>
              <a:t>In Verilog, we all have used </a:t>
            </a:r>
            <a:r>
              <a:rPr lang="en-US" sz="1200" b="1" i="0" kern="1200" dirty="0">
                <a:solidFill>
                  <a:schemeClr val="tx1"/>
                </a:solidFill>
                <a:effectLst/>
                <a:latin typeface="Arial" charset="0"/>
                <a:ea typeface="+mn-ea"/>
                <a:cs typeface="+mn-cs"/>
              </a:rPr>
              <a:t>$display, $monitor, $write &amp; $strobe</a:t>
            </a:r>
            <a:r>
              <a:rPr lang="en-US" sz="1200" b="0" i="0" kern="1200" dirty="0">
                <a:solidFill>
                  <a:schemeClr val="tx1"/>
                </a:solidFill>
                <a:effectLst/>
                <a:latin typeface="Arial" charset="0"/>
                <a:ea typeface="+mn-ea"/>
                <a:cs typeface="+mn-cs"/>
              </a:rPr>
              <a:t> System Tasks very frequently as part of our Testbench. Although all of these System Tasks are used with the purpose of reporting various different states of the desired elements with-in your environment yet their purpose differs from each other.</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3</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205118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4</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171285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5</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1" dirty="0">
                <a:solidFill>
                  <a:srgbClr val="444444"/>
                </a:solidFill>
                <a:latin typeface="Gentium Basic"/>
              </a:rPr>
              <a:t>`</a:t>
            </a:r>
            <a:r>
              <a:rPr lang="en-US" sz="1200" b="1" i="1" dirty="0" err="1">
                <a:solidFill>
                  <a:srgbClr val="444444"/>
                </a:solidFill>
                <a:latin typeface="Gentium Basic"/>
              </a:rPr>
              <a:t>uvm_fatal</a:t>
            </a:r>
            <a:r>
              <a:rPr lang="en-US" sz="1200" b="1" i="1" dirty="0">
                <a:solidFill>
                  <a:srgbClr val="444444"/>
                </a:solidFill>
                <a:latin typeface="Gentium Basic"/>
              </a:rPr>
              <a:t>, `</a:t>
            </a:r>
            <a:r>
              <a:rPr lang="en-US" sz="1200" b="1" i="1" dirty="0" err="1">
                <a:solidFill>
                  <a:srgbClr val="444444"/>
                </a:solidFill>
                <a:latin typeface="Gentium Basic"/>
              </a:rPr>
              <a:t>uvm_error</a:t>
            </a:r>
            <a:r>
              <a:rPr lang="en-US" sz="1200" b="1" i="1" dirty="0">
                <a:solidFill>
                  <a:srgbClr val="444444"/>
                </a:solidFill>
                <a:latin typeface="Gentium Basic"/>
              </a:rPr>
              <a:t> &amp; `</a:t>
            </a:r>
            <a:r>
              <a:rPr lang="en-US" sz="1200" b="1" i="1" dirty="0" err="1">
                <a:solidFill>
                  <a:srgbClr val="444444"/>
                </a:solidFill>
                <a:latin typeface="Gentium Basic"/>
              </a:rPr>
              <a:t>uvm_warning</a:t>
            </a:r>
            <a:r>
              <a:rPr lang="en-US" sz="1200" b="1" i="1" dirty="0">
                <a:solidFill>
                  <a:srgbClr val="444444"/>
                </a:solidFill>
                <a:latin typeface="Gentium Basic"/>
              </a:rPr>
              <a:t> can not be filtered out via Verbosity level.</a:t>
            </a:r>
            <a:endParaRPr lang="en-US" sz="1200" dirty="0">
              <a:solidFill>
                <a:srgbClr val="444444"/>
              </a:solidFill>
              <a:latin typeface="Gentium Basic"/>
            </a:endParaRPr>
          </a:p>
          <a:p>
            <a:pPr eaLnBrk="1" hangingPunct="1"/>
            <a:endParaRPr lang="en-US" dirty="0"/>
          </a:p>
        </p:txBody>
      </p:sp>
    </p:spTree>
    <p:extLst>
      <p:ext uri="{BB962C8B-B14F-4D97-AF65-F5344CB8AC3E}">
        <p14:creationId xmlns:p14="http://schemas.microsoft.com/office/powerpoint/2010/main" val="192993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6</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Following are the actions defined:</a:t>
            </a:r>
            <a:br>
              <a:rPr lang="en-IN" dirty="0"/>
            </a:br>
            <a:br>
              <a:rPr lang="en-IN" dirty="0"/>
            </a:br>
            <a:r>
              <a:rPr lang="en-IN" sz="1200" b="0" i="0" kern="1200" dirty="0">
                <a:solidFill>
                  <a:schemeClr val="tx1"/>
                </a:solidFill>
                <a:latin typeface="Arial" charset="0"/>
                <a:ea typeface="+mn-ea"/>
                <a:cs typeface="+mn-cs"/>
              </a:rPr>
              <a:t> UVM_NO_ACTION -- Do nothing</a:t>
            </a:r>
            <a:br>
              <a:rPr lang="en-IN" dirty="0"/>
            </a:br>
            <a:r>
              <a:rPr lang="en-IN" sz="1200" b="0" i="0" kern="1200" dirty="0">
                <a:solidFill>
                  <a:schemeClr val="tx1"/>
                </a:solidFill>
                <a:latin typeface="Arial" charset="0"/>
                <a:ea typeface="+mn-ea"/>
                <a:cs typeface="+mn-cs"/>
              </a:rPr>
              <a:t> UVM_DISPLAY -- Display report to standard output</a:t>
            </a:r>
            <a:br>
              <a:rPr lang="en-IN" dirty="0"/>
            </a:br>
            <a:r>
              <a:rPr lang="en-IN" sz="1200" b="0" i="0" kern="1200" dirty="0">
                <a:solidFill>
                  <a:schemeClr val="tx1"/>
                </a:solidFill>
                <a:latin typeface="Arial" charset="0"/>
                <a:ea typeface="+mn-ea"/>
                <a:cs typeface="+mn-cs"/>
              </a:rPr>
              <a:t> UVM_LOG -- Write to a file</a:t>
            </a:r>
            <a:br>
              <a:rPr lang="en-IN" dirty="0"/>
            </a:br>
            <a:r>
              <a:rPr lang="en-IN" sz="1200" b="0" i="0" kern="1200" dirty="0">
                <a:solidFill>
                  <a:schemeClr val="tx1"/>
                </a:solidFill>
                <a:latin typeface="Arial" charset="0"/>
                <a:ea typeface="+mn-ea"/>
                <a:cs typeface="+mn-cs"/>
              </a:rPr>
              <a:t> UVM_COUNT -- Count up to a </a:t>
            </a:r>
            <a:r>
              <a:rPr lang="en-IN" sz="1200" b="0" i="0" kern="1200" dirty="0" err="1">
                <a:solidFill>
                  <a:schemeClr val="tx1"/>
                </a:solidFill>
                <a:latin typeface="Arial" charset="0"/>
                <a:ea typeface="+mn-ea"/>
                <a:cs typeface="+mn-cs"/>
              </a:rPr>
              <a:t>max_quit_count</a:t>
            </a:r>
            <a:r>
              <a:rPr lang="en-IN" sz="1200" b="0" i="0" kern="1200" dirty="0">
                <a:solidFill>
                  <a:schemeClr val="tx1"/>
                </a:solidFill>
                <a:latin typeface="Arial" charset="0"/>
                <a:ea typeface="+mn-ea"/>
                <a:cs typeface="+mn-cs"/>
              </a:rPr>
              <a:t> value before exiting</a:t>
            </a:r>
            <a:br>
              <a:rPr lang="en-IN" dirty="0"/>
            </a:br>
            <a:r>
              <a:rPr lang="en-IN" sz="1200" b="0" i="0" kern="1200" dirty="0">
                <a:solidFill>
                  <a:schemeClr val="tx1"/>
                </a:solidFill>
                <a:latin typeface="Arial" charset="0"/>
                <a:ea typeface="+mn-ea"/>
                <a:cs typeface="+mn-cs"/>
              </a:rPr>
              <a:t> UVM_EXIT -- Terminates simulation immediately</a:t>
            </a:r>
            <a:br>
              <a:rPr lang="en-IN" dirty="0"/>
            </a:br>
            <a:r>
              <a:rPr lang="en-IN" sz="1200" b="0" i="0" kern="1200" dirty="0">
                <a:solidFill>
                  <a:schemeClr val="tx1"/>
                </a:solidFill>
                <a:latin typeface="Arial" charset="0"/>
                <a:ea typeface="+mn-ea"/>
                <a:cs typeface="+mn-cs"/>
              </a:rPr>
              <a:t> UVM_CALL_HOOK --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the hook method .</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Using these methods, user can set the verbosity levels and set actions.</a:t>
            </a:r>
            <a:br>
              <a:rPr lang="en-IN" dirty="0"/>
            </a:br>
            <a:br>
              <a:rPr lang="en-IN" dirty="0"/>
            </a:b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set_report_verbosity_level</a:t>
            </a:r>
            <a:br>
              <a:rPr lang="en-IN" dirty="0"/>
            </a:br>
            <a:r>
              <a:rPr lang="en-IN" sz="1200" b="0" i="0" kern="1200" dirty="0">
                <a:solidFill>
                  <a:schemeClr val="tx1"/>
                </a:solidFill>
                <a:latin typeface="Arial" charset="0"/>
                <a:ea typeface="+mn-ea"/>
                <a:cs typeface="+mn-cs"/>
              </a:rPr>
              <a:t>(</a:t>
            </a:r>
            <a:r>
              <a:rPr lang="en-IN" sz="1200" b="1" i="0" kern="1200" dirty="0" err="1">
                <a:solidFill>
                  <a:schemeClr val="tx1"/>
                </a:solidFill>
                <a:latin typeface="Arial" charset="0"/>
                <a:ea typeface="+mn-ea"/>
                <a:cs typeface="+mn-cs"/>
              </a:rPr>
              <a:t>int</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verbosity_level</a:t>
            </a:r>
            <a:r>
              <a:rPr lang="en-IN" sz="1200" b="0" i="0" kern="1200" dirty="0">
                <a:solidFill>
                  <a:schemeClr val="tx1"/>
                </a:solidFill>
                <a:latin typeface="Arial" charset="0"/>
                <a:ea typeface="+mn-ea"/>
                <a:cs typeface="+mn-cs"/>
              </a:rPr>
              <a:t>)</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set_report_id_action</a:t>
            </a:r>
            <a:br>
              <a:rPr lang="en-IN" dirty="0"/>
            </a:br>
            <a:r>
              <a:rPr lang="en-IN" sz="1200" b="0" i="0" kern="1200" dirty="0">
                <a:solidFill>
                  <a:schemeClr val="tx1"/>
                </a:solidFill>
                <a:latin typeface="Arial" charset="0"/>
                <a:ea typeface="+mn-ea"/>
                <a:cs typeface="+mn-cs"/>
              </a:rPr>
              <a:t>(</a:t>
            </a:r>
            <a:r>
              <a:rPr lang="en-IN" sz="1200" b="1" i="0" kern="1200" dirty="0">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set_report_severity_id_action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a:t>
            </a:r>
            <a:r>
              <a:rPr lang="en-IN" sz="1200" b="1" i="0" kern="1200" dirty="0" err="1">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endParaRPr lang="en-US" dirty="0"/>
          </a:p>
        </p:txBody>
      </p:sp>
    </p:spTree>
    <p:extLst>
      <p:ext uri="{BB962C8B-B14F-4D97-AF65-F5344CB8AC3E}">
        <p14:creationId xmlns:p14="http://schemas.microsoft.com/office/powerpoint/2010/main" val="307760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49F70-6ABD-2FDD-5620-D7CBD54889B2}"/>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04E8A4A5-442C-30F1-3D1E-097A7C734E36}"/>
              </a:ext>
            </a:extLst>
          </p:cNvPr>
          <p:cNvSpPr>
            <a:spLocks noGrp="1" noChangeArrowheads="1"/>
          </p:cNvSpPr>
          <p:nvPr>
            <p:ph type="sldNum" sz="quarter" idx="5"/>
          </p:nvPr>
        </p:nvSpPr>
        <p:spPr>
          <a:noFill/>
          <a:ln>
            <a:miter lim="800000"/>
            <a:headEnd/>
            <a:tailEnd/>
          </a:ln>
        </p:spPr>
        <p:txBody>
          <a:bodyPr/>
          <a:lstStyle/>
          <a:p>
            <a:fld id="{3839FD43-A2EC-4B8D-B838-644D4F3D07B7}" type="slidenum">
              <a:rPr lang="en-US"/>
              <a:pPr/>
              <a:t>7</a:t>
            </a:fld>
            <a:endParaRPr lang="en-US"/>
          </a:p>
        </p:txBody>
      </p:sp>
      <p:sp>
        <p:nvSpPr>
          <p:cNvPr id="9219" name="Rectangle 2">
            <a:extLst>
              <a:ext uri="{FF2B5EF4-FFF2-40B4-BE49-F238E27FC236}">
                <a16:creationId xmlns:a16="http://schemas.microsoft.com/office/drawing/2014/main" id="{C8B05AEA-249F-6678-E488-A4869DE39F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26AAA4A1-E9D9-1BAC-222F-A781B3600FF2}"/>
              </a:ext>
            </a:extLst>
          </p:cNvPr>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Following are the actions defined:</a:t>
            </a:r>
            <a:br>
              <a:rPr lang="en-IN" dirty="0"/>
            </a:br>
            <a:br>
              <a:rPr lang="en-IN" dirty="0"/>
            </a:br>
            <a:r>
              <a:rPr lang="en-IN" sz="1200" b="0" i="0" kern="1200" dirty="0">
                <a:solidFill>
                  <a:schemeClr val="tx1"/>
                </a:solidFill>
                <a:latin typeface="Arial" charset="0"/>
                <a:ea typeface="+mn-ea"/>
                <a:cs typeface="+mn-cs"/>
              </a:rPr>
              <a:t> UVM_NO_ACTION -- Do nothing</a:t>
            </a:r>
            <a:br>
              <a:rPr lang="en-IN" dirty="0"/>
            </a:br>
            <a:r>
              <a:rPr lang="en-IN" sz="1200" b="0" i="0" kern="1200" dirty="0">
                <a:solidFill>
                  <a:schemeClr val="tx1"/>
                </a:solidFill>
                <a:latin typeface="Arial" charset="0"/>
                <a:ea typeface="+mn-ea"/>
                <a:cs typeface="+mn-cs"/>
              </a:rPr>
              <a:t> UVM_DISPLAY -- Display report to standard output</a:t>
            </a:r>
            <a:br>
              <a:rPr lang="en-IN" dirty="0"/>
            </a:br>
            <a:r>
              <a:rPr lang="en-IN" sz="1200" b="0" i="0" kern="1200" dirty="0">
                <a:solidFill>
                  <a:schemeClr val="tx1"/>
                </a:solidFill>
                <a:latin typeface="Arial" charset="0"/>
                <a:ea typeface="+mn-ea"/>
                <a:cs typeface="+mn-cs"/>
              </a:rPr>
              <a:t> UVM_LOG -- Write to a file</a:t>
            </a:r>
            <a:br>
              <a:rPr lang="en-IN" dirty="0"/>
            </a:br>
            <a:r>
              <a:rPr lang="en-IN" sz="1200" b="0" i="0" kern="1200" dirty="0">
                <a:solidFill>
                  <a:schemeClr val="tx1"/>
                </a:solidFill>
                <a:latin typeface="Arial" charset="0"/>
                <a:ea typeface="+mn-ea"/>
                <a:cs typeface="+mn-cs"/>
              </a:rPr>
              <a:t> UVM_COUNT -- Count up to a </a:t>
            </a:r>
            <a:r>
              <a:rPr lang="en-IN" sz="1200" b="0" i="0" kern="1200" dirty="0" err="1">
                <a:solidFill>
                  <a:schemeClr val="tx1"/>
                </a:solidFill>
                <a:latin typeface="Arial" charset="0"/>
                <a:ea typeface="+mn-ea"/>
                <a:cs typeface="+mn-cs"/>
              </a:rPr>
              <a:t>max_quit_count</a:t>
            </a:r>
            <a:r>
              <a:rPr lang="en-IN" sz="1200" b="0" i="0" kern="1200" dirty="0">
                <a:solidFill>
                  <a:schemeClr val="tx1"/>
                </a:solidFill>
                <a:latin typeface="Arial" charset="0"/>
                <a:ea typeface="+mn-ea"/>
                <a:cs typeface="+mn-cs"/>
              </a:rPr>
              <a:t> value before exiting</a:t>
            </a:r>
            <a:br>
              <a:rPr lang="en-IN" dirty="0"/>
            </a:br>
            <a:r>
              <a:rPr lang="en-IN" sz="1200" b="0" i="0" kern="1200" dirty="0">
                <a:solidFill>
                  <a:schemeClr val="tx1"/>
                </a:solidFill>
                <a:latin typeface="Arial" charset="0"/>
                <a:ea typeface="+mn-ea"/>
                <a:cs typeface="+mn-cs"/>
              </a:rPr>
              <a:t> UVM_EXIT -- Terminates simulation immediately</a:t>
            </a:r>
            <a:br>
              <a:rPr lang="en-IN" dirty="0"/>
            </a:br>
            <a:r>
              <a:rPr lang="en-IN" sz="1200" b="0" i="0" kern="1200" dirty="0">
                <a:solidFill>
                  <a:schemeClr val="tx1"/>
                </a:solidFill>
                <a:latin typeface="Arial" charset="0"/>
                <a:ea typeface="+mn-ea"/>
                <a:cs typeface="+mn-cs"/>
              </a:rPr>
              <a:t> UVM_CALL_HOOK --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the hook method .</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Using these methods, user can set the verbosity levels and set actions.</a:t>
            </a:r>
            <a:br>
              <a:rPr lang="en-IN" dirty="0"/>
            </a:br>
            <a:br>
              <a:rPr lang="en-IN" dirty="0"/>
            </a:b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set_report_verbosity_level</a:t>
            </a:r>
            <a:br>
              <a:rPr lang="en-IN" dirty="0"/>
            </a:br>
            <a:r>
              <a:rPr lang="en-IN" sz="1200" b="0" i="0" kern="1200" dirty="0">
                <a:solidFill>
                  <a:schemeClr val="tx1"/>
                </a:solidFill>
                <a:latin typeface="Arial" charset="0"/>
                <a:ea typeface="+mn-ea"/>
                <a:cs typeface="+mn-cs"/>
              </a:rPr>
              <a:t>(</a:t>
            </a:r>
            <a:r>
              <a:rPr lang="en-IN" sz="1200" b="1" i="0" kern="1200" dirty="0" err="1">
                <a:solidFill>
                  <a:schemeClr val="tx1"/>
                </a:solidFill>
                <a:latin typeface="Arial" charset="0"/>
                <a:ea typeface="+mn-ea"/>
                <a:cs typeface="+mn-cs"/>
              </a:rPr>
              <a:t>int</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verbosity_level</a:t>
            </a:r>
            <a:r>
              <a:rPr lang="en-IN" sz="1200" b="0" i="0" kern="1200" dirty="0">
                <a:solidFill>
                  <a:schemeClr val="tx1"/>
                </a:solidFill>
                <a:latin typeface="Arial" charset="0"/>
                <a:ea typeface="+mn-ea"/>
                <a:cs typeface="+mn-cs"/>
              </a:rPr>
              <a:t>)</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set_report_id_action</a:t>
            </a:r>
            <a:br>
              <a:rPr lang="en-IN" dirty="0"/>
            </a:br>
            <a:r>
              <a:rPr lang="en-IN" sz="1200" b="0" i="0" kern="1200" dirty="0">
                <a:solidFill>
                  <a:schemeClr val="tx1"/>
                </a:solidFill>
                <a:latin typeface="Arial" charset="0"/>
                <a:ea typeface="+mn-ea"/>
                <a:cs typeface="+mn-cs"/>
              </a:rPr>
              <a:t>(</a:t>
            </a:r>
            <a:r>
              <a:rPr lang="en-IN" sz="1200" b="1" i="0" kern="1200" dirty="0">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set_report_severity_id_action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a:t>
            </a:r>
            <a:r>
              <a:rPr lang="en-IN" sz="1200" b="1" i="0" kern="1200" dirty="0" err="1">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endParaRPr lang="en-US" dirty="0"/>
          </a:p>
        </p:txBody>
      </p:sp>
    </p:spTree>
    <p:extLst>
      <p:ext uri="{BB962C8B-B14F-4D97-AF65-F5344CB8AC3E}">
        <p14:creationId xmlns:p14="http://schemas.microsoft.com/office/powerpoint/2010/main" val="171478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8</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a:solidFill>
                  <a:schemeClr val="tx1"/>
                </a:solidFill>
                <a:latin typeface="Arial" charset="0"/>
                <a:ea typeface="+mn-ea"/>
                <a:cs typeface="+mn-cs"/>
              </a:rPr>
              <a:t>Following are the actions defined:</a:t>
            </a:r>
            <a:br>
              <a:rPr lang="en-IN" dirty="0"/>
            </a:br>
            <a:br>
              <a:rPr lang="en-IN" dirty="0"/>
            </a:br>
            <a:r>
              <a:rPr lang="en-IN" sz="1200" b="0" i="0" kern="1200" dirty="0">
                <a:solidFill>
                  <a:schemeClr val="tx1"/>
                </a:solidFill>
                <a:latin typeface="Arial" charset="0"/>
                <a:ea typeface="+mn-ea"/>
                <a:cs typeface="+mn-cs"/>
              </a:rPr>
              <a:t> UVM_NO_ACTION -- Do nothing</a:t>
            </a:r>
            <a:br>
              <a:rPr lang="en-IN" dirty="0"/>
            </a:br>
            <a:r>
              <a:rPr lang="en-IN" sz="1200" b="0" i="0" kern="1200" dirty="0">
                <a:solidFill>
                  <a:schemeClr val="tx1"/>
                </a:solidFill>
                <a:latin typeface="Arial" charset="0"/>
                <a:ea typeface="+mn-ea"/>
                <a:cs typeface="+mn-cs"/>
              </a:rPr>
              <a:t> UVM_DISPLAY -- Display report to standard output</a:t>
            </a:r>
            <a:br>
              <a:rPr lang="en-IN" dirty="0"/>
            </a:br>
            <a:r>
              <a:rPr lang="en-IN" sz="1200" b="0" i="0" kern="1200" dirty="0">
                <a:solidFill>
                  <a:schemeClr val="tx1"/>
                </a:solidFill>
                <a:latin typeface="Arial" charset="0"/>
                <a:ea typeface="+mn-ea"/>
                <a:cs typeface="+mn-cs"/>
              </a:rPr>
              <a:t> UVM_LOG -- Write to a file</a:t>
            </a:r>
            <a:br>
              <a:rPr lang="en-IN" dirty="0"/>
            </a:br>
            <a:r>
              <a:rPr lang="en-IN" sz="1200" b="0" i="0" kern="1200" dirty="0">
                <a:solidFill>
                  <a:schemeClr val="tx1"/>
                </a:solidFill>
                <a:latin typeface="Arial" charset="0"/>
                <a:ea typeface="+mn-ea"/>
                <a:cs typeface="+mn-cs"/>
              </a:rPr>
              <a:t> UVM_COUNT -- Count up to a </a:t>
            </a:r>
            <a:r>
              <a:rPr lang="en-IN" sz="1200" b="0" i="0" kern="1200" dirty="0" err="1">
                <a:solidFill>
                  <a:schemeClr val="tx1"/>
                </a:solidFill>
                <a:latin typeface="Arial" charset="0"/>
                <a:ea typeface="+mn-ea"/>
                <a:cs typeface="+mn-cs"/>
              </a:rPr>
              <a:t>max_quit_count</a:t>
            </a:r>
            <a:r>
              <a:rPr lang="en-IN" sz="1200" b="0" i="0" kern="1200" dirty="0">
                <a:solidFill>
                  <a:schemeClr val="tx1"/>
                </a:solidFill>
                <a:latin typeface="Arial" charset="0"/>
                <a:ea typeface="+mn-ea"/>
                <a:cs typeface="+mn-cs"/>
              </a:rPr>
              <a:t> value before exiting</a:t>
            </a:r>
            <a:br>
              <a:rPr lang="en-IN" dirty="0"/>
            </a:br>
            <a:r>
              <a:rPr lang="en-IN" sz="1200" b="0" i="0" kern="1200" dirty="0">
                <a:solidFill>
                  <a:schemeClr val="tx1"/>
                </a:solidFill>
                <a:latin typeface="Arial" charset="0"/>
                <a:ea typeface="+mn-ea"/>
                <a:cs typeface="+mn-cs"/>
              </a:rPr>
              <a:t> UVM_EXIT -- Terminates simulation immediately</a:t>
            </a:r>
            <a:br>
              <a:rPr lang="en-IN" dirty="0"/>
            </a:br>
            <a:r>
              <a:rPr lang="en-IN" sz="1200" b="0" i="0" kern="1200" dirty="0">
                <a:solidFill>
                  <a:schemeClr val="tx1"/>
                </a:solidFill>
                <a:latin typeface="Arial" charset="0"/>
                <a:ea typeface="+mn-ea"/>
                <a:cs typeface="+mn-cs"/>
              </a:rPr>
              <a:t> UVM_CALL_HOOK --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the hook method .</a:t>
            </a:r>
          </a:p>
          <a:p>
            <a:pPr eaLnBrk="1" hangingPunct="1"/>
            <a:endParaRPr lang="en-IN" sz="1200" b="0" i="0" kern="1200" dirty="0">
              <a:solidFill>
                <a:schemeClr val="tx1"/>
              </a:solidFill>
              <a:latin typeface="Arial" charset="0"/>
              <a:ea typeface="+mn-ea"/>
              <a:cs typeface="+mn-cs"/>
            </a:endParaRPr>
          </a:p>
          <a:p>
            <a:pPr eaLnBrk="1" hangingPunct="1"/>
            <a:r>
              <a:rPr lang="en-IN" sz="1200" b="0" i="0" kern="1200" dirty="0">
                <a:solidFill>
                  <a:schemeClr val="tx1"/>
                </a:solidFill>
                <a:latin typeface="Arial" charset="0"/>
                <a:ea typeface="+mn-ea"/>
                <a:cs typeface="+mn-cs"/>
              </a:rPr>
              <a:t>Using these methods, user can set the verbosity levels and set actions.</a:t>
            </a:r>
            <a:br>
              <a:rPr lang="en-IN" dirty="0"/>
            </a:br>
            <a:br>
              <a:rPr lang="en-IN" dirty="0"/>
            </a:b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set_report_verbosity_level</a:t>
            </a:r>
            <a:br>
              <a:rPr lang="en-IN" dirty="0"/>
            </a:br>
            <a:r>
              <a:rPr lang="en-IN" sz="1200" b="0" i="0" kern="1200" dirty="0">
                <a:solidFill>
                  <a:schemeClr val="tx1"/>
                </a:solidFill>
                <a:latin typeface="Arial" charset="0"/>
                <a:ea typeface="+mn-ea"/>
                <a:cs typeface="+mn-cs"/>
              </a:rPr>
              <a:t>(</a:t>
            </a:r>
            <a:r>
              <a:rPr lang="en-IN" sz="1200" b="1" i="0" kern="1200" dirty="0">
                <a:solidFill>
                  <a:schemeClr val="tx1"/>
                </a:solidFill>
                <a:latin typeface="Arial" charset="0"/>
                <a:ea typeface="+mn-ea"/>
                <a:cs typeface="+mn-cs"/>
              </a:rPr>
              <a:t>int</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verbosity_level</a:t>
            </a:r>
            <a:r>
              <a:rPr lang="en-IN" sz="1200" b="0" i="0" kern="1200" dirty="0">
                <a:solidFill>
                  <a:schemeClr val="tx1"/>
                </a:solidFill>
                <a:latin typeface="Arial" charset="0"/>
                <a:ea typeface="+mn-ea"/>
                <a:cs typeface="+mn-cs"/>
              </a:rPr>
              <a:t>)</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set_report_id_action</a:t>
            </a:r>
            <a:br>
              <a:rPr lang="en-IN" dirty="0"/>
            </a:br>
            <a:r>
              <a:rPr lang="en-IN" sz="1200" b="0" i="0" kern="1200" dirty="0">
                <a:solidFill>
                  <a:schemeClr val="tx1"/>
                </a:solidFill>
                <a:latin typeface="Arial" charset="0"/>
                <a:ea typeface="+mn-ea"/>
                <a:cs typeface="+mn-cs"/>
              </a:rPr>
              <a:t>(</a:t>
            </a:r>
            <a:r>
              <a:rPr lang="en-IN" sz="1200" b="1" i="0" kern="1200" dirty="0">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r>
              <a:rPr lang="en-IN" sz="1200" b="1" i="0" kern="1200" dirty="0">
                <a:solidFill>
                  <a:schemeClr val="tx1"/>
                </a:solidFill>
                <a:latin typeface="Arial" charset="0"/>
                <a:ea typeface="+mn-ea"/>
                <a:cs typeface="+mn-cs"/>
              </a:rPr>
              <a:t>function</a:t>
            </a:r>
            <a:r>
              <a:rPr lang="en-IN" sz="1200" b="0" i="0" kern="1200" dirty="0">
                <a:solidFill>
                  <a:schemeClr val="tx1"/>
                </a:solidFill>
                <a:latin typeface="Arial" charset="0"/>
                <a:ea typeface="+mn-ea"/>
                <a:cs typeface="+mn-cs"/>
              </a:rPr>
              <a:t> </a:t>
            </a:r>
            <a:r>
              <a:rPr lang="en-IN" sz="1200" b="1" i="0" kern="1200" dirty="0">
                <a:solidFill>
                  <a:schemeClr val="tx1"/>
                </a:solidFill>
                <a:latin typeface="Arial" charset="0"/>
                <a:ea typeface="+mn-ea"/>
                <a:cs typeface="+mn-cs"/>
              </a:rPr>
              <a:t>void</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set_report_severity_id_action</a:t>
            </a:r>
            <a:br>
              <a:rPr lang="en-IN" dirty="0"/>
            </a:br>
            <a:r>
              <a:rPr lang="en-IN" sz="1200" b="0" i="0" kern="1200" dirty="0">
                <a:solidFill>
                  <a:schemeClr val="tx1"/>
                </a:solidFill>
                <a:latin typeface="Arial" charset="0"/>
                <a:ea typeface="+mn-ea"/>
                <a:cs typeface="+mn-cs"/>
              </a:rPr>
              <a:t>(</a:t>
            </a:r>
            <a:r>
              <a:rPr lang="en-IN" sz="1200" b="0" i="0" kern="1200" dirty="0" err="1">
                <a:solidFill>
                  <a:schemeClr val="tx1"/>
                </a:solidFill>
                <a:latin typeface="Arial" charset="0"/>
                <a:ea typeface="+mn-ea"/>
                <a:cs typeface="+mn-cs"/>
              </a:rPr>
              <a:t>uvm_severity</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severity,</a:t>
            </a:r>
            <a:r>
              <a:rPr lang="en-IN" sz="1200" b="1" i="0" kern="1200" dirty="0" err="1">
                <a:solidFill>
                  <a:schemeClr val="tx1"/>
                </a:solidFill>
                <a:latin typeface="Arial" charset="0"/>
                <a:ea typeface="+mn-ea"/>
                <a:cs typeface="+mn-cs"/>
              </a:rPr>
              <a:t>string</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id,uvm_action</a:t>
            </a:r>
            <a:r>
              <a:rPr lang="en-IN" sz="1200" b="0" i="0" kern="1200" dirty="0">
                <a:solidFill>
                  <a:schemeClr val="tx1"/>
                </a:solidFill>
                <a:latin typeface="Arial" charset="0"/>
                <a:ea typeface="+mn-ea"/>
                <a:cs typeface="+mn-cs"/>
              </a:rPr>
              <a:t> action)</a:t>
            </a:r>
            <a:br>
              <a:rPr lang="en-IN" dirty="0"/>
            </a:br>
            <a:endParaRPr lang="en-US" dirty="0"/>
          </a:p>
        </p:txBody>
      </p:sp>
    </p:spTree>
    <p:extLst>
      <p:ext uri="{BB962C8B-B14F-4D97-AF65-F5344CB8AC3E}">
        <p14:creationId xmlns:p14="http://schemas.microsoft.com/office/powerpoint/2010/main" val="2564886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miter lim="800000"/>
            <a:headEnd/>
            <a:tailEnd/>
          </a:ln>
        </p:spPr>
        <p:txBody>
          <a:bodyPr/>
          <a:lstStyle/>
          <a:p>
            <a:fld id="{3839FD43-A2EC-4B8D-B838-644D4F3D07B7}" type="slidenum">
              <a:rPr lang="en-US"/>
              <a:pPr/>
              <a:t>9</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might be used for simple notification, two-way communication, or to distribute work in a process. </a:t>
            </a:r>
          </a:p>
          <a:p>
            <a:pPr eaLnBrk="1" hangingPunct="1"/>
            <a:r>
              <a:rPr lang="en-IN" sz="1200" b="0" i="0" kern="1200" dirty="0">
                <a:solidFill>
                  <a:schemeClr val="tx1"/>
                </a:solidFill>
                <a:latin typeface="Arial" charset="0"/>
                <a:ea typeface="+mn-ea"/>
                <a:cs typeface="+mn-cs"/>
              </a:rPr>
              <a:t>Some requirements are often unpredictable when the </a:t>
            </a:r>
            <a:r>
              <a:rPr lang="en-IN" sz="1200" b="0" i="0" kern="1200" dirty="0" err="1">
                <a:solidFill>
                  <a:schemeClr val="tx1"/>
                </a:solidFill>
                <a:latin typeface="Arial" charset="0"/>
                <a:ea typeface="+mn-ea"/>
                <a:cs typeface="+mn-cs"/>
              </a:rPr>
              <a:t>transactor</a:t>
            </a:r>
            <a:r>
              <a:rPr lang="en-IN" sz="1200" b="0" i="0" kern="1200" dirty="0">
                <a:solidFill>
                  <a:schemeClr val="tx1"/>
                </a:solidFill>
                <a:latin typeface="Arial" charset="0"/>
                <a:ea typeface="+mn-ea"/>
                <a:cs typeface="+mn-cs"/>
              </a:rPr>
              <a:t> is first written. So a </a:t>
            </a:r>
            <a:r>
              <a:rPr lang="en-IN" sz="1200" b="0" i="0" kern="1200" dirty="0" err="1">
                <a:solidFill>
                  <a:schemeClr val="tx1"/>
                </a:solidFill>
                <a:latin typeface="Arial" charset="0"/>
                <a:ea typeface="+mn-ea"/>
                <a:cs typeface="+mn-cs"/>
              </a:rPr>
              <a:t>transactor</a:t>
            </a:r>
            <a:r>
              <a:rPr lang="en-IN" sz="1200" b="0" i="0" kern="1200" dirty="0">
                <a:solidFill>
                  <a:schemeClr val="tx1"/>
                </a:solidFill>
                <a:latin typeface="Arial" charset="0"/>
                <a:ea typeface="+mn-ea"/>
                <a:cs typeface="+mn-cs"/>
              </a:rPr>
              <a:t> should provide some kind of hooks for executing the code which is defined afterwards. In </a:t>
            </a:r>
            <a:r>
              <a:rPr lang="en-IN" sz="1200" b="0" i="0" kern="1200" dirty="0" err="1">
                <a:solidFill>
                  <a:schemeClr val="tx1"/>
                </a:solidFill>
                <a:latin typeface="Arial" charset="0"/>
                <a:ea typeface="+mn-ea"/>
                <a:cs typeface="+mn-cs"/>
              </a:rPr>
              <a:t>uvm</a:t>
            </a:r>
            <a:r>
              <a:rPr lang="en-IN" sz="1200" b="0" i="0" kern="1200" dirty="0">
                <a:solidFill>
                  <a:schemeClr val="tx1"/>
                </a:solidFill>
                <a:latin typeface="Arial" charset="0"/>
                <a:ea typeface="+mn-ea"/>
                <a:cs typeface="+mn-cs"/>
              </a:rPr>
              <a:t>, these hooks are created using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methods. </a:t>
            </a:r>
          </a:p>
          <a:p>
            <a:pPr eaLnBrk="1" hangingPunct="1"/>
            <a:r>
              <a:rPr lang="en-IN" sz="1200" b="0" i="0" kern="1200" dirty="0">
                <a:solidFill>
                  <a:schemeClr val="tx1"/>
                </a:solidFill>
                <a:latin typeface="Arial" charset="0"/>
                <a:ea typeface="+mn-ea"/>
                <a:cs typeface="+mn-cs"/>
              </a:rPr>
              <a:t>For instance, a driver is developed and an empty method is called before driving the transaction to the DUT. Initially this empty method does nothing. As the implementation goes, user may realize that he needs to </a:t>
            </a:r>
            <a:r>
              <a:rPr lang="en-IN" sz="1200" b="1" i="0" kern="1200" dirty="0">
                <a:solidFill>
                  <a:schemeClr val="tx1"/>
                </a:solidFill>
                <a:latin typeface="Arial" charset="0"/>
                <a:ea typeface="+mn-ea"/>
                <a:cs typeface="+mn-cs"/>
              </a:rPr>
              <a:t>print the state of the transaction or to delay the transaction driving to DUT or inject an error into transaction</a:t>
            </a:r>
            <a:r>
              <a:rPr lang="en-IN" sz="1200" b="0" i="0" kern="1200" dirty="0">
                <a:solidFill>
                  <a:schemeClr val="tx1"/>
                </a:solidFill>
                <a:latin typeface="Arial" charset="0"/>
                <a:ea typeface="+mn-ea"/>
                <a:cs typeface="+mn-cs"/>
              </a:rPr>
              <a:t>.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mechanism allows executing the user defined code in place of the empty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method. </a:t>
            </a:r>
          </a:p>
          <a:p>
            <a:pPr eaLnBrk="1" hangingPunct="1"/>
            <a:r>
              <a:rPr lang="en-IN" sz="1200" b="0" i="0" kern="1200" dirty="0">
                <a:solidFill>
                  <a:schemeClr val="tx1"/>
                </a:solidFill>
                <a:latin typeface="Arial" charset="0"/>
                <a:ea typeface="+mn-ea"/>
                <a:cs typeface="+mn-cs"/>
              </a:rPr>
              <a:t>Other example of </a:t>
            </a:r>
            <a:r>
              <a:rPr lang="en-IN" sz="1200" b="0" i="0" kern="1200" dirty="0" err="1">
                <a:solidFill>
                  <a:schemeClr val="tx1"/>
                </a:solidFill>
                <a:latin typeface="Arial" charset="0"/>
                <a:ea typeface="+mn-ea"/>
                <a:cs typeface="+mn-cs"/>
              </a:rPr>
              <a:t>callback</a:t>
            </a:r>
            <a:r>
              <a:rPr lang="en-IN" sz="1200" b="0" i="0" kern="1200" dirty="0">
                <a:solidFill>
                  <a:schemeClr val="tx1"/>
                </a:solidFill>
                <a:latin typeface="Arial" charset="0"/>
                <a:ea typeface="+mn-ea"/>
                <a:cs typeface="+mn-cs"/>
              </a:rPr>
              <a:t> usage is in monitor. </a:t>
            </a:r>
            <a:r>
              <a:rPr lang="en-IN" sz="1200" b="0" i="0" kern="1200" dirty="0" err="1">
                <a:solidFill>
                  <a:schemeClr val="tx1"/>
                </a:solidFill>
                <a:latin typeface="Arial" charset="0"/>
                <a:ea typeface="+mn-ea"/>
                <a:cs typeface="+mn-cs"/>
              </a:rPr>
              <a:t>Callbacks</a:t>
            </a:r>
            <a:r>
              <a:rPr lang="en-IN" sz="1200" b="0" i="0" kern="1200" dirty="0">
                <a:solidFill>
                  <a:schemeClr val="tx1"/>
                </a:solidFill>
                <a:latin typeface="Arial" charset="0"/>
                <a:ea typeface="+mn-ea"/>
                <a:cs typeface="+mn-cs"/>
              </a:rPr>
              <a:t> can be used in a monitor for collecting coverage information or for hooking up to scoreboard to pass transactions for self checking. With this, user is able to control the </a:t>
            </a:r>
            <a:r>
              <a:rPr lang="en-IN" sz="1200" b="0" i="0" kern="1200" dirty="0" err="1">
                <a:solidFill>
                  <a:schemeClr val="tx1"/>
                </a:solidFill>
                <a:latin typeface="Arial" charset="0"/>
                <a:ea typeface="+mn-ea"/>
                <a:cs typeface="+mn-cs"/>
              </a:rPr>
              <a:t>behavior</a:t>
            </a:r>
            <a:r>
              <a:rPr lang="en-IN" sz="1200" b="0" i="0" kern="1200" dirty="0">
                <a:solidFill>
                  <a:schemeClr val="tx1"/>
                </a:solidFill>
                <a:latin typeface="Arial" charset="0"/>
                <a:ea typeface="+mn-ea"/>
                <a:cs typeface="+mn-cs"/>
              </a:rPr>
              <a:t> of the </a:t>
            </a:r>
            <a:r>
              <a:rPr lang="en-IN" sz="1200" b="0" i="0" kern="1200" dirty="0" err="1">
                <a:solidFill>
                  <a:schemeClr val="tx1"/>
                </a:solidFill>
                <a:latin typeface="Arial" charset="0"/>
                <a:ea typeface="+mn-ea"/>
                <a:cs typeface="+mn-cs"/>
              </a:rPr>
              <a:t>transactor</a:t>
            </a:r>
            <a:r>
              <a:rPr lang="en-IN" sz="1200" b="0" i="0" kern="1200" dirty="0">
                <a:solidFill>
                  <a:schemeClr val="tx1"/>
                </a:solidFill>
                <a:latin typeface="Arial" charset="0"/>
                <a:ea typeface="+mn-ea"/>
                <a:cs typeface="+mn-cs"/>
              </a:rPr>
              <a:t> in verification environment and individual </a:t>
            </a:r>
            <a:r>
              <a:rPr lang="en-IN" sz="1200" b="0" i="0" kern="1200" dirty="0" err="1">
                <a:solidFill>
                  <a:schemeClr val="tx1"/>
                </a:solidFill>
                <a:latin typeface="Arial" charset="0"/>
                <a:ea typeface="+mn-ea"/>
                <a:cs typeface="+mn-cs"/>
              </a:rPr>
              <a:t>testcases</a:t>
            </a:r>
            <a:r>
              <a:rPr lang="en-IN" sz="1200" b="0" i="0" kern="1200" dirty="0">
                <a:solidFill>
                  <a:schemeClr val="tx1"/>
                </a:solidFill>
                <a:latin typeface="Arial" charset="0"/>
                <a:ea typeface="+mn-ea"/>
                <a:cs typeface="+mn-cs"/>
              </a:rPr>
              <a:t> without doing any modifications to the </a:t>
            </a:r>
            <a:r>
              <a:rPr lang="en-IN" sz="1200" b="0" i="0" kern="1200" dirty="0" err="1">
                <a:solidFill>
                  <a:schemeClr val="tx1"/>
                </a:solidFill>
                <a:latin typeface="Arial" charset="0"/>
                <a:ea typeface="+mn-ea"/>
                <a:cs typeface="+mn-cs"/>
              </a:rPr>
              <a:t>transactor</a:t>
            </a:r>
            <a:r>
              <a:rPr lang="en-IN" sz="1200" b="0" i="0" kern="1200" dirty="0">
                <a:solidFill>
                  <a:schemeClr val="tx1"/>
                </a:solidFill>
                <a:latin typeface="Arial" charset="0"/>
                <a:ea typeface="+mn-ea"/>
                <a:cs typeface="+mn-cs"/>
              </a:rPr>
              <a:t> itself.</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47812" y="764059"/>
            <a:ext cx="6048375" cy="750888"/>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547812" y="1484784"/>
            <a:ext cx="6048375"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lgn="r">
              <a:buFontTx/>
              <a:buNone/>
              <a:defRPr sz="2400" b="1"/>
            </a:lvl1pPr>
          </a:lstStyle>
          <a:p>
            <a:pPr lvl="0"/>
            <a:r>
              <a:rPr lang="en-US" noProof="0"/>
              <a:t>Click to edit Master subtitle style</a:t>
            </a:r>
            <a:endParaRPr lang="ru-RU" noProof="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92950" y="617538"/>
            <a:ext cx="1871663" cy="60515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76375" y="617538"/>
            <a:ext cx="5464175"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03648" y="548680"/>
            <a:ext cx="7056438" cy="508000"/>
          </a:xfrm>
        </p:spPr>
        <p:txBody>
          <a:bodyPr/>
          <a:lstStyle/>
          <a:p>
            <a:r>
              <a:rPr lang="en-US"/>
              <a:t>Click to edit Master title style</a:t>
            </a:r>
            <a:endParaRPr lang="ru-RU"/>
          </a:p>
        </p:txBody>
      </p:sp>
      <p:sp>
        <p:nvSpPr>
          <p:cNvPr id="3" name="Объект 2"/>
          <p:cNvSpPr>
            <a:spLocks noGrp="1"/>
          </p:cNvSpPr>
          <p:nvPr>
            <p:ph idx="1"/>
          </p:nvPr>
        </p:nvSpPr>
        <p:spPr>
          <a:xfrm>
            <a:off x="971848" y="1272580"/>
            <a:ext cx="7488238"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55576" y="2747962"/>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55576" y="124777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84275" y="328836"/>
            <a:ext cx="7056438" cy="508000"/>
          </a:xfrm>
        </p:spPr>
        <p:txBody>
          <a:bodyPr/>
          <a:lstStyle/>
          <a:p>
            <a:r>
              <a:rPr lang="en-US"/>
              <a:t>Click to edit Master title style</a:t>
            </a:r>
            <a:endParaRPr lang="ru-RU"/>
          </a:p>
        </p:txBody>
      </p:sp>
      <p:sp>
        <p:nvSpPr>
          <p:cNvPr id="3" name="Объект 2"/>
          <p:cNvSpPr>
            <a:spLocks noGrp="1"/>
          </p:cNvSpPr>
          <p:nvPr>
            <p:ph sz="half" idx="1"/>
          </p:nvPr>
        </p:nvSpPr>
        <p:spPr>
          <a:xfrm>
            <a:off x="752475" y="1052736"/>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572000" y="1052736"/>
            <a:ext cx="366871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32656"/>
            <a:ext cx="7056438" cy="508000"/>
          </a:xfrm>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617538"/>
            <a:ext cx="7056438"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76375" y="1341438"/>
            <a:ext cx="7488238"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1600" y="764704"/>
            <a:ext cx="7600928" cy="4896543"/>
          </a:xfrm>
          <a:noFill/>
        </p:spPr>
        <p:txBody>
          <a:bodyPr/>
          <a:lstStyle/>
          <a:p>
            <a:pPr algn="l">
              <a:lnSpc>
                <a:spcPct val="150000"/>
              </a:lnSpc>
            </a:pPr>
            <a:r>
              <a:rPr lang="en-US" dirty="0">
                <a:solidFill>
                  <a:srgbClr val="000000"/>
                </a:solidFill>
              </a:rPr>
              <a:t>UVM Reporting</a:t>
            </a:r>
            <a:br>
              <a:rPr lang="en-US" dirty="0">
                <a:solidFill>
                  <a:srgbClr val="000000"/>
                </a:solidFill>
              </a:rPr>
            </a:br>
            <a:r>
              <a:rPr lang="en-US" dirty="0">
                <a:solidFill>
                  <a:srgbClr val="000000"/>
                </a:solidFill>
              </a:rPr>
              <a:t>UVM Callbacks</a:t>
            </a:r>
            <a:endParaRPr lang="uk-UA"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Callback example</a:t>
            </a:r>
          </a:p>
        </p:txBody>
      </p:sp>
      <p:pic>
        <p:nvPicPr>
          <p:cNvPr id="2" name="Picture 1">
            <a:extLst>
              <a:ext uri="{FF2B5EF4-FFF2-40B4-BE49-F238E27FC236}">
                <a16:creationId xmlns:a16="http://schemas.microsoft.com/office/drawing/2014/main" id="{CC560DA9-CBB6-4381-9B78-86955CFA2C7E}"/>
              </a:ext>
            </a:extLst>
          </p:cNvPr>
          <p:cNvPicPr>
            <a:picLocks noChangeAspect="1"/>
          </p:cNvPicPr>
          <p:nvPr/>
        </p:nvPicPr>
        <p:blipFill>
          <a:blip r:embed="rId3"/>
          <a:stretch>
            <a:fillRect/>
          </a:stretch>
        </p:blipFill>
        <p:spPr>
          <a:xfrm>
            <a:off x="621020" y="836613"/>
            <a:ext cx="7901959" cy="5910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Example: Driver without callback</a:t>
            </a:r>
          </a:p>
        </p:txBody>
      </p:sp>
      <p:pic>
        <p:nvPicPr>
          <p:cNvPr id="2" name="Picture 1">
            <a:extLst>
              <a:ext uri="{FF2B5EF4-FFF2-40B4-BE49-F238E27FC236}">
                <a16:creationId xmlns:a16="http://schemas.microsoft.com/office/drawing/2014/main" id="{B49139F0-D4F6-484D-AC48-787DD04C9B47}"/>
              </a:ext>
            </a:extLst>
          </p:cNvPr>
          <p:cNvPicPr>
            <a:picLocks noChangeAspect="1"/>
          </p:cNvPicPr>
          <p:nvPr/>
        </p:nvPicPr>
        <p:blipFill>
          <a:blip r:embed="rId3"/>
          <a:stretch>
            <a:fillRect/>
          </a:stretch>
        </p:blipFill>
        <p:spPr>
          <a:xfrm>
            <a:off x="45318" y="836613"/>
            <a:ext cx="6038850" cy="3476625"/>
          </a:xfrm>
          <a:prstGeom prst="rect">
            <a:avLst/>
          </a:prstGeom>
          <a:ln>
            <a:solidFill>
              <a:schemeClr val="accent6">
                <a:lumMod val="60000"/>
                <a:lumOff val="40000"/>
              </a:schemeClr>
            </a:solidFill>
          </a:ln>
        </p:spPr>
      </p:pic>
      <p:pic>
        <p:nvPicPr>
          <p:cNvPr id="5" name="Picture 4">
            <a:extLst>
              <a:ext uri="{FF2B5EF4-FFF2-40B4-BE49-F238E27FC236}">
                <a16:creationId xmlns:a16="http://schemas.microsoft.com/office/drawing/2014/main" id="{FB8F49D2-534B-42FA-B857-F6779783A6AD}"/>
              </a:ext>
            </a:extLst>
          </p:cNvPr>
          <p:cNvPicPr>
            <a:picLocks noChangeAspect="1"/>
          </p:cNvPicPr>
          <p:nvPr/>
        </p:nvPicPr>
        <p:blipFill>
          <a:blip r:embed="rId4"/>
          <a:stretch>
            <a:fillRect/>
          </a:stretch>
        </p:blipFill>
        <p:spPr>
          <a:xfrm>
            <a:off x="3203848" y="3845792"/>
            <a:ext cx="5191125" cy="3009900"/>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Example: Driver without callback</a:t>
            </a:r>
          </a:p>
        </p:txBody>
      </p:sp>
      <p:pic>
        <p:nvPicPr>
          <p:cNvPr id="5" name="Picture 4">
            <a:extLst>
              <a:ext uri="{FF2B5EF4-FFF2-40B4-BE49-F238E27FC236}">
                <a16:creationId xmlns:a16="http://schemas.microsoft.com/office/drawing/2014/main" id="{E90846DB-9DFB-4EC8-9939-68CCEDA7870B}"/>
              </a:ext>
            </a:extLst>
          </p:cNvPr>
          <p:cNvPicPr>
            <a:picLocks noChangeAspect="1"/>
          </p:cNvPicPr>
          <p:nvPr/>
        </p:nvPicPr>
        <p:blipFill>
          <a:blip r:embed="rId3"/>
          <a:stretch>
            <a:fillRect/>
          </a:stretch>
        </p:blipFill>
        <p:spPr>
          <a:xfrm>
            <a:off x="3419872" y="3645024"/>
            <a:ext cx="2647950" cy="2257425"/>
          </a:xfrm>
          <a:prstGeom prst="rect">
            <a:avLst/>
          </a:prstGeom>
          <a:ln>
            <a:solidFill>
              <a:schemeClr val="accent1">
                <a:lumMod val="20000"/>
                <a:lumOff val="80000"/>
              </a:schemeClr>
            </a:solidFill>
          </a:ln>
        </p:spPr>
      </p:pic>
      <p:pic>
        <p:nvPicPr>
          <p:cNvPr id="7" name="Picture 6">
            <a:extLst>
              <a:ext uri="{FF2B5EF4-FFF2-40B4-BE49-F238E27FC236}">
                <a16:creationId xmlns:a16="http://schemas.microsoft.com/office/drawing/2014/main" id="{77FE30E0-F896-4D40-AC69-FDE89B2A6F25}"/>
              </a:ext>
            </a:extLst>
          </p:cNvPr>
          <p:cNvPicPr>
            <a:picLocks noChangeAspect="1"/>
          </p:cNvPicPr>
          <p:nvPr/>
        </p:nvPicPr>
        <p:blipFill>
          <a:blip r:embed="rId4"/>
          <a:stretch>
            <a:fillRect/>
          </a:stretch>
        </p:blipFill>
        <p:spPr>
          <a:xfrm>
            <a:off x="9584" y="6144025"/>
            <a:ext cx="8989915" cy="279686"/>
          </a:xfrm>
          <a:prstGeom prst="rect">
            <a:avLst/>
          </a:prstGeom>
        </p:spPr>
      </p:pic>
      <p:pic>
        <p:nvPicPr>
          <p:cNvPr id="6" name="Picture 5">
            <a:extLst>
              <a:ext uri="{FF2B5EF4-FFF2-40B4-BE49-F238E27FC236}">
                <a16:creationId xmlns:a16="http://schemas.microsoft.com/office/drawing/2014/main" id="{05567086-4185-424B-931C-CC993D5E80E0}"/>
              </a:ext>
            </a:extLst>
          </p:cNvPr>
          <p:cNvPicPr>
            <a:picLocks noChangeAspect="1"/>
          </p:cNvPicPr>
          <p:nvPr/>
        </p:nvPicPr>
        <p:blipFill>
          <a:blip r:embed="rId5"/>
          <a:stretch>
            <a:fillRect/>
          </a:stretch>
        </p:blipFill>
        <p:spPr>
          <a:xfrm>
            <a:off x="923924" y="692696"/>
            <a:ext cx="7296150" cy="2847975"/>
          </a:xfrm>
          <a:prstGeom prst="rect">
            <a:avLst/>
          </a:prstGeom>
          <a:ln>
            <a:solidFill>
              <a:schemeClr val="accent5">
                <a:lumMod val="20000"/>
                <a:lumOff val="80000"/>
              </a:schemeClr>
            </a:solidFill>
          </a:ln>
        </p:spPr>
      </p:pic>
    </p:spTree>
    <p:extLst>
      <p:ext uri="{BB962C8B-B14F-4D97-AF65-F5344CB8AC3E}">
        <p14:creationId xmlns:p14="http://schemas.microsoft.com/office/powerpoint/2010/main" val="175832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5246" y="44774"/>
            <a:ext cx="7056438" cy="431898"/>
          </a:xfrm>
        </p:spPr>
        <p:txBody>
          <a:bodyPr/>
          <a:lstStyle/>
          <a:p>
            <a:pPr eaLnBrk="1" hangingPunct="1"/>
            <a:r>
              <a:rPr lang="en-US" b="1" dirty="0">
                <a:solidFill>
                  <a:srgbClr val="000000"/>
                </a:solidFill>
              </a:rPr>
              <a:t>Example: Adding callback support</a:t>
            </a:r>
          </a:p>
        </p:txBody>
      </p:sp>
      <p:pic>
        <p:nvPicPr>
          <p:cNvPr id="2" name="Picture 1">
            <a:extLst>
              <a:ext uri="{FF2B5EF4-FFF2-40B4-BE49-F238E27FC236}">
                <a16:creationId xmlns:a16="http://schemas.microsoft.com/office/drawing/2014/main" id="{3C12C4D4-4254-466F-A005-BC14DC04C74A}"/>
              </a:ext>
            </a:extLst>
          </p:cNvPr>
          <p:cNvPicPr>
            <a:picLocks noChangeAspect="1"/>
          </p:cNvPicPr>
          <p:nvPr/>
        </p:nvPicPr>
        <p:blipFill>
          <a:blip r:embed="rId3"/>
          <a:stretch>
            <a:fillRect/>
          </a:stretch>
        </p:blipFill>
        <p:spPr>
          <a:xfrm>
            <a:off x="0" y="548680"/>
            <a:ext cx="6324600" cy="4429125"/>
          </a:xfrm>
          <a:prstGeom prst="rect">
            <a:avLst/>
          </a:prstGeom>
          <a:ln>
            <a:solidFill>
              <a:schemeClr val="accent5"/>
            </a:solidFill>
          </a:ln>
        </p:spPr>
      </p:pic>
      <p:pic>
        <p:nvPicPr>
          <p:cNvPr id="3" name="Picture 2">
            <a:extLst>
              <a:ext uri="{FF2B5EF4-FFF2-40B4-BE49-F238E27FC236}">
                <a16:creationId xmlns:a16="http://schemas.microsoft.com/office/drawing/2014/main" id="{39C914D7-B57D-4303-A6EE-38064A6209D5}"/>
              </a:ext>
            </a:extLst>
          </p:cNvPr>
          <p:cNvPicPr>
            <a:picLocks noChangeAspect="1"/>
          </p:cNvPicPr>
          <p:nvPr/>
        </p:nvPicPr>
        <p:blipFill>
          <a:blip r:embed="rId4"/>
          <a:stretch>
            <a:fillRect/>
          </a:stretch>
        </p:blipFill>
        <p:spPr>
          <a:xfrm>
            <a:off x="3995936" y="4437112"/>
            <a:ext cx="5038725" cy="2257425"/>
          </a:xfrm>
          <a:prstGeom prst="rect">
            <a:avLst/>
          </a:prstGeom>
          <a:ln>
            <a:solidFill>
              <a:schemeClr val="bg2">
                <a:lumMod val="20000"/>
                <a:lumOff val="8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5246" y="44774"/>
            <a:ext cx="7056438" cy="431898"/>
          </a:xfrm>
        </p:spPr>
        <p:txBody>
          <a:bodyPr/>
          <a:lstStyle/>
          <a:p>
            <a:pPr eaLnBrk="1" hangingPunct="1"/>
            <a:r>
              <a:rPr lang="en-US" b="1" dirty="0">
                <a:solidFill>
                  <a:srgbClr val="000000"/>
                </a:solidFill>
              </a:rPr>
              <a:t>Example: Adding callback support</a:t>
            </a:r>
          </a:p>
        </p:txBody>
      </p:sp>
      <p:pic>
        <p:nvPicPr>
          <p:cNvPr id="4" name="Picture 3">
            <a:extLst>
              <a:ext uri="{FF2B5EF4-FFF2-40B4-BE49-F238E27FC236}">
                <a16:creationId xmlns:a16="http://schemas.microsoft.com/office/drawing/2014/main" id="{F27547F8-3571-4330-B0D4-FE062EB5B21F}"/>
              </a:ext>
            </a:extLst>
          </p:cNvPr>
          <p:cNvPicPr>
            <a:picLocks noChangeAspect="1"/>
          </p:cNvPicPr>
          <p:nvPr/>
        </p:nvPicPr>
        <p:blipFill>
          <a:blip r:embed="rId3"/>
          <a:stretch>
            <a:fillRect/>
          </a:stretch>
        </p:blipFill>
        <p:spPr>
          <a:xfrm>
            <a:off x="0" y="620688"/>
            <a:ext cx="6810375" cy="3200400"/>
          </a:xfrm>
          <a:prstGeom prst="rect">
            <a:avLst/>
          </a:prstGeom>
          <a:ln>
            <a:solidFill>
              <a:schemeClr val="accent6">
                <a:lumMod val="40000"/>
                <a:lumOff val="60000"/>
              </a:schemeClr>
            </a:solidFill>
          </a:ln>
        </p:spPr>
      </p:pic>
      <p:pic>
        <p:nvPicPr>
          <p:cNvPr id="5" name="Picture 4">
            <a:extLst>
              <a:ext uri="{FF2B5EF4-FFF2-40B4-BE49-F238E27FC236}">
                <a16:creationId xmlns:a16="http://schemas.microsoft.com/office/drawing/2014/main" id="{C0C3A612-CD0E-4AC9-ABE5-C592FFEB6017}"/>
              </a:ext>
            </a:extLst>
          </p:cNvPr>
          <p:cNvPicPr>
            <a:picLocks noChangeAspect="1"/>
          </p:cNvPicPr>
          <p:nvPr/>
        </p:nvPicPr>
        <p:blipFill>
          <a:blip r:embed="rId4"/>
          <a:stretch>
            <a:fillRect/>
          </a:stretch>
        </p:blipFill>
        <p:spPr>
          <a:xfrm>
            <a:off x="1619672" y="3856648"/>
            <a:ext cx="7296150" cy="2838450"/>
          </a:xfrm>
          <a:prstGeom prst="rect">
            <a:avLst/>
          </a:prstGeom>
          <a:ln>
            <a:solidFill>
              <a:schemeClr val="bg2">
                <a:lumMod val="20000"/>
                <a:lumOff val="80000"/>
              </a:schemeClr>
            </a:solidFill>
          </a:ln>
        </p:spPr>
      </p:pic>
    </p:spTree>
    <p:extLst>
      <p:ext uri="{BB962C8B-B14F-4D97-AF65-F5344CB8AC3E}">
        <p14:creationId xmlns:p14="http://schemas.microsoft.com/office/powerpoint/2010/main" val="407764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5246" y="44774"/>
            <a:ext cx="7056438" cy="431898"/>
          </a:xfrm>
        </p:spPr>
        <p:txBody>
          <a:bodyPr/>
          <a:lstStyle/>
          <a:p>
            <a:pPr eaLnBrk="1" hangingPunct="1"/>
            <a:r>
              <a:rPr lang="en-US" b="1" dirty="0">
                <a:solidFill>
                  <a:srgbClr val="000000"/>
                </a:solidFill>
              </a:rPr>
              <a:t>Example: Adding callback support</a:t>
            </a:r>
          </a:p>
        </p:txBody>
      </p:sp>
      <p:pic>
        <p:nvPicPr>
          <p:cNvPr id="2" name="Picture 1">
            <a:extLst>
              <a:ext uri="{FF2B5EF4-FFF2-40B4-BE49-F238E27FC236}">
                <a16:creationId xmlns:a16="http://schemas.microsoft.com/office/drawing/2014/main" id="{F51C2EFC-5EA2-4BAC-9616-B3564E139EF1}"/>
              </a:ext>
            </a:extLst>
          </p:cNvPr>
          <p:cNvPicPr>
            <a:picLocks noChangeAspect="1"/>
          </p:cNvPicPr>
          <p:nvPr/>
        </p:nvPicPr>
        <p:blipFill>
          <a:blip r:embed="rId3"/>
          <a:stretch>
            <a:fillRect/>
          </a:stretch>
        </p:blipFill>
        <p:spPr>
          <a:xfrm>
            <a:off x="119583" y="620688"/>
            <a:ext cx="8124825" cy="3238500"/>
          </a:xfrm>
          <a:prstGeom prst="rect">
            <a:avLst/>
          </a:prstGeom>
          <a:ln>
            <a:solidFill>
              <a:schemeClr val="accent6">
                <a:lumMod val="40000"/>
                <a:lumOff val="60000"/>
              </a:schemeClr>
            </a:solidFill>
          </a:ln>
        </p:spPr>
      </p:pic>
      <p:pic>
        <p:nvPicPr>
          <p:cNvPr id="3" name="Picture 2">
            <a:extLst>
              <a:ext uri="{FF2B5EF4-FFF2-40B4-BE49-F238E27FC236}">
                <a16:creationId xmlns:a16="http://schemas.microsoft.com/office/drawing/2014/main" id="{B593DFDE-C5BA-4BCA-98C2-176BBC392A9E}"/>
              </a:ext>
            </a:extLst>
          </p:cNvPr>
          <p:cNvPicPr>
            <a:picLocks noChangeAspect="1"/>
          </p:cNvPicPr>
          <p:nvPr/>
        </p:nvPicPr>
        <p:blipFill>
          <a:blip r:embed="rId4"/>
          <a:stretch>
            <a:fillRect/>
          </a:stretch>
        </p:blipFill>
        <p:spPr>
          <a:xfrm>
            <a:off x="3563888" y="3645024"/>
            <a:ext cx="5172075" cy="3028950"/>
          </a:xfrm>
          <a:prstGeom prst="rect">
            <a:avLst/>
          </a:prstGeom>
          <a:ln>
            <a:solidFill>
              <a:schemeClr val="accent1">
                <a:lumMod val="40000"/>
                <a:lumOff val="60000"/>
              </a:schemeClr>
            </a:solidFill>
          </a:ln>
        </p:spPr>
      </p:pic>
    </p:spTree>
    <p:extLst>
      <p:ext uri="{BB962C8B-B14F-4D97-AF65-F5344CB8AC3E}">
        <p14:creationId xmlns:p14="http://schemas.microsoft.com/office/powerpoint/2010/main" val="164833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5246" y="44774"/>
            <a:ext cx="7056438" cy="431898"/>
          </a:xfrm>
        </p:spPr>
        <p:txBody>
          <a:bodyPr/>
          <a:lstStyle/>
          <a:p>
            <a:pPr eaLnBrk="1" hangingPunct="1"/>
            <a:r>
              <a:rPr lang="en-US" b="1" dirty="0">
                <a:solidFill>
                  <a:srgbClr val="000000"/>
                </a:solidFill>
              </a:rPr>
              <a:t>Example: Adding callback support</a:t>
            </a:r>
          </a:p>
        </p:txBody>
      </p:sp>
      <p:pic>
        <p:nvPicPr>
          <p:cNvPr id="4" name="Picture 3">
            <a:extLst>
              <a:ext uri="{FF2B5EF4-FFF2-40B4-BE49-F238E27FC236}">
                <a16:creationId xmlns:a16="http://schemas.microsoft.com/office/drawing/2014/main" id="{C1D390FE-4E68-4DA9-9590-16B81275CF2E}"/>
              </a:ext>
            </a:extLst>
          </p:cNvPr>
          <p:cNvPicPr>
            <a:picLocks noChangeAspect="1"/>
          </p:cNvPicPr>
          <p:nvPr/>
        </p:nvPicPr>
        <p:blipFill>
          <a:blip r:embed="rId3"/>
          <a:stretch>
            <a:fillRect/>
          </a:stretch>
        </p:blipFill>
        <p:spPr>
          <a:xfrm>
            <a:off x="3001827" y="836712"/>
            <a:ext cx="3343275" cy="3429000"/>
          </a:xfrm>
          <a:prstGeom prst="rect">
            <a:avLst/>
          </a:prstGeom>
        </p:spPr>
      </p:pic>
      <p:pic>
        <p:nvPicPr>
          <p:cNvPr id="5" name="Picture 4">
            <a:extLst>
              <a:ext uri="{FF2B5EF4-FFF2-40B4-BE49-F238E27FC236}">
                <a16:creationId xmlns:a16="http://schemas.microsoft.com/office/drawing/2014/main" id="{0F2E0F79-4383-47B7-8B5D-E88698FC43D4}"/>
              </a:ext>
            </a:extLst>
          </p:cNvPr>
          <p:cNvPicPr>
            <a:picLocks noChangeAspect="1"/>
          </p:cNvPicPr>
          <p:nvPr/>
        </p:nvPicPr>
        <p:blipFill>
          <a:blip r:embed="rId4"/>
          <a:stretch>
            <a:fillRect/>
          </a:stretch>
        </p:blipFill>
        <p:spPr>
          <a:xfrm>
            <a:off x="185737" y="5213697"/>
            <a:ext cx="8772525" cy="790575"/>
          </a:xfrm>
          <a:prstGeom prst="rect">
            <a:avLst/>
          </a:prstGeom>
        </p:spPr>
      </p:pic>
    </p:spTree>
    <p:extLst>
      <p:ext uri="{BB962C8B-B14F-4D97-AF65-F5344CB8AC3E}">
        <p14:creationId xmlns:p14="http://schemas.microsoft.com/office/powerpoint/2010/main" val="167817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sp>
        <p:nvSpPr>
          <p:cNvPr id="5123" name="Rectangle 3"/>
          <p:cNvSpPr>
            <a:spLocks noGrp="1" noChangeArrowheads="1"/>
          </p:cNvSpPr>
          <p:nvPr>
            <p:ph type="body" idx="1"/>
          </p:nvPr>
        </p:nvSpPr>
        <p:spPr>
          <a:xfrm>
            <a:off x="323528" y="836613"/>
            <a:ext cx="8424936" cy="5544715"/>
          </a:xfrm>
        </p:spPr>
        <p:txBody>
          <a:bodyPr/>
          <a:lstStyle/>
          <a:p>
            <a:pPr algn="just"/>
            <a:r>
              <a:rPr lang="en-US" sz="2000" dirty="0">
                <a:solidFill>
                  <a:srgbClr val="000000"/>
                </a:solidFill>
              </a:rPr>
              <a:t>Rich set of message-display commands &amp; methods - alter the numbers &amp; types of messages that are displayed without re-compilation of the design</a:t>
            </a:r>
          </a:p>
          <a:p>
            <a:pPr algn="just"/>
            <a:r>
              <a:rPr lang="en-US" sz="2000" dirty="0">
                <a:solidFill>
                  <a:srgbClr val="000000"/>
                </a:solidFill>
              </a:rPr>
              <a:t>Severity</a:t>
            </a:r>
          </a:p>
          <a:p>
            <a:pPr lvl="1" algn="just"/>
            <a:r>
              <a:rPr lang="en-US" sz="2000" dirty="0">
                <a:solidFill>
                  <a:srgbClr val="000000"/>
                </a:solidFill>
              </a:rPr>
              <a:t>Severity indicates importance</a:t>
            </a:r>
          </a:p>
          <a:p>
            <a:pPr lvl="1" algn="just"/>
            <a:r>
              <a:rPr lang="en-US" sz="2000" dirty="0">
                <a:solidFill>
                  <a:srgbClr val="000000"/>
                </a:solidFill>
              </a:rPr>
              <a:t>Examples are Fatal, Error, Warning &amp; Info</a:t>
            </a:r>
          </a:p>
          <a:p>
            <a:pPr algn="just"/>
            <a:r>
              <a:rPr lang="en-US" sz="2000" dirty="0">
                <a:solidFill>
                  <a:srgbClr val="000000"/>
                </a:solidFill>
              </a:rPr>
              <a:t>Verbosity</a:t>
            </a:r>
          </a:p>
          <a:p>
            <a:pPr lvl="1" algn="just"/>
            <a:r>
              <a:rPr lang="en-US" sz="2000" dirty="0">
                <a:solidFill>
                  <a:srgbClr val="000000"/>
                </a:solidFill>
              </a:rPr>
              <a:t>Verbosity indicates filter level</a:t>
            </a:r>
          </a:p>
          <a:p>
            <a:pPr lvl="1" algn="just"/>
            <a:r>
              <a:rPr lang="en-US" sz="2000" dirty="0">
                <a:solidFill>
                  <a:srgbClr val="000000"/>
                </a:solidFill>
              </a:rPr>
              <a:t>Examples are None, Low, Medium, High, Full &amp; Debug</a:t>
            </a:r>
          </a:p>
          <a:p>
            <a:pPr algn="just"/>
            <a:r>
              <a:rPr lang="en-US" sz="2000" dirty="0">
                <a:solidFill>
                  <a:srgbClr val="000000"/>
                </a:solidFill>
              </a:rPr>
              <a:t>Simulation Handling Behavior</a:t>
            </a:r>
          </a:p>
          <a:p>
            <a:pPr lvl="1" algn="just"/>
            <a:r>
              <a:rPr lang="en-US" sz="2000" dirty="0">
                <a:solidFill>
                  <a:srgbClr val="000000"/>
                </a:solidFill>
              </a:rPr>
              <a:t>Simulation handling behavior controls simulator behavior</a:t>
            </a:r>
          </a:p>
          <a:p>
            <a:pPr lvl="1" algn="just"/>
            <a:r>
              <a:rPr lang="en-US" sz="2000" dirty="0">
                <a:solidFill>
                  <a:srgbClr val="000000"/>
                </a:solidFill>
              </a:rPr>
              <a:t>Examples are Exit, Count, Display, Log </a:t>
            </a:r>
            <a:r>
              <a:rPr lang="en-US" sz="2000" dirty="0" err="1">
                <a:solidFill>
                  <a:srgbClr val="000000"/>
                </a:solidFill>
              </a:rPr>
              <a:t>etc</a:t>
            </a:r>
            <a:endParaRPr 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sp>
        <p:nvSpPr>
          <p:cNvPr id="5123" name="Rectangle 3"/>
          <p:cNvSpPr>
            <a:spLocks noGrp="1" noChangeArrowheads="1"/>
          </p:cNvSpPr>
          <p:nvPr>
            <p:ph type="body" idx="1"/>
          </p:nvPr>
        </p:nvSpPr>
        <p:spPr>
          <a:xfrm>
            <a:off x="323528" y="836613"/>
            <a:ext cx="8424936" cy="4824635"/>
          </a:xfrm>
        </p:spPr>
        <p:txBody>
          <a:bodyPr/>
          <a:lstStyle/>
          <a:p>
            <a:pPr algn="just"/>
            <a:r>
              <a:rPr lang="en-US" sz="2000" dirty="0">
                <a:solidFill>
                  <a:srgbClr val="000000"/>
                </a:solidFill>
              </a:rPr>
              <a:t>Macros involved:</a:t>
            </a:r>
          </a:p>
          <a:p>
            <a:pPr lvl="1" algn="just"/>
            <a:r>
              <a:rPr lang="en-US" sz="2000" dirty="0">
                <a:solidFill>
                  <a:srgbClr val="000000"/>
                </a:solidFill>
              </a:rPr>
              <a:t>`</a:t>
            </a:r>
            <a:r>
              <a:rPr lang="en-US" sz="2000" dirty="0" err="1">
                <a:solidFill>
                  <a:srgbClr val="000000"/>
                </a:solidFill>
              </a:rPr>
              <a:t>uvm_info</a:t>
            </a:r>
            <a:r>
              <a:rPr lang="en-US" sz="2000" dirty="0">
                <a:solidFill>
                  <a:srgbClr val="000000"/>
                </a:solidFill>
              </a:rPr>
              <a:t>(string ID, string MSG, verbosity);</a:t>
            </a:r>
          </a:p>
          <a:p>
            <a:pPr lvl="1" algn="just"/>
            <a:r>
              <a:rPr lang="en-US" sz="2000" dirty="0">
                <a:solidFill>
                  <a:srgbClr val="000000"/>
                </a:solidFill>
              </a:rPr>
              <a:t>`</a:t>
            </a:r>
            <a:r>
              <a:rPr lang="en-US" sz="2000" dirty="0" err="1">
                <a:solidFill>
                  <a:srgbClr val="000000"/>
                </a:solidFill>
              </a:rPr>
              <a:t>uvm_error</a:t>
            </a:r>
            <a:r>
              <a:rPr lang="en-US" sz="2000" dirty="0">
                <a:solidFill>
                  <a:srgbClr val="000000"/>
                </a:solidFill>
              </a:rPr>
              <a:t>(string ID, string MSG);</a:t>
            </a:r>
          </a:p>
          <a:p>
            <a:pPr lvl="1" algn="just"/>
            <a:r>
              <a:rPr lang="en-US" sz="2000" dirty="0">
                <a:solidFill>
                  <a:srgbClr val="000000"/>
                </a:solidFill>
              </a:rPr>
              <a:t>`</a:t>
            </a:r>
            <a:r>
              <a:rPr lang="en-US" sz="2000" dirty="0" err="1">
                <a:solidFill>
                  <a:srgbClr val="000000"/>
                </a:solidFill>
              </a:rPr>
              <a:t>uvm_warning</a:t>
            </a:r>
            <a:r>
              <a:rPr lang="en-US" sz="2000" dirty="0">
                <a:solidFill>
                  <a:srgbClr val="000000"/>
                </a:solidFill>
              </a:rPr>
              <a:t>(string ID, string MSG);</a:t>
            </a:r>
          </a:p>
          <a:p>
            <a:pPr lvl="1" algn="just"/>
            <a:r>
              <a:rPr lang="en-US" sz="2000" dirty="0">
                <a:solidFill>
                  <a:srgbClr val="000000"/>
                </a:solidFill>
              </a:rPr>
              <a:t>`</a:t>
            </a:r>
            <a:r>
              <a:rPr lang="en-US" sz="2000" dirty="0" err="1">
                <a:solidFill>
                  <a:srgbClr val="000000"/>
                </a:solidFill>
              </a:rPr>
              <a:t>uvm_fatal</a:t>
            </a:r>
            <a:r>
              <a:rPr lang="en-US" sz="2000" dirty="0">
                <a:solidFill>
                  <a:srgbClr val="000000"/>
                </a:solidFill>
              </a:rPr>
              <a:t>(string ID, string MSG);</a:t>
            </a:r>
          </a:p>
          <a:p>
            <a:pPr algn="just"/>
            <a:endParaRPr lang="en-US" sz="1600" dirty="0">
              <a:solidFill>
                <a:srgbClr val="000000"/>
              </a:solidFill>
            </a:endParaRPr>
          </a:p>
        </p:txBody>
      </p:sp>
      <p:pic>
        <p:nvPicPr>
          <p:cNvPr id="2" name="Picture 1">
            <a:extLst>
              <a:ext uri="{FF2B5EF4-FFF2-40B4-BE49-F238E27FC236}">
                <a16:creationId xmlns:a16="http://schemas.microsoft.com/office/drawing/2014/main" id="{156D40B2-69EB-4464-9D86-CD0C1D0CFAE9}"/>
              </a:ext>
            </a:extLst>
          </p:cNvPr>
          <p:cNvPicPr>
            <a:picLocks noChangeAspect="1"/>
          </p:cNvPicPr>
          <p:nvPr/>
        </p:nvPicPr>
        <p:blipFill>
          <a:blip r:embed="rId3"/>
          <a:stretch>
            <a:fillRect/>
          </a:stretch>
        </p:blipFill>
        <p:spPr>
          <a:xfrm>
            <a:off x="914400" y="3011487"/>
            <a:ext cx="7315200" cy="3009900"/>
          </a:xfrm>
          <a:prstGeom prst="rect">
            <a:avLst/>
          </a:prstGeom>
        </p:spPr>
      </p:pic>
    </p:spTree>
    <p:extLst>
      <p:ext uri="{BB962C8B-B14F-4D97-AF65-F5344CB8AC3E}">
        <p14:creationId xmlns:p14="http://schemas.microsoft.com/office/powerpoint/2010/main" val="419566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sp>
        <p:nvSpPr>
          <p:cNvPr id="5123" name="Rectangle 3"/>
          <p:cNvSpPr>
            <a:spLocks noGrp="1" noChangeArrowheads="1"/>
          </p:cNvSpPr>
          <p:nvPr>
            <p:ph type="body" idx="1"/>
          </p:nvPr>
        </p:nvSpPr>
        <p:spPr>
          <a:xfrm>
            <a:off x="323528" y="836613"/>
            <a:ext cx="8424936" cy="4824635"/>
          </a:xfrm>
        </p:spPr>
        <p:txBody>
          <a:bodyPr/>
          <a:lstStyle/>
          <a:p>
            <a:pPr algn="just"/>
            <a:r>
              <a:rPr lang="en-US" sz="2000" dirty="0">
                <a:solidFill>
                  <a:srgbClr val="000000"/>
                </a:solidFill>
              </a:rPr>
              <a:t>Simulator Behavior/Actions Description</a:t>
            </a:r>
            <a:endParaRPr lang="en-US" sz="1600" dirty="0">
              <a:solidFill>
                <a:srgbClr val="000000"/>
              </a:solidFill>
            </a:endParaRPr>
          </a:p>
        </p:txBody>
      </p:sp>
      <p:pic>
        <p:nvPicPr>
          <p:cNvPr id="3" name="Picture 2">
            <a:extLst>
              <a:ext uri="{FF2B5EF4-FFF2-40B4-BE49-F238E27FC236}">
                <a16:creationId xmlns:a16="http://schemas.microsoft.com/office/drawing/2014/main" id="{27D3DBAC-8B0F-4AA9-AED1-93AB74FCFEF2}"/>
              </a:ext>
            </a:extLst>
          </p:cNvPr>
          <p:cNvPicPr>
            <a:picLocks noChangeAspect="1"/>
          </p:cNvPicPr>
          <p:nvPr/>
        </p:nvPicPr>
        <p:blipFill>
          <a:blip r:embed="rId3"/>
          <a:stretch>
            <a:fillRect/>
          </a:stretch>
        </p:blipFill>
        <p:spPr>
          <a:xfrm>
            <a:off x="795337" y="1441673"/>
            <a:ext cx="7553325" cy="4219575"/>
          </a:xfrm>
          <a:prstGeom prst="rect">
            <a:avLst/>
          </a:prstGeom>
        </p:spPr>
      </p:pic>
    </p:spTree>
    <p:extLst>
      <p:ext uri="{BB962C8B-B14F-4D97-AF65-F5344CB8AC3E}">
        <p14:creationId xmlns:p14="http://schemas.microsoft.com/office/powerpoint/2010/main" val="1403173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503213"/>
          </a:xfrm>
        </p:spPr>
        <p:txBody>
          <a:bodyPr/>
          <a:lstStyle/>
          <a:p>
            <a:pPr eaLnBrk="1" hangingPunct="1"/>
            <a:r>
              <a:rPr lang="en-US" b="1" dirty="0">
                <a:solidFill>
                  <a:srgbClr val="000000"/>
                </a:solidFill>
              </a:rPr>
              <a:t>UVM Message facilities</a:t>
            </a:r>
          </a:p>
        </p:txBody>
      </p:sp>
      <p:sp>
        <p:nvSpPr>
          <p:cNvPr id="5123" name="Rectangle 3"/>
          <p:cNvSpPr>
            <a:spLocks noGrp="1" noChangeArrowheads="1"/>
          </p:cNvSpPr>
          <p:nvPr>
            <p:ph type="body" idx="1"/>
          </p:nvPr>
        </p:nvSpPr>
        <p:spPr>
          <a:xfrm>
            <a:off x="323528" y="620689"/>
            <a:ext cx="8424936" cy="1008112"/>
          </a:xfrm>
        </p:spPr>
        <p:txBody>
          <a:bodyPr/>
          <a:lstStyle/>
          <a:p>
            <a:pPr algn="just"/>
            <a:r>
              <a:rPr lang="en-US" sz="2000" dirty="0">
                <a:solidFill>
                  <a:srgbClr val="000000"/>
                </a:solidFill>
              </a:rPr>
              <a:t>Controlling Messages Verbosity:</a:t>
            </a:r>
          </a:p>
          <a:p>
            <a:pPr algn="just"/>
            <a:r>
              <a:rPr lang="en-US" sz="2000" dirty="0">
                <a:solidFill>
                  <a:srgbClr val="000000"/>
                </a:solidFill>
              </a:rPr>
              <a:t>In case of default Verbosity level i.e. UVM_MEDIUM, any messages with UVM_HIGH or above are filtered out.</a:t>
            </a:r>
          </a:p>
        </p:txBody>
      </p:sp>
      <p:pic>
        <p:nvPicPr>
          <p:cNvPr id="2" name="Picture 1">
            <a:extLst>
              <a:ext uri="{FF2B5EF4-FFF2-40B4-BE49-F238E27FC236}">
                <a16:creationId xmlns:a16="http://schemas.microsoft.com/office/drawing/2014/main" id="{D4EB6AA7-E4DD-4B60-B096-77CC7357BACB}"/>
              </a:ext>
            </a:extLst>
          </p:cNvPr>
          <p:cNvPicPr>
            <a:picLocks noChangeAspect="1"/>
          </p:cNvPicPr>
          <p:nvPr/>
        </p:nvPicPr>
        <p:blipFill>
          <a:blip r:embed="rId3"/>
          <a:stretch>
            <a:fillRect/>
          </a:stretch>
        </p:blipFill>
        <p:spPr>
          <a:xfrm>
            <a:off x="2915816" y="1628801"/>
            <a:ext cx="2664296" cy="2670352"/>
          </a:xfrm>
          <a:prstGeom prst="rect">
            <a:avLst/>
          </a:prstGeom>
        </p:spPr>
      </p:pic>
      <p:sp>
        <p:nvSpPr>
          <p:cNvPr id="3" name="Rectangle 2">
            <a:extLst>
              <a:ext uri="{FF2B5EF4-FFF2-40B4-BE49-F238E27FC236}">
                <a16:creationId xmlns:a16="http://schemas.microsoft.com/office/drawing/2014/main" id="{80E2F7F5-409D-4A6C-9697-9EB1C0802EA9}"/>
              </a:ext>
            </a:extLst>
          </p:cNvPr>
          <p:cNvSpPr/>
          <p:nvPr/>
        </p:nvSpPr>
        <p:spPr>
          <a:xfrm>
            <a:off x="327327" y="4309231"/>
            <a:ext cx="8641085" cy="1631216"/>
          </a:xfrm>
          <a:prstGeom prst="rect">
            <a:avLst/>
          </a:prstGeom>
        </p:spPr>
        <p:txBody>
          <a:bodyPr wrap="square">
            <a:spAutoFit/>
          </a:bodyPr>
          <a:lstStyle/>
          <a:p>
            <a:pPr>
              <a:buFont typeface="Arial" panose="020B0604020202020204" pitchFamily="34" charset="0"/>
              <a:buChar char="•"/>
            </a:pPr>
            <a:r>
              <a:rPr lang="en-US" sz="2000" b="1" i="1" dirty="0">
                <a:solidFill>
                  <a:srgbClr val="444444"/>
                </a:solidFill>
                <a:latin typeface="Gentium Basic"/>
              </a:rPr>
              <a:t>A message with the Verbosity level UVM_NONE can not be disabled.</a:t>
            </a:r>
            <a:endParaRPr lang="en-US" sz="2000" dirty="0">
              <a:solidFill>
                <a:srgbClr val="444444"/>
              </a:solidFill>
              <a:latin typeface="Gentium Basic"/>
            </a:endParaRPr>
          </a:p>
          <a:p>
            <a:pPr marL="285750" indent="-285750">
              <a:buFont typeface="Arial" panose="020B0604020202020204" pitchFamily="34" charset="0"/>
              <a:buChar char="•"/>
            </a:pPr>
            <a:r>
              <a:rPr lang="en-US" sz="2000" dirty="0">
                <a:solidFill>
                  <a:srgbClr val="444444"/>
                </a:solidFill>
                <a:latin typeface="Gentium Basic"/>
              </a:rPr>
              <a:t>One can set the Verbosity level of a uvm_component individually or hierarchically using following commands:</a:t>
            </a:r>
          </a:p>
          <a:p>
            <a:pPr marL="742950" lvl="1" indent="-285750">
              <a:buFont typeface="Arial" panose="020B0604020202020204" pitchFamily="34" charset="0"/>
              <a:buChar char="•"/>
            </a:pPr>
            <a:r>
              <a:rPr lang="en-US" sz="2000" b="1" dirty="0" err="1">
                <a:solidFill>
                  <a:srgbClr val="444444"/>
                </a:solidFill>
                <a:latin typeface="Gentium Basic"/>
              </a:rPr>
              <a:t>drv.</a:t>
            </a:r>
            <a:r>
              <a:rPr lang="en-US" sz="2000" b="1" dirty="0" err="1">
                <a:solidFill>
                  <a:srgbClr val="3366FF"/>
                </a:solidFill>
                <a:latin typeface="Gentium Basic"/>
              </a:rPr>
              <a:t>set_report_verbosity_level</a:t>
            </a:r>
            <a:r>
              <a:rPr lang="en-US" sz="2000" b="1" dirty="0">
                <a:solidFill>
                  <a:srgbClr val="3366FF"/>
                </a:solidFill>
                <a:latin typeface="Gentium Basic"/>
              </a:rPr>
              <a:t>(UVM_HIGH);</a:t>
            </a:r>
            <a:endParaRPr lang="en-US" sz="2000" dirty="0">
              <a:solidFill>
                <a:srgbClr val="444444"/>
              </a:solidFill>
              <a:latin typeface="Gentium Basic"/>
            </a:endParaRPr>
          </a:p>
          <a:p>
            <a:pPr marL="742950" lvl="1" indent="-285750">
              <a:buFont typeface="Arial" panose="020B0604020202020204" pitchFamily="34" charset="0"/>
              <a:buChar char="•"/>
            </a:pPr>
            <a:r>
              <a:rPr lang="en-US" sz="2000" b="1" dirty="0" err="1">
                <a:solidFill>
                  <a:srgbClr val="444444"/>
                </a:solidFill>
                <a:latin typeface="Gentium Basic"/>
              </a:rPr>
              <a:t>env.</a:t>
            </a:r>
            <a:r>
              <a:rPr lang="en-US" sz="2000" b="1" dirty="0" err="1">
                <a:solidFill>
                  <a:srgbClr val="3366FF"/>
                </a:solidFill>
                <a:latin typeface="Gentium Basic"/>
              </a:rPr>
              <a:t>set_report_verbosity_level_hier</a:t>
            </a:r>
            <a:r>
              <a:rPr lang="en-US" sz="2000" b="1" dirty="0">
                <a:solidFill>
                  <a:srgbClr val="3366FF"/>
                </a:solidFill>
                <a:latin typeface="Gentium Basic"/>
              </a:rPr>
              <a:t>(UVM_FULL);</a:t>
            </a:r>
            <a:endParaRPr lang="en-US" sz="2000" b="0" i="0" dirty="0">
              <a:solidFill>
                <a:srgbClr val="444444"/>
              </a:solidFill>
              <a:effectLst/>
              <a:latin typeface="Gentium Basic"/>
            </a:endParaRPr>
          </a:p>
        </p:txBody>
      </p:sp>
    </p:spTree>
    <p:extLst>
      <p:ext uri="{BB962C8B-B14F-4D97-AF65-F5344CB8AC3E}">
        <p14:creationId xmlns:p14="http://schemas.microsoft.com/office/powerpoint/2010/main" val="69342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sp>
        <p:nvSpPr>
          <p:cNvPr id="6" name="TextBox 5">
            <a:extLst>
              <a:ext uri="{FF2B5EF4-FFF2-40B4-BE49-F238E27FC236}">
                <a16:creationId xmlns:a16="http://schemas.microsoft.com/office/drawing/2014/main" id="{C0BD2E90-BFA8-A33A-0E96-C84282332867}"/>
              </a:ext>
            </a:extLst>
          </p:cNvPr>
          <p:cNvSpPr txBox="1"/>
          <p:nvPr/>
        </p:nvSpPr>
        <p:spPr>
          <a:xfrm>
            <a:off x="0" y="872138"/>
            <a:ext cx="9252520" cy="5632311"/>
          </a:xfrm>
          <a:prstGeom prst="rect">
            <a:avLst/>
          </a:prstGeom>
          <a:noFill/>
        </p:spPr>
        <p:txBody>
          <a:bodyPr wrap="square">
            <a:spAutoFit/>
          </a:bodyPr>
          <a:lstStyle/>
          <a:p>
            <a:pPr eaLnBrk="1" hangingPunct="1"/>
            <a:br>
              <a:rPr lang="en-IN" dirty="0"/>
            </a:br>
            <a:r>
              <a:rPr lang="en-IN" sz="1800" b="0" i="0" kern="1200" dirty="0">
                <a:solidFill>
                  <a:schemeClr val="tx1"/>
                </a:solidFill>
                <a:latin typeface="Arial" charset="0"/>
                <a:ea typeface="+mn-ea"/>
                <a:cs typeface="+mn-cs"/>
              </a:rPr>
              <a:t> UVM_NO_ACTION -- Do nothing</a:t>
            </a:r>
            <a:br>
              <a:rPr lang="en-IN" dirty="0"/>
            </a:br>
            <a:r>
              <a:rPr lang="en-IN" sz="1800" b="0" i="0" kern="1200" dirty="0">
                <a:solidFill>
                  <a:schemeClr val="tx1"/>
                </a:solidFill>
                <a:latin typeface="Arial" charset="0"/>
                <a:ea typeface="+mn-ea"/>
                <a:cs typeface="+mn-cs"/>
              </a:rPr>
              <a:t> UVM_DISPLAY -- Display report to standard output</a:t>
            </a:r>
            <a:br>
              <a:rPr lang="en-IN" dirty="0"/>
            </a:br>
            <a:r>
              <a:rPr lang="en-IN" sz="1800" b="0" i="0" kern="1200" dirty="0">
                <a:solidFill>
                  <a:schemeClr val="tx1"/>
                </a:solidFill>
                <a:latin typeface="Arial" charset="0"/>
                <a:ea typeface="+mn-ea"/>
                <a:cs typeface="+mn-cs"/>
              </a:rPr>
              <a:t> UVM_LOG -- Write to a file</a:t>
            </a:r>
            <a:br>
              <a:rPr lang="en-IN" dirty="0"/>
            </a:br>
            <a:r>
              <a:rPr lang="en-IN" sz="1800" b="0" i="0" kern="1200" dirty="0">
                <a:solidFill>
                  <a:schemeClr val="tx1"/>
                </a:solidFill>
                <a:latin typeface="Arial" charset="0"/>
                <a:ea typeface="+mn-ea"/>
                <a:cs typeface="+mn-cs"/>
              </a:rPr>
              <a:t> UVM_COUNT -- Count up to a </a:t>
            </a:r>
            <a:r>
              <a:rPr lang="en-IN" sz="1800" b="0" i="0" kern="1200" dirty="0" err="1">
                <a:solidFill>
                  <a:schemeClr val="tx1"/>
                </a:solidFill>
                <a:latin typeface="Arial" charset="0"/>
                <a:ea typeface="+mn-ea"/>
                <a:cs typeface="+mn-cs"/>
              </a:rPr>
              <a:t>max_quit_count</a:t>
            </a:r>
            <a:r>
              <a:rPr lang="en-IN" sz="1800" b="0" i="0" kern="1200" dirty="0">
                <a:solidFill>
                  <a:schemeClr val="tx1"/>
                </a:solidFill>
                <a:latin typeface="Arial" charset="0"/>
                <a:ea typeface="+mn-ea"/>
                <a:cs typeface="+mn-cs"/>
              </a:rPr>
              <a:t> value before exiting</a:t>
            </a:r>
            <a:br>
              <a:rPr lang="en-IN" dirty="0"/>
            </a:br>
            <a:r>
              <a:rPr lang="en-IN" sz="1800" b="0" i="0" kern="1200" dirty="0">
                <a:solidFill>
                  <a:schemeClr val="tx1"/>
                </a:solidFill>
                <a:latin typeface="Arial" charset="0"/>
                <a:ea typeface="+mn-ea"/>
                <a:cs typeface="+mn-cs"/>
              </a:rPr>
              <a:t> UVM_EXIT -- Terminates simulation immediately</a:t>
            </a:r>
            <a:br>
              <a:rPr lang="en-IN" dirty="0"/>
            </a:br>
            <a:r>
              <a:rPr lang="en-IN" sz="1800" b="0" i="0" kern="1200" dirty="0">
                <a:solidFill>
                  <a:schemeClr val="tx1"/>
                </a:solidFill>
                <a:latin typeface="Arial" charset="0"/>
                <a:ea typeface="+mn-ea"/>
                <a:cs typeface="+mn-cs"/>
              </a:rPr>
              <a:t> UVM_CALL_HOOK -- Callback the hook method .</a:t>
            </a:r>
          </a:p>
          <a:p>
            <a:pPr eaLnBrk="1" hangingPunct="1"/>
            <a:endParaRPr lang="en-IN" sz="1800" b="0" i="0" kern="1200" dirty="0">
              <a:solidFill>
                <a:schemeClr val="tx1"/>
              </a:solidFill>
              <a:latin typeface="Arial" charset="0"/>
              <a:ea typeface="+mn-ea"/>
              <a:cs typeface="+mn-cs"/>
            </a:endParaRPr>
          </a:p>
          <a:p>
            <a:pPr eaLnBrk="1" hangingPunct="1"/>
            <a:r>
              <a:rPr lang="en-IN" sz="1800" b="0" i="0" kern="1200" dirty="0">
                <a:solidFill>
                  <a:schemeClr val="tx1"/>
                </a:solidFill>
                <a:latin typeface="Arial" charset="0"/>
                <a:ea typeface="+mn-ea"/>
                <a:cs typeface="+mn-cs"/>
              </a:rPr>
              <a:t>Using these methods, user can set the verbosity levels and set actions.</a:t>
            </a:r>
            <a:br>
              <a:rPr lang="en-IN" dirty="0"/>
            </a:br>
            <a:br>
              <a:rPr lang="en-IN" dirty="0"/>
            </a:br>
            <a:br>
              <a:rPr lang="en-IN" dirty="0"/>
            </a:br>
            <a:r>
              <a:rPr lang="en-IN" sz="1800" b="1" i="0" kern="1200" dirty="0">
                <a:solidFill>
                  <a:schemeClr val="tx1"/>
                </a:solidFill>
                <a:latin typeface="Arial" charset="0"/>
                <a:ea typeface="+mn-ea"/>
                <a:cs typeface="+mn-cs"/>
              </a:rPr>
              <a:t>function</a:t>
            </a:r>
            <a:r>
              <a:rPr lang="en-IN" sz="1800" b="0" i="0" kern="1200" dirty="0">
                <a:solidFill>
                  <a:schemeClr val="tx1"/>
                </a:solidFill>
                <a:latin typeface="Arial" charset="0"/>
                <a:ea typeface="+mn-ea"/>
                <a:cs typeface="+mn-cs"/>
              </a:rPr>
              <a:t> </a:t>
            </a:r>
            <a:r>
              <a:rPr lang="en-IN" sz="1800" b="1" i="0" kern="1200" dirty="0">
                <a:solidFill>
                  <a:schemeClr val="tx1"/>
                </a:solidFill>
                <a:latin typeface="Arial" charset="0"/>
                <a:ea typeface="+mn-ea"/>
                <a:cs typeface="+mn-cs"/>
              </a:rPr>
              <a:t>void</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set_report_verbosity_level</a:t>
            </a:r>
            <a:br>
              <a:rPr lang="en-IN" dirty="0"/>
            </a:br>
            <a:r>
              <a:rPr lang="en-IN" sz="1800" b="0" i="0" kern="1200" dirty="0">
                <a:solidFill>
                  <a:schemeClr val="tx1"/>
                </a:solidFill>
                <a:latin typeface="Arial" charset="0"/>
                <a:ea typeface="+mn-ea"/>
                <a:cs typeface="+mn-cs"/>
              </a:rPr>
              <a:t>(</a:t>
            </a:r>
            <a:r>
              <a:rPr lang="en-IN" sz="1800" b="1" i="0" kern="1200" dirty="0">
                <a:solidFill>
                  <a:schemeClr val="tx1"/>
                </a:solidFill>
                <a:latin typeface="Arial" charset="0"/>
                <a:ea typeface="+mn-ea"/>
                <a:cs typeface="+mn-cs"/>
              </a:rPr>
              <a:t>int</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verbosity_level</a:t>
            </a:r>
            <a:r>
              <a:rPr lang="en-IN" sz="1800" b="0" i="0" kern="1200" dirty="0">
                <a:solidFill>
                  <a:schemeClr val="tx1"/>
                </a:solidFill>
                <a:latin typeface="Arial" charset="0"/>
                <a:ea typeface="+mn-ea"/>
                <a:cs typeface="+mn-cs"/>
              </a:rPr>
              <a:t>)</a:t>
            </a:r>
            <a:br>
              <a:rPr lang="en-IN" dirty="0"/>
            </a:br>
            <a:r>
              <a:rPr lang="en-IN" sz="1800" b="1" i="0" kern="1200" dirty="0">
                <a:solidFill>
                  <a:schemeClr val="tx1"/>
                </a:solidFill>
                <a:latin typeface="Arial" charset="0"/>
                <a:ea typeface="+mn-ea"/>
                <a:cs typeface="+mn-cs"/>
              </a:rPr>
              <a:t>function</a:t>
            </a:r>
            <a:r>
              <a:rPr lang="en-IN" sz="1800" b="0" i="0" kern="1200" dirty="0">
                <a:solidFill>
                  <a:schemeClr val="tx1"/>
                </a:solidFill>
                <a:latin typeface="Arial" charset="0"/>
                <a:ea typeface="+mn-ea"/>
                <a:cs typeface="+mn-cs"/>
              </a:rPr>
              <a:t> </a:t>
            </a:r>
            <a:r>
              <a:rPr lang="en-IN" sz="1800" b="1" i="0" kern="1200" dirty="0">
                <a:solidFill>
                  <a:schemeClr val="tx1"/>
                </a:solidFill>
                <a:latin typeface="Arial" charset="0"/>
                <a:ea typeface="+mn-ea"/>
                <a:cs typeface="+mn-cs"/>
              </a:rPr>
              <a:t>void</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set_report_severity_action</a:t>
            </a:r>
            <a:br>
              <a:rPr lang="en-IN" dirty="0"/>
            </a:br>
            <a:r>
              <a:rPr lang="en-IN" sz="1800" b="0" i="0" kern="1200" dirty="0">
                <a:solidFill>
                  <a:schemeClr val="tx1"/>
                </a:solidFill>
                <a:latin typeface="Arial" charset="0"/>
                <a:ea typeface="+mn-ea"/>
                <a:cs typeface="+mn-cs"/>
              </a:rPr>
              <a:t>(</a:t>
            </a:r>
            <a:r>
              <a:rPr lang="en-IN" sz="1800" b="0" i="0" kern="1200" dirty="0" err="1">
                <a:solidFill>
                  <a:schemeClr val="tx1"/>
                </a:solidFill>
                <a:latin typeface="Arial" charset="0"/>
                <a:ea typeface="+mn-ea"/>
                <a:cs typeface="+mn-cs"/>
              </a:rPr>
              <a:t>uvm_severity</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severity,uvm_action</a:t>
            </a:r>
            <a:r>
              <a:rPr lang="en-IN" sz="1800" b="0" i="0" kern="1200" dirty="0">
                <a:solidFill>
                  <a:schemeClr val="tx1"/>
                </a:solidFill>
                <a:latin typeface="Arial" charset="0"/>
                <a:ea typeface="+mn-ea"/>
                <a:cs typeface="+mn-cs"/>
              </a:rPr>
              <a:t> action)</a:t>
            </a:r>
            <a:br>
              <a:rPr lang="en-IN" dirty="0"/>
            </a:br>
            <a:r>
              <a:rPr lang="en-IN" sz="1800" b="1" i="0" kern="1200" dirty="0">
                <a:solidFill>
                  <a:schemeClr val="tx1"/>
                </a:solidFill>
                <a:latin typeface="Arial" charset="0"/>
                <a:ea typeface="+mn-ea"/>
                <a:cs typeface="+mn-cs"/>
              </a:rPr>
              <a:t>function</a:t>
            </a:r>
            <a:r>
              <a:rPr lang="en-IN" sz="1800" b="0" i="0" kern="1200" dirty="0">
                <a:solidFill>
                  <a:schemeClr val="tx1"/>
                </a:solidFill>
                <a:latin typeface="Arial" charset="0"/>
                <a:ea typeface="+mn-ea"/>
                <a:cs typeface="+mn-cs"/>
              </a:rPr>
              <a:t> </a:t>
            </a:r>
            <a:r>
              <a:rPr lang="en-IN" sz="1800" b="1" i="0" kern="1200" dirty="0">
                <a:solidFill>
                  <a:schemeClr val="tx1"/>
                </a:solidFill>
                <a:latin typeface="Arial" charset="0"/>
                <a:ea typeface="+mn-ea"/>
                <a:cs typeface="+mn-cs"/>
              </a:rPr>
              <a:t>void</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set_report_id_action</a:t>
            </a:r>
            <a:br>
              <a:rPr lang="en-IN" dirty="0"/>
            </a:br>
            <a:r>
              <a:rPr lang="en-IN" sz="1800" b="0" i="0" kern="1200" dirty="0">
                <a:solidFill>
                  <a:schemeClr val="tx1"/>
                </a:solidFill>
                <a:latin typeface="Arial" charset="0"/>
                <a:ea typeface="+mn-ea"/>
                <a:cs typeface="+mn-cs"/>
              </a:rPr>
              <a:t>(</a:t>
            </a:r>
            <a:r>
              <a:rPr lang="en-IN" sz="1800" b="1" i="0" kern="1200" dirty="0">
                <a:solidFill>
                  <a:schemeClr val="tx1"/>
                </a:solidFill>
                <a:latin typeface="Arial" charset="0"/>
                <a:ea typeface="+mn-ea"/>
                <a:cs typeface="+mn-cs"/>
              </a:rPr>
              <a:t>string</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id,uvm_action</a:t>
            </a:r>
            <a:r>
              <a:rPr lang="en-IN" sz="1800" b="0" i="0" kern="1200" dirty="0">
                <a:solidFill>
                  <a:schemeClr val="tx1"/>
                </a:solidFill>
                <a:latin typeface="Arial" charset="0"/>
                <a:ea typeface="+mn-ea"/>
                <a:cs typeface="+mn-cs"/>
              </a:rPr>
              <a:t> action)</a:t>
            </a:r>
            <a:br>
              <a:rPr lang="en-IN" dirty="0"/>
            </a:br>
            <a:r>
              <a:rPr lang="en-IN" sz="1800" b="1" i="0" kern="1200" dirty="0">
                <a:solidFill>
                  <a:schemeClr val="tx1"/>
                </a:solidFill>
                <a:latin typeface="Arial" charset="0"/>
                <a:ea typeface="+mn-ea"/>
                <a:cs typeface="+mn-cs"/>
              </a:rPr>
              <a:t>function</a:t>
            </a:r>
            <a:r>
              <a:rPr lang="en-IN" sz="1800" b="0" i="0" kern="1200" dirty="0">
                <a:solidFill>
                  <a:schemeClr val="tx1"/>
                </a:solidFill>
                <a:latin typeface="Arial" charset="0"/>
                <a:ea typeface="+mn-ea"/>
                <a:cs typeface="+mn-cs"/>
              </a:rPr>
              <a:t> </a:t>
            </a:r>
            <a:r>
              <a:rPr lang="en-IN" sz="1800" b="1" i="0" kern="1200" dirty="0">
                <a:solidFill>
                  <a:schemeClr val="tx1"/>
                </a:solidFill>
                <a:latin typeface="Arial" charset="0"/>
                <a:ea typeface="+mn-ea"/>
                <a:cs typeface="+mn-cs"/>
              </a:rPr>
              <a:t>void</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set_report_severity_id_action</a:t>
            </a:r>
            <a:br>
              <a:rPr lang="en-IN" dirty="0"/>
            </a:br>
            <a:r>
              <a:rPr lang="en-IN" sz="1800" b="0" i="0" kern="1200" dirty="0">
                <a:solidFill>
                  <a:schemeClr val="tx1"/>
                </a:solidFill>
                <a:latin typeface="Arial" charset="0"/>
                <a:ea typeface="+mn-ea"/>
                <a:cs typeface="+mn-cs"/>
              </a:rPr>
              <a:t>(</a:t>
            </a:r>
            <a:r>
              <a:rPr lang="en-IN" sz="1800" b="0" i="0" kern="1200" dirty="0" err="1">
                <a:solidFill>
                  <a:schemeClr val="tx1"/>
                </a:solidFill>
                <a:latin typeface="Arial" charset="0"/>
                <a:ea typeface="+mn-ea"/>
                <a:cs typeface="+mn-cs"/>
              </a:rPr>
              <a:t>uvm_severity</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severity,</a:t>
            </a:r>
            <a:r>
              <a:rPr lang="en-IN" sz="1800" b="1" i="0" kern="1200" dirty="0" err="1">
                <a:solidFill>
                  <a:schemeClr val="tx1"/>
                </a:solidFill>
                <a:latin typeface="Arial" charset="0"/>
                <a:ea typeface="+mn-ea"/>
                <a:cs typeface="+mn-cs"/>
              </a:rPr>
              <a:t>string</a:t>
            </a:r>
            <a:r>
              <a:rPr lang="en-IN" sz="1800" b="0" i="0" kern="1200" dirty="0">
                <a:solidFill>
                  <a:schemeClr val="tx1"/>
                </a:solidFill>
                <a:latin typeface="Arial" charset="0"/>
                <a:ea typeface="+mn-ea"/>
                <a:cs typeface="+mn-cs"/>
              </a:rPr>
              <a:t> </a:t>
            </a:r>
            <a:r>
              <a:rPr lang="en-IN" sz="1800" b="0" i="0" kern="1200" dirty="0" err="1">
                <a:solidFill>
                  <a:schemeClr val="tx1"/>
                </a:solidFill>
                <a:latin typeface="Arial" charset="0"/>
                <a:ea typeface="+mn-ea"/>
                <a:cs typeface="+mn-cs"/>
              </a:rPr>
              <a:t>id,uvm_action</a:t>
            </a:r>
            <a:r>
              <a:rPr lang="en-IN" sz="1800" b="0" i="0" kern="1200" dirty="0">
                <a:solidFill>
                  <a:schemeClr val="tx1"/>
                </a:solidFill>
                <a:latin typeface="Arial" charset="0"/>
                <a:ea typeface="+mn-ea"/>
                <a:cs typeface="+mn-cs"/>
              </a:rPr>
              <a:t> action)</a:t>
            </a:r>
            <a:br>
              <a:rPr lang="en-IN" dirty="0"/>
            </a:br>
            <a:endParaRPr lang="en-US" dirty="0"/>
          </a:p>
        </p:txBody>
      </p:sp>
    </p:spTree>
    <p:extLst>
      <p:ext uri="{BB962C8B-B14F-4D97-AF65-F5344CB8AC3E}">
        <p14:creationId xmlns:p14="http://schemas.microsoft.com/office/powerpoint/2010/main" val="469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F5A3B-F782-2963-E497-DC3999191F33}"/>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E658EFBE-B60D-B426-05DB-6D5AF532E775}"/>
              </a:ext>
            </a:extLst>
          </p:cNvPr>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pic>
        <p:nvPicPr>
          <p:cNvPr id="3" name="Picture 2">
            <a:extLst>
              <a:ext uri="{FF2B5EF4-FFF2-40B4-BE49-F238E27FC236}">
                <a16:creationId xmlns:a16="http://schemas.microsoft.com/office/drawing/2014/main" id="{077BB351-05D1-514A-ABEA-992C80FC9F4D}"/>
              </a:ext>
            </a:extLst>
          </p:cNvPr>
          <p:cNvPicPr>
            <a:picLocks noChangeAspect="1"/>
          </p:cNvPicPr>
          <p:nvPr/>
        </p:nvPicPr>
        <p:blipFill>
          <a:blip r:embed="rId3"/>
          <a:stretch>
            <a:fillRect/>
          </a:stretch>
        </p:blipFill>
        <p:spPr>
          <a:xfrm>
            <a:off x="0" y="712304"/>
            <a:ext cx="9144000" cy="5433391"/>
          </a:xfrm>
          <a:prstGeom prst="rect">
            <a:avLst/>
          </a:prstGeom>
        </p:spPr>
      </p:pic>
      <p:sp>
        <p:nvSpPr>
          <p:cNvPr id="2" name="Rectangle 1">
            <a:extLst>
              <a:ext uri="{FF2B5EF4-FFF2-40B4-BE49-F238E27FC236}">
                <a16:creationId xmlns:a16="http://schemas.microsoft.com/office/drawing/2014/main" id="{DD29752F-72DB-6DF2-11DA-964EF379FC3E}"/>
              </a:ext>
            </a:extLst>
          </p:cNvPr>
          <p:cNvSpPr/>
          <p:nvPr/>
        </p:nvSpPr>
        <p:spPr>
          <a:xfrm>
            <a:off x="0" y="712304"/>
            <a:ext cx="9144000" cy="2500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28FB8AC-D360-DDD8-5D3D-8CE6B7F73D66}"/>
              </a:ext>
            </a:extLst>
          </p:cNvPr>
          <p:cNvSpPr/>
          <p:nvPr/>
        </p:nvSpPr>
        <p:spPr>
          <a:xfrm>
            <a:off x="0" y="3212976"/>
            <a:ext cx="4139952" cy="293271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1198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Message facilities</a:t>
            </a:r>
          </a:p>
        </p:txBody>
      </p:sp>
      <p:pic>
        <p:nvPicPr>
          <p:cNvPr id="2" name="Picture 1">
            <a:extLst>
              <a:ext uri="{FF2B5EF4-FFF2-40B4-BE49-F238E27FC236}">
                <a16:creationId xmlns:a16="http://schemas.microsoft.com/office/drawing/2014/main" id="{1D7EC0E0-D8F0-4EBE-A8F7-0992D0B17C20}"/>
              </a:ext>
            </a:extLst>
          </p:cNvPr>
          <p:cNvPicPr>
            <a:picLocks noChangeAspect="1"/>
          </p:cNvPicPr>
          <p:nvPr/>
        </p:nvPicPr>
        <p:blipFill>
          <a:blip r:embed="rId3"/>
          <a:stretch>
            <a:fillRect/>
          </a:stretch>
        </p:blipFill>
        <p:spPr>
          <a:xfrm>
            <a:off x="409575" y="1196752"/>
            <a:ext cx="8324850" cy="1590675"/>
          </a:xfrm>
          <a:prstGeom prst="rect">
            <a:avLst/>
          </a:prstGeom>
        </p:spPr>
      </p:pic>
      <p:pic>
        <p:nvPicPr>
          <p:cNvPr id="4" name="Picture 3">
            <a:extLst>
              <a:ext uri="{FF2B5EF4-FFF2-40B4-BE49-F238E27FC236}">
                <a16:creationId xmlns:a16="http://schemas.microsoft.com/office/drawing/2014/main" id="{3837E342-DAE0-413D-98C1-D1D08617DF31}"/>
              </a:ext>
            </a:extLst>
          </p:cNvPr>
          <p:cNvPicPr>
            <a:picLocks noChangeAspect="1"/>
          </p:cNvPicPr>
          <p:nvPr/>
        </p:nvPicPr>
        <p:blipFill>
          <a:blip r:embed="rId4"/>
          <a:stretch>
            <a:fillRect/>
          </a:stretch>
        </p:blipFill>
        <p:spPr>
          <a:xfrm>
            <a:off x="409575" y="3188394"/>
            <a:ext cx="8324850" cy="1057275"/>
          </a:xfrm>
          <a:prstGeom prst="rect">
            <a:avLst/>
          </a:prstGeom>
        </p:spPr>
      </p:pic>
      <p:pic>
        <p:nvPicPr>
          <p:cNvPr id="5" name="Picture 4">
            <a:extLst>
              <a:ext uri="{FF2B5EF4-FFF2-40B4-BE49-F238E27FC236}">
                <a16:creationId xmlns:a16="http://schemas.microsoft.com/office/drawing/2014/main" id="{4FAD2903-D32E-43EC-9D2B-921273789766}"/>
              </a:ext>
            </a:extLst>
          </p:cNvPr>
          <p:cNvPicPr>
            <a:picLocks noChangeAspect="1"/>
          </p:cNvPicPr>
          <p:nvPr/>
        </p:nvPicPr>
        <p:blipFill>
          <a:blip r:embed="rId5"/>
          <a:stretch>
            <a:fillRect/>
          </a:stretch>
        </p:blipFill>
        <p:spPr>
          <a:xfrm>
            <a:off x="7888" y="4725144"/>
            <a:ext cx="9144000" cy="504056"/>
          </a:xfrm>
          <a:prstGeom prst="rect">
            <a:avLst/>
          </a:prstGeom>
        </p:spPr>
      </p:pic>
    </p:spTree>
    <p:extLst>
      <p:ext uri="{BB962C8B-B14F-4D97-AF65-F5344CB8AC3E}">
        <p14:creationId xmlns:p14="http://schemas.microsoft.com/office/powerpoint/2010/main" val="7803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pPr eaLnBrk="1" hangingPunct="1"/>
            <a:r>
              <a:rPr lang="en-US" b="1" dirty="0">
                <a:solidFill>
                  <a:srgbClr val="000000"/>
                </a:solidFill>
              </a:rPr>
              <a:t>UVM Callback</a:t>
            </a:r>
          </a:p>
        </p:txBody>
      </p:sp>
      <p:sp>
        <p:nvSpPr>
          <p:cNvPr id="5123" name="Rectangle 3"/>
          <p:cNvSpPr>
            <a:spLocks noGrp="1" noChangeArrowheads="1"/>
          </p:cNvSpPr>
          <p:nvPr>
            <p:ph type="body" idx="1"/>
          </p:nvPr>
        </p:nvSpPr>
        <p:spPr>
          <a:xfrm>
            <a:off x="395536" y="882939"/>
            <a:ext cx="8496944" cy="1969998"/>
          </a:xfrm>
        </p:spPr>
        <p:txBody>
          <a:bodyPr/>
          <a:lstStyle/>
          <a:p>
            <a:r>
              <a:rPr lang="en-US" sz="2400" dirty="0">
                <a:solidFill>
                  <a:srgbClr val="000000"/>
                </a:solidFill>
              </a:rPr>
              <a:t>Callbacks are empty methods with a call to them. </a:t>
            </a:r>
          </a:p>
          <a:p>
            <a:r>
              <a:rPr lang="en-US" sz="2400" dirty="0">
                <a:solidFill>
                  <a:srgbClr val="000000"/>
                </a:solidFill>
              </a:rPr>
              <a:t>They are hooks to execute code that gets defined later. </a:t>
            </a:r>
          </a:p>
          <a:p>
            <a:pPr lvl="1">
              <a:buFontTx/>
              <a:buChar char="-"/>
            </a:pPr>
            <a:r>
              <a:rPr lang="en-US" sz="2000" b="0" dirty="0">
                <a:solidFill>
                  <a:srgbClr val="000000"/>
                </a:solidFill>
              </a:rPr>
              <a:t>Can be implemented in an object or component</a:t>
            </a:r>
          </a:p>
          <a:p>
            <a:pPr lvl="1">
              <a:buFontTx/>
              <a:buChar char="-"/>
            </a:pPr>
            <a:r>
              <a:rPr lang="en-US" sz="2000" b="0" dirty="0">
                <a:solidFill>
                  <a:srgbClr val="000000"/>
                </a:solidFill>
              </a:rPr>
              <a:t>UVM provides set of classes, methods and macros to implement callbacks.</a:t>
            </a:r>
          </a:p>
          <a:p>
            <a:pPr eaLnBrk="1" hangingPunct="1">
              <a:buNone/>
            </a:pPr>
            <a:endParaRPr lang="en-US" sz="2400" dirty="0">
              <a:solidFill>
                <a:srgbClr val="000000"/>
              </a:solidFill>
            </a:endParaRPr>
          </a:p>
        </p:txBody>
      </p:sp>
      <p:pic>
        <p:nvPicPr>
          <p:cNvPr id="2" name="Picture 1">
            <a:extLst>
              <a:ext uri="{FF2B5EF4-FFF2-40B4-BE49-F238E27FC236}">
                <a16:creationId xmlns:a16="http://schemas.microsoft.com/office/drawing/2014/main" id="{6799E857-2E40-4DC2-8075-87607AD84482}"/>
              </a:ext>
            </a:extLst>
          </p:cNvPr>
          <p:cNvPicPr>
            <a:picLocks noChangeAspect="1"/>
          </p:cNvPicPr>
          <p:nvPr/>
        </p:nvPicPr>
        <p:blipFill>
          <a:blip r:embed="rId3"/>
          <a:stretch>
            <a:fillRect/>
          </a:stretch>
        </p:blipFill>
        <p:spPr>
          <a:xfrm>
            <a:off x="2114550" y="2708859"/>
            <a:ext cx="4914900" cy="3295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24345F"/>
        </a:lt2>
        <a:accent1>
          <a:srgbClr val="932128"/>
        </a:accent1>
        <a:accent2>
          <a:srgbClr val="DF6136"/>
        </a:accent2>
        <a:accent3>
          <a:srgbClr val="FFFFFF"/>
        </a:accent3>
        <a:accent4>
          <a:srgbClr val="404040"/>
        </a:accent4>
        <a:accent5>
          <a:srgbClr val="C8ABAC"/>
        </a:accent5>
        <a:accent6>
          <a:srgbClr val="CA5730"/>
        </a:accent6>
        <a:hlink>
          <a:srgbClr val="5B86F7"/>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56171B"/>
        </a:lt2>
        <a:accent1>
          <a:srgbClr val="CC7F33"/>
        </a:accent1>
        <a:accent2>
          <a:srgbClr val="54204C"/>
        </a:accent2>
        <a:accent3>
          <a:srgbClr val="FFFFFF"/>
        </a:accent3>
        <a:accent4>
          <a:srgbClr val="404040"/>
        </a:accent4>
        <a:accent5>
          <a:srgbClr val="E2C0AD"/>
        </a:accent5>
        <a:accent6>
          <a:srgbClr val="4B1C44"/>
        </a:accent6>
        <a:hlink>
          <a:srgbClr val="F2B058"/>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6" ma:contentTypeDescription="Create a new document." ma:contentTypeScope="" ma:versionID="e447706cd7bc770021917c3b0dcd44f8">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7419a103cdc88d2e1ae7a40fda4cc0d6"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CCB412-0A13-4D55-8753-CD5C35F8B236}"/>
</file>

<file path=customXml/itemProps2.xml><?xml version="1.0" encoding="utf-8"?>
<ds:datastoreItem xmlns:ds="http://schemas.openxmlformats.org/officeDocument/2006/customXml" ds:itemID="{E9FEE62D-4005-4C30-AD5A-80AABB56EC6A}"/>
</file>

<file path=customXml/itemProps3.xml><?xml version="1.0" encoding="utf-8"?>
<ds:datastoreItem xmlns:ds="http://schemas.openxmlformats.org/officeDocument/2006/customXml" ds:itemID="{C773D2CE-78AE-4DFF-8A19-A25658B70231}"/>
</file>

<file path=docProps/app.xml><?xml version="1.0" encoding="utf-8"?>
<Properties xmlns="http://schemas.openxmlformats.org/officeDocument/2006/extended-properties" xmlns:vt="http://schemas.openxmlformats.org/officeDocument/2006/docPropsVTypes">
  <Template>template</Template>
  <TotalTime>23616</TotalTime>
  <Words>1613</Words>
  <Application>Microsoft Office PowerPoint</Application>
  <PresentationFormat>On-screen Show (4:3)</PresentationFormat>
  <Paragraphs>95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Gentium Basic</vt:lpstr>
      <vt:lpstr>Merriweather</vt:lpstr>
      <vt:lpstr>template</vt:lpstr>
      <vt:lpstr>UVM Reporting UVM Callbacks</vt:lpstr>
      <vt:lpstr>UVM Message facilities</vt:lpstr>
      <vt:lpstr>UVM Message facilities</vt:lpstr>
      <vt:lpstr>UVM Message facilities</vt:lpstr>
      <vt:lpstr>UVM Message facilities</vt:lpstr>
      <vt:lpstr>UVM Message facilities</vt:lpstr>
      <vt:lpstr>UVM Message facilities</vt:lpstr>
      <vt:lpstr>UVM Message facilities</vt:lpstr>
      <vt:lpstr>UVM Callback</vt:lpstr>
      <vt:lpstr>Callback example</vt:lpstr>
      <vt:lpstr>Example: Driver without callback</vt:lpstr>
      <vt:lpstr>Example: Driver without callback</vt:lpstr>
      <vt:lpstr>Example: Adding callback support</vt:lpstr>
      <vt:lpstr>Example: Adding callback support</vt:lpstr>
      <vt:lpstr>Example: Adding callback support</vt:lpstr>
      <vt:lpstr>Example: Adding callback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VERIFICATION METHODOLOGY</dc:title>
  <dc:creator>suchitra</dc:creator>
  <cp:lastModifiedBy>Suchitra N</cp:lastModifiedBy>
  <cp:revision>229</cp:revision>
  <dcterms:created xsi:type="dcterms:W3CDTF">2021-03-29T02:04:50Z</dcterms:created>
  <dcterms:modified xsi:type="dcterms:W3CDTF">2024-02-24T05:16:03Z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ies>
</file>