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1" r:id="rId2"/>
    <p:sldId id="310" r:id="rId3"/>
    <p:sldId id="318" r:id="rId4"/>
    <p:sldId id="319" r:id="rId5"/>
    <p:sldId id="317" r:id="rId6"/>
    <p:sldId id="322" r:id="rId7"/>
    <p:sldId id="321" r:id="rId8"/>
    <p:sldId id="320" r:id="rId9"/>
    <p:sldId id="330" r:id="rId10"/>
    <p:sldId id="332" r:id="rId11"/>
    <p:sldId id="333" r:id="rId12"/>
    <p:sldId id="331" r:id="rId13"/>
    <p:sldId id="334" r:id="rId14"/>
    <p:sldId id="335" r:id="rId15"/>
    <p:sldId id="337" r:id="rId16"/>
    <p:sldId id="336" r:id="rId17"/>
    <p:sldId id="323" r:id="rId18"/>
    <p:sldId id="327" r:id="rId19"/>
    <p:sldId id="329" r:id="rId20"/>
    <p:sldId id="328" r:id="rId2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6013" autoAdjust="0"/>
  </p:normalViewPr>
  <p:slideViewPr>
    <p:cSldViewPr>
      <p:cViewPr varScale="1">
        <p:scale>
          <a:sx n="71" d="100"/>
          <a:sy n="71" d="100"/>
        </p:scale>
        <p:origin x="1800" y="48"/>
      </p:cViewPr>
      <p:guideLst>
        <p:guide orient="horz" pos="2160"/>
        <p:guide pos="2880"/>
      </p:guideLst>
    </p:cSldViewPr>
  </p:slideViewPr>
  <p:notesTextViewPr>
    <p:cViewPr>
      <p:scale>
        <a:sx n="100" d="100"/>
        <a:sy n="100" d="100"/>
      </p:scale>
      <p:origin x="0" y="-29"/>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These macros are used to start sequences and sequence items on the default</a:t>
            </a:r>
            <a:r>
              <a:rPr lang="en-US" baseline="0" dirty="0"/>
              <a:t> sequencer (</a:t>
            </a:r>
            <a:r>
              <a:rPr lang="en-US" baseline="0" dirty="0" err="1"/>
              <a:t>m_sequencer</a:t>
            </a:r>
            <a:r>
              <a:rPr lang="en-US" baseline="0" dirty="0"/>
              <a:t>).</a:t>
            </a: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t>
            </a:r>
            <a:r>
              <a:rPr lang="en-US" dirty="0" err="1"/>
              <a:t>uvm_do</a:t>
            </a:r>
            <a:r>
              <a:rPr lang="en-US" dirty="0"/>
              <a:t> macros will identify</a:t>
            </a:r>
            <a:r>
              <a:rPr lang="en-US" baseline="0" dirty="0"/>
              <a:t> if the argument is a sequence or </a:t>
            </a:r>
            <a:r>
              <a:rPr lang="en-US" baseline="0" dirty="0" err="1"/>
              <a:t>sequence_item</a:t>
            </a:r>
            <a:r>
              <a:rPr lang="en-US" baseline="0" dirty="0"/>
              <a:t> and will call start() or </a:t>
            </a:r>
            <a:r>
              <a:rPr lang="en-US" baseline="0" dirty="0" err="1"/>
              <a:t>start_item</a:t>
            </a:r>
            <a:r>
              <a:rPr lang="en-US" baseline="0" dirty="0"/>
              <a:t> accordingly.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IN" sz="1200" b="0" i="0" kern="1200" dirty="0">
                <a:solidFill>
                  <a:schemeClr val="tx1"/>
                </a:solidFill>
                <a:latin typeface="Arial" charset="0"/>
                <a:ea typeface="+mn-ea"/>
                <a:cs typeface="+mn-cs"/>
              </a:rPr>
              <a:t>Note the following from the example above:</a:t>
            </a:r>
          </a:p>
          <a:p>
            <a:r>
              <a:rPr lang="en-IN" sz="1200" b="0" i="0" kern="1200" dirty="0">
                <a:solidFill>
                  <a:schemeClr val="tx1"/>
                </a:solidFill>
                <a:latin typeface="Arial" charset="0"/>
                <a:ea typeface="+mn-ea"/>
                <a:cs typeface="+mn-cs"/>
              </a:rPr>
              <a:t>1. </a:t>
            </a:r>
            <a:r>
              <a:rPr lang="en-IN" sz="1200" b="0" i="0" kern="1200" dirty="0" err="1">
                <a:solidFill>
                  <a:schemeClr val="tx1"/>
                </a:solidFill>
                <a:latin typeface="Arial" charset="0"/>
                <a:ea typeface="+mn-ea"/>
                <a:cs typeface="+mn-cs"/>
              </a:rPr>
              <a:t>base_sequence</a:t>
            </a:r>
            <a:r>
              <a:rPr lang="en-IN" sz="1200" b="0" i="0" kern="1200" dirty="0">
                <a:solidFill>
                  <a:schemeClr val="tx1"/>
                </a:solidFill>
                <a:latin typeface="Arial" charset="0"/>
                <a:ea typeface="+mn-ea"/>
                <a:cs typeface="+mn-cs"/>
              </a:rPr>
              <a:t> has been derived from </a:t>
            </a:r>
            <a:r>
              <a:rPr lang="en-IN" sz="1200" b="0" i="0" kern="1200" dirty="0" err="1">
                <a:solidFill>
                  <a:schemeClr val="tx1"/>
                </a:solidFill>
                <a:latin typeface="Arial" charset="0"/>
                <a:ea typeface="+mn-ea"/>
                <a:cs typeface="+mn-cs"/>
              </a:rPr>
              <a:t>uvm_sequence</a:t>
            </a:r>
            <a:r>
              <a:rPr lang="en-IN" sz="1200" b="0" i="0" kern="1200" dirty="0">
                <a:solidFill>
                  <a:schemeClr val="tx1"/>
                </a:solidFill>
                <a:latin typeface="Arial" charset="0"/>
                <a:ea typeface="+mn-ea"/>
                <a:cs typeface="+mn-cs"/>
              </a:rPr>
              <a:t> with a data object type </a:t>
            </a:r>
            <a:r>
              <a:rPr lang="en-IN" sz="1200" b="0" i="0" kern="1200" dirty="0" err="1">
                <a:solidFill>
                  <a:schemeClr val="tx1"/>
                </a:solidFill>
                <a:latin typeface="Arial" charset="0"/>
                <a:ea typeface="+mn-ea"/>
                <a:cs typeface="+mn-cs"/>
              </a:rPr>
              <a:t>my_data</a:t>
            </a:r>
            <a:endParaRPr lang="en-IN" sz="1200" b="0" i="0" kern="1200" dirty="0">
              <a:solidFill>
                <a:schemeClr val="tx1"/>
              </a:solidFill>
              <a:latin typeface="Arial" charset="0"/>
              <a:ea typeface="+mn-ea"/>
              <a:cs typeface="+mn-cs"/>
            </a:endParaRPr>
          </a:p>
          <a:p>
            <a:r>
              <a:rPr lang="en-IN" sz="1200" b="0" i="0" kern="1200" dirty="0">
                <a:solidFill>
                  <a:schemeClr val="tx1"/>
                </a:solidFill>
                <a:latin typeface="Arial" charset="0"/>
                <a:ea typeface="+mn-ea"/>
                <a:cs typeface="+mn-cs"/>
              </a:rPr>
              <a:t>2. This sequence is specified to execute with </a:t>
            </a:r>
            <a:r>
              <a:rPr lang="en-IN" sz="1200" b="0" i="0" kern="1200" dirty="0" err="1">
                <a:solidFill>
                  <a:schemeClr val="tx1"/>
                </a:solidFill>
                <a:latin typeface="Arial" charset="0"/>
                <a:ea typeface="+mn-ea"/>
                <a:cs typeface="+mn-cs"/>
              </a:rPr>
              <a:t>my_sequencer</a:t>
            </a:r>
            <a:r>
              <a:rPr lang="en-IN" sz="1200" b="0" i="0" kern="1200" dirty="0">
                <a:solidFill>
                  <a:schemeClr val="tx1"/>
                </a:solidFill>
                <a:latin typeface="Arial" charset="0"/>
                <a:ea typeface="+mn-ea"/>
                <a:cs typeface="+mn-cs"/>
              </a:rPr>
              <a:t> using the macro `</a:t>
            </a:r>
            <a:r>
              <a:rPr lang="en-IN" sz="1200" b="0" i="0" kern="1200" dirty="0" err="1">
                <a:solidFill>
                  <a:schemeClr val="tx1"/>
                </a:solidFill>
                <a:latin typeface="Arial" charset="0"/>
                <a:ea typeface="+mn-ea"/>
                <a:cs typeface="+mn-cs"/>
              </a:rPr>
              <a:t>uvm_declare_p_sequencer</a:t>
            </a:r>
            <a:endParaRPr lang="en-IN" sz="1200" b="0" i="0" kern="1200" dirty="0">
              <a:solidFill>
                <a:schemeClr val="tx1"/>
              </a:solidFill>
              <a:latin typeface="Arial" charset="0"/>
              <a:ea typeface="+mn-ea"/>
              <a:cs typeface="+mn-cs"/>
            </a:endParaRPr>
          </a:p>
          <a:p>
            <a:r>
              <a:rPr lang="en-IN" sz="1200" b="0" i="0" kern="1200" dirty="0">
                <a:solidFill>
                  <a:schemeClr val="tx1"/>
                </a:solidFill>
                <a:latin typeface="Arial" charset="0"/>
                <a:ea typeface="+mn-ea"/>
                <a:cs typeface="+mn-cs"/>
              </a:rPr>
              <a:t>3. Main task body() contains the code to drive the stimulus to the driver.</a:t>
            </a:r>
          </a:p>
          <a:p>
            <a:r>
              <a:rPr lang="en-IN" sz="1200" b="0" i="0" kern="1200" dirty="0">
                <a:solidFill>
                  <a:schemeClr val="tx1"/>
                </a:solidFill>
                <a:latin typeface="Arial" charset="0"/>
                <a:ea typeface="+mn-ea"/>
                <a:cs typeface="+mn-cs"/>
              </a:rPr>
              <a:t>4. There are two additional tasks </a:t>
            </a:r>
            <a:r>
              <a:rPr lang="en-IN" sz="1200" b="0" i="0" kern="1200" dirty="0" err="1">
                <a:solidFill>
                  <a:schemeClr val="tx1"/>
                </a:solidFill>
                <a:latin typeface="Arial" charset="0"/>
                <a:ea typeface="+mn-ea"/>
                <a:cs typeface="+mn-cs"/>
              </a:rPr>
              <a:t>pre_body</a:t>
            </a:r>
            <a:r>
              <a:rPr lang="en-IN" sz="1200" b="0" i="0" kern="1200" dirty="0">
                <a:solidFill>
                  <a:schemeClr val="tx1"/>
                </a:solidFill>
                <a:latin typeface="Arial" charset="0"/>
                <a:ea typeface="+mn-ea"/>
                <a:cs typeface="+mn-cs"/>
              </a:rPr>
              <a:t>() and </a:t>
            </a:r>
            <a:r>
              <a:rPr lang="en-IN" sz="1200" b="0" i="0" kern="1200" dirty="0" err="1">
                <a:solidFill>
                  <a:schemeClr val="tx1"/>
                </a:solidFill>
                <a:latin typeface="Arial" charset="0"/>
                <a:ea typeface="+mn-ea"/>
                <a:cs typeface="+mn-cs"/>
              </a:rPr>
              <a:t>post_body</a:t>
            </a:r>
            <a:r>
              <a:rPr lang="en-IN" sz="1200" b="0" i="0" kern="1200" dirty="0">
                <a:solidFill>
                  <a:schemeClr val="tx1"/>
                </a:solidFill>
                <a:latin typeface="Arial" charset="0"/>
                <a:ea typeface="+mn-ea"/>
                <a:cs typeface="+mn-cs"/>
              </a:rPr>
              <a:t>() that can be included (but optional) to perform some task before and after executing the body()</a:t>
            </a:r>
          </a:p>
          <a:p>
            <a:r>
              <a:rPr lang="en-IN" sz="1200" b="0" i="0" kern="1200" dirty="0">
                <a:solidFill>
                  <a:schemeClr val="tx1"/>
                </a:solidFill>
                <a:latin typeface="Arial" charset="0"/>
                <a:ea typeface="+mn-ea"/>
                <a:cs typeface="+mn-cs"/>
              </a:rPr>
              <a:t>5. When a sequence has started, always raise a flag/objection to let the </a:t>
            </a:r>
            <a:r>
              <a:rPr lang="en-IN" sz="1200" b="0" i="0" kern="1200" dirty="0" err="1">
                <a:solidFill>
                  <a:schemeClr val="tx1"/>
                </a:solidFill>
                <a:latin typeface="Arial" charset="0"/>
                <a:ea typeface="+mn-ea"/>
                <a:cs typeface="+mn-cs"/>
              </a:rPr>
              <a:t>testbench</a:t>
            </a:r>
            <a:r>
              <a:rPr lang="en-IN" sz="1200" b="0" i="0" kern="1200" dirty="0">
                <a:solidFill>
                  <a:schemeClr val="tx1"/>
                </a:solidFill>
                <a:latin typeface="Arial" charset="0"/>
                <a:ea typeface="+mn-ea"/>
                <a:cs typeface="+mn-cs"/>
              </a:rPr>
              <a:t> know that it's still active. This flag/objection should be lowered when the sequence finishes so that </a:t>
            </a:r>
            <a:r>
              <a:rPr lang="en-IN" sz="1200" b="0" i="0" kern="1200" dirty="0" err="1">
                <a:solidFill>
                  <a:schemeClr val="tx1"/>
                </a:solidFill>
                <a:latin typeface="Arial" charset="0"/>
                <a:ea typeface="+mn-ea"/>
                <a:cs typeface="+mn-cs"/>
              </a:rPr>
              <a:t>testbench</a:t>
            </a:r>
            <a:r>
              <a:rPr lang="en-IN" sz="1200" b="0" i="0" kern="1200" dirty="0">
                <a:solidFill>
                  <a:schemeClr val="tx1"/>
                </a:solidFill>
                <a:latin typeface="Arial" charset="0"/>
                <a:ea typeface="+mn-ea"/>
                <a:cs typeface="+mn-cs"/>
              </a:rPr>
              <a:t> can finish the simulation and exit gracefully. If the flag is not raised, then there are chances that some other component in the </a:t>
            </a:r>
            <a:r>
              <a:rPr lang="en-IN" sz="1200" b="0" i="0" kern="1200" dirty="0" err="1">
                <a:solidFill>
                  <a:schemeClr val="tx1"/>
                </a:solidFill>
                <a:latin typeface="Arial" charset="0"/>
                <a:ea typeface="+mn-ea"/>
                <a:cs typeface="+mn-cs"/>
              </a:rPr>
              <a:t>testbench</a:t>
            </a:r>
            <a:r>
              <a:rPr lang="en-IN" sz="1200" b="0" i="0" kern="1200" dirty="0">
                <a:solidFill>
                  <a:schemeClr val="tx1"/>
                </a:solidFill>
                <a:latin typeface="Arial" charset="0"/>
                <a:ea typeface="+mn-ea"/>
                <a:cs typeface="+mn-cs"/>
              </a:rPr>
              <a:t> call a simulation exit and the sequence will be exited abruptly. You may also place it in the body() task.</a:t>
            </a:r>
          </a:p>
          <a:p>
            <a:r>
              <a:rPr lang="en-IN" sz="1200" b="0" i="0" kern="1200" dirty="0">
                <a:solidFill>
                  <a:schemeClr val="tx1"/>
                </a:solidFill>
                <a:latin typeface="Arial" charset="0"/>
                <a:ea typeface="+mn-ea"/>
                <a:cs typeface="+mn-cs"/>
              </a:rPr>
              <a:t>6. The data object will be randomized and sent to the driver via </a:t>
            </a:r>
            <a:r>
              <a:rPr lang="en-IN" sz="1200" b="0" i="0" kern="1200" dirty="0" err="1">
                <a:solidFill>
                  <a:schemeClr val="tx1"/>
                </a:solidFill>
                <a:latin typeface="Arial" charset="0"/>
                <a:ea typeface="+mn-ea"/>
                <a:cs typeface="+mn-cs"/>
              </a:rPr>
              <a:t>start_item</a:t>
            </a:r>
            <a:r>
              <a:rPr lang="en-IN" sz="1200" b="0" i="0" kern="1200" dirty="0">
                <a:solidFill>
                  <a:schemeClr val="tx1"/>
                </a:solidFill>
                <a:latin typeface="Arial" charset="0"/>
                <a:ea typeface="+mn-ea"/>
                <a:cs typeface="+mn-cs"/>
              </a:rPr>
              <a:t> and </a:t>
            </a:r>
            <a:r>
              <a:rPr lang="en-IN" sz="1200" b="0" i="0" kern="1200" dirty="0" err="1">
                <a:solidFill>
                  <a:schemeClr val="tx1"/>
                </a:solidFill>
                <a:latin typeface="Arial" charset="0"/>
                <a:ea typeface="+mn-ea"/>
                <a:cs typeface="+mn-cs"/>
              </a:rPr>
              <a:t>finish_item</a:t>
            </a:r>
            <a:endParaRPr lang="en-IN" sz="1200" b="0" i="0" kern="1200" dirty="0">
              <a:solidFill>
                <a:schemeClr val="tx1"/>
              </a:solidFill>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US" dirty="0"/>
              <a:t>The sequencer</a:t>
            </a:r>
            <a:r>
              <a:rPr lang="en-US" baseline="0" dirty="0"/>
              <a:t> to execute this sequence needs to be created.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US" dirty="0"/>
              <a:t>The default</a:t>
            </a:r>
            <a:r>
              <a:rPr lang="en-US" baseline="0" dirty="0"/>
              <a:t> sequence needs to be set to the base sequence.</a:t>
            </a:r>
          </a:p>
          <a:p>
            <a:r>
              <a:rPr lang="en-US" b="0" i="0" dirty="0">
                <a:solidFill>
                  <a:srgbClr val="374151"/>
                </a:solidFill>
                <a:effectLst/>
                <a:latin typeface="Söhne"/>
              </a:rPr>
              <a:t>this line of code is configuring the UVM testbench to use </a:t>
            </a:r>
            <a:r>
              <a:rPr lang="en-US" dirty="0" err="1"/>
              <a:t>base_sequence</a:t>
            </a:r>
            <a:r>
              <a:rPr lang="en-US" b="0" i="0" dirty="0">
                <a:solidFill>
                  <a:srgbClr val="374151"/>
                </a:solidFill>
                <a:effectLst/>
                <a:latin typeface="Söhne"/>
              </a:rPr>
              <a:t> as the default sequence for the sequencer </a:t>
            </a:r>
            <a:r>
              <a:rPr lang="en-US" dirty="0"/>
              <a:t>m_seqr0</a:t>
            </a:r>
            <a:r>
              <a:rPr lang="en-US" b="0" i="0" dirty="0">
                <a:solidFill>
                  <a:srgbClr val="374151"/>
                </a:solidFill>
                <a:effectLst/>
                <a:latin typeface="Söhne"/>
              </a:rPr>
              <a:t> during the </a:t>
            </a:r>
            <a:r>
              <a:rPr lang="en-US" dirty="0" err="1"/>
              <a:t>main_phase</a:t>
            </a:r>
            <a:r>
              <a:rPr lang="en-US" b="0" i="0" dirty="0">
                <a:solidFill>
                  <a:srgbClr val="374151"/>
                </a:solidFill>
                <a:effectLst/>
                <a:latin typeface="Söhne"/>
              </a:rPr>
              <a:t> of simulation</a:t>
            </a:r>
            <a:endParaRPr lang="en-US" baseline="0" dirty="0"/>
          </a:p>
          <a:p>
            <a:r>
              <a:rPr lang="en-US" dirty="0" err="1"/>
              <a:t>uvm_config_db</a:t>
            </a:r>
            <a:r>
              <a:rPr lang="en-US" b="0" i="0" dirty="0">
                <a:solidFill>
                  <a:srgbClr val="374151"/>
                </a:solidFill>
                <a:effectLst/>
                <a:latin typeface="Söhne"/>
              </a:rPr>
              <a:t> is used to configure UVM components dynamically at run time.</a:t>
            </a:r>
            <a:endParaRPr lang="en-US" b="0" i="0" baseline="0" dirty="0">
              <a:solidFill>
                <a:srgbClr val="374151"/>
              </a:solidFill>
              <a:effectLst/>
              <a:latin typeface="Söhne"/>
            </a:endParaRPr>
          </a:p>
          <a:p>
            <a:r>
              <a:rPr lang="en-US" b="1" i="0" dirty="0" err="1">
                <a:effectLst/>
                <a:latin typeface="Söhne"/>
              </a:rPr>
              <a:t>uvm_config_db</a:t>
            </a:r>
            <a:r>
              <a:rPr lang="en-US" b="1" i="0" dirty="0">
                <a:effectLst/>
                <a:latin typeface="Söhne"/>
              </a:rPr>
              <a:t>#(uvm_object_wrapper)</a:t>
            </a:r>
            <a:r>
              <a:rPr lang="en-US" b="0" i="0" dirty="0">
                <a:solidFill>
                  <a:srgbClr val="374151"/>
                </a:solidFill>
                <a:effectLst/>
                <a:latin typeface="Söhne"/>
              </a:rPr>
              <a:t>: This specifies that the configuration database is being used to set a value related to an object that is derived from </a:t>
            </a:r>
            <a:r>
              <a:rPr lang="en-US" dirty="0" err="1"/>
              <a:t>uvm_object</a:t>
            </a:r>
            <a:r>
              <a:rPr lang="en-US" b="0" i="0" dirty="0">
                <a:solidFill>
                  <a:srgbClr val="374151"/>
                </a:solidFill>
                <a:effectLst/>
                <a:latin typeface="Söhne"/>
              </a:rPr>
              <a:t>, as indicated by the </a:t>
            </a:r>
            <a:r>
              <a:rPr lang="en-US" dirty="0" err="1"/>
              <a:t>uvm_object_wrapper</a:t>
            </a:r>
            <a:r>
              <a:rPr lang="en-US" b="0" i="0" dirty="0">
                <a:solidFill>
                  <a:srgbClr val="374151"/>
                </a:solidFill>
                <a:effectLst/>
                <a:latin typeface="Söhne"/>
              </a:rPr>
              <a:t>. The wrapper is used because it allows for </a:t>
            </a:r>
            <a:r>
              <a:rPr lang="en-US" b="1" i="0" dirty="0">
                <a:solidFill>
                  <a:srgbClr val="374151"/>
                </a:solidFill>
                <a:effectLst/>
                <a:latin typeface="Söhne"/>
              </a:rPr>
              <a:t>polymorphism</a:t>
            </a:r>
            <a:r>
              <a:rPr lang="en-US" b="0" i="0" dirty="0">
                <a:solidFill>
                  <a:srgbClr val="374151"/>
                </a:solidFill>
                <a:effectLst/>
                <a:latin typeface="Söhne"/>
              </a:rPr>
              <a:t>, enabling any </a:t>
            </a:r>
            <a:r>
              <a:rPr lang="en-US" dirty="0" err="1"/>
              <a:t>uvm_sequence</a:t>
            </a:r>
            <a:r>
              <a:rPr lang="en-US" b="0" i="0" dirty="0">
                <a:solidFill>
                  <a:srgbClr val="374151"/>
                </a:solidFill>
                <a:effectLst/>
                <a:latin typeface="Söhne"/>
              </a:rPr>
              <a:t> (since sequences are derived from </a:t>
            </a:r>
            <a:r>
              <a:rPr lang="en-US" dirty="0" err="1"/>
              <a:t>uvm_object</a:t>
            </a:r>
            <a:r>
              <a:rPr lang="en-US" b="0" i="0" dirty="0">
                <a:solidFill>
                  <a:srgbClr val="374151"/>
                </a:solidFill>
                <a:effectLst/>
                <a:latin typeface="Söhne"/>
              </a:rPr>
              <a:t>) to be specified dynamically at runtime.</a:t>
            </a:r>
            <a:endParaRPr lang="en-US" b="0" i="0" baseline="0" dirty="0">
              <a:solidFill>
                <a:srgbClr val="374151"/>
              </a:solidFill>
              <a:effectLst/>
              <a:latin typeface="Söhne"/>
            </a:endParaRPr>
          </a:p>
          <a:p>
            <a:r>
              <a:rPr lang="en-US" b="1" i="0" dirty="0">
                <a:effectLst/>
                <a:latin typeface="Söhne"/>
              </a:rPr>
              <a:t>::set</a:t>
            </a:r>
            <a:r>
              <a:rPr lang="en-US" b="0" i="0" dirty="0">
                <a:solidFill>
                  <a:srgbClr val="374151"/>
                </a:solidFill>
                <a:effectLst/>
                <a:latin typeface="Söhne"/>
              </a:rPr>
              <a:t>: This is a static method of </a:t>
            </a:r>
            <a:r>
              <a:rPr lang="en-US" dirty="0" err="1"/>
              <a:t>uvm_config_db</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US" dirty="0"/>
              <a:t>If</a:t>
            </a:r>
            <a:r>
              <a:rPr lang="en-US" baseline="0" dirty="0"/>
              <a:t> you don’t want to create a new sequencer class and instead prefer to use </a:t>
            </a:r>
            <a:r>
              <a:rPr lang="en-US" baseline="0" dirty="0" err="1"/>
              <a:t>uvm_sequencer</a:t>
            </a:r>
            <a:r>
              <a:rPr lang="en-US" baseline="0" dirty="0"/>
              <a:t>, you can do so by substituting the appropriate lines. This will create a sequencer of type </a:t>
            </a:r>
            <a:r>
              <a:rPr lang="en-US" baseline="0" dirty="0" err="1"/>
              <a:t>uvm_sequencer</a:t>
            </a:r>
            <a:r>
              <a:rPr lang="en-US" baseline="0" dirty="0"/>
              <a:t> that can operate on data </a:t>
            </a:r>
            <a:r>
              <a:rPr lang="en-US" baseline="0" dirty="0" err="1"/>
              <a:t>my_data</a:t>
            </a:r>
            <a:r>
              <a:rPr lang="en-US" baseline="0" dirty="0"/>
              <a:t> instead of the user defined custom sequencer.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US" dirty="0"/>
              <a:t>`</a:t>
            </a:r>
            <a:r>
              <a:rPr lang="en-US" dirty="0" err="1"/>
              <a:t>uvm_sequence_utils</a:t>
            </a:r>
            <a:r>
              <a:rPr lang="en-US" dirty="0"/>
              <a:t> is used for the sequence and `</a:t>
            </a:r>
            <a:r>
              <a:rPr lang="en-US" dirty="0" err="1"/>
              <a:t>uvm_sequencer_utils</a:t>
            </a:r>
            <a:r>
              <a:rPr lang="en-US" dirty="0"/>
              <a:t> is used for the sequencer while registering with the factory. </a:t>
            </a:r>
          </a:p>
          <a:p>
            <a:r>
              <a:rPr lang="en-US" dirty="0"/>
              <a:t>Remember</a:t>
            </a:r>
            <a:r>
              <a:rPr lang="en-US" baseline="0" dirty="0"/>
              <a:t> to call the `</a:t>
            </a:r>
            <a:r>
              <a:rPr lang="en-US" baseline="0" dirty="0" err="1"/>
              <a:t>uvm_update_sequence_lib_and_item</a:t>
            </a:r>
            <a:r>
              <a:rPr lang="en-US" baseline="0" dirty="0"/>
              <a:t> macro to update </a:t>
            </a:r>
            <a:r>
              <a:rPr lang="en-US" baseline="0"/>
              <a:t>the database.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 resource</a:t>
            </a:r>
            <a:r>
              <a:rPr lang="en-US" baseline="0" dirty="0"/>
              <a:t> is a parameterized container that holds arbitrary data. Resources can be used to configure components, supply data to sequences, or enable sharing of information across disparate parts of the </a:t>
            </a:r>
            <a:r>
              <a:rPr lang="en-US" baseline="0" dirty="0" err="1"/>
              <a:t>testbench</a:t>
            </a:r>
            <a:r>
              <a:rPr lang="en-US" baseline="0" dirty="0"/>
              <a:t>. You can put any data type into the resource database, and have another component retrieve it later at some point in simulation, which is a very convenient feature to have.</a:t>
            </a:r>
          </a:p>
          <a:p>
            <a:pPr eaLnBrk="1" hangingPunct="1"/>
            <a:r>
              <a:rPr lang="en-US" baseline="0" dirty="0"/>
              <a:t>The global resource DB has both a name table and a type table into which each resource is entered. So, the same resource can be retrieved later by name or type.</a:t>
            </a:r>
          </a:p>
          <a:p>
            <a:pPr eaLnBrk="1" hangingPunct="1"/>
            <a:r>
              <a:rPr lang="en-US" baseline="0" dirty="0"/>
              <a:t>Multiple resources with the same name/type are stored in a queue and hence those which were pushed in earlier have more precedence over those placed later. </a:t>
            </a:r>
            <a:endParaRPr lang="en-US" dirty="0"/>
          </a:p>
          <a:p>
            <a:pPr eaLnBrk="1" hangingPunct="1"/>
            <a:r>
              <a:rPr lang="en-US" dirty="0"/>
              <a:t>From the queue shown above, if a request to retrieve</a:t>
            </a:r>
            <a:r>
              <a:rPr lang="en-US" baseline="0" dirty="0"/>
              <a:t> an item of type string is made, the queue is traversed from front to back, and the first occurrence of an object of string type will be returned. Now, consider the case where the items 2(red) and 3(blue) in the queue have the same scope, and a </a:t>
            </a:r>
            <a:r>
              <a:rPr lang="en-US" baseline="0" dirty="0" err="1"/>
              <a:t>get_by_type</a:t>
            </a:r>
            <a:r>
              <a:rPr lang="en-US" baseline="0" dirty="0"/>
              <a:t>() method is called for that particular scope. Then, item 2 will be returned since that sits earlier in the queue. </a:t>
            </a:r>
          </a:p>
          <a:p>
            <a:pPr eaLnBrk="1" hangingPunct="1"/>
            <a:r>
              <a:rPr lang="en-US" baseline="0" dirty="0"/>
              <a:t>Resources are added into the pool by calling set, and they are retrieved from the pool by </a:t>
            </a:r>
            <a:r>
              <a:rPr lang="en-US" baseline="0" dirty="0" err="1"/>
              <a:t>get_by_name</a:t>
            </a:r>
            <a:r>
              <a:rPr lang="en-US" baseline="0" dirty="0"/>
              <a:t>() or </a:t>
            </a:r>
            <a:r>
              <a:rPr lang="en-US" baseline="0" dirty="0" err="1"/>
              <a:t>get_by_type</a:t>
            </a:r>
            <a:r>
              <a:rPr lang="en-US" baseline="0" dirty="0"/>
              <a:t>()</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static</a:t>
            </a:r>
            <a:r>
              <a:rPr lang="en-US" baseline="0" dirty="0"/>
              <a:t> function of the class </a:t>
            </a:r>
            <a:r>
              <a:rPr lang="en-US" baseline="0" dirty="0" err="1"/>
              <a:t>uvm_config_db</a:t>
            </a:r>
            <a:r>
              <a:rPr lang="en-US" baseline="0" dirty="0"/>
              <a:t> is used to set a variable in the configuration database.</a:t>
            </a:r>
          </a:p>
          <a:p>
            <a:pPr marL="228600" indent="-228600" eaLnBrk="1" hangingPunct="1">
              <a:buAutoNum type="arabicPeriod"/>
            </a:pPr>
            <a:r>
              <a:rPr lang="en-US" baseline="0" dirty="0"/>
              <a:t>T is the type of element being configured and can be scalar objects, class handles, queues, lists or even virtual interfaces</a:t>
            </a:r>
          </a:p>
          <a:p>
            <a:pPr marL="228600" indent="-228600" eaLnBrk="1" hangingPunct="1">
              <a:buAutoNum type="arabicPeriod"/>
            </a:pPr>
            <a:r>
              <a:rPr lang="en-US" baseline="0" dirty="0" err="1"/>
              <a:t>cntxt</a:t>
            </a:r>
            <a:r>
              <a:rPr lang="en-US" baseline="0" dirty="0"/>
              <a:t> is the hierarchical starting point of where the db entry is accessible.</a:t>
            </a:r>
          </a:p>
          <a:p>
            <a:pPr marL="228600" indent="-228600" eaLnBrk="1" hangingPunct="1">
              <a:buAutoNum type="arabicPeriod"/>
            </a:pPr>
            <a:r>
              <a:rPr lang="en-US" baseline="0" dirty="0" err="1"/>
              <a:t>inst_name</a:t>
            </a:r>
            <a:r>
              <a:rPr lang="en-US" baseline="0" dirty="0"/>
              <a:t> is a hierarchical path that limits the accessibility of the database entry.</a:t>
            </a:r>
          </a:p>
          <a:p>
            <a:pPr marL="228600" indent="-228600" eaLnBrk="1" hangingPunct="1">
              <a:buAutoNum type="arabicPeriod"/>
            </a:pPr>
            <a:r>
              <a:rPr lang="en-US" baseline="0" dirty="0" err="1"/>
              <a:t>field_name</a:t>
            </a:r>
            <a:r>
              <a:rPr lang="en-US" baseline="0" dirty="0"/>
              <a:t> is the label used as a lookup for the database entry</a:t>
            </a:r>
          </a:p>
          <a:p>
            <a:pPr marL="228600" indent="-228600" eaLnBrk="1" hangingPunct="1">
              <a:buAutoNum type="arabicPeriod"/>
            </a:pPr>
            <a:r>
              <a:rPr lang="en-US" baseline="0" dirty="0"/>
              <a:t>value is the value to be stored in the database.</a:t>
            </a:r>
          </a:p>
          <a:p>
            <a:pPr eaLnBrk="1" hangingPunct="1"/>
            <a:r>
              <a:rPr lang="en-US" baseline="0" dirty="0"/>
              <a:t>In the example given, set() function will set a variable of name </a:t>
            </a:r>
            <a:r>
              <a:rPr lang="en-US" baseline="0" dirty="0" err="1"/>
              <a:t>cov_enable</a:t>
            </a:r>
            <a:r>
              <a:rPr lang="en-US" baseline="0" dirty="0"/>
              <a:t> at the path </a:t>
            </a:r>
            <a:r>
              <a:rPr lang="en-US" baseline="0" dirty="0" err="1"/>
              <a:t>uvm_test_top.m_env.m_apb_agent</a:t>
            </a:r>
            <a:r>
              <a:rPr lang="en-US" baseline="0" dirty="0"/>
              <a:t> with value 1.</a:t>
            </a:r>
          </a:p>
          <a:p>
            <a:pPr eaLnBrk="1" hangingPunct="1"/>
            <a:r>
              <a:rPr lang="en-US" baseline="0" dirty="0"/>
              <a:t>Use of set() </a:t>
            </a:r>
            <a:r>
              <a:rPr lang="en-US" b="1" baseline="0" dirty="0"/>
              <a:t>creates a new or updates an existing configuration setting </a:t>
            </a:r>
            <a:r>
              <a:rPr lang="en-US" baseline="0" dirty="0"/>
              <a:t>for </a:t>
            </a:r>
            <a:r>
              <a:rPr lang="en-US" baseline="0" dirty="0" err="1"/>
              <a:t>field_name</a:t>
            </a:r>
            <a:r>
              <a:rPr lang="en-US" baseline="0" dirty="0"/>
              <a:t> in </a:t>
            </a:r>
            <a:r>
              <a:rPr lang="en-US" baseline="0" dirty="0" err="1"/>
              <a:t>inst_name</a:t>
            </a:r>
            <a:r>
              <a:rPr lang="en-US" baseline="0" dirty="0"/>
              <a:t> from </a:t>
            </a:r>
            <a:r>
              <a:rPr lang="en-US" baseline="0" dirty="0" err="1"/>
              <a:t>cntxt</a:t>
            </a:r>
            <a:r>
              <a:rPr lang="en-US" baseline="0" dirty="0"/>
              <a:t>. This setting is made at </a:t>
            </a:r>
            <a:r>
              <a:rPr lang="en-US" baseline="0" dirty="0" err="1"/>
              <a:t>cntxt</a:t>
            </a:r>
            <a:r>
              <a:rPr lang="en-US" baseline="0" dirty="0"/>
              <a:t> with the full scope of the set being (</a:t>
            </a:r>
            <a:r>
              <a:rPr lang="en-US" baseline="0" dirty="0" err="1"/>
              <a:t>cntxt</a:t>
            </a:r>
            <a:r>
              <a:rPr lang="en-US" baseline="0" dirty="0"/>
              <a:t>, “.”, </a:t>
            </a:r>
            <a:r>
              <a:rPr lang="en-US" baseline="0" dirty="0" err="1"/>
              <a:t>inst_name</a:t>
            </a:r>
            <a:r>
              <a:rPr lang="en-US" baseline="0" dirty="0"/>
              <a:t>). If </a:t>
            </a:r>
            <a:r>
              <a:rPr lang="en-US" baseline="0" dirty="0" err="1"/>
              <a:t>cntxt</a:t>
            </a:r>
            <a:r>
              <a:rPr lang="en-US" baseline="0" dirty="0"/>
              <a:t> is null, then the complete scope of getting the information will be provided by </a:t>
            </a:r>
            <a:r>
              <a:rPr lang="en-US" baseline="0" dirty="0" err="1"/>
              <a:t>inst_name</a:t>
            </a:r>
            <a:r>
              <a:rPr lang="en-US" baseline="0" dirty="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example shows the</a:t>
            </a:r>
            <a:r>
              <a:rPr lang="en-US" baseline="0" dirty="0"/>
              <a:t> setting of the interface handle </a:t>
            </a:r>
            <a:r>
              <a:rPr lang="en-US" baseline="0" dirty="0" err="1"/>
              <a:t>intf</a:t>
            </a:r>
            <a:r>
              <a:rPr lang="en-US" baseline="0" dirty="0"/>
              <a:t>, type </a:t>
            </a:r>
            <a:r>
              <a:rPr lang="en-US" baseline="0" dirty="0" err="1"/>
              <a:t>mem_if</a:t>
            </a:r>
            <a:r>
              <a:rPr lang="en-US" baseline="0" dirty="0"/>
              <a:t>, label </a:t>
            </a:r>
            <a:r>
              <a:rPr lang="en-US" baseline="0" dirty="0" err="1"/>
              <a:t>mem_intf</a:t>
            </a:r>
            <a:r>
              <a:rPr lang="en-US" baseline="0" dirty="0"/>
              <a:t> with global scope.</a:t>
            </a:r>
          </a:p>
          <a:p>
            <a:pPr eaLnBrk="1" hangingPunct="1"/>
            <a:r>
              <a:rPr lang="en-US" baseline="0" dirty="0"/>
              <a:t>The diagram shows how a resource whose name is </a:t>
            </a:r>
            <a:r>
              <a:rPr lang="en-US" baseline="0" dirty="0" err="1"/>
              <a:t>mem_intf</a:t>
            </a:r>
            <a:r>
              <a:rPr lang="en-US" baseline="0" dirty="0"/>
              <a:t> and type is </a:t>
            </a:r>
            <a:r>
              <a:rPr lang="en-US" baseline="0" dirty="0" err="1"/>
              <a:t>mem_if</a:t>
            </a:r>
            <a:r>
              <a:rPr lang="en-US" baseline="0" dirty="0"/>
              <a:t> is stored in the pool.</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static function is</a:t>
            </a:r>
            <a:r>
              <a:rPr lang="en-US" baseline="0" dirty="0"/>
              <a:t> used to get the value of variable given in </a:t>
            </a:r>
            <a:r>
              <a:rPr lang="en-US" baseline="0" dirty="0" err="1"/>
              <a:t>field_name</a:t>
            </a:r>
            <a:r>
              <a:rPr lang="en-US" baseline="0" dirty="0"/>
              <a:t> from the configuration db. </a:t>
            </a:r>
            <a:r>
              <a:rPr lang="en-US" dirty="0"/>
              <a:t>value</a:t>
            </a:r>
            <a:r>
              <a:rPr lang="en-US" baseline="0" dirty="0"/>
              <a:t> is the variable to which the value is to be retrieved from the db.</a:t>
            </a:r>
          </a:p>
          <a:p>
            <a:pPr eaLnBrk="1" hangingPunct="1"/>
            <a:r>
              <a:rPr lang="en-US" baseline="0" dirty="0"/>
              <a:t>The method returns 1 if successful and 0 if there is no such resource of this type in the db.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You</a:t>
            </a:r>
            <a:r>
              <a:rPr lang="en-US" baseline="0" dirty="0"/>
              <a:t> may have a sequence that performs register read/writes to all registers within the design, a sequence to perform reset, or another one to apply some stimulus to the DUT. This gives a number of different sequences that perform different tasks to verify different aspects of the design.</a:t>
            </a:r>
          </a:p>
          <a:p>
            <a:pPr eaLnBrk="1" hangingPunct="1"/>
            <a:r>
              <a:rPr lang="en-US" b="1" baseline="0" dirty="0"/>
              <a:t>NOTE: A sequence item refers to a packet of data, while a sequence is just a container for an arrangement of items/sub-sequences.</a:t>
            </a:r>
            <a:endParaRPr lang="en-US" b="1" dirty="0"/>
          </a:p>
          <a:p>
            <a:pPr eaLnBrk="1" hangingPunct="1"/>
            <a:r>
              <a:rPr lang="en-US" b="0" dirty="0"/>
              <a:t>For</a:t>
            </a:r>
            <a:r>
              <a:rPr lang="en-US" b="0" baseline="0" dirty="0"/>
              <a:t> combine existing sequences, for example, you can perform the reset sequence followed by register read/writes followed by FSM state change sequence.</a:t>
            </a:r>
            <a:endParaRPr lang="en-US" b="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macros</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0242" name="Picture 2"/>
          <p:cNvPicPr>
            <a:picLocks noChangeAspect="1" noChangeArrowheads="1"/>
          </p:cNvPicPr>
          <p:nvPr/>
        </p:nvPicPr>
        <p:blipFill>
          <a:blip r:embed="rId4"/>
          <a:srcRect/>
          <a:stretch>
            <a:fillRect/>
          </a:stretch>
        </p:blipFill>
        <p:spPr bwMode="auto">
          <a:xfrm>
            <a:off x="1785918" y="799259"/>
            <a:ext cx="7286644" cy="5915889"/>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Creating and using a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buNone/>
            </a:pPr>
            <a:r>
              <a:rPr lang="en-US" sz="2000" dirty="0">
                <a:solidFill>
                  <a:srgbClr val="000000"/>
                </a:solidFill>
              </a:rPr>
              <a:t>Sequences can do operations on sequence items, or kick-off new sub-sequences.</a:t>
            </a:r>
          </a:p>
          <a:p>
            <a:pPr algn="just"/>
            <a:r>
              <a:rPr lang="en-US" sz="2000" dirty="0">
                <a:solidFill>
                  <a:srgbClr val="000000"/>
                </a:solidFill>
              </a:rPr>
              <a:t>Execute using the start() method of a sequence or `</a:t>
            </a:r>
            <a:r>
              <a:rPr lang="en-US" sz="2000" dirty="0" err="1">
                <a:solidFill>
                  <a:srgbClr val="000000"/>
                </a:solidFill>
              </a:rPr>
              <a:t>uvm_do</a:t>
            </a:r>
            <a:r>
              <a:rPr lang="en-US" sz="2000" dirty="0">
                <a:solidFill>
                  <a:srgbClr val="000000"/>
                </a:solidFill>
              </a:rPr>
              <a:t> macros</a:t>
            </a:r>
          </a:p>
          <a:p>
            <a:pPr algn="just"/>
            <a:r>
              <a:rPr lang="en-US" sz="2000" dirty="0">
                <a:solidFill>
                  <a:srgbClr val="000000"/>
                </a:solidFill>
              </a:rPr>
              <a:t>Execute sequence items via </a:t>
            </a:r>
            <a:r>
              <a:rPr lang="en-US" sz="2000" dirty="0" err="1">
                <a:solidFill>
                  <a:srgbClr val="000000"/>
                </a:solidFill>
              </a:rPr>
              <a:t>start_item</a:t>
            </a:r>
            <a:r>
              <a:rPr lang="en-US" sz="2000" dirty="0">
                <a:solidFill>
                  <a:srgbClr val="000000"/>
                </a:solidFill>
              </a:rPr>
              <a:t>/</a:t>
            </a:r>
            <a:r>
              <a:rPr lang="en-US" sz="2000" dirty="0" err="1">
                <a:solidFill>
                  <a:srgbClr val="000000"/>
                </a:solidFill>
              </a:rPr>
              <a:t>finish_item</a:t>
            </a:r>
            <a:r>
              <a:rPr lang="en-US" sz="2000" dirty="0">
                <a:solidFill>
                  <a:srgbClr val="000000"/>
                </a:solidFill>
              </a:rPr>
              <a:t> or `</a:t>
            </a:r>
            <a:r>
              <a:rPr lang="en-US" sz="2000" dirty="0" err="1">
                <a:solidFill>
                  <a:srgbClr val="000000"/>
                </a:solidFill>
              </a:rPr>
              <a:t>uvm_do</a:t>
            </a:r>
            <a:r>
              <a:rPr lang="en-US" sz="2000" dirty="0">
                <a:solidFill>
                  <a:srgbClr val="000000"/>
                </a:solidFill>
              </a:rPr>
              <a:t> macros</a:t>
            </a:r>
          </a:p>
          <a:p>
            <a:pPr algn="just"/>
            <a:endParaRPr lang="en-US" sz="2000" dirty="0">
              <a:solidFill>
                <a:srgbClr val="000000"/>
              </a:solidFill>
            </a:endParaRPr>
          </a:p>
          <a:p>
            <a:pPr algn="just">
              <a:buNone/>
            </a:pPr>
            <a:endParaRPr lang="en-US" sz="2000" dirty="0">
              <a:solidFill>
                <a:srgbClr val="000000"/>
              </a:solidFill>
            </a:endParaRPr>
          </a:p>
        </p:txBody>
      </p:sp>
      <p:pic>
        <p:nvPicPr>
          <p:cNvPr id="23554" name="Picture 2"/>
          <p:cNvPicPr>
            <a:picLocks noChangeAspect="1" noChangeArrowheads="1"/>
          </p:cNvPicPr>
          <p:nvPr/>
        </p:nvPicPr>
        <p:blipFill>
          <a:blip r:embed="rId4"/>
          <a:srcRect/>
          <a:stretch>
            <a:fillRect/>
          </a:stretch>
        </p:blipFill>
        <p:spPr bwMode="auto">
          <a:xfrm>
            <a:off x="2285984" y="2928934"/>
            <a:ext cx="6429420" cy="389086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800" b="1" dirty="0">
                <a:solidFill>
                  <a:srgbClr val="000000"/>
                </a:solidFill>
              </a:rPr>
              <a:t>Creating and using a sequence</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algn="just" eaLnBrk="1" hangingPunct="1">
              <a:buAutoNum type="arabicPeriod"/>
            </a:pPr>
            <a:r>
              <a:rPr lang="en-US" sz="2000" dirty="0">
                <a:solidFill>
                  <a:srgbClr val="000000"/>
                </a:solidFill>
              </a:rPr>
              <a:t>Derive from </a:t>
            </a:r>
            <a:r>
              <a:rPr lang="en-US" sz="2000" dirty="0" err="1">
                <a:solidFill>
                  <a:srgbClr val="000000"/>
                </a:solidFill>
              </a:rPr>
              <a:t>uvm_sequence</a:t>
            </a:r>
            <a:r>
              <a:rPr lang="en-US" sz="2000" dirty="0">
                <a:solidFill>
                  <a:srgbClr val="000000"/>
                </a:solidFill>
              </a:rPr>
              <a:t> base class with a specified data object type.</a:t>
            </a:r>
          </a:p>
          <a:p>
            <a:pPr marL="457200" indent="-457200" algn="just" eaLnBrk="1" hangingPunct="1">
              <a:buAutoNum type="arabicPeriod"/>
            </a:pPr>
            <a:r>
              <a:rPr lang="en-US" sz="2000" dirty="0">
                <a:solidFill>
                  <a:srgbClr val="000000"/>
                </a:solidFill>
              </a:rPr>
              <a:t>Register the sequence with the factory using `</a:t>
            </a:r>
            <a:r>
              <a:rPr lang="en-US" sz="2000" dirty="0" err="1">
                <a:solidFill>
                  <a:srgbClr val="000000"/>
                </a:solidFill>
              </a:rPr>
              <a:t>uvm_object</a:t>
            </a:r>
            <a:r>
              <a:rPr lang="en-US" sz="2000" dirty="0">
                <a:solidFill>
                  <a:srgbClr val="000000"/>
                </a:solidFill>
              </a:rPr>
              <a:t> </a:t>
            </a:r>
            <a:r>
              <a:rPr lang="en-US" sz="2000" dirty="0" err="1">
                <a:solidFill>
                  <a:srgbClr val="000000"/>
                </a:solidFill>
              </a:rPr>
              <a:t>utils</a:t>
            </a:r>
            <a:r>
              <a:rPr lang="en-US" sz="2000" dirty="0">
                <a:solidFill>
                  <a:srgbClr val="000000"/>
                </a:solidFill>
              </a:rPr>
              <a:t>.</a:t>
            </a:r>
          </a:p>
          <a:p>
            <a:pPr marL="457200" indent="-457200" algn="just" eaLnBrk="1" hangingPunct="1">
              <a:buAutoNum type="arabicPeriod"/>
            </a:pPr>
            <a:r>
              <a:rPr lang="en-US" sz="2000" dirty="0">
                <a:solidFill>
                  <a:srgbClr val="000000"/>
                </a:solidFill>
              </a:rPr>
              <a:t>Set the default sequencer that should execute this sequence.</a:t>
            </a:r>
          </a:p>
          <a:p>
            <a:pPr marL="457200" indent="-457200" algn="just" eaLnBrk="1" hangingPunct="1">
              <a:buAutoNum type="arabicPeriod"/>
            </a:pPr>
            <a:r>
              <a:rPr lang="en-US" sz="2000" dirty="0">
                <a:solidFill>
                  <a:srgbClr val="000000"/>
                </a:solidFill>
              </a:rPr>
              <a:t>Code the main stimulus inside the body()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4"/>
          <a:srcRect/>
          <a:stretch>
            <a:fillRect/>
          </a:stretch>
        </p:blipFill>
        <p:spPr bwMode="auto">
          <a:xfrm>
            <a:off x="1538225" y="0"/>
            <a:ext cx="5400675" cy="245745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5"/>
          <a:srcRect/>
          <a:stretch>
            <a:fillRect/>
          </a:stretch>
        </p:blipFill>
        <p:spPr bwMode="auto">
          <a:xfrm>
            <a:off x="1500166" y="2071678"/>
            <a:ext cx="5895975" cy="4791075"/>
          </a:xfrm>
          <a:prstGeom prst="rect">
            <a:avLst/>
          </a:prstGeom>
          <a:noFill/>
          <a:ln w="9525">
            <a:noFill/>
            <a:miter lim="800000"/>
            <a:headEnd/>
            <a:tailEnd/>
          </a:ln>
          <a:effectLst/>
        </p:spPr>
      </p:pic>
      <p:pic>
        <p:nvPicPr>
          <p:cNvPr id="24581" name="Picture 5"/>
          <p:cNvPicPr>
            <a:picLocks noChangeAspect="1" noChangeArrowheads="1"/>
          </p:cNvPicPr>
          <p:nvPr/>
        </p:nvPicPr>
        <p:blipFill>
          <a:blip r:embed="rId6"/>
          <a:srcRect b="11242"/>
          <a:stretch>
            <a:fillRect/>
          </a:stretch>
        </p:blipFill>
        <p:spPr bwMode="auto">
          <a:xfrm>
            <a:off x="7181827" y="2143116"/>
            <a:ext cx="2019300" cy="428628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08175" y="117475"/>
            <a:ext cx="7056438" cy="719138"/>
          </a:xfrm>
        </p:spPr>
        <p:txBody>
          <a:bodyPr/>
          <a:lstStyle/>
          <a:p>
            <a:r>
              <a:rPr lang="en-US" sz="2800" b="1" dirty="0">
                <a:solidFill>
                  <a:srgbClr val="000000"/>
                </a:solidFill>
              </a:rPr>
              <a:t>Creating and using a sequence</a:t>
            </a:r>
          </a:p>
        </p:txBody>
      </p:sp>
      <p:sp>
        <p:nvSpPr>
          <p:cNvPr id="6" name="Rectangle 3"/>
          <p:cNvSpPr txBox="1">
            <a:spLocks noChangeArrowheads="1"/>
          </p:cNvSpPr>
          <p:nvPr/>
        </p:nvSpPr>
        <p:spPr bwMode="auto">
          <a:xfrm>
            <a:off x="1908175" y="909638"/>
            <a:ext cx="7056438" cy="5832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just" defTabSz="914400" rtl="0" eaLnBrk="1" fontAlgn="base" latinLnBrk="0" hangingPunct="1">
              <a:lnSpc>
                <a:spcPct val="100000"/>
              </a:lnSpc>
              <a:spcBef>
                <a:spcPct val="20000"/>
              </a:spcBef>
              <a:spcAft>
                <a:spcPct val="0"/>
              </a:spcAft>
              <a:buClrTx/>
              <a:buSzTx/>
              <a:buFontTx/>
              <a:buAutoNum type="arabicPeriod"/>
              <a:tabLst/>
              <a:defRPr/>
            </a:pPr>
            <a:endParaRPr kumimoji="0" lang="en-US" sz="2000" b="0" i="0" u="none" strike="noStrike" kern="0" cap="none" spc="0" normalizeH="0" baseline="0" noProof="0" dirty="0">
              <a:ln>
                <a:noFill/>
              </a:ln>
              <a:solidFill>
                <a:srgbClr val="000000"/>
              </a:solidFill>
              <a:effectLst/>
              <a:uLnTx/>
              <a:uFillTx/>
              <a:latin typeface="+mn-lt"/>
              <a:ea typeface="+mn-ea"/>
              <a:cs typeface="+mn-cs"/>
            </a:endParaRPr>
          </a:p>
        </p:txBody>
      </p:sp>
      <p:pic>
        <p:nvPicPr>
          <p:cNvPr id="25602" name="Picture 2"/>
          <p:cNvPicPr>
            <a:picLocks noChangeAspect="1" noChangeArrowheads="1"/>
          </p:cNvPicPr>
          <p:nvPr/>
        </p:nvPicPr>
        <p:blipFill>
          <a:blip r:embed="rId4"/>
          <a:srcRect/>
          <a:stretch>
            <a:fillRect/>
          </a:stretch>
        </p:blipFill>
        <p:spPr bwMode="auto">
          <a:xfrm>
            <a:off x="2143108" y="785793"/>
            <a:ext cx="6072230" cy="2936751"/>
          </a:xfrm>
          <a:prstGeom prst="rect">
            <a:avLst/>
          </a:prstGeom>
          <a:noFill/>
          <a:ln w="9525">
            <a:noFill/>
            <a:miter lim="800000"/>
            <a:headEnd/>
            <a:tailEnd/>
          </a:ln>
          <a:effectLst/>
        </p:spPr>
      </p:pic>
      <p:pic>
        <p:nvPicPr>
          <p:cNvPr id="25603" name="Picture 3"/>
          <p:cNvPicPr>
            <a:picLocks noChangeAspect="1" noChangeArrowheads="1"/>
          </p:cNvPicPr>
          <p:nvPr/>
        </p:nvPicPr>
        <p:blipFill>
          <a:blip r:embed="rId5"/>
          <a:srcRect/>
          <a:stretch>
            <a:fillRect/>
          </a:stretch>
        </p:blipFill>
        <p:spPr bwMode="auto">
          <a:xfrm>
            <a:off x="2143108" y="3714752"/>
            <a:ext cx="6215106" cy="24054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4"/>
          <a:srcRect/>
          <a:stretch>
            <a:fillRect/>
          </a:stretch>
        </p:blipFill>
        <p:spPr bwMode="auto">
          <a:xfrm>
            <a:off x="7429520" y="1338854"/>
            <a:ext cx="1438275" cy="3233154"/>
          </a:xfrm>
          <a:prstGeom prst="rect">
            <a:avLst/>
          </a:prstGeom>
          <a:noFill/>
          <a:ln w="9525">
            <a:noFill/>
            <a:miter lim="800000"/>
            <a:headEnd/>
            <a:tailEnd/>
          </a:ln>
          <a:effectLst/>
        </p:spPr>
      </p:pic>
      <p:sp>
        <p:nvSpPr>
          <p:cNvPr id="2" name="Rectangle 2"/>
          <p:cNvSpPr>
            <a:spLocks noGrp="1" noChangeArrowheads="1"/>
          </p:cNvSpPr>
          <p:nvPr>
            <p:ph type="title"/>
          </p:nvPr>
        </p:nvSpPr>
        <p:spPr>
          <a:xfrm>
            <a:off x="1908175" y="117475"/>
            <a:ext cx="7056438" cy="719138"/>
          </a:xfrm>
        </p:spPr>
        <p:txBody>
          <a:bodyPr/>
          <a:lstStyle/>
          <a:p>
            <a:r>
              <a:rPr lang="en-US" sz="2800" b="1" dirty="0">
                <a:solidFill>
                  <a:srgbClr val="000000"/>
                </a:solidFill>
              </a:rPr>
              <a:t>Creating and using a sequence</a:t>
            </a:r>
          </a:p>
        </p:txBody>
      </p:sp>
      <p:pic>
        <p:nvPicPr>
          <p:cNvPr id="26626" name="Picture 2"/>
          <p:cNvPicPr>
            <a:picLocks noChangeAspect="1" noChangeArrowheads="1"/>
          </p:cNvPicPr>
          <p:nvPr/>
        </p:nvPicPr>
        <p:blipFill>
          <a:blip r:embed="rId5"/>
          <a:srcRect/>
          <a:stretch>
            <a:fillRect/>
          </a:stretch>
        </p:blipFill>
        <p:spPr bwMode="auto">
          <a:xfrm>
            <a:off x="1857356" y="1328709"/>
            <a:ext cx="5686425" cy="3171862"/>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7961F2E3-8632-B655-3FA2-4406EED535CF}"/>
              </a:ext>
            </a:extLst>
          </p:cNvPr>
          <p:cNvSpPr txBox="1"/>
          <p:nvPr/>
        </p:nvSpPr>
        <p:spPr>
          <a:xfrm>
            <a:off x="1837393" y="4669501"/>
            <a:ext cx="7030401" cy="646331"/>
          </a:xfrm>
          <a:prstGeom prst="rect">
            <a:avLst/>
          </a:prstGeom>
          <a:noFill/>
        </p:spPr>
        <p:txBody>
          <a:bodyPr wrap="square">
            <a:spAutoFit/>
          </a:bodyPr>
          <a:lstStyle/>
          <a:p>
            <a:r>
              <a:rPr lang="en-US" dirty="0" err="1"/>
              <a:t>uvm_config_db</a:t>
            </a:r>
            <a:r>
              <a:rPr lang="en-US" b="0" i="0" dirty="0">
                <a:solidFill>
                  <a:srgbClr val="374151"/>
                </a:solidFill>
                <a:effectLst/>
                <a:latin typeface="Söhne"/>
              </a:rPr>
              <a:t> is used to configure UVM components dynamically at run time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08175" y="117475"/>
            <a:ext cx="7056438" cy="719138"/>
          </a:xfrm>
        </p:spPr>
        <p:txBody>
          <a:bodyPr/>
          <a:lstStyle/>
          <a:p>
            <a:r>
              <a:rPr lang="en-US" sz="2800" b="1" dirty="0">
                <a:solidFill>
                  <a:srgbClr val="000000"/>
                </a:solidFill>
              </a:rPr>
              <a:t>Use </a:t>
            </a:r>
            <a:r>
              <a:rPr lang="en-US" sz="2800" b="1" dirty="0" err="1">
                <a:solidFill>
                  <a:srgbClr val="000000"/>
                </a:solidFill>
              </a:rPr>
              <a:t>uvm_sequencer</a:t>
            </a:r>
            <a:endParaRPr lang="en-US" sz="2800" b="1" dirty="0">
              <a:solidFill>
                <a:srgbClr val="000000"/>
              </a:solidFill>
            </a:endParaRPr>
          </a:p>
        </p:txBody>
      </p:sp>
      <p:sp>
        <p:nvSpPr>
          <p:cNvPr id="3" name="TextBox 2"/>
          <p:cNvSpPr txBox="1"/>
          <p:nvPr/>
        </p:nvSpPr>
        <p:spPr>
          <a:xfrm>
            <a:off x="2143108" y="1500174"/>
            <a:ext cx="6000792" cy="369332"/>
          </a:xfrm>
          <a:prstGeom prst="rect">
            <a:avLst/>
          </a:prstGeom>
          <a:noFill/>
        </p:spPr>
        <p:txBody>
          <a:bodyPr wrap="square" rtlCol="0">
            <a:spAutoFit/>
          </a:bodyPr>
          <a:lstStyle/>
          <a:p>
            <a:endParaRPr lang="en-IN" dirty="0"/>
          </a:p>
        </p:txBody>
      </p:sp>
      <p:pic>
        <p:nvPicPr>
          <p:cNvPr id="27651" name="Picture 3"/>
          <p:cNvPicPr>
            <a:picLocks noChangeAspect="1" noChangeArrowheads="1"/>
          </p:cNvPicPr>
          <p:nvPr/>
        </p:nvPicPr>
        <p:blipFill>
          <a:blip r:embed="rId4"/>
          <a:srcRect/>
          <a:stretch>
            <a:fillRect/>
          </a:stretch>
        </p:blipFill>
        <p:spPr bwMode="auto">
          <a:xfrm>
            <a:off x="2000232" y="1214422"/>
            <a:ext cx="6952967" cy="407196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08175" y="117475"/>
            <a:ext cx="7056438" cy="719138"/>
          </a:xfrm>
        </p:spPr>
        <p:txBody>
          <a:bodyPr/>
          <a:lstStyle/>
          <a:p>
            <a:r>
              <a:rPr lang="en-US" sz="2800" b="1" dirty="0">
                <a:solidFill>
                  <a:srgbClr val="000000"/>
                </a:solidFill>
              </a:rPr>
              <a:t>Use </a:t>
            </a:r>
            <a:r>
              <a:rPr lang="en-US" sz="2800" b="1" dirty="0" err="1">
                <a:solidFill>
                  <a:srgbClr val="000000"/>
                </a:solidFill>
              </a:rPr>
              <a:t>uvm_sequence_utils</a:t>
            </a:r>
            <a:endParaRPr lang="en-US" sz="2800" b="1" dirty="0">
              <a:solidFill>
                <a:srgbClr val="000000"/>
              </a:solidFill>
            </a:endParaRPr>
          </a:p>
        </p:txBody>
      </p:sp>
      <p:pic>
        <p:nvPicPr>
          <p:cNvPr id="28674" name="Picture 2"/>
          <p:cNvPicPr>
            <a:picLocks noChangeAspect="1" noChangeArrowheads="1"/>
          </p:cNvPicPr>
          <p:nvPr/>
        </p:nvPicPr>
        <p:blipFill>
          <a:blip r:embed="rId4"/>
          <a:srcRect/>
          <a:stretch>
            <a:fillRect/>
          </a:stretch>
        </p:blipFill>
        <p:spPr bwMode="auto">
          <a:xfrm>
            <a:off x="1928794" y="1142984"/>
            <a:ext cx="7026901" cy="371477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4"/>
          <a:srcRect/>
          <a:stretch>
            <a:fillRect/>
          </a:stretch>
        </p:blipFill>
        <p:spPr bwMode="auto">
          <a:xfrm>
            <a:off x="5072034" y="642918"/>
            <a:ext cx="4071966" cy="1735771"/>
          </a:xfrm>
          <a:prstGeom prst="rect">
            <a:avLst/>
          </a:prstGeom>
          <a:noFill/>
          <a:ln w="9525">
            <a:noFill/>
            <a:miter lim="800000"/>
            <a:headEnd/>
            <a:tailEnd/>
          </a:ln>
          <a:effectLst/>
        </p:spPr>
      </p:pic>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Resource database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buNone/>
            </a:pPr>
            <a:r>
              <a:rPr lang="en-US" sz="2000" dirty="0">
                <a:solidFill>
                  <a:srgbClr val="000000"/>
                </a:solidFill>
              </a:rPr>
              <a:t>RESOURCE:-</a:t>
            </a:r>
          </a:p>
          <a:p>
            <a:pPr algn="just"/>
            <a:r>
              <a:rPr lang="en-US" sz="2000" dirty="0">
                <a:solidFill>
                  <a:srgbClr val="000000"/>
                </a:solidFill>
              </a:rPr>
              <a:t>a parameterized container</a:t>
            </a:r>
          </a:p>
          <a:p>
            <a:pPr algn="just"/>
            <a:r>
              <a:rPr lang="en-US" sz="2000" dirty="0">
                <a:solidFill>
                  <a:srgbClr val="000000"/>
                </a:solidFill>
              </a:rPr>
              <a:t>holds arbitrary data</a:t>
            </a:r>
          </a:p>
          <a:p>
            <a:pPr algn="just"/>
            <a:r>
              <a:rPr lang="en-US" sz="2000" dirty="0">
                <a:solidFill>
                  <a:srgbClr val="000000"/>
                </a:solidFill>
              </a:rPr>
              <a:t>configure components</a:t>
            </a:r>
          </a:p>
          <a:p>
            <a:pPr algn="just"/>
            <a:r>
              <a:rPr lang="en-US" sz="2000" dirty="0">
                <a:solidFill>
                  <a:srgbClr val="000000"/>
                </a:solidFill>
              </a:rPr>
              <a:t>supply data to sequences</a:t>
            </a:r>
          </a:p>
          <a:p>
            <a:pPr algn="just"/>
            <a:r>
              <a:rPr lang="en-US" sz="2000" dirty="0">
                <a:solidFill>
                  <a:srgbClr val="000000"/>
                </a:solidFill>
              </a:rPr>
              <a:t>enable sharing of information across </a:t>
            </a:r>
            <a:r>
              <a:rPr lang="en-US" sz="2000" dirty="0" err="1">
                <a:solidFill>
                  <a:srgbClr val="000000"/>
                </a:solidFill>
              </a:rPr>
              <a:t>testbench</a:t>
            </a:r>
            <a:r>
              <a:rPr lang="en-US" sz="2000" dirty="0">
                <a:solidFill>
                  <a:srgbClr val="000000"/>
                </a:solidFill>
              </a:rPr>
              <a:t> parts</a:t>
            </a:r>
          </a:p>
          <a:p>
            <a:pPr algn="just"/>
            <a:endParaRPr lang="en-US" sz="2000" dirty="0">
              <a:solidFill>
                <a:srgbClr val="000000"/>
              </a:solidFill>
            </a:endParaRPr>
          </a:p>
        </p:txBody>
      </p:sp>
      <p:pic>
        <p:nvPicPr>
          <p:cNvPr id="18435" name="Picture 3"/>
          <p:cNvPicPr>
            <a:picLocks noChangeAspect="1" noChangeArrowheads="1"/>
          </p:cNvPicPr>
          <p:nvPr/>
        </p:nvPicPr>
        <p:blipFill>
          <a:blip r:embed="rId5"/>
          <a:srcRect/>
          <a:stretch>
            <a:fillRect/>
          </a:stretch>
        </p:blipFill>
        <p:spPr bwMode="auto">
          <a:xfrm>
            <a:off x="1857356" y="3199082"/>
            <a:ext cx="7286644" cy="280168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6"/>
          <a:srcRect/>
          <a:stretch>
            <a:fillRect/>
          </a:stretch>
        </p:blipFill>
        <p:spPr bwMode="auto">
          <a:xfrm>
            <a:off x="2143108" y="5781699"/>
            <a:ext cx="5929354" cy="10763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Configuration Database (UVM </a:t>
            </a:r>
            <a:r>
              <a:rPr lang="en-US" sz="2400" b="1" dirty="0" err="1">
                <a:solidFill>
                  <a:srgbClr val="000000"/>
                </a:solidFill>
              </a:rPr>
              <a:t>Config</a:t>
            </a:r>
            <a:r>
              <a:rPr lang="en-US" sz="2400" b="1" dirty="0">
                <a:solidFill>
                  <a:srgbClr val="000000"/>
                </a:solidFill>
              </a:rPr>
              <a:t> db)</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r>
              <a:rPr lang="en-US" sz="1800" dirty="0">
                <a:solidFill>
                  <a:srgbClr val="000000"/>
                </a:solidFill>
              </a:rPr>
              <a:t>provides access to centralized db, where type specific information can be stored and retrieved</a:t>
            </a:r>
          </a:p>
          <a:p>
            <a:pPr algn="just" eaLnBrk="1" hangingPunct="1"/>
            <a:endParaRPr lang="en-US" sz="1800" dirty="0">
              <a:solidFill>
                <a:srgbClr val="000000"/>
              </a:solidFill>
            </a:endParaRPr>
          </a:p>
          <a:p>
            <a:pPr algn="just" eaLnBrk="1" hangingPunct="1"/>
            <a:r>
              <a:rPr lang="en-US" sz="1800" dirty="0">
                <a:solidFill>
                  <a:srgbClr val="000000"/>
                </a:solidFill>
              </a:rPr>
              <a:t>All functions are static and must be called using :: scope operator</a:t>
            </a:r>
          </a:p>
          <a:p>
            <a:pPr algn="just" eaLnBrk="1" hangingPunct="1">
              <a:buNone/>
            </a:pPr>
            <a:r>
              <a:rPr lang="en-US" sz="2000" b="1" dirty="0" err="1">
                <a:solidFill>
                  <a:srgbClr val="000000"/>
                </a:solidFill>
              </a:rPr>
              <a:t>uvm_config_db</a:t>
            </a:r>
            <a:r>
              <a:rPr lang="en-US" sz="2000" b="1" dirty="0">
                <a:solidFill>
                  <a:srgbClr val="000000"/>
                </a:solidFill>
              </a:rPr>
              <a:t>::set </a:t>
            </a:r>
            <a:r>
              <a:rPr lang="en-US" sz="2000" dirty="0">
                <a:solidFill>
                  <a:srgbClr val="000000"/>
                </a:solidFill>
              </a:rPr>
              <a:t>– store information in db</a:t>
            </a:r>
          </a:p>
          <a:p>
            <a:pPr algn="just" eaLnBrk="1" hangingPunct="1">
              <a:buNone/>
            </a:pPr>
            <a:endParaRPr lang="en-US" sz="2000" dirty="0">
              <a:solidFill>
                <a:srgbClr val="000000"/>
              </a:solidFill>
            </a:endParaRPr>
          </a:p>
          <a:p>
            <a:pPr algn="just" eaLnBrk="1" hangingPunct="1">
              <a:buNone/>
            </a:pPr>
            <a:endParaRPr lang="en-US" sz="2000" dirty="0">
              <a:solidFill>
                <a:srgbClr val="000000"/>
              </a:solidFill>
            </a:endParaRPr>
          </a:p>
          <a:p>
            <a:pPr algn="just" eaLnBrk="1" hangingPunct="1">
              <a:buNone/>
            </a:pPr>
            <a:endParaRPr lang="en-US" sz="2000" dirty="0">
              <a:solidFill>
                <a:srgbClr val="000000"/>
              </a:solidFill>
            </a:endParaRPr>
          </a:p>
          <a:p>
            <a:pPr algn="just" eaLnBrk="1" hangingPunct="1">
              <a:buNone/>
            </a:pPr>
            <a:endParaRPr lang="en-US" sz="2000" dirty="0">
              <a:solidFill>
                <a:srgbClr val="000000"/>
              </a:solidFill>
            </a:endParaRPr>
          </a:p>
          <a:p>
            <a:pPr algn="just" eaLnBrk="1" hangingPunct="1">
              <a:buNone/>
            </a:pPr>
            <a:endParaRPr lang="en-US" sz="2000" dirty="0">
              <a:solidFill>
                <a:srgbClr val="000000"/>
              </a:solidFill>
            </a:endParaRPr>
          </a:p>
          <a:p>
            <a:pPr algn="just">
              <a:buNone/>
            </a:pPr>
            <a:r>
              <a:rPr lang="en-US" sz="2000" dirty="0">
                <a:solidFill>
                  <a:srgbClr val="000000"/>
                </a:solidFill>
              </a:rPr>
              <a:t>can contain scalar objects, class handles, queues, lists, or even virtual interfaces</a:t>
            </a:r>
          </a:p>
          <a:p>
            <a:pPr algn="just" eaLnBrk="1" hangingPunct="1">
              <a:buNone/>
            </a:pPr>
            <a:endParaRPr lang="en-US" sz="2000" dirty="0">
              <a:solidFill>
                <a:srgbClr val="000000"/>
              </a:solidFill>
            </a:endParaRPr>
          </a:p>
          <a:p>
            <a:pPr algn="just" eaLnBrk="1" hangingPunct="1">
              <a:buNone/>
            </a:pPr>
            <a:endParaRPr lang="en-US" sz="2000" dirty="0">
              <a:solidFill>
                <a:srgbClr val="000000"/>
              </a:solidFill>
            </a:endParaRPr>
          </a:p>
          <a:p>
            <a:pPr algn="just" eaLnBrk="1" hangingPunct="1">
              <a:buNone/>
            </a:pPr>
            <a:endParaRPr lang="en-US" sz="2000" dirty="0">
              <a:solidFill>
                <a:srgbClr val="000000"/>
              </a:solidFill>
            </a:endParaRPr>
          </a:p>
          <a:p>
            <a:pPr algn="just" eaLnBrk="1" hangingPunct="1">
              <a:buNone/>
            </a:pPr>
            <a:endParaRPr lang="en-US" sz="2000" b="1" dirty="0">
              <a:solidFill>
                <a:srgbClr val="000000"/>
              </a:solidFill>
            </a:endParaRPr>
          </a:p>
          <a:p>
            <a:pPr algn="just" eaLnBrk="1" hangingPunct="1">
              <a:buNone/>
            </a:pPr>
            <a:endParaRPr lang="en-US" sz="2000" b="1" dirty="0">
              <a:solidFill>
                <a:srgbClr val="000000"/>
              </a:solidFill>
            </a:endParaRPr>
          </a:p>
        </p:txBody>
      </p:sp>
      <p:pic>
        <p:nvPicPr>
          <p:cNvPr id="19458" name="Picture 2"/>
          <p:cNvPicPr>
            <a:picLocks noChangeAspect="1" noChangeArrowheads="1"/>
          </p:cNvPicPr>
          <p:nvPr/>
        </p:nvPicPr>
        <p:blipFill>
          <a:blip r:embed="rId4"/>
          <a:srcRect/>
          <a:stretch>
            <a:fillRect/>
          </a:stretch>
        </p:blipFill>
        <p:spPr bwMode="auto">
          <a:xfrm>
            <a:off x="1857356" y="3097548"/>
            <a:ext cx="7143800" cy="1456653"/>
          </a:xfrm>
          <a:prstGeom prst="rect">
            <a:avLst/>
          </a:prstGeom>
          <a:noFill/>
          <a:ln w="9525">
            <a:noFill/>
            <a:miter lim="800000"/>
            <a:headEnd/>
            <a:tailEnd/>
          </a:ln>
          <a:effectLst/>
        </p:spPr>
      </p:pic>
      <p:pic>
        <p:nvPicPr>
          <p:cNvPr id="19459" name="Picture 3"/>
          <p:cNvPicPr>
            <a:picLocks noChangeAspect="1" noChangeArrowheads="1"/>
          </p:cNvPicPr>
          <p:nvPr/>
        </p:nvPicPr>
        <p:blipFill>
          <a:blip r:embed="rId5"/>
          <a:srcRect/>
          <a:stretch>
            <a:fillRect/>
          </a:stretch>
        </p:blipFill>
        <p:spPr bwMode="auto">
          <a:xfrm>
            <a:off x="1870728" y="5486310"/>
            <a:ext cx="5305425" cy="114300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6"/>
          <a:srcRect/>
          <a:stretch>
            <a:fillRect/>
          </a:stretch>
        </p:blipFill>
        <p:spPr bwMode="auto">
          <a:xfrm>
            <a:off x="7072331" y="5486310"/>
            <a:ext cx="1428760" cy="1183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Configuration Database (UVM </a:t>
            </a:r>
            <a:r>
              <a:rPr lang="en-US" sz="2400" b="1" dirty="0" err="1">
                <a:solidFill>
                  <a:srgbClr val="000000"/>
                </a:solidFill>
              </a:rPr>
              <a:t>Config</a:t>
            </a:r>
            <a:r>
              <a:rPr lang="en-US" sz="2400" b="1" dirty="0">
                <a:solidFill>
                  <a:srgbClr val="000000"/>
                </a:solidFill>
              </a:rPr>
              <a:t> db)</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buNone/>
            </a:pPr>
            <a:endParaRPr lang="en-US" sz="2000" b="1" dirty="0">
              <a:solidFill>
                <a:srgbClr val="000000"/>
              </a:solidFill>
            </a:endParaRPr>
          </a:p>
        </p:txBody>
      </p:sp>
      <p:pic>
        <p:nvPicPr>
          <p:cNvPr id="20482" name="Picture 2"/>
          <p:cNvPicPr>
            <a:picLocks noChangeAspect="1" noChangeArrowheads="1"/>
          </p:cNvPicPr>
          <p:nvPr/>
        </p:nvPicPr>
        <p:blipFill>
          <a:blip r:embed="rId4"/>
          <a:srcRect/>
          <a:stretch>
            <a:fillRect/>
          </a:stretch>
        </p:blipFill>
        <p:spPr bwMode="auto">
          <a:xfrm>
            <a:off x="1821637" y="857232"/>
            <a:ext cx="7250957" cy="642942"/>
          </a:xfrm>
          <a:prstGeom prst="rect">
            <a:avLst/>
          </a:prstGeom>
          <a:noFill/>
          <a:ln w="9525">
            <a:noFill/>
            <a:miter lim="800000"/>
            <a:headEnd/>
            <a:tailEnd/>
          </a:ln>
          <a:effectLst/>
        </p:spPr>
      </p:pic>
      <p:pic>
        <p:nvPicPr>
          <p:cNvPr id="20483" name="Picture 3"/>
          <p:cNvPicPr>
            <a:picLocks noChangeAspect="1" noChangeArrowheads="1"/>
          </p:cNvPicPr>
          <p:nvPr/>
        </p:nvPicPr>
        <p:blipFill>
          <a:blip r:embed="rId5"/>
          <a:srcRect/>
          <a:stretch>
            <a:fillRect/>
          </a:stretch>
        </p:blipFill>
        <p:spPr bwMode="auto">
          <a:xfrm>
            <a:off x="2000232" y="1571611"/>
            <a:ext cx="6357982" cy="376145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macros</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1266" name="Picture 2"/>
          <p:cNvPicPr>
            <a:picLocks noChangeAspect="1" noChangeArrowheads="1"/>
          </p:cNvPicPr>
          <p:nvPr/>
        </p:nvPicPr>
        <p:blipFill>
          <a:blip r:embed="rId4"/>
          <a:srcRect/>
          <a:stretch>
            <a:fillRect/>
          </a:stretch>
        </p:blipFill>
        <p:spPr bwMode="auto">
          <a:xfrm>
            <a:off x="1857356" y="1071546"/>
            <a:ext cx="7273687" cy="500066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Configuration Database (UVM </a:t>
            </a:r>
            <a:r>
              <a:rPr lang="en-US" sz="2400" b="1" dirty="0" err="1">
                <a:solidFill>
                  <a:srgbClr val="000000"/>
                </a:solidFill>
              </a:rPr>
              <a:t>Config</a:t>
            </a:r>
            <a:r>
              <a:rPr lang="en-US" sz="2400" b="1" dirty="0">
                <a:solidFill>
                  <a:srgbClr val="000000"/>
                </a:solidFill>
              </a:rPr>
              <a:t> db)</a:t>
            </a:r>
          </a:p>
        </p:txBody>
      </p:sp>
      <p:sp>
        <p:nvSpPr>
          <p:cNvPr id="5123" name="Rectangle 3"/>
          <p:cNvSpPr>
            <a:spLocks noGrp="1" noChangeArrowheads="1"/>
          </p:cNvSpPr>
          <p:nvPr>
            <p:ph type="body" idx="1"/>
          </p:nvPr>
        </p:nvSpPr>
        <p:spPr>
          <a:xfrm>
            <a:off x="1908175" y="909638"/>
            <a:ext cx="7056438" cy="5832475"/>
          </a:xfrm>
        </p:spPr>
        <p:txBody>
          <a:bodyPr/>
          <a:lstStyle/>
          <a:p>
            <a:pPr algn="just">
              <a:buNone/>
            </a:pPr>
            <a:r>
              <a:rPr lang="en-US" sz="2000" b="1" dirty="0" err="1">
                <a:solidFill>
                  <a:srgbClr val="000000"/>
                </a:solidFill>
              </a:rPr>
              <a:t>uvm_config_db</a:t>
            </a:r>
            <a:r>
              <a:rPr lang="en-US" sz="2000" b="1" dirty="0">
                <a:solidFill>
                  <a:srgbClr val="000000"/>
                </a:solidFill>
              </a:rPr>
              <a:t>::get </a:t>
            </a:r>
            <a:r>
              <a:rPr lang="en-US" sz="2000" dirty="0">
                <a:solidFill>
                  <a:srgbClr val="000000"/>
                </a:solidFill>
              </a:rPr>
              <a:t>– retrieve information in db</a:t>
            </a:r>
          </a:p>
          <a:p>
            <a:pPr algn="just" eaLnBrk="1" hangingPunct="1">
              <a:buNone/>
            </a:pPr>
            <a:endParaRPr lang="en-US" sz="1800" dirty="0">
              <a:solidFill>
                <a:srgbClr val="000000"/>
              </a:solidFill>
            </a:endParaRPr>
          </a:p>
        </p:txBody>
      </p:sp>
      <p:pic>
        <p:nvPicPr>
          <p:cNvPr id="21506" name="Picture 2"/>
          <p:cNvPicPr>
            <a:picLocks noChangeAspect="1" noChangeArrowheads="1"/>
          </p:cNvPicPr>
          <p:nvPr/>
        </p:nvPicPr>
        <p:blipFill>
          <a:blip r:embed="rId4"/>
          <a:srcRect/>
          <a:stretch>
            <a:fillRect/>
          </a:stretch>
        </p:blipFill>
        <p:spPr bwMode="auto">
          <a:xfrm>
            <a:off x="1928794" y="1571611"/>
            <a:ext cx="6786610" cy="1455219"/>
          </a:xfrm>
          <a:prstGeom prst="rect">
            <a:avLst/>
          </a:prstGeom>
          <a:noFill/>
          <a:ln w="9525">
            <a:noFill/>
            <a:miter lim="800000"/>
            <a:headEnd/>
            <a:tailEnd/>
          </a:ln>
          <a:effectLst/>
        </p:spPr>
      </p:pic>
      <p:pic>
        <p:nvPicPr>
          <p:cNvPr id="21507" name="Picture 3"/>
          <p:cNvPicPr>
            <a:picLocks noChangeAspect="1" noChangeArrowheads="1"/>
          </p:cNvPicPr>
          <p:nvPr/>
        </p:nvPicPr>
        <p:blipFill>
          <a:blip r:embed="rId5"/>
          <a:srcRect/>
          <a:stretch>
            <a:fillRect/>
          </a:stretch>
        </p:blipFill>
        <p:spPr bwMode="auto">
          <a:xfrm>
            <a:off x="1857356" y="3714752"/>
            <a:ext cx="7177870" cy="15001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Using `</a:t>
            </a:r>
            <a:r>
              <a:rPr lang="en-US" sz="2800" b="1" dirty="0" err="1">
                <a:solidFill>
                  <a:srgbClr val="000000"/>
                </a:solidFill>
              </a:rPr>
              <a:t>uvm_do</a:t>
            </a:r>
            <a:endParaRPr lang="en-US" sz="2800"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2290" name="Picture 2"/>
          <p:cNvPicPr>
            <a:picLocks noChangeAspect="1" noChangeArrowheads="1"/>
          </p:cNvPicPr>
          <p:nvPr/>
        </p:nvPicPr>
        <p:blipFill>
          <a:blip r:embed="rId4"/>
          <a:srcRect/>
          <a:stretch>
            <a:fillRect/>
          </a:stretch>
        </p:blipFill>
        <p:spPr bwMode="auto">
          <a:xfrm>
            <a:off x="1857356" y="1785926"/>
            <a:ext cx="7060506" cy="350046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Using `</a:t>
            </a:r>
            <a:r>
              <a:rPr lang="en-US" sz="2800" b="1" dirty="0" err="1">
                <a:solidFill>
                  <a:srgbClr val="000000"/>
                </a:solidFill>
              </a:rPr>
              <a:t>uvm_create</a:t>
            </a:r>
            <a:r>
              <a:rPr lang="en-US" sz="2800" b="1" dirty="0">
                <a:solidFill>
                  <a:srgbClr val="000000"/>
                </a:solidFill>
              </a:rPr>
              <a:t>() and `</a:t>
            </a:r>
            <a:r>
              <a:rPr lang="en-US" sz="2800" b="1" dirty="0" err="1">
                <a:solidFill>
                  <a:srgbClr val="000000"/>
                </a:solidFill>
              </a:rPr>
              <a:t>uvm_send</a:t>
            </a:r>
            <a:r>
              <a:rPr lang="en-US" sz="2800" b="1" dirty="0">
                <a:solidFill>
                  <a:srgbClr val="000000"/>
                </a:solidFill>
              </a:rPr>
              <a:t>()</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3314" name="Picture 2"/>
          <p:cNvPicPr>
            <a:picLocks noChangeAspect="1" noChangeArrowheads="1"/>
          </p:cNvPicPr>
          <p:nvPr/>
        </p:nvPicPr>
        <p:blipFill>
          <a:blip r:embed="rId4"/>
          <a:srcRect/>
          <a:stretch>
            <a:fillRect/>
          </a:stretch>
        </p:blipFill>
        <p:spPr bwMode="auto">
          <a:xfrm>
            <a:off x="2000232" y="1428736"/>
            <a:ext cx="6950682" cy="407196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Using `</a:t>
            </a:r>
            <a:r>
              <a:rPr lang="en-US" sz="2800" b="1" dirty="0" err="1">
                <a:solidFill>
                  <a:srgbClr val="000000"/>
                </a:solidFill>
              </a:rPr>
              <a:t>uvm_rand_send</a:t>
            </a:r>
            <a:r>
              <a:rPr lang="en-US" sz="2800" b="1" dirty="0">
                <a:solidFill>
                  <a:srgbClr val="000000"/>
                </a:solidFill>
              </a:rPr>
              <a:t>()</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4338" name="Picture 2"/>
          <p:cNvPicPr>
            <a:picLocks noChangeAspect="1" noChangeArrowheads="1"/>
          </p:cNvPicPr>
          <p:nvPr/>
        </p:nvPicPr>
        <p:blipFill>
          <a:blip r:embed="rId4"/>
          <a:srcRect/>
          <a:stretch>
            <a:fillRect/>
          </a:stretch>
        </p:blipFill>
        <p:spPr bwMode="auto">
          <a:xfrm>
            <a:off x="1742723" y="1571612"/>
            <a:ext cx="7401309" cy="385765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Using `</a:t>
            </a:r>
            <a:r>
              <a:rPr lang="en-US" sz="2800" b="1" dirty="0" err="1">
                <a:solidFill>
                  <a:srgbClr val="000000"/>
                </a:solidFill>
              </a:rPr>
              <a:t>uvm_do_with</a:t>
            </a:r>
            <a:endParaRPr lang="en-US" sz="2800"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5362" name="Picture 2"/>
          <p:cNvPicPr>
            <a:picLocks noChangeAspect="1" noChangeArrowheads="1"/>
          </p:cNvPicPr>
          <p:nvPr/>
        </p:nvPicPr>
        <p:blipFill>
          <a:blip r:embed="rId4"/>
          <a:srcRect/>
          <a:stretch>
            <a:fillRect/>
          </a:stretch>
        </p:blipFill>
        <p:spPr bwMode="auto">
          <a:xfrm>
            <a:off x="1785917" y="1571612"/>
            <a:ext cx="7338521" cy="335758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Using `</a:t>
            </a:r>
            <a:r>
              <a:rPr lang="en-US" sz="2800" b="1" dirty="0" err="1">
                <a:solidFill>
                  <a:srgbClr val="000000"/>
                </a:solidFill>
              </a:rPr>
              <a:t>uvm_rand_send_with</a:t>
            </a:r>
            <a:r>
              <a:rPr lang="en-US" sz="2800" b="1" dirty="0">
                <a:solidFill>
                  <a:srgbClr val="000000"/>
                </a:solidFill>
              </a:rPr>
              <a:t>()</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6386" name="Picture 2"/>
          <p:cNvPicPr>
            <a:picLocks noChangeAspect="1" noChangeArrowheads="1"/>
          </p:cNvPicPr>
          <p:nvPr/>
        </p:nvPicPr>
        <p:blipFill>
          <a:blip r:embed="rId4"/>
          <a:srcRect/>
          <a:stretch>
            <a:fillRect/>
          </a:stretch>
        </p:blipFill>
        <p:spPr bwMode="auto">
          <a:xfrm>
            <a:off x="1857356" y="1500174"/>
            <a:ext cx="7313931" cy="378621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Calling sequences inside the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17410" name="Picture 2"/>
          <p:cNvPicPr>
            <a:picLocks noChangeAspect="1" noChangeArrowheads="1"/>
          </p:cNvPicPr>
          <p:nvPr/>
        </p:nvPicPr>
        <p:blipFill>
          <a:blip r:embed="rId4"/>
          <a:srcRect/>
          <a:stretch>
            <a:fillRect/>
          </a:stretch>
        </p:blipFill>
        <p:spPr bwMode="auto">
          <a:xfrm>
            <a:off x="1785918" y="1357298"/>
            <a:ext cx="7305964" cy="450059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Creating and using a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endParaRPr lang="en-US" sz="1800" dirty="0">
              <a:solidFill>
                <a:srgbClr val="000000"/>
              </a:solidFill>
            </a:endParaRPr>
          </a:p>
          <a:p>
            <a:pPr algn="just" eaLnBrk="1" hangingPunct="1">
              <a:buNone/>
            </a:pPr>
            <a:r>
              <a:rPr lang="en-US" sz="1800" dirty="0">
                <a:solidFill>
                  <a:srgbClr val="000000"/>
                </a:solidFill>
              </a:rPr>
              <a:t>What is a sequence item?</a:t>
            </a:r>
          </a:p>
          <a:p>
            <a:pPr algn="just" eaLnBrk="1" hangingPunct="1">
              <a:buNone/>
            </a:pPr>
            <a:r>
              <a:rPr lang="en-US" sz="1800" dirty="0">
                <a:solidFill>
                  <a:srgbClr val="000000"/>
                </a:solidFill>
              </a:rPr>
              <a:t>Some options for sequences are:</a:t>
            </a:r>
          </a:p>
          <a:p>
            <a:pPr algn="just"/>
            <a:r>
              <a:rPr lang="en-US" sz="1800" dirty="0">
                <a:solidFill>
                  <a:srgbClr val="000000"/>
                </a:solidFill>
              </a:rPr>
              <a:t>Use existing sequences to drive stimulus to the DUT individually</a:t>
            </a:r>
          </a:p>
          <a:p>
            <a:pPr algn="just"/>
            <a:r>
              <a:rPr lang="en-US" sz="1800" dirty="0">
                <a:solidFill>
                  <a:srgbClr val="000000"/>
                </a:solidFill>
              </a:rPr>
              <a:t>Combine existing sequences to create new ones</a:t>
            </a:r>
          </a:p>
          <a:p>
            <a:pPr marL="0" indent="0" algn="just">
              <a:buNone/>
            </a:pPr>
            <a:r>
              <a:rPr lang="en-US" sz="1800" dirty="0">
                <a:solidFill>
                  <a:srgbClr val="000000"/>
                </a:solidFill>
              </a:rPr>
              <a:t>     For </a:t>
            </a:r>
            <a:r>
              <a:rPr lang="en-US" sz="1800" dirty="0" err="1">
                <a:solidFill>
                  <a:srgbClr val="000000"/>
                </a:solidFill>
              </a:rPr>
              <a:t>eg</a:t>
            </a:r>
            <a:r>
              <a:rPr lang="en-US" sz="1800" dirty="0">
                <a:solidFill>
                  <a:srgbClr val="000000"/>
                </a:solidFill>
              </a:rPr>
              <a:t>: Reset </a:t>
            </a:r>
            <a:r>
              <a:rPr lang="en-US" sz="1800" dirty="0">
                <a:solidFill>
                  <a:srgbClr val="000000"/>
                </a:solidFill>
                <a:sym typeface="Wingdings" panose="05000000000000000000" pitchFamily="2" charset="2"/>
              </a:rPr>
              <a:t> Register R/W  FSM State Change</a:t>
            </a:r>
            <a:endParaRPr lang="en-US" sz="1800" dirty="0">
              <a:solidFill>
                <a:srgbClr val="000000"/>
              </a:solidFill>
            </a:endParaRPr>
          </a:p>
          <a:p>
            <a:pPr algn="just"/>
            <a:r>
              <a:rPr lang="en-US" sz="1800" dirty="0">
                <a:solidFill>
                  <a:srgbClr val="000000"/>
                </a:solidFill>
              </a:rPr>
              <a:t>Pull random sequences from sequence library and execute them on DUT </a:t>
            </a:r>
            <a:endParaRPr lang="en-US" sz="2000" dirty="0">
              <a:solidFill>
                <a:srgbClr val="000000"/>
              </a:solidFill>
            </a:endParaRPr>
          </a:p>
        </p:txBody>
      </p:sp>
      <p:pic>
        <p:nvPicPr>
          <p:cNvPr id="22530" name="Picture 2"/>
          <p:cNvPicPr>
            <a:picLocks noChangeAspect="1" noChangeArrowheads="1"/>
          </p:cNvPicPr>
          <p:nvPr/>
        </p:nvPicPr>
        <p:blipFill>
          <a:blip r:embed="rId4"/>
          <a:srcRect/>
          <a:stretch>
            <a:fillRect/>
          </a:stretch>
        </p:blipFill>
        <p:spPr bwMode="auto">
          <a:xfrm>
            <a:off x="2428860" y="765337"/>
            <a:ext cx="5429288" cy="344948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066AE3-613C-4D0F-A87B-775F0CB45706}"/>
</file>

<file path=customXml/itemProps2.xml><?xml version="1.0" encoding="utf-8"?>
<ds:datastoreItem xmlns:ds="http://schemas.openxmlformats.org/officeDocument/2006/customXml" ds:itemID="{201E0666-87A6-4A90-A715-C0642080819E}"/>
</file>

<file path=customXml/itemProps3.xml><?xml version="1.0" encoding="utf-8"?>
<ds:datastoreItem xmlns:ds="http://schemas.openxmlformats.org/officeDocument/2006/customXml" ds:itemID="{9EE6DC6B-7A31-4769-8AEF-8A46EF4703D0}"/>
</file>

<file path=docProps/app.xml><?xml version="1.0" encoding="utf-8"?>
<Properties xmlns="http://schemas.openxmlformats.org/officeDocument/2006/extended-properties" xmlns:vt="http://schemas.openxmlformats.org/officeDocument/2006/docPropsVTypes">
  <Template>template</Template>
  <TotalTime>14882</TotalTime>
  <Words>1589</Words>
  <Application>Microsoft Office PowerPoint</Application>
  <PresentationFormat>On-screen Show (4:3)</PresentationFormat>
  <Paragraphs>121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Söhne</vt:lpstr>
      <vt:lpstr>Wingdings</vt:lpstr>
      <vt:lpstr>template</vt:lpstr>
      <vt:lpstr>UVM sequence macros</vt:lpstr>
      <vt:lpstr>UVM sequence macros</vt:lpstr>
      <vt:lpstr>Using `uvm_do</vt:lpstr>
      <vt:lpstr>Using `uvm_create() and `uvm_send()</vt:lpstr>
      <vt:lpstr>Using `uvm_rand_send()</vt:lpstr>
      <vt:lpstr>Using `uvm_do_with</vt:lpstr>
      <vt:lpstr>Using `uvm_rand_send_with()</vt:lpstr>
      <vt:lpstr>Calling sequences inside the sequence</vt:lpstr>
      <vt:lpstr>Creating and using a sequence</vt:lpstr>
      <vt:lpstr>Creating and using a sequence</vt:lpstr>
      <vt:lpstr>Creating and using a sequence</vt:lpstr>
      <vt:lpstr>PowerPoint Presentation</vt:lpstr>
      <vt:lpstr>Creating and using a sequence</vt:lpstr>
      <vt:lpstr>Creating and using a sequence</vt:lpstr>
      <vt:lpstr>Use uvm_sequencer</vt:lpstr>
      <vt:lpstr>Use uvm_sequence_utils</vt:lpstr>
      <vt:lpstr>Resource database</vt:lpstr>
      <vt:lpstr>Configuration Database (UVM Config db)</vt:lpstr>
      <vt:lpstr>Configuration Database (UVM Config db)</vt:lpstr>
      <vt:lpstr>Configuration Database (UVM Config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136</cp:revision>
  <dcterms:created xsi:type="dcterms:W3CDTF">2021-03-29T02:04:50Z</dcterms:created>
  <dcterms:modified xsi:type="dcterms:W3CDTF">2024-02-10T04:52:52Z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