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67" r:id="rId4"/>
    <p:sldId id="258" r:id="rId5"/>
    <p:sldId id="266" r:id="rId6"/>
    <p:sldId id="265" r:id="rId7"/>
    <p:sldId id="268" r:id="rId8"/>
    <p:sldId id="264" r:id="rId9"/>
    <p:sldId id="263" r:id="rId10"/>
    <p:sldId id="262" r:id="rId11"/>
    <p:sldId id="274" r:id="rId12"/>
    <p:sldId id="261" r:id="rId13"/>
    <p:sldId id="260" r:id="rId14"/>
    <p:sldId id="269" r:id="rId15"/>
    <p:sldId id="273" r:id="rId16"/>
    <p:sldId id="275" r:id="rId17"/>
    <p:sldId id="272"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80654" autoAdjust="0"/>
  </p:normalViewPr>
  <p:slideViewPr>
    <p:cSldViewPr>
      <p:cViewPr varScale="1">
        <p:scale>
          <a:sx n="66" d="100"/>
          <a:sy n="66" d="100"/>
        </p:scale>
        <p:origin x="1291"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F6E70B6B-1C1C-454F-AB14-94B5AFB789B9}"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a:t>UVM is a methodology</a:t>
            </a:r>
            <a:r>
              <a:rPr lang="en-US" baseline="0" dirty="0"/>
              <a:t> for writing TBs for design in </a:t>
            </a:r>
            <a:r>
              <a:rPr lang="en-US" baseline="0" dirty="0" err="1"/>
              <a:t>Verilog</a:t>
            </a:r>
            <a:r>
              <a:rPr lang="en-US" baseline="0" dirty="0"/>
              <a:t>/SV/System C. It is aimed at functional verification using SV. </a:t>
            </a:r>
          </a:p>
          <a:p>
            <a:pPr marL="228600" indent="-228600" eaLnBrk="1" hangingPunct="1">
              <a:buAutoNum type="arabicPeriod"/>
            </a:pPr>
            <a:r>
              <a:rPr lang="en-US" baseline="0" dirty="0"/>
              <a:t>UVM itself in written in SV. One of the main deliverables in UVM is the SV BCL.</a:t>
            </a:r>
          </a:p>
          <a:p>
            <a:pPr marL="228600" indent="-228600" eaLnBrk="1" hangingPunct="1">
              <a:buAutoNum type="arabicPeriod"/>
            </a:pPr>
            <a:r>
              <a:rPr lang="en-US" baseline="0" dirty="0"/>
              <a:t>Constrained Random Verification is central to UVM</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a:t>The big wins</a:t>
            </a:r>
            <a:r>
              <a:rPr lang="en-US" baseline="0" dirty="0"/>
              <a:t> of UVM are improved verification quality through use of constrained random verification, </a:t>
            </a:r>
            <a:r>
              <a:rPr lang="en-US" baseline="0" dirty="0" err="1"/>
              <a:t>testbench</a:t>
            </a:r>
            <a:r>
              <a:rPr lang="en-US" baseline="0" dirty="0"/>
              <a:t> reuse, and know-how reuse (reuse of UVM knowledge from project to project). UVM achieves these features by having a standard approach allowing you to write consistent and uniform functional verification environments.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Constrained</a:t>
            </a:r>
            <a:r>
              <a:rPr lang="en-US" baseline="0" dirty="0"/>
              <a:t> Random Verification is the idea of using random vectors for simulation.</a:t>
            </a:r>
          </a:p>
          <a:p>
            <a:pPr eaLnBrk="1" hangingPunct="1"/>
            <a:r>
              <a:rPr lang="en-US" baseline="0" dirty="0"/>
              <a:t>Randomizing some element of the test vectors thrown into the design during simulation has many benefits:</a:t>
            </a:r>
          </a:p>
          <a:p>
            <a:pPr marL="228600" indent="-228600" eaLnBrk="1" hangingPunct="1">
              <a:buAutoNum type="arabicParenR"/>
            </a:pPr>
            <a:r>
              <a:rPr lang="en-US" baseline="0" dirty="0"/>
              <a:t>This finds unexpected bugs in the DUT as against providing planned test vectors that will help find bugs that you intend to look for. </a:t>
            </a:r>
          </a:p>
          <a:p>
            <a:pPr marL="228600" indent="-228600" eaLnBrk="1" hangingPunct="1">
              <a:buAutoNum type="arabicParenR"/>
            </a:pPr>
            <a:r>
              <a:rPr lang="en-US" baseline="0" dirty="0"/>
              <a:t>With the advantage of automation of stimulus generation, one can run long, or overnight simulations, or over the weekend simulations over the server farm without having to manually write all the test vectors. </a:t>
            </a:r>
          </a:p>
          <a:p>
            <a:pPr marL="228600" indent="-228600" eaLnBrk="1" hangingPunct="1">
              <a:buNone/>
            </a:pPr>
            <a:endParaRPr lang="en-US" baseline="0" dirty="0"/>
          </a:p>
          <a:p>
            <a:pPr marL="228600" indent="-228600" eaLnBrk="1" hangingPunct="1">
              <a:buNone/>
            </a:pPr>
            <a:r>
              <a:rPr lang="en-US" baseline="0" dirty="0"/>
              <a:t>How does constrained random verification work?</a:t>
            </a:r>
          </a:p>
          <a:p>
            <a:pPr marL="228600" indent="-228600" eaLnBrk="1" hangingPunct="1">
              <a:buNone/>
            </a:pPr>
            <a:r>
              <a:rPr lang="en-US" baseline="0" dirty="0"/>
              <a:t>Remember the 3 Cs .. Checkers, Coverage, and Constraints. If you use random vectors, you need to automate the checking as well, for which you need to write self-checking TBs in SV.  </a:t>
            </a:r>
          </a:p>
          <a:p>
            <a:pPr marL="228600" indent="-228600" eaLnBrk="1" hangingPunct="1">
              <a:buNone/>
            </a:pPr>
            <a:r>
              <a:rPr lang="en-US" baseline="0" dirty="0"/>
              <a:t>With checker, you check whether the design really works. With coverage, you check if you are done. If you have coverage holes, then comes constraints into the picture. It will be required to constraint those random vectors to increase the test coverage.</a:t>
            </a:r>
          </a:p>
          <a:p>
            <a:pPr marL="228600" indent="-228600" eaLnBrk="1" hangingPunct="1">
              <a:buNone/>
            </a:pPr>
            <a:endParaRPr lang="en-US" baseline="0" dirty="0"/>
          </a:p>
          <a:p>
            <a:pPr marL="228600" indent="-228600" eaLnBrk="1" hangingPunct="1">
              <a:buNone/>
            </a:pPr>
            <a:r>
              <a:rPr lang="en-US" baseline="0" dirty="0"/>
              <a:t>Hence, UVM is a methodology built in SV for doing constrained random verification.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US" dirty="0"/>
              <a:t>UVM features a layered approach in generating</a:t>
            </a:r>
            <a:r>
              <a:rPr lang="en-US" baseline="0" dirty="0"/>
              <a:t> test vectors using sequences. A sequence generates transactions. A sequence is also an object that can be manipulated. Hence, a sequence is both a function and an object. </a:t>
            </a:r>
          </a:p>
          <a:p>
            <a:pPr marL="228600" indent="-228600" eaLnBrk="1" hangingPunct="1">
              <a:buAutoNum type="arabicPeriod"/>
            </a:pPr>
            <a:r>
              <a:rPr lang="en-US" baseline="0" dirty="0"/>
              <a:t>Sequences can be built out of other sequences like a hierarchical or layered structure. They can be instantiated, overwritten, controlled to constrain precisely the test vectors.</a:t>
            </a:r>
          </a:p>
          <a:p>
            <a:pPr marL="228600" indent="-228600" eaLnBrk="1" hangingPunct="1">
              <a:buAutoNum type="arabicPeriod"/>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main advantage of UVM is reuse. UVM offers a standardized</a:t>
            </a:r>
            <a:r>
              <a:rPr lang="en-US" baseline="0" dirty="0"/>
              <a:t> consistent structure for the verification components; one of them being the UVM agent. The sequencer generates sequences that generate transactions that are passed down to drivers. The drivers wiggle pins on the DUT. The monitor then extracts transactions and then sends them to the rest of the verification environment. </a:t>
            </a:r>
          </a:p>
          <a:p>
            <a:pPr eaLnBrk="1" hangingPunct="1"/>
            <a:endParaRPr lang="en-US" baseline="0" dirty="0"/>
          </a:p>
          <a:p>
            <a:pPr eaLnBrk="1" hangingPunct="1"/>
            <a:r>
              <a:rPr lang="en-US" baseline="0" dirty="0"/>
              <a:t>The UVM component gets reused into a bigger verification environment, and can be configured to the needs of that specific environment. The virtual sequencer is a component that coordinates the activity of other sequencers. </a:t>
            </a:r>
          </a:p>
          <a:p>
            <a:pPr eaLnBrk="1" hangingPunct="1"/>
            <a:r>
              <a:rPr lang="en-US" baseline="0" dirty="0"/>
              <a:t>The overall verification environment is reused as per demands of specific tests. The tests are separated from the rest of the reusable environment.</a:t>
            </a:r>
          </a:p>
          <a:p>
            <a:pPr eaLnBrk="1" hangingPunct="1"/>
            <a:r>
              <a:rPr lang="en-US" baseline="0" dirty="0"/>
              <a:t>The customization of the </a:t>
            </a:r>
            <a:r>
              <a:rPr lang="en-US" baseline="0" dirty="0" err="1"/>
              <a:t>uvm</a:t>
            </a:r>
            <a:r>
              <a:rPr lang="en-US" baseline="0" dirty="0"/>
              <a:t> agent and </a:t>
            </a:r>
            <a:r>
              <a:rPr lang="en-US" baseline="0" dirty="0" err="1"/>
              <a:t>uvm</a:t>
            </a:r>
            <a:r>
              <a:rPr lang="en-US" baseline="0" dirty="0"/>
              <a:t> environment happen with the use of factory mechanism and configuration db</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Execution in UVM</a:t>
            </a:r>
            <a:r>
              <a:rPr lang="en-US" baseline="0" dirty="0"/>
              <a:t> starts from the build phase that builds the hierarchical structure of components. </a:t>
            </a:r>
          </a:p>
          <a:p>
            <a:pPr eaLnBrk="1" hangingPunct="1"/>
            <a:r>
              <a:rPr lang="en-US" baseline="0" dirty="0"/>
              <a:t>This is followed by the connect phase that connects together ports on those components. The build and connect are like elaboration in VHDL or </a:t>
            </a:r>
            <a:r>
              <a:rPr lang="en-US" baseline="0" dirty="0" err="1"/>
              <a:t>Verilog</a:t>
            </a:r>
            <a:r>
              <a:rPr lang="en-US" baseline="0" dirty="0"/>
              <a:t>.</a:t>
            </a:r>
          </a:p>
          <a:p>
            <a:pPr eaLnBrk="1" hangingPunct="1"/>
            <a:r>
              <a:rPr lang="en-US" dirty="0"/>
              <a:t>Then come</a:t>
            </a:r>
            <a:r>
              <a:rPr lang="en-US" baseline="0" dirty="0"/>
              <a:t> some house-keeping phases like end of elaboration and start of simulation. This is followed by the run phase where dynamic things happened and sequences execute.</a:t>
            </a:r>
          </a:p>
          <a:p>
            <a:pPr eaLnBrk="1" hangingPunct="1"/>
            <a:r>
              <a:rPr lang="en-US" baseline="0" dirty="0"/>
              <a:t>This is followed by some house-keeping phases to tidy things up, such as the extract, check, report, and final.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A SV interface</a:t>
            </a:r>
            <a:r>
              <a:rPr lang="en-US" baseline="0" dirty="0"/>
              <a:t> (dashed lines are virtual interfaces) can be connected to the main interfaces on the DUT. Hence, the instance of the DUT, the interfaces, and any other supporting circuitry to run the DUT like clock and reset generator are all instantiated within a test harness.</a:t>
            </a:r>
          </a:p>
          <a:p>
            <a:pPr eaLnBrk="1" hangingPunct="1"/>
            <a:r>
              <a:rPr lang="en-US" baseline="0" dirty="0"/>
              <a:t>On top of the module based part is the class based UVM verification environment, also called the TB, wherein each component is an object (instantiation of a class). Each interface in the test harness will have a corresponding agent in the class based UVM environment. </a:t>
            </a:r>
          </a:p>
          <a:p>
            <a:pPr eaLnBrk="1" hangingPunct="1"/>
            <a:r>
              <a:rPr lang="en-US" baseline="0" dirty="0"/>
              <a:t>The sequencer will run sequences and generate transactions. The monitor then monitors the pin wiggling of the interface pins, assembles the output into transactions and sends it to the rest of the verification </a:t>
            </a:r>
            <a:r>
              <a:rPr lang="en-US" baseline="0" dirty="0" err="1"/>
              <a:t>env</a:t>
            </a:r>
            <a:r>
              <a:rPr lang="en-US" baseline="0" dirty="0"/>
              <a:t> for analysis. The subscriber analyses the output from the DUT. </a:t>
            </a:r>
          </a:p>
          <a:p>
            <a:pPr eaLnBrk="1" hangingPunct="1"/>
            <a:r>
              <a:rPr lang="en-US" baseline="0" dirty="0"/>
              <a:t>Each UVM sequence is eventually bound to a UVM sequencer. The sequences are constrained to push the DUT into interesting states to maximize functional coverage. The sequences running on each agent, generating the stimulus or traffic for that particular interface and their </a:t>
            </a:r>
            <a:r>
              <a:rPr lang="en-US" baseline="0" dirty="0" err="1"/>
              <a:t>behaviour</a:t>
            </a:r>
            <a:r>
              <a:rPr lang="en-US" baseline="0" dirty="0"/>
              <a:t> is coordinated from a virtual sequence.</a:t>
            </a:r>
          </a:p>
          <a:p>
            <a:pPr eaLnBrk="1" hangingPunct="1"/>
            <a:r>
              <a:rPr lang="en-US" baseline="0" dirty="0"/>
              <a:t>The scoreboard is instantiated when you need to do end-to-end checking.</a:t>
            </a:r>
          </a:p>
          <a:p>
            <a:pPr eaLnBrk="1" hangingPunct="1"/>
            <a:r>
              <a:rPr lang="en-US" baseline="0" dirty="0"/>
              <a:t>The </a:t>
            </a:r>
            <a:r>
              <a:rPr lang="en-US" baseline="0" dirty="0" err="1"/>
              <a:t>env</a:t>
            </a:r>
            <a:r>
              <a:rPr lang="en-US" baseline="0" dirty="0"/>
              <a:t> is instantiated within a test which is the top level component. </a:t>
            </a:r>
          </a:p>
          <a:p>
            <a:pPr eaLnBrk="1" hangingPunct="1"/>
            <a:r>
              <a:rPr lang="en-US" baseline="0" dirty="0"/>
              <a:t>All connections within the </a:t>
            </a:r>
            <a:r>
              <a:rPr lang="en-US" baseline="0" dirty="0" err="1"/>
              <a:t>env</a:t>
            </a:r>
            <a:r>
              <a:rPr lang="en-US" baseline="0" dirty="0"/>
              <a:t> are transaction level connections (based on the TLM 1.0 standard). Transactions within the </a:t>
            </a:r>
            <a:r>
              <a:rPr lang="en-US" baseline="0" dirty="0" err="1"/>
              <a:t>env</a:t>
            </a:r>
            <a:r>
              <a:rPr lang="en-US" baseline="0" dirty="0"/>
              <a:t> are passed from TLM ports to TLM exports. The case of the monitor uses analysis ports and exports. A single analysis port on the monitor can broadcast transactions to multiple subscribers. Subscribers could be used for functional coverage and scoreboard used for end-to-end checking. Both components could be used for functional coverage as well as checking.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Each component raises</a:t>
            </a:r>
            <a:r>
              <a:rPr lang="en-US" baseline="0" dirty="0"/>
              <a:t> an objection when it’s busy and drops that objection when it is finished. </a:t>
            </a:r>
          </a:p>
          <a:p>
            <a:pPr eaLnBrk="1" hangingPunct="1"/>
            <a:r>
              <a:rPr lang="en-US" baseline="0" dirty="0"/>
              <a:t>RAL – Register Abstraction Layer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82105C1B-87A3-452A-B7E6-65D75D165071}"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82105C1B-87A3-452A-B7E6-65D75D165071}" type="slidenum">
              <a:rPr lang="en-US"/>
              <a:pPr/>
              <a:t>3</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sz="1200" b="0" i="0" kern="1200" dirty="0">
                <a:solidFill>
                  <a:schemeClr val="tx1"/>
                </a:solidFill>
                <a:latin typeface="Arial" charset="0"/>
                <a:ea typeface="+mn-ea"/>
                <a:cs typeface="+mn-cs"/>
              </a:rPr>
              <a:t>Verification planning and management involves identifying the features of the DUT that need to be verified, prioritizing those features, measuring progress, and adjusting the allocation of verification resources so that verification closure can be reached on the required timescale.</a:t>
            </a:r>
          </a:p>
          <a:p>
            <a:pPr marL="228600" indent="-228600" eaLnBrk="1" hangingPunct="1">
              <a:buAutoNum type="arabicPeriod"/>
            </a:pPr>
            <a:r>
              <a:rPr lang="en-IN" sz="1200" b="0" i="0" kern="1200" dirty="0">
                <a:solidFill>
                  <a:schemeClr val="tx1"/>
                </a:solidFill>
                <a:latin typeface="Arial" charset="0"/>
                <a:ea typeface="+mn-ea"/>
                <a:cs typeface="+mn-cs"/>
              </a:rPr>
              <a:t>The verification plan does not contain</a:t>
            </a:r>
            <a:r>
              <a:rPr lang="en-IN" sz="1200" b="0" i="0" kern="1200" baseline="0" dirty="0">
                <a:solidFill>
                  <a:schemeClr val="tx1"/>
                </a:solidFill>
                <a:latin typeface="Arial" charset="0"/>
                <a:ea typeface="+mn-ea"/>
                <a:cs typeface="+mn-cs"/>
              </a:rPr>
              <a:t> the actual tests, but it may state the approach that is to be taken. </a:t>
            </a:r>
            <a:r>
              <a:rPr lang="en-IN" sz="1200" b="0" i="0" kern="1200" dirty="0">
                <a:solidFill>
                  <a:schemeClr val="tx1"/>
                </a:solidFill>
                <a:latin typeface="Arial" charset="0"/>
                <a:ea typeface="+mn-ea"/>
                <a:cs typeface="+mn-cs"/>
              </a:rPr>
              <a:t>verification can be accomplished using static formal verification (also known as property checking), simulation, emulation, or FPGA prototyping</a:t>
            </a:r>
          </a:p>
          <a:p>
            <a:pPr marL="228600" indent="-228600" eaLnBrk="1" hangingPunct="1">
              <a:buAutoNum type="arabicPeriod"/>
            </a:pPr>
            <a:r>
              <a:rPr lang="en-IN" sz="1200" b="0" i="0" kern="1200" dirty="0">
                <a:solidFill>
                  <a:schemeClr val="tx1"/>
                </a:solidFill>
                <a:latin typeface="Arial" charset="0"/>
                <a:ea typeface="+mn-ea"/>
                <a:cs typeface="+mn-cs"/>
              </a:rPr>
              <a:t>During development of the verification plan, other information may be added such as the development strategy for the testbench components, the priorities of certain features, schedules and verification IP components that are to be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CRV uses powerful randomization and extensive compute resources to explore and test different scenarios within the system’s possible states.</a:t>
            </a:r>
          </a:p>
          <a:p>
            <a:pPr eaLnBrk="1" hangingPunct="1"/>
            <a:endParaRPr lang="en-US" dirty="0"/>
          </a:p>
          <a:p>
            <a:pPr eaLnBrk="1" hangingPunct="1"/>
            <a:r>
              <a:rPr lang="en-US" dirty="0"/>
              <a:t>1. While UVM directly supports the constrained,</a:t>
            </a:r>
            <a:r>
              <a:rPr lang="en-US" baseline="0" dirty="0"/>
              <a:t> random verification, graph-based stimulus generation requires a separate, dedicated tool. Stimulus generated from the graph-based approach can be executed on a UVM verification environment.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Since</a:t>
            </a:r>
            <a:r>
              <a:rPr lang="en-US" baseline="0" dirty="0"/>
              <a:t> code coverage measures the execution of the actual RTL, the RTL code must therefore exist before code coverage can be run at all. Code coverage can be considered as a quantitative measure of DUT code execution. </a:t>
            </a:r>
          </a:p>
          <a:p>
            <a:pPr eaLnBrk="1" hangingPunct="1"/>
            <a:endParaRPr lang="en-US" baseline="0" dirty="0"/>
          </a:p>
          <a:p>
            <a:pPr eaLnBrk="1" hangingPunct="1"/>
            <a:r>
              <a:rPr lang="en-US" baseline="0" dirty="0"/>
              <a:t>The features to be measured in functional coverage have to be brainstormed </a:t>
            </a:r>
            <a:r>
              <a:rPr lang="en-IN" sz="1200" b="0" i="0" kern="1200" dirty="0">
                <a:solidFill>
                  <a:schemeClr val="tx1"/>
                </a:solidFill>
                <a:latin typeface="Arial" charset="0"/>
                <a:ea typeface="+mn-ea"/>
                <a:cs typeface="+mn-cs"/>
              </a:rPr>
              <a:t>from the specification and implementation of the design to create the verification plan, and so functional coverage can be considered as a qualitative measure of DUT code execution. </a:t>
            </a:r>
          </a:p>
          <a:p>
            <a:pPr eaLnBrk="1" hangingPunct="1"/>
            <a:r>
              <a:rPr lang="en-IN" sz="1200" b="0" i="0" kern="1200" dirty="0">
                <a:solidFill>
                  <a:schemeClr val="tx1"/>
                </a:solidFill>
                <a:latin typeface="Arial" charset="0"/>
                <a:ea typeface="+mn-ea"/>
                <a:cs typeface="+mn-cs"/>
              </a:rPr>
              <a:t>It is quite possible to achieve 100% code coverage but only 50% functional coverage, for example when the design is half complete. Equally, it is possible to have 50% code coverage but 100% functional coverage, which might indicate that the functional coverage model is missing some key features of the design. The two coverage approaches are complementary, and high quality verification will benefit from both.</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verification plan is</a:t>
            </a:r>
            <a:r>
              <a:rPr lang="en-US" baseline="0" dirty="0"/>
              <a:t> implemented by converting each feature into code to collect coverage information, otherwise known as the coverage model.</a:t>
            </a:r>
          </a:p>
          <a:p>
            <a:pPr eaLnBrk="1" hangingPunct="1"/>
            <a:r>
              <a:rPr lang="en-IN" sz="1200" b="0" i="0" kern="1200" dirty="0">
                <a:solidFill>
                  <a:schemeClr val="tx1"/>
                </a:solidFill>
                <a:latin typeface="Arial" charset="0"/>
                <a:ea typeface="+mn-ea"/>
                <a:cs typeface="+mn-cs"/>
              </a:rPr>
              <a:t>This can be a combination of sample-based coverage (</a:t>
            </a:r>
            <a:r>
              <a:rPr lang="en-IN" sz="1200" b="0" i="0" kern="1200" dirty="0" err="1">
                <a:solidFill>
                  <a:schemeClr val="tx1"/>
                </a:solidFill>
                <a:latin typeface="Arial" charset="0"/>
                <a:ea typeface="+mn-ea"/>
                <a:cs typeface="+mn-cs"/>
              </a:rPr>
              <a:t>SystemVerilog</a:t>
            </a:r>
            <a:r>
              <a:rPr lang="en-IN" sz="1200" b="0" i="0" kern="1200" dirty="0">
                <a:solidFill>
                  <a:schemeClr val="tx1"/>
                </a:solidFill>
                <a:latin typeface="Arial" charset="0"/>
                <a:ea typeface="+mn-ea"/>
                <a:cs typeface="+mn-cs"/>
              </a:rPr>
              <a:t> </a:t>
            </a:r>
            <a:r>
              <a:rPr lang="en-IN" sz="1200" b="1" i="0" kern="1200" dirty="0" err="1">
                <a:solidFill>
                  <a:schemeClr val="tx1"/>
                </a:solidFill>
                <a:latin typeface="Arial" charset="0"/>
                <a:ea typeface="+mn-ea"/>
                <a:cs typeface="+mn-cs"/>
              </a:rPr>
              <a:t>covergroups</a:t>
            </a:r>
            <a:r>
              <a:rPr lang="en-IN" sz="1200" b="0" i="0" kern="1200" dirty="0">
                <a:solidFill>
                  <a:schemeClr val="tx1"/>
                </a:solidFill>
                <a:latin typeface="Arial" charset="0"/>
                <a:ea typeface="+mn-ea"/>
                <a:cs typeface="+mn-cs"/>
              </a:rPr>
              <a:t>), property-based coverage (</a:t>
            </a:r>
            <a:r>
              <a:rPr lang="en-IN" sz="1200" b="0" i="0" kern="1200" dirty="0" err="1">
                <a:solidFill>
                  <a:schemeClr val="tx1"/>
                </a:solidFill>
                <a:latin typeface="Arial" charset="0"/>
                <a:ea typeface="+mn-ea"/>
                <a:cs typeface="+mn-cs"/>
              </a:rPr>
              <a:t>SystemVerilog</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cover property</a:t>
            </a:r>
            <a:r>
              <a:rPr lang="en-IN" sz="1200" b="0" i="0" kern="1200" dirty="0">
                <a:solidFill>
                  <a:schemeClr val="tx1"/>
                </a:solidFill>
                <a:latin typeface="Arial" charset="0"/>
                <a:ea typeface="+mn-ea"/>
                <a:cs typeface="+mn-cs"/>
              </a:rPr>
              <a:t> statements), and code coverage. </a:t>
            </a:r>
          </a:p>
          <a:p>
            <a:pPr eaLnBrk="1" hangingPunct="1"/>
            <a:r>
              <a:rPr lang="en-IN" sz="1200" b="0" i="0" kern="1200" dirty="0">
                <a:solidFill>
                  <a:schemeClr val="tx1"/>
                </a:solidFill>
                <a:latin typeface="Arial" charset="0"/>
                <a:ea typeface="+mn-ea"/>
                <a:cs typeface="+mn-cs"/>
              </a:rPr>
              <a:t>The coverage model should be formally reviewed against the verification plan and the verification plan formally reviewed against the design specification before coverage collection starts.</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Effective verification planning and management relies on a combination of functional coverage, code coverage, and automated checking. </a:t>
            </a:r>
          </a:p>
          <a:p>
            <a:pPr eaLnBrk="1" hangingPunct="1"/>
            <a:r>
              <a:rPr lang="en-IN" sz="1200" b="0" i="0" kern="1200" dirty="0">
                <a:solidFill>
                  <a:schemeClr val="tx1"/>
                </a:solidFill>
                <a:latin typeface="Arial" charset="0"/>
                <a:ea typeface="+mn-ea"/>
                <a:cs typeface="+mn-cs"/>
              </a:rPr>
              <a:t>A feature can only be considered covered when the design works correctly: Failed tests should not contribute toward the cumulative coverage record. Self-checking verification environments are critical to the coverage-driven verification methodology. Checks can be performed at all levels in the verification environment including assertions in </a:t>
            </a:r>
            <a:r>
              <a:rPr lang="en-IN" sz="1200" b="0" i="0" kern="1200" dirty="0" err="1">
                <a:solidFill>
                  <a:schemeClr val="tx1"/>
                </a:solidFill>
                <a:latin typeface="Arial" charset="0"/>
                <a:ea typeface="+mn-ea"/>
                <a:cs typeface="+mn-cs"/>
              </a:rPr>
              <a:t>SystemVerilog</a:t>
            </a:r>
            <a:r>
              <a:rPr lang="en-IN" sz="1200" b="0" i="0" kern="1200" dirty="0">
                <a:solidFill>
                  <a:schemeClr val="tx1"/>
                </a:solidFill>
                <a:latin typeface="Arial" charset="0"/>
                <a:ea typeface="+mn-ea"/>
                <a:cs typeface="+mn-cs"/>
              </a:rPr>
              <a:t> interfaces, end-to-end checking in scoreboards, and checks integrated with coverage collection.</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Code for the stimulus generation, drivers, monitors, the coverage model and the checkers should be complete and debugged before starting to accumulate functional coverage information: Coverage information collected in the absence of comprehensive checking is meaningless.</a:t>
            </a:r>
          </a:p>
          <a:p>
            <a:r>
              <a:rPr lang="en-IN" sz="1200" b="0" i="0" kern="1200" dirty="0">
                <a:solidFill>
                  <a:schemeClr val="tx1"/>
                </a:solidFill>
                <a:latin typeface="Arial" charset="0"/>
                <a:ea typeface="+mn-ea"/>
                <a:cs typeface="+mn-cs"/>
              </a:rPr>
              <a:t>During the verification process the same verification environment is executed repeatedly using different tests until the coverage goals are met. One test can differ from another by configuring or constraining the verification environment in a different way or merely by starting simulation with a different random seed. Tests can be graded according to a variety of criteria including functional coverage, bugs detected, and simulation run time. The best-performing tests, according to some combination of these criteria, can then be used as the basis for the regression test suite: You would typically select a set of tests that achieve the maximum coverage in the minimum run time, and discard any tests that do not add to the functional coverage achieved by the best set of tests. Towards the end of the verification process it is possible to arrive at a highly optimized regression test suite.</a:t>
            </a:r>
          </a:p>
          <a:p>
            <a:r>
              <a:rPr lang="en-IN" sz="1200" b="0" i="0" kern="1200" dirty="0">
                <a:solidFill>
                  <a:schemeClr val="tx1"/>
                </a:solidFill>
                <a:latin typeface="Arial" charset="0"/>
                <a:ea typeface="+mn-ea"/>
                <a:cs typeface="+mn-cs"/>
              </a:rPr>
              <a:t>It is usual to run multiple tests in parallel on compute server farms. The coverage results from individual tests need to be merged together and annotated back onto the verification plan to form a cumulative record of progress. This needs to be done efficiently in order to provide up-to-date information for verification management. Coverage results from failing tests should be excluded from the merge.</a:t>
            </a:r>
          </a:p>
          <a:p>
            <a:r>
              <a:rPr lang="en-IN" sz="1200" b="0" i="0" kern="1200" dirty="0">
                <a:solidFill>
                  <a:schemeClr val="tx1"/>
                </a:solidFill>
                <a:latin typeface="Arial" charset="0"/>
                <a:ea typeface="+mn-ea"/>
                <a:cs typeface="+mn-cs"/>
              </a:rPr>
              <a:t>Sufficient information should be captured from each test run to allow the simulation run to be reproduced. This information will include the random seed, the revision identifiers of the RTL code and the verification code, and all relevant software version numbers.</a:t>
            </a:r>
          </a:p>
          <a:p>
            <a:pPr eaLnBrk="1" hangingPunct="1"/>
            <a:r>
              <a:rPr lang="en-IN" sz="1200" b="0" i="0" kern="1200" dirty="0">
                <a:solidFill>
                  <a:schemeClr val="tx1"/>
                </a:solidFill>
                <a:latin typeface="Arial" charset="0"/>
                <a:ea typeface="+mn-ea"/>
                <a:cs typeface="+mn-cs"/>
              </a:rPr>
              <a:t>Even after extensive random testing, features in the verification plan can remain uncovered for a number of reasons, and the reasons need to be analyzed. Features could be unimplemented, unused or disabled in the product, inadvertently forgotten about, or just very hard-to-reach with random tests. After analysis, features that still remain uncovered can be reached by adding further specific tests. Where practical, it is preferable to adjust the </a:t>
            </a:r>
            <a:r>
              <a:rPr lang="en-IN" sz="1200" b="0" i="1" kern="1200" dirty="0">
                <a:solidFill>
                  <a:schemeClr val="tx1"/>
                </a:solidFill>
                <a:latin typeface="Arial" charset="0"/>
                <a:ea typeface="+mn-ea"/>
                <a:cs typeface="+mn-cs"/>
              </a:rPr>
              <a:t>knobs</a:t>
            </a:r>
            <a:r>
              <a:rPr lang="en-IN" sz="1200" b="0" i="0" kern="1200" dirty="0">
                <a:solidFill>
                  <a:schemeClr val="tx1"/>
                </a:solidFill>
                <a:latin typeface="Arial" charset="0"/>
                <a:ea typeface="+mn-ea"/>
                <a:cs typeface="+mn-cs"/>
              </a:rPr>
              <a:t> used in the constraints to tighten up random distributions rather than resorting to very specific directed tests.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397278" y="1720845"/>
            <a:ext cx="5175250" cy="504825"/>
          </a:xfrm>
          <a:noFill/>
        </p:spPr>
        <p:txBody>
          <a:bodyPr/>
          <a:lstStyle/>
          <a:p>
            <a:pPr eaLnBrk="1" hangingPunct="1"/>
            <a:r>
              <a:rPr lang="en-US" dirty="0"/>
              <a:t>UNIVERSAL VERIFICATION METHODOLOGY</a:t>
            </a: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What is UVM?</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dirty="0">
              <a:solidFill>
                <a:srgbClr val="000000"/>
              </a:solidFill>
            </a:endParaRPr>
          </a:p>
          <a:p>
            <a:pPr eaLnBrk="1" hangingPunct="1"/>
            <a:r>
              <a:rPr lang="en-US" dirty="0">
                <a:solidFill>
                  <a:srgbClr val="000000"/>
                </a:solidFill>
              </a:rPr>
              <a:t>Test benches for </a:t>
            </a:r>
            <a:r>
              <a:rPr lang="en-US" dirty="0" err="1">
                <a:solidFill>
                  <a:srgbClr val="000000"/>
                </a:solidFill>
              </a:rPr>
              <a:t>Verilog</a:t>
            </a:r>
            <a:r>
              <a:rPr lang="en-US" dirty="0">
                <a:solidFill>
                  <a:srgbClr val="000000"/>
                </a:solidFill>
              </a:rPr>
              <a:t>/VHDL/System C/SV designs</a:t>
            </a:r>
          </a:p>
          <a:p>
            <a:pPr eaLnBrk="1" hangingPunct="1"/>
            <a:endParaRPr lang="en-US" dirty="0">
              <a:solidFill>
                <a:srgbClr val="000000"/>
              </a:solidFill>
            </a:endParaRPr>
          </a:p>
          <a:p>
            <a:pPr eaLnBrk="1" hangingPunct="1"/>
            <a:r>
              <a:rPr lang="en-US" dirty="0">
                <a:solidFill>
                  <a:srgbClr val="000000"/>
                </a:solidFill>
              </a:rPr>
              <a:t>UVM has System </a:t>
            </a:r>
            <a:r>
              <a:rPr lang="en-US" dirty="0" err="1">
                <a:solidFill>
                  <a:srgbClr val="000000"/>
                </a:solidFill>
              </a:rPr>
              <a:t>Verilog</a:t>
            </a:r>
            <a:r>
              <a:rPr lang="en-US" dirty="0">
                <a:solidFill>
                  <a:srgbClr val="000000"/>
                </a:solidFill>
              </a:rPr>
              <a:t> Base Class Library (BCL)</a:t>
            </a:r>
          </a:p>
          <a:p>
            <a:pPr eaLnBrk="1" hangingPunct="1"/>
            <a:endParaRPr lang="en-US" dirty="0">
              <a:solidFill>
                <a:srgbClr val="000000"/>
              </a:solidFill>
            </a:endParaRPr>
          </a:p>
          <a:p>
            <a:pPr eaLnBrk="1" hangingPunct="1"/>
            <a:r>
              <a:rPr lang="en-US" dirty="0">
                <a:solidFill>
                  <a:srgbClr val="000000"/>
                </a:solidFill>
              </a:rPr>
              <a:t>Supports Constrained Random Verification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Why UVM?</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dirty="0">
              <a:solidFill>
                <a:srgbClr val="000000"/>
              </a:solidFill>
            </a:endParaRPr>
          </a:p>
        </p:txBody>
      </p:sp>
      <p:pic>
        <p:nvPicPr>
          <p:cNvPr id="1026" name="Picture 2"/>
          <p:cNvPicPr>
            <a:picLocks noChangeAspect="1" noChangeArrowheads="1"/>
          </p:cNvPicPr>
          <p:nvPr/>
        </p:nvPicPr>
        <p:blipFill>
          <a:blip r:embed="rId4"/>
          <a:srcRect/>
          <a:stretch>
            <a:fillRect/>
          </a:stretch>
        </p:blipFill>
        <p:spPr bwMode="auto">
          <a:xfrm>
            <a:off x="1750003" y="1071546"/>
            <a:ext cx="7394029" cy="478634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Constrained Random Verification</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r>
              <a:rPr lang="en-US" sz="2000" dirty="0">
                <a:solidFill>
                  <a:srgbClr val="000000"/>
                </a:solidFill>
              </a:rPr>
              <a:t>Simulation is still the workhorse of functional verification.</a:t>
            </a:r>
          </a:p>
        </p:txBody>
      </p:sp>
      <p:pic>
        <p:nvPicPr>
          <p:cNvPr id="2050" name="Picture 2"/>
          <p:cNvPicPr>
            <a:picLocks noChangeAspect="1" noChangeArrowheads="1"/>
          </p:cNvPicPr>
          <p:nvPr/>
        </p:nvPicPr>
        <p:blipFill>
          <a:blip r:embed="rId4"/>
          <a:srcRect/>
          <a:stretch>
            <a:fillRect/>
          </a:stretch>
        </p:blipFill>
        <p:spPr bwMode="auto">
          <a:xfrm>
            <a:off x="2928926" y="1071546"/>
            <a:ext cx="5500726" cy="3088396"/>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5357818" y="1214421"/>
            <a:ext cx="2286016" cy="460272"/>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a:off x="3214678" y="3643313"/>
            <a:ext cx="2714644" cy="457203"/>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2285984" y="714356"/>
            <a:ext cx="6357982" cy="38630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Layered Stimulus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3143240" y="2071678"/>
            <a:ext cx="3286148" cy="2759522"/>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2214546" y="1214422"/>
            <a:ext cx="6580842" cy="421484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The Big Picture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1838325" y="1571612"/>
            <a:ext cx="7305675" cy="38481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Standardized Execution Phases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 name="Picture 2"/>
          <p:cNvPicPr>
            <a:picLocks noChangeAspect="1" noChangeArrowheads="1"/>
          </p:cNvPicPr>
          <p:nvPr/>
        </p:nvPicPr>
        <p:blipFill>
          <a:blip r:embed="rId4"/>
          <a:srcRect/>
          <a:stretch>
            <a:fillRect/>
          </a:stretch>
        </p:blipFill>
        <p:spPr bwMode="auto">
          <a:xfrm>
            <a:off x="1785918" y="857232"/>
            <a:ext cx="7315420" cy="5786478"/>
          </a:xfrm>
          <a:prstGeom prst="rect">
            <a:avLst/>
          </a:prstGeom>
          <a:noFill/>
          <a:ln w="9525">
            <a:noFill/>
            <a:miter lim="800000"/>
            <a:headEnd/>
            <a:tailEnd/>
          </a:ln>
          <a:effectLst/>
        </p:spPr>
      </p:pic>
      <p:pic>
        <p:nvPicPr>
          <p:cNvPr id="3" name="Picture 3"/>
          <p:cNvPicPr>
            <a:picLocks noChangeAspect="1" noChangeArrowheads="1"/>
          </p:cNvPicPr>
          <p:nvPr/>
        </p:nvPicPr>
        <p:blipFill>
          <a:blip r:embed="rId5"/>
          <a:srcRect/>
          <a:stretch>
            <a:fillRect/>
          </a:stretch>
        </p:blipFill>
        <p:spPr bwMode="auto">
          <a:xfrm>
            <a:off x="2196876" y="1571612"/>
            <a:ext cx="3136304" cy="785818"/>
          </a:xfrm>
          <a:prstGeom prst="rect">
            <a:avLst/>
          </a:prstGeom>
          <a:noFill/>
          <a:ln w="9525">
            <a:noFill/>
            <a:miter lim="800000"/>
            <a:headEnd/>
            <a:tailEnd/>
          </a:ln>
          <a:effectLst/>
        </p:spPr>
      </p:pic>
      <p:pic>
        <p:nvPicPr>
          <p:cNvPr id="5125" name="Picture 5"/>
          <p:cNvPicPr>
            <a:picLocks noChangeAspect="1" noChangeArrowheads="1"/>
          </p:cNvPicPr>
          <p:nvPr/>
        </p:nvPicPr>
        <p:blipFill>
          <a:blip r:embed="rId6"/>
          <a:srcRect/>
          <a:stretch>
            <a:fillRect/>
          </a:stretch>
        </p:blipFill>
        <p:spPr bwMode="auto">
          <a:xfrm>
            <a:off x="2339752" y="2357430"/>
            <a:ext cx="3100409" cy="2143140"/>
          </a:xfrm>
          <a:prstGeom prst="rect">
            <a:avLst/>
          </a:prstGeom>
          <a:noFill/>
          <a:ln w="9525">
            <a:noFill/>
            <a:miter lim="800000"/>
            <a:headEnd/>
            <a:tailEnd/>
          </a:ln>
          <a:effectLst/>
        </p:spPr>
      </p:pic>
      <p:pic>
        <p:nvPicPr>
          <p:cNvPr id="5126" name="Picture 6"/>
          <p:cNvPicPr>
            <a:picLocks noChangeAspect="1" noChangeArrowheads="1"/>
          </p:cNvPicPr>
          <p:nvPr/>
        </p:nvPicPr>
        <p:blipFill>
          <a:blip r:embed="rId7"/>
          <a:srcRect/>
          <a:stretch>
            <a:fillRect/>
          </a:stretch>
        </p:blipFill>
        <p:spPr bwMode="auto">
          <a:xfrm>
            <a:off x="2482628" y="4286256"/>
            <a:ext cx="2786082" cy="21541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The Bigger Picture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r>
              <a:rPr lang="en-US" sz="2000" dirty="0">
                <a:solidFill>
                  <a:srgbClr val="000000"/>
                </a:solidFill>
              </a:rPr>
              <a:t>Class </a:t>
            </a:r>
          </a:p>
          <a:p>
            <a:pPr eaLnBrk="1" hangingPunct="1">
              <a:buNone/>
            </a:pPr>
            <a:r>
              <a:rPr lang="en-US" sz="2000" dirty="0">
                <a:solidFill>
                  <a:srgbClr val="000000"/>
                </a:solidFill>
              </a:rPr>
              <a:t>based</a:t>
            </a: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endParaRPr lang="en-US" sz="2000" dirty="0">
              <a:solidFill>
                <a:srgbClr val="000000"/>
              </a:solidFill>
            </a:endParaRPr>
          </a:p>
          <a:p>
            <a:pPr eaLnBrk="1" hangingPunct="1">
              <a:buNone/>
            </a:pPr>
            <a:r>
              <a:rPr lang="en-US" sz="2000" dirty="0">
                <a:solidFill>
                  <a:srgbClr val="000000"/>
                </a:solidFill>
              </a:rPr>
              <a:t>Module </a:t>
            </a:r>
          </a:p>
          <a:p>
            <a:pPr eaLnBrk="1" hangingPunct="1">
              <a:buNone/>
            </a:pPr>
            <a:r>
              <a:rPr lang="en-US" sz="2000" dirty="0">
                <a:solidFill>
                  <a:srgbClr val="000000"/>
                </a:solidFill>
              </a:rPr>
              <a:t>based</a:t>
            </a: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pic>
        <p:nvPicPr>
          <p:cNvPr id="2057" name="Picture 9"/>
          <p:cNvPicPr>
            <a:picLocks noChangeAspect="1" noChangeArrowheads="1"/>
          </p:cNvPicPr>
          <p:nvPr/>
        </p:nvPicPr>
        <p:blipFill>
          <a:blip r:embed="rId4"/>
          <a:srcRect r="17778" b="-7602"/>
          <a:stretch>
            <a:fillRect/>
          </a:stretch>
        </p:blipFill>
        <p:spPr bwMode="auto">
          <a:xfrm>
            <a:off x="3275856" y="5230248"/>
            <a:ext cx="5941324" cy="1686024"/>
          </a:xfrm>
          <a:prstGeom prst="rect">
            <a:avLst/>
          </a:prstGeom>
          <a:noFill/>
          <a:ln w="9525">
            <a:noFill/>
            <a:miter lim="800000"/>
            <a:headEnd/>
            <a:tailEnd/>
          </a:ln>
          <a:effectLst/>
        </p:spPr>
      </p:pic>
      <p:pic>
        <p:nvPicPr>
          <p:cNvPr id="2058" name="Picture 10"/>
          <p:cNvPicPr>
            <a:picLocks noChangeAspect="1" noChangeArrowheads="1"/>
          </p:cNvPicPr>
          <p:nvPr/>
        </p:nvPicPr>
        <p:blipFill>
          <a:blip r:embed="rId5"/>
          <a:srcRect/>
          <a:stretch>
            <a:fillRect/>
          </a:stretch>
        </p:blipFill>
        <p:spPr bwMode="auto">
          <a:xfrm>
            <a:off x="3499889" y="1788732"/>
            <a:ext cx="5824639" cy="3587197"/>
          </a:xfrm>
          <a:prstGeom prst="rect">
            <a:avLst/>
          </a:prstGeom>
          <a:noFill/>
          <a:ln w="9525">
            <a:noFill/>
            <a:miter lim="800000"/>
            <a:headEnd/>
            <a:tailEnd/>
          </a:ln>
          <a:effectLst/>
        </p:spPr>
      </p:pic>
      <p:pic>
        <p:nvPicPr>
          <p:cNvPr id="2059" name="Picture 11"/>
          <p:cNvPicPr>
            <a:picLocks noChangeAspect="1" noChangeArrowheads="1"/>
          </p:cNvPicPr>
          <p:nvPr/>
        </p:nvPicPr>
        <p:blipFill>
          <a:blip r:embed="rId6"/>
          <a:srcRect/>
          <a:stretch>
            <a:fillRect/>
          </a:stretch>
        </p:blipFill>
        <p:spPr bwMode="auto">
          <a:xfrm>
            <a:off x="3851920" y="1662331"/>
            <a:ext cx="5189201" cy="3669783"/>
          </a:xfrm>
          <a:prstGeom prst="rect">
            <a:avLst/>
          </a:prstGeom>
          <a:noFill/>
          <a:ln w="9525">
            <a:noFill/>
            <a:miter lim="800000"/>
            <a:headEnd/>
            <a:tailEnd/>
          </a:ln>
          <a:effectLst/>
        </p:spPr>
      </p:pic>
      <p:pic>
        <p:nvPicPr>
          <p:cNvPr id="2060" name="Picture 12"/>
          <p:cNvPicPr>
            <a:picLocks noChangeAspect="1" noChangeArrowheads="1"/>
          </p:cNvPicPr>
          <p:nvPr/>
        </p:nvPicPr>
        <p:blipFill>
          <a:blip r:embed="rId7"/>
          <a:srcRect/>
          <a:stretch>
            <a:fillRect/>
          </a:stretch>
        </p:blipFill>
        <p:spPr bwMode="auto">
          <a:xfrm>
            <a:off x="3707904" y="1735355"/>
            <a:ext cx="5622634" cy="3669784"/>
          </a:xfrm>
          <a:prstGeom prst="rect">
            <a:avLst/>
          </a:prstGeom>
          <a:noFill/>
          <a:ln w="9525">
            <a:noFill/>
            <a:miter lim="800000"/>
            <a:headEnd/>
            <a:tailEnd/>
          </a:ln>
          <a:effectLst/>
        </p:spPr>
      </p:pic>
      <p:pic>
        <p:nvPicPr>
          <p:cNvPr id="2061" name="Picture 13"/>
          <p:cNvPicPr>
            <a:picLocks noChangeAspect="1" noChangeArrowheads="1"/>
          </p:cNvPicPr>
          <p:nvPr/>
        </p:nvPicPr>
        <p:blipFill>
          <a:blip r:embed="rId8"/>
          <a:srcRect/>
          <a:stretch>
            <a:fillRect/>
          </a:stretch>
        </p:blipFill>
        <p:spPr bwMode="auto">
          <a:xfrm>
            <a:off x="3180892" y="1502185"/>
            <a:ext cx="6143636" cy="389053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Other Features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3200" dirty="0">
              <a:solidFill>
                <a:srgbClr val="000000"/>
              </a:solidFill>
            </a:endParaRPr>
          </a:p>
          <a:p>
            <a:pPr eaLnBrk="1" hangingPunct="1"/>
            <a:r>
              <a:rPr lang="en-US" sz="3200" dirty="0">
                <a:solidFill>
                  <a:srgbClr val="000000"/>
                </a:solidFill>
              </a:rPr>
              <a:t>TLM Communication (from </a:t>
            </a:r>
            <a:r>
              <a:rPr lang="en-US" sz="3200" dirty="0" err="1">
                <a:solidFill>
                  <a:srgbClr val="000000"/>
                </a:solidFill>
              </a:rPr>
              <a:t>SystemC</a:t>
            </a:r>
            <a:r>
              <a:rPr lang="en-US" sz="3200" dirty="0">
                <a:solidFill>
                  <a:srgbClr val="000000"/>
                </a:solidFill>
              </a:rPr>
              <a:t>)</a:t>
            </a:r>
          </a:p>
          <a:p>
            <a:pPr eaLnBrk="1" hangingPunct="1"/>
            <a:endParaRPr lang="en-US" sz="3200" dirty="0">
              <a:solidFill>
                <a:srgbClr val="000000"/>
              </a:solidFill>
            </a:endParaRPr>
          </a:p>
          <a:p>
            <a:pPr eaLnBrk="1" hangingPunct="1"/>
            <a:r>
              <a:rPr lang="en-US" sz="3200" dirty="0">
                <a:solidFill>
                  <a:srgbClr val="000000"/>
                </a:solidFill>
              </a:rPr>
              <a:t>Message Reporting</a:t>
            </a:r>
          </a:p>
          <a:p>
            <a:pPr eaLnBrk="1" hangingPunct="1"/>
            <a:endParaRPr lang="en-US" sz="3200" dirty="0">
              <a:solidFill>
                <a:srgbClr val="000000"/>
              </a:solidFill>
            </a:endParaRPr>
          </a:p>
          <a:p>
            <a:pPr eaLnBrk="1" hangingPunct="1"/>
            <a:r>
              <a:rPr lang="en-US" sz="3200" dirty="0">
                <a:solidFill>
                  <a:srgbClr val="000000"/>
                </a:solidFill>
              </a:rPr>
              <a:t>End-of-test mechanism (aka objections)</a:t>
            </a:r>
          </a:p>
          <a:p>
            <a:pPr eaLnBrk="1" hangingPunct="1"/>
            <a:endParaRPr lang="en-US" sz="3200" dirty="0">
              <a:solidFill>
                <a:srgbClr val="000000"/>
              </a:solidFill>
            </a:endParaRPr>
          </a:p>
          <a:p>
            <a:pPr eaLnBrk="1" hangingPunct="1"/>
            <a:r>
              <a:rPr lang="en-US" sz="3200" dirty="0">
                <a:solidFill>
                  <a:srgbClr val="000000"/>
                </a:solidFill>
              </a:rPr>
              <a:t>Register Layer (from VMM RAL)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35150" y="692150"/>
            <a:ext cx="6480175" cy="649288"/>
          </a:xfrm>
        </p:spPr>
        <p:txBody>
          <a:bodyPr/>
          <a:lstStyle/>
          <a:p>
            <a:pPr eaLnBrk="1" hangingPunct="1"/>
            <a:r>
              <a:rPr lang="en-IN" b="1" dirty="0"/>
              <a:t>Concepts</a:t>
            </a:r>
            <a:endParaRPr lang="uk-UA" b="1" dirty="0"/>
          </a:p>
        </p:txBody>
      </p:sp>
      <p:sp>
        <p:nvSpPr>
          <p:cNvPr id="4099" name="Rectangle 3"/>
          <p:cNvSpPr>
            <a:spLocks noGrp="1" noChangeArrowheads="1"/>
          </p:cNvSpPr>
          <p:nvPr>
            <p:ph type="body" idx="1"/>
          </p:nvPr>
        </p:nvSpPr>
        <p:spPr>
          <a:xfrm>
            <a:off x="1403350" y="1773238"/>
            <a:ext cx="6769100" cy="4643437"/>
          </a:xfrm>
        </p:spPr>
        <p:txBody>
          <a:bodyPr/>
          <a:lstStyle/>
          <a:p>
            <a:pPr eaLnBrk="1" hangingPunct="1">
              <a:lnSpc>
                <a:spcPct val="80000"/>
              </a:lnSpc>
            </a:pPr>
            <a:endParaRPr lang="en-US" sz="3200" dirty="0">
              <a:ea typeface="굴림" charset="-127"/>
            </a:endParaRPr>
          </a:p>
          <a:p>
            <a:pPr eaLnBrk="1" hangingPunct="1">
              <a:lnSpc>
                <a:spcPct val="80000"/>
              </a:lnSpc>
            </a:pPr>
            <a:r>
              <a:rPr lang="en-US" sz="3200" dirty="0">
                <a:ea typeface="굴림" charset="-127"/>
              </a:rPr>
              <a:t>UVM Overview</a:t>
            </a:r>
          </a:p>
          <a:p>
            <a:pPr eaLnBrk="1" hangingPunct="1">
              <a:lnSpc>
                <a:spcPct val="80000"/>
              </a:lnSpc>
            </a:pPr>
            <a:endParaRPr lang="en-US" sz="3200" dirty="0">
              <a:ea typeface="굴림" charset="-127"/>
            </a:endParaRPr>
          </a:p>
          <a:p>
            <a:pPr eaLnBrk="1" hangingPunct="1">
              <a:lnSpc>
                <a:spcPct val="80000"/>
              </a:lnSpc>
            </a:pPr>
            <a:r>
              <a:rPr lang="en-US" sz="3200" dirty="0">
                <a:ea typeface="굴림" charset="-127"/>
              </a:rPr>
              <a:t>UVM Library Basics</a:t>
            </a:r>
          </a:p>
          <a:p>
            <a:pPr eaLnBrk="1" hangingPunct="1">
              <a:lnSpc>
                <a:spcPct val="80000"/>
              </a:lnSpc>
            </a:pPr>
            <a:endParaRPr lang="en-US" sz="3200" dirty="0">
              <a:ea typeface="굴림" charset="-127"/>
            </a:endParaRPr>
          </a:p>
          <a:p>
            <a:pPr eaLnBrk="1" hangingPunct="1">
              <a:lnSpc>
                <a:spcPct val="80000"/>
              </a:lnSpc>
            </a:pPr>
            <a:r>
              <a:rPr lang="en-US" sz="3200" dirty="0">
                <a:ea typeface="굴림" charset="-127"/>
              </a:rPr>
              <a:t>Interface UVCs</a:t>
            </a:r>
            <a:endParaRPr lang="uk-UA"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35150" y="692150"/>
            <a:ext cx="6480175" cy="649288"/>
          </a:xfrm>
        </p:spPr>
        <p:txBody>
          <a:bodyPr/>
          <a:lstStyle/>
          <a:p>
            <a:pPr eaLnBrk="1" hangingPunct="1"/>
            <a:endParaRPr lang="uk-UA" b="1" dirty="0"/>
          </a:p>
        </p:txBody>
      </p:sp>
      <p:sp>
        <p:nvSpPr>
          <p:cNvPr id="4099" name="Rectangle 3"/>
          <p:cNvSpPr>
            <a:spLocks noGrp="1" noChangeArrowheads="1"/>
          </p:cNvSpPr>
          <p:nvPr>
            <p:ph type="body" idx="1"/>
          </p:nvPr>
        </p:nvSpPr>
        <p:spPr>
          <a:xfrm>
            <a:off x="1403350" y="1773238"/>
            <a:ext cx="6769100" cy="4643437"/>
          </a:xfrm>
        </p:spPr>
        <p:txBody>
          <a:bodyPr/>
          <a:lstStyle/>
          <a:p>
            <a:pPr algn="ctr" eaLnBrk="1" hangingPunct="1">
              <a:lnSpc>
                <a:spcPct val="80000"/>
              </a:lnSpc>
              <a:buNone/>
            </a:pPr>
            <a:endParaRPr lang="en-IN" sz="6600" dirty="0"/>
          </a:p>
          <a:p>
            <a:pPr algn="ctr" eaLnBrk="1" hangingPunct="1">
              <a:lnSpc>
                <a:spcPct val="80000"/>
              </a:lnSpc>
              <a:buNone/>
            </a:pPr>
            <a:r>
              <a:rPr lang="en-IN" sz="6600" dirty="0"/>
              <a:t>UVM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Verification Plan</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2000" dirty="0">
                <a:solidFill>
                  <a:srgbClr val="000000"/>
                </a:solidFill>
              </a:rPr>
              <a:t>Identifying what features of the DUT need to be verified</a:t>
            </a:r>
          </a:p>
          <a:p>
            <a:pPr algn="just" eaLnBrk="1" hangingPunct="1"/>
            <a:endParaRPr lang="en-US" sz="2000" dirty="0">
              <a:solidFill>
                <a:srgbClr val="000000"/>
              </a:solidFill>
            </a:endParaRPr>
          </a:p>
          <a:p>
            <a:pPr algn="just" eaLnBrk="1" hangingPunct="1"/>
            <a:r>
              <a:rPr lang="en-US" sz="2000" dirty="0">
                <a:solidFill>
                  <a:srgbClr val="000000"/>
                </a:solidFill>
              </a:rPr>
              <a:t>Use of static formal verification, simulation, emulation, or FPGA prototyping</a:t>
            </a:r>
          </a:p>
          <a:p>
            <a:pPr algn="just" eaLnBrk="1" hangingPunct="1"/>
            <a:endParaRPr lang="en-US" sz="2000" dirty="0">
              <a:solidFill>
                <a:srgbClr val="000000"/>
              </a:solidFill>
            </a:endParaRPr>
          </a:p>
          <a:p>
            <a:pPr algn="just" eaLnBrk="1" hangingPunct="1"/>
            <a:r>
              <a:rPr lang="en-US" sz="2000" dirty="0">
                <a:solidFill>
                  <a:srgbClr val="000000"/>
                </a:solidFill>
              </a:rPr>
              <a:t>Coverage data is collected and monitored</a:t>
            </a:r>
          </a:p>
          <a:p>
            <a:pPr algn="just" eaLnBrk="1" hangingPunct="1"/>
            <a:endParaRPr lang="en-US" sz="2000" dirty="0">
              <a:solidFill>
                <a:srgbClr val="000000"/>
              </a:solidFill>
            </a:endParaRPr>
          </a:p>
          <a:p>
            <a:pPr algn="just" eaLnBrk="1" hangingPunct="1"/>
            <a:r>
              <a:rPr lang="en-US" sz="2000" dirty="0">
                <a:solidFill>
                  <a:srgbClr val="000000"/>
                </a:solidFill>
              </a:rPr>
              <a:t>Exists as a spreadsheet, a series of documents, or a special purpose tool (helps to write, refine, &amp; maintain plan)</a:t>
            </a:r>
          </a:p>
          <a:p>
            <a:pPr algn="just" eaLnBrk="1" hangingPunct="1"/>
            <a:endParaRPr lang="en-US" sz="2000" dirty="0">
              <a:solidFill>
                <a:srgbClr val="000000"/>
              </a:solidFill>
            </a:endParaRPr>
          </a:p>
          <a:p>
            <a:pPr algn="just" eaLnBrk="1" hangingPunct="1"/>
            <a:r>
              <a:rPr lang="en-US" sz="2000" dirty="0">
                <a:solidFill>
                  <a:srgbClr val="000000"/>
                </a:solidFill>
              </a:rPr>
              <a:t>Coverage driven verification </a:t>
            </a:r>
            <a:r>
              <a:rPr lang="en-US" sz="2000" dirty="0" err="1">
                <a:solidFill>
                  <a:srgbClr val="000000"/>
                </a:solidFill>
              </a:rPr>
              <a:t>wrt</a:t>
            </a:r>
            <a:r>
              <a:rPr lang="en-US" sz="2000" dirty="0">
                <a:solidFill>
                  <a:srgbClr val="000000"/>
                </a:solidFill>
              </a:rPr>
              <a:t> UVM focuses on simulation-based verification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Coverage-driven Verification</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sp>
        <p:nvSpPr>
          <p:cNvPr id="4" name="TextBox 3"/>
          <p:cNvSpPr txBox="1"/>
          <p:nvPr/>
        </p:nvSpPr>
        <p:spPr>
          <a:xfrm>
            <a:off x="2000232" y="1643050"/>
            <a:ext cx="3357586" cy="3416320"/>
          </a:xfrm>
          <a:prstGeom prst="rect">
            <a:avLst/>
          </a:prstGeom>
          <a:noFill/>
          <a:ln>
            <a:solidFill>
              <a:srgbClr val="000000"/>
            </a:solidFill>
          </a:ln>
        </p:spPr>
        <p:txBody>
          <a:bodyPr wrap="square" rtlCol="0">
            <a:spAutoFit/>
          </a:bodyPr>
          <a:lstStyle/>
          <a:p>
            <a:r>
              <a:rPr lang="en-IN" b="1" dirty="0"/>
              <a:t>Classical Constrained Random Verification</a:t>
            </a:r>
          </a:p>
          <a:p>
            <a:pPr>
              <a:buFont typeface="Arial" pitchFamily="34" charset="0"/>
              <a:buChar char="•"/>
            </a:pPr>
            <a:r>
              <a:rPr lang="en-IN" dirty="0"/>
              <a:t> Starts with random stimulus</a:t>
            </a:r>
          </a:p>
          <a:p>
            <a:pPr>
              <a:buFont typeface="Arial" pitchFamily="34" charset="0"/>
              <a:buChar char="•"/>
            </a:pPr>
            <a:r>
              <a:rPr lang="en-IN" dirty="0"/>
              <a:t> gradually tightens constraints until coverage goals are met</a:t>
            </a:r>
          </a:p>
          <a:p>
            <a:pPr>
              <a:buFont typeface="Arial" pitchFamily="34" charset="0"/>
              <a:buChar char="•"/>
            </a:pPr>
            <a:r>
              <a:rPr lang="en-IN" dirty="0"/>
              <a:t> relies on brute power of randomization &amp; compute server farms to cover state space</a:t>
            </a:r>
          </a:p>
          <a:p>
            <a:pPr>
              <a:buFont typeface="Arial" pitchFamily="34" charset="0"/>
              <a:buChar char="•"/>
            </a:pPr>
            <a:endParaRPr lang="en-IN" dirty="0"/>
          </a:p>
          <a:p>
            <a:pPr>
              <a:buFont typeface="Arial" pitchFamily="34" charset="0"/>
              <a:buChar char="•"/>
            </a:pPr>
            <a:r>
              <a:rPr lang="en-IN" dirty="0"/>
              <a:t> UVM directly supports this</a:t>
            </a:r>
          </a:p>
          <a:p>
            <a:endParaRPr lang="en-IN" dirty="0"/>
          </a:p>
        </p:txBody>
      </p:sp>
      <p:sp>
        <p:nvSpPr>
          <p:cNvPr id="5" name="TextBox 4"/>
          <p:cNvSpPr txBox="1"/>
          <p:nvPr/>
        </p:nvSpPr>
        <p:spPr>
          <a:xfrm>
            <a:off x="5500694" y="1648414"/>
            <a:ext cx="3286148" cy="5078313"/>
          </a:xfrm>
          <a:prstGeom prst="rect">
            <a:avLst/>
          </a:prstGeom>
          <a:noFill/>
          <a:ln>
            <a:solidFill>
              <a:srgbClr val="000000"/>
            </a:solidFill>
          </a:ln>
        </p:spPr>
        <p:txBody>
          <a:bodyPr wrap="square" rtlCol="0">
            <a:spAutoFit/>
          </a:bodyPr>
          <a:lstStyle/>
          <a:p>
            <a:r>
              <a:rPr lang="en-IN" b="1" dirty="0"/>
              <a:t>Graph based stimulus generation</a:t>
            </a:r>
          </a:p>
          <a:p>
            <a:pPr>
              <a:buFont typeface="Arial" pitchFamily="34" charset="0"/>
              <a:buChar char="•"/>
            </a:pPr>
            <a:r>
              <a:rPr lang="en-IN" dirty="0"/>
              <a:t> Known as Intelligent TB</a:t>
            </a:r>
          </a:p>
          <a:p>
            <a:pPr>
              <a:buFont typeface="Arial" pitchFamily="34" charset="0"/>
              <a:buChar char="•"/>
            </a:pPr>
            <a:r>
              <a:rPr lang="en-IN" dirty="0"/>
              <a:t> starts from an abstract description of legal transitions between high level states of DUT</a:t>
            </a:r>
          </a:p>
          <a:p>
            <a:pPr>
              <a:buFont typeface="Arial" pitchFamily="34" charset="0"/>
              <a:buChar char="•"/>
            </a:pPr>
            <a:r>
              <a:rPr lang="en-IN" dirty="0"/>
              <a:t> Automatically enumerates minimum set of tests needed to cover the path through this state space</a:t>
            </a:r>
          </a:p>
          <a:p>
            <a:pPr>
              <a:buFont typeface="Arial" pitchFamily="34" charset="0"/>
              <a:buChar char="•"/>
            </a:pPr>
            <a:r>
              <a:rPr lang="en-IN" dirty="0"/>
              <a:t> Can achieve high coverage in far fewer cycles than constrained random</a:t>
            </a:r>
          </a:p>
          <a:p>
            <a:pPr>
              <a:buFont typeface="Arial" pitchFamily="34" charset="0"/>
              <a:buChar char="•"/>
            </a:pPr>
            <a:endParaRPr lang="en-IN" dirty="0"/>
          </a:p>
          <a:p>
            <a:pPr>
              <a:buFont typeface="Arial" pitchFamily="34" charset="0"/>
              <a:buChar char="•"/>
            </a:pPr>
            <a:r>
              <a:rPr lang="en-IN" dirty="0"/>
              <a:t> Separate, dedicated tool required for this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Functional &amp; Code Coverage</a:t>
            </a:r>
          </a:p>
        </p:txBody>
      </p:sp>
      <p:sp>
        <p:nvSpPr>
          <p:cNvPr id="4" name="TextBox 3"/>
          <p:cNvSpPr txBox="1"/>
          <p:nvPr/>
        </p:nvSpPr>
        <p:spPr>
          <a:xfrm>
            <a:off x="1857356" y="928670"/>
            <a:ext cx="3143272" cy="2862322"/>
          </a:xfrm>
          <a:prstGeom prst="rect">
            <a:avLst/>
          </a:prstGeom>
          <a:noFill/>
        </p:spPr>
        <p:txBody>
          <a:bodyPr wrap="square" rtlCol="0">
            <a:spAutoFit/>
          </a:bodyPr>
          <a:lstStyle/>
          <a:p>
            <a:r>
              <a:rPr lang="en-IN" b="1" dirty="0"/>
              <a:t>FUNCTIONAL COVERAGE</a:t>
            </a:r>
          </a:p>
          <a:p>
            <a:endParaRPr lang="en-IN" b="1" dirty="0"/>
          </a:p>
          <a:p>
            <a:pPr>
              <a:buFont typeface="Wingdings" pitchFamily="2" charset="2"/>
              <a:buChar char="Ø"/>
            </a:pPr>
            <a:r>
              <a:rPr lang="en-IN" dirty="0"/>
              <a:t> attempts to measure if features in verification plan have actually been executed by DUT</a:t>
            </a:r>
          </a:p>
          <a:p>
            <a:pPr>
              <a:buFont typeface="Wingdings" pitchFamily="2" charset="2"/>
              <a:buChar char="Ø"/>
            </a:pPr>
            <a:endParaRPr lang="en-IN" dirty="0"/>
          </a:p>
          <a:p>
            <a:pPr>
              <a:buFont typeface="Wingdings" pitchFamily="2" charset="2"/>
              <a:buChar char="Ø"/>
            </a:pPr>
            <a:r>
              <a:rPr lang="en-IN" dirty="0"/>
              <a:t> qualitative measure</a:t>
            </a:r>
          </a:p>
          <a:p>
            <a:pPr>
              <a:buFont typeface="Wingdings" pitchFamily="2" charset="2"/>
              <a:buChar char="Ø"/>
            </a:pPr>
            <a:endParaRPr lang="en-IN" dirty="0"/>
          </a:p>
          <a:p>
            <a:endParaRPr lang="en-IN" dirty="0"/>
          </a:p>
        </p:txBody>
      </p:sp>
      <p:sp>
        <p:nvSpPr>
          <p:cNvPr id="5" name="TextBox 4"/>
          <p:cNvSpPr txBox="1"/>
          <p:nvPr/>
        </p:nvSpPr>
        <p:spPr>
          <a:xfrm>
            <a:off x="5286380" y="928670"/>
            <a:ext cx="3143272" cy="3970318"/>
          </a:xfrm>
          <a:prstGeom prst="rect">
            <a:avLst/>
          </a:prstGeom>
          <a:noFill/>
        </p:spPr>
        <p:txBody>
          <a:bodyPr wrap="square" rtlCol="0">
            <a:spAutoFit/>
          </a:bodyPr>
          <a:lstStyle/>
          <a:p>
            <a:r>
              <a:rPr lang="en-IN" b="1" dirty="0"/>
              <a:t>CODE COVERAGE</a:t>
            </a:r>
          </a:p>
          <a:p>
            <a:endParaRPr lang="en-IN" b="1" dirty="0"/>
          </a:p>
          <a:p>
            <a:pPr>
              <a:buFont typeface="Wingdings" pitchFamily="2" charset="2"/>
              <a:buChar char="Ø"/>
            </a:pPr>
            <a:r>
              <a:rPr lang="en-IN" dirty="0"/>
              <a:t> measures the execution of actual RTL</a:t>
            </a:r>
          </a:p>
          <a:p>
            <a:pPr>
              <a:buFont typeface="Wingdings" pitchFamily="2" charset="2"/>
              <a:buChar char="Ø"/>
            </a:pPr>
            <a:endParaRPr lang="en-IN" dirty="0"/>
          </a:p>
          <a:p>
            <a:pPr>
              <a:buFont typeface="Wingdings" pitchFamily="2" charset="2"/>
              <a:buChar char="Ø"/>
            </a:pPr>
            <a:r>
              <a:rPr lang="en-IN" dirty="0"/>
              <a:t> includes statement &amp; branch coverage, state &amp; state transition coverage</a:t>
            </a:r>
          </a:p>
          <a:p>
            <a:pPr>
              <a:buFont typeface="Wingdings" pitchFamily="2" charset="2"/>
              <a:buChar char="Ø"/>
            </a:pPr>
            <a:endParaRPr lang="en-IN" dirty="0"/>
          </a:p>
          <a:p>
            <a:pPr>
              <a:buFont typeface="Wingdings" pitchFamily="2" charset="2"/>
              <a:buChar char="Ø"/>
            </a:pPr>
            <a:r>
              <a:rPr lang="en-IN" dirty="0"/>
              <a:t> is largely automatic</a:t>
            </a:r>
          </a:p>
          <a:p>
            <a:pPr>
              <a:buFont typeface="Wingdings" pitchFamily="2" charset="2"/>
              <a:buChar char="Ø"/>
            </a:pPr>
            <a:endParaRPr lang="en-IN" dirty="0"/>
          </a:p>
          <a:p>
            <a:pPr>
              <a:buFont typeface="Wingdings" pitchFamily="2" charset="2"/>
              <a:buChar char="Ø"/>
            </a:pPr>
            <a:r>
              <a:rPr lang="en-IN" dirty="0"/>
              <a:t> quantitative measure</a:t>
            </a:r>
          </a:p>
          <a:p>
            <a:pPr>
              <a:buFont typeface="Wingdings" pitchFamily="2" charset="2"/>
              <a:buChar char="Ø"/>
            </a:pP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Functional Coverage</a:t>
            </a:r>
          </a:p>
        </p:txBody>
      </p:sp>
      <p:sp>
        <p:nvSpPr>
          <p:cNvPr id="6" name="TextBox 5"/>
          <p:cNvSpPr txBox="1"/>
          <p:nvPr/>
        </p:nvSpPr>
        <p:spPr>
          <a:xfrm>
            <a:off x="1857356" y="1071546"/>
            <a:ext cx="7215206" cy="4524315"/>
          </a:xfrm>
          <a:prstGeom prst="rect">
            <a:avLst/>
          </a:prstGeom>
          <a:noFill/>
        </p:spPr>
        <p:txBody>
          <a:bodyPr wrap="square" rtlCol="0">
            <a:spAutoFit/>
          </a:bodyPr>
          <a:lstStyle/>
          <a:p>
            <a:r>
              <a:rPr lang="en-IN" dirty="0"/>
              <a:t>Functional coverage helps identify:</a:t>
            </a:r>
          </a:p>
          <a:p>
            <a:endParaRPr lang="en-IN" dirty="0"/>
          </a:p>
          <a:p>
            <a:pPr>
              <a:buFont typeface="Wingdings" pitchFamily="2" charset="2"/>
              <a:buChar char="v"/>
            </a:pPr>
            <a:r>
              <a:rPr lang="en-IN" dirty="0"/>
              <a:t> which features in the verification plan have been tested successfully</a:t>
            </a:r>
          </a:p>
          <a:p>
            <a:pPr>
              <a:buFont typeface="Wingdings" pitchFamily="2" charset="2"/>
              <a:buChar char="v"/>
            </a:pPr>
            <a:endParaRPr lang="en-IN" dirty="0"/>
          </a:p>
          <a:p>
            <a:pPr>
              <a:buFont typeface="Wingdings" pitchFamily="2" charset="2"/>
              <a:buChar char="v"/>
            </a:pPr>
            <a:r>
              <a:rPr lang="en-IN" dirty="0"/>
              <a:t> which features in the verification plan have not yet been tested and thus require further work</a:t>
            </a:r>
          </a:p>
          <a:p>
            <a:pPr>
              <a:buFont typeface="Wingdings" pitchFamily="2" charset="2"/>
              <a:buChar char="v"/>
            </a:pPr>
            <a:endParaRPr lang="en-IN" dirty="0"/>
          </a:p>
          <a:p>
            <a:pPr>
              <a:buFont typeface="Wingdings" pitchFamily="2" charset="2"/>
              <a:buChar char="v"/>
            </a:pPr>
            <a:r>
              <a:rPr lang="en-IN" dirty="0"/>
              <a:t> what proportion of the features have been tested and thus how close the verification process is complete</a:t>
            </a:r>
          </a:p>
          <a:p>
            <a:pPr>
              <a:buFont typeface="Wingdings" pitchFamily="2" charset="2"/>
              <a:buChar char="v"/>
            </a:pPr>
            <a:endParaRPr lang="en-IN" dirty="0"/>
          </a:p>
          <a:p>
            <a:pPr>
              <a:buFont typeface="Wingdings" pitchFamily="2" charset="2"/>
              <a:buChar char="v"/>
            </a:pPr>
            <a:r>
              <a:rPr lang="en-IN" dirty="0"/>
              <a:t> the set of tests that provide maximum coverage using the minimum number of CPU cycles</a:t>
            </a:r>
          </a:p>
          <a:p>
            <a:pPr>
              <a:buFont typeface="Wingdings" pitchFamily="2" charset="2"/>
              <a:buChar char="v"/>
            </a:pPr>
            <a:endParaRPr lang="en-IN" dirty="0"/>
          </a:p>
          <a:p>
            <a:pPr>
              <a:buFont typeface="Wingdings" pitchFamily="2" charset="2"/>
              <a:buChar char="v"/>
            </a:pPr>
            <a:r>
              <a:rPr lang="en-IN" dirty="0"/>
              <a:t> confidence that previously fixed design bugs have not been reintroduced into the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Coverage Model</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None/>
            </a:pPr>
            <a:r>
              <a:rPr lang="en-US" dirty="0">
                <a:solidFill>
                  <a:srgbClr val="000000"/>
                </a:solidFill>
              </a:rPr>
              <a:t>	Verification plan</a:t>
            </a:r>
          </a:p>
          <a:p>
            <a:pPr eaLnBrk="1" hangingPunct="1">
              <a:buNone/>
            </a:pPr>
            <a:endParaRPr lang="en-US" dirty="0">
              <a:solidFill>
                <a:srgbClr val="000000"/>
              </a:solidFill>
            </a:endParaRPr>
          </a:p>
          <a:p>
            <a:pPr eaLnBrk="1" hangingPunct="1">
              <a:buNone/>
            </a:pPr>
            <a:endParaRPr lang="en-US" dirty="0">
              <a:solidFill>
                <a:srgbClr val="000000"/>
              </a:solidFill>
            </a:endParaRPr>
          </a:p>
          <a:p>
            <a:pPr eaLnBrk="1" hangingPunct="1">
              <a:buNone/>
            </a:pPr>
            <a:r>
              <a:rPr lang="en-US" dirty="0">
                <a:solidFill>
                  <a:srgbClr val="000000"/>
                </a:solidFill>
              </a:rPr>
              <a:t>	Features to be verified</a:t>
            </a:r>
          </a:p>
          <a:p>
            <a:pPr eaLnBrk="1" hangingPunct="1">
              <a:buNone/>
            </a:pPr>
            <a:endParaRPr lang="en-US" dirty="0">
              <a:solidFill>
                <a:srgbClr val="000000"/>
              </a:solidFill>
            </a:endParaRPr>
          </a:p>
          <a:p>
            <a:pPr eaLnBrk="1" hangingPunct="1">
              <a:buNone/>
            </a:pPr>
            <a:endParaRPr lang="en-US" dirty="0">
              <a:solidFill>
                <a:srgbClr val="000000"/>
              </a:solidFill>
            </a:endParaRPr>
          </a:p>
          <a:p>
            <a:pPr eaLnBrk="1" hangingPunct="1">
              <a:buNone/>
            </a:pPr>
            <a:r>
              <a:rPr lang="en-US" dirty="0">
                <a:solidFill>
                  <a:srgbClr val="000000"/>
                </a:solidFill>
              </a:rPr>
              <a:t>		  CODE	       Coverage information</a:t>
            </a:r>
          </a:p>
          <a:p>
            <a:pPr eaLnBrk="1" hangingPunct="1">
              <a:buNone/>
            </a:pPr>
            <a:endParaRPr lang="en-US" dirty="0">
              <a:solidFill>
                <a:srgbClr val="000000"/>
              </a:solidFill>
            </a:endParaRPr>
          </a:p>
          <a:p>
            <a:pPr eaLnBrk="1" hangingPunct="1">
              <a:buNone/>
            </a:pPr>
            <a:r>
              <a:rPr lang="en-US" dirty="0">
                <a:solidFill>
                  <a:srgbClr val="000000"/>
                </a:solidFill>
              </a:rPr>
              <a:t>Sample based     property based	code</a:t>
            </a:r>
          </a:p>
          <a:p>
            <a:pPr eaLnBrk="1" hangingPunct="1">
              <a:buNone/>
            </a:pPr>
            <a:r>
              <a:rPr lang="en-US" sz="2000" dirty="0">
                <a:solidFill>
                  <a:srgbClr val="000000"/>
                </a:solidFill>
              </a:rPr>
              <a:t>(SV </a:t>
            </a:r>
            <a:r>
              <a:rPr lang="en-US" sz="2000" dirty="0" err="1">
                <a:solidFill>
                  <a:srgbClr val="000000"/>
                </a:solidFill>
              </a:rPr>
              <a:t>covergroups</a:t>
            </a:r>
            <a:r>
              <a:rPr lang="en-US" sz="2000" dirty="0">
                <a:solidFill>
                  <a:srgbClr val="000000"/>
                </a:solidFill>
              </a:rPr>
              <a:t>) 	(SV cover property)</a:t>
            </a:r>
          </a:p>
        </p:txBody>
      </p:sp>
      <p:sp>
        <p:nvSpPr>
          <p:cNvPr id="5" name="Down Arrow 4"/>
          <p:cNvSpPr/>
          <p:nvPr/>
        </p:nvSpPr>
        <p:spPr>
          <a:xfrm>
            <a:off x="3500430" y="1428736"/>
            <a:ext cx="428628"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3500430" y="3000372"/>
            <a:ext cx="428628"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4429124" y="4000504"/>
            <a:ext cx="92869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rot="10800000" flipV="1">
            <a:off x="3500430" y="4500570"/>
            <a:ext cx="314327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286512" y="4643446"/>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72264" y="4500570"/>
            <a:ext cx="135732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Essential steps in coverage-driven verification process</a:t>
            </a:r>
          </a:p>
        </p:txBody>
      </p:sp>
      <p:sp>
        <p:nvSpPr>
          <p:cNvPr id="5123" name="Rectangle 3"/>
          <p:cNvSpPr>
            <a:spLocks noGrp="1" noChangeArrowheads="1"/>
          </p:cNvSpPr>
          <p:nvPr>
            <p:ph type="body" idx="1"/>
          </p:nvPr>
        </p:nvSpPr>
        <p:spPr>
          <a:xfrm>
            <a:off x="1908175" y="909638"/>
            <a:ext cx="7056438" cy="5832475"/>
          </a:xfrm>
        </p:spPr>
        <p:txBody>
          <a:bodyPr/>
          <a:lstStyle/>
          <a:p>
            <a:pPr>
              <a:buFont typeface="+mj-lt"/>
              <a:buAutoNum type="arabicPeriod"/>
            </a:pPr>
            <a:r>
              <a:rPr lang="en-IN" sz="2000" dirty="0">
                <a:solidFill>
                  <a:srgbClr val="212529"/>
                </a:solidFill>
                <a:latin typeface="-apple-system"/>
              </a:rPr>
              <a:t>Create the verification plan with the involvement of stakeholders</a:t>
            </a:r>
          </a:p>
          <a:p>
            <a:pPr>
              <a:buFont typeface="+mj-lt"/>
              <a:buAutoNum type="arabicPeriod"/>
            </a:pPr>
            <a:r>
              <a:rPr lang="en-IN" sz="2000" dirty="0">
                <a:solidFill>
                  <a:srgbClr val="212529"/>
                </a:solidFill>
                <a:latin typeface="-apple-system"/>
              </a:rPr>
              <a:t>Create the coverage model from the verification plan</a:t>
            </a:r>
          </a:p>
          <a:p>
            <a:pPr>
              <a:buFont typeface="+mj-lt"/>
              <a:buAutoNum type="arabicPeriod"/>
            </a:pPr>
            <a:r>
              <a:rPr lang="en-IN" sz="2000" dirty="0">
                <a:solidFill>
                  <a:srgbClr val="212529"/>
                </a:solidFill>
                <a:latin typeface="-apple-system"/>
              </a:rPr>
              <a:t>Debug the verification environment, checkers, and coverage model</a:t>
            </a:r>
          </a:p>
          <a:p>
            <a:pPr>
              <a:buFont typeface="+mj-lt"/>
              <a:buAutoNum type="arabicPeriod"/>
            </a:pPr>
            <a:r>
              <a:rPr lang="en-IN" sz="2000" dirty="0">
                <a:solidFill>
                  <a:srgbClr val="212529"/>
                </a:solidFill>
                <a:latin typeface="-apple-system"/>
              </a:rPr>
              <a:t>Run tests with multiple random seeds until cumulative coverage flattens off</a:t>
            </a:r>
          </a:p>
          <a:p>
            <a:pPr>
              <a:buFont typeface="+mj-lt"/>
              <a:buAutoNum type="arabicPeriod"/>
            </a:pPr>
            <a:r>
              <a:rPr lang="en-IN" sz="2000" dirty="0">
                <a:solidFill>
                  <a:srgbClr val="212529"/>
                </a:solidFill>
                <a:latin typeface="-apple-system"/>
              </a:rPr>
              <a:t>Annotate coverage results back onto the verification plan</a:t>
            </a:r>
          </a:p>
          <a:p>
            <a:pPr>
              <a:buFont typeface="+mj-lt"/>
              <a:buAutoNum type="arabicPeriod"/>
            </a:pPr>
            <a:r>
              <a:rPr lang="en-IN" sz="2000" dirty="0">
                <a:solidFill>
                  <a:srgbClr val="212529"/>
                </a:solidFill>
                <a:latin typeface="-apple-system"/>
              </a:rPr>
              <a:t>Run further tests with modified stimulus constraints to close coverage holes</a:t>
            </a:r>
          </a:p>
          <a:p>
            <a:pPr>
              <a:buFont typeface="+mj-lt"/>
              <a:buAutoNum type="arabicPeriod"/>
            </a:pPr>
            <a:r>
              <a:rPr lang="en-IN" sz="2000" dirty="0">
                <a:solidFill>
                  <a:srgbClr val="212529"/>
                </a:solidFill>
                <a:latin typeface="-apple-system"/>
              </a:rPr>
              <a:t>Analyze and prioritize any unverified features and allocate resources accordingly</a:t>
            </a:r>
          </a:p>
          <a:p>
            <a:pPr>
              <a:buFont typeface="+mj-lt"/>
              <a:buAutoNum type="arabicPeriod"/>
            </a:pPr>
            <a:r>
              <a:rPr lang="en-IN" sz="2000" dirty="0">
                <a:solidFill>
                  <a:srgbClr val="212529"/>
                </a:solidFill>
                <a:latin typeface="-apple-system"/>
              </a:rPr>
              <a:t>Run directed tests for particularly hard-to-reach coverage holes</a:t>
            </a:r>
          </a:p>
          <a:p>
            <a:pPr>
              <a:buNone/>
            </a:pPr>
            <a:endParaRPr lang="en-IN" sz="2000" dirty="0">
              <a:solidFill>
                <a:srgbClr val="000000"/>
              </a:solidFill>
            </a:endParaRPr>
          </a:p>
          <a:p>
            <a:pPr eaLnBrk="1" hangingPunct="1"/>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03F6CF-C301-4002-A20E-E8ABC7F8D2FB}"/>
</file>

<file path=customXml/itemProps2.xml><?xml version="1.0" encoding="utf-8"?>
<ds:datastoreItem xmlns:ds="http://schemas.openxmlformats.org/officeDocument/2006/customXml" ds:itemID="{636AB744-74DC-46EA-BFC6-CAAB015A4660}"/>
</file>

<file path=customXml/itemProps3.xml><?xml version="1.0" encoding="utf-8"?>
<ds:datastoreItem xmlns:ds="http://schemas.openxmlformats.org/officeDocument/2006/customXml" ds:itemID="{0AFBD282-134D-4929-876A-8D279EE12F46}"/>
</file>

<file path=docProps/app.xml><?xml version="1.0" encoding="utf-8"?>
<Properties xmlns="http://schemas.openxmlformats.org/officeDocument/2006/extended-properties" xmlns:vt="http://schemas.openxmlformats.org/officeDocument/2006/docPropsVTypes">
  <Template>template</Template>
  <TotalTime>3143</TotalTime>
  <Words>2388</Words>
  <Application>Microsoft Office PowerPoint</Application>
  <PresentationFormat>On-screen Show (4:3)</PresentationFormat>
  <Paragraphs>213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Wingdings</vt:lpstr>
      <vt:lpstr>template</vt:lpstr>
      <vt:lpstr>UNIVERSAL VERIFICATION METHODOLOGY</vt:lpstr>
      <vt:lpstr>Concepts</vt:lpstr>
      <vt:lpstr>PowerPoint Presentation</vt:lpstr>
      <vt:lpstr>Verification Plan</vt:lpstr>
      <vt:lpstr>Coverage-driven Verification</vt:lpstr>
      <vt:lpstr>Functional &amp; Code Coverage</vt:lpstr>
      <vt:lpstr>Functional Coverage</vt:lpstr>
      <vt:lpstr>Coverage Model</vt:lpstr>
      <vt:lpstr>Essential steps in coverage-driven verification process</vt:lpstr>
      <vt:lpstr>What is UVM?</vt:lpstr>
      <vt:lpstr>Why UVM?</vt:lpstr>
      <vt:lpstr>Constrained Random Verification</vt:lpstr>
      <vt:lpstr>Layered Stimulus  </vt:lpstr>
      <vt:lpstr>The Big Picture</vt:lpstr>
      <vt:lpstr>Standardized Execution Phases</vt:lpstr>
      <vt:lpstr>The Bigger Picture</vt:lpstr>
      <vt:lpstr>Other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34</cp:revision>
  <dcterms:created xsi:type="dcterms:W3CDTF">2021-03-29T02:04:50Z</dcterms:created>
  <dcterms:modified xsi:type="dcterms:W3CDTF">2024-01-06T02:49:29Z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