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71" r:id="rId2"/>
    <p:sldId id="270" r:id="rId3"/>
    <p:sldId id="259" r:id="rId4"/>
    <p:sldId id="281" r:id="rId5"/>
    <p:sldId id="282" r:id="rId6"/>
    <p:sldId id="276" r:id="rId7"/>
    <p:sldId id="277" r:id="rId8"/>
    <p:sldId id="285" r:id="rId9"/>
    <p:sldId id="299" r:id="rId10"/>
    <p:sldId id="286" r:id="rId11"/>
    <p:sldId id="301" r:id="rId12"/>
    <p:sldId id="302" r:id="rId13"/>
    <p:sldId id="303" r:id="rId14"/>
    <p:sldId id="300" r:id="rId15"/>
    <p:sldId id="287" r:id="rId16"/>
    <p:sldId id="297" r:id="rId17"/>
    <p:sldId id="298" r:id="rId1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71864" autoAdjust="0"/>
  </p:normalViewPr>
  <p:slideViewPr>
    <p:cSldViewPr>
      <p:cViewPr varScale="1">
        <p:scale>
          <a:sx n="59" d="100"/>
          <a:sy n="59" d="100"/>
        </p:scale>
        <p:origin x="2160" y="6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2C86CE9-B6D0-492A-B1AB-940CAB4000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Subscribers</a:t>
            </a:r>
            <a:r>
              <a:rPr lang="en-US" baseline="0" dirty="0"/>
              <a:t> are used for functional coverage collection.</a:t>
            </a:r>
          </a:p>
          <a:p>
            <a:pPr eaLnBrk="1" hangingPunct="1"/>
            <a:r>
              <a:rPr lang="en-US" baseline="0" dirty="0"/>
              <a:t>Scoreboard is used for end-to-end checking or SV assertions can be built into the interfaces for checking purpose. </a:t>
            </a:r>
          </a:p>
          <a:p>
            <a:pPr eaLnBrk="1" hangingPunct="1"/>
            <a:endParaRPr lang="en-US" baseline="0" dirty="0"/>
          </a:p>
          <a:p>
            <a:pPr eaLnBrk="1" hangingPunct="1"/>
            <a:r>
              <a:rPr lang="en-US" baseline="0" dirty="0"/>
              <a:t>Virtual sequence is used for centralized control. </a:t>
            </a:r>
            <a:r>
              <a:rPr lang="en-US" b="0" i="0" dirty="0">
                <a:solidFill>
                  <a:srgbClr val="374151"/>
                </a:solidFill>
                <a:effectLst/>
                <a:latin typeface="Söhne"/>
              </a:rPr>
              <a:t>They provide a centralized point of control for starting, stopping, and coordinating sequences, which is much easier to manage compared to handling these tasks within multiple individual sequences.. Virtual sequences allow for the synchronization and management of multiple sequences that are running on different sequencers or driving stimulus to different interfaces. This is especially useful in complex testbenches where multiple interfaces or components need to be stimulated in a coordinated fashion.</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With</a:t>
            </a:r>
            <a:r>
              <a:rPr lang="en-US" baseline="0" dirty="0"/>
              <a:t> regard to UVM code generator, the structure displayed will get code generated accordingly </a:t>
            </a:r>
            <a:r>
              <a:rPr lang="en-US" b="1" baseline="0" dirty="0"/>
              <a:t>based upon the set of template files and include files</a:t>
            </a:r>
            <a:r>
              <a:rPr lang="en-US" baseline="0" dirty="0"/>
              <a:t> that are provided.</a:t>
            </a:r>
          </a:p>
          <a:p>
            <a:pPr eaLnBrk="1" hangingPunct="1"/>
            <a:r>
              <a:rPr lang="en-US" baseline="0" dirty="0"/>
              <a:t>Template files are provided for each of the interfaces and the code generator generates code for each of the interfaces shown. This means that code will be generated for the agents, components within agents and the subscribers. As well as for sequences, transactions and virtual sequences.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a:t>
            </a:r>
            <a:r>
              <a:rPr lang="en-US" baseline="0" dirty="0"/>
              <a:t> UVM register layer defines </a:t>
            </a:r>
            <a:r>
              <a:rPr lang="en-US" b="1" baseline="0" dirty="0"/>
              <a:t>several base classes </a:t>
            </a:r>
            <a:r>
              <a:rPr lang="en-US" baseline="0" dirty="0"/>
              <a:t>that, when properly extended, abstract the read/write operations to registers and memories in a DUT. </a:t>
            </a:r>
          </a:p>
          <a:p>
            <a:pPr eaLnBrk="1" hangingPunct="1"/>
            <a:r>
              <a:rPr lang="en-US" baseline="0" dirty="0"/>
              <a:t>A register model is typically composed of a </a:t>
            </a:r>
            <a:r>
              <a:rPr lang="en-US" b="1" baseline="0" dirty="0"/>
              <a:t>hierarchy of blocks </a:t>
            </a:r>
            <a:r>
              <a:rPr lang="en-US" baseline="0" dirty="0"/>
              <a:t>that usually map to the design hierarchy. Blocks contain registers, register files, and memories.</a:t>
            </a:r>
            <a:endParaRPr lang="en-US" dirty="0"/>
          </a:p>
          <a:p>
            <a:pPr eaLnBrk="1" hangingPunct="1"/>
            <a:r>
              <a:rPr lang="en-US" baseline="0" dirty="0"/>
              <a:t>So, with the use of the register layer, you can </a:t>
            </a:r>
            <a:r>
              <a:rPr lang="en-US" b="1" baseline="0" dirty="0"/>
              <a:t>read or write registers </a:t>
            </a:r>
            <a:r>
              <a:rPr lang="en-US" baseline="0" dirty="0"/>
              <a:t>within the register model </a:t>
            </a:r>
            <a:r>
              <a:rPr lang="en-US" b="1" baseline="0" dirty="0"/>
              <a:t>by name</a:t>
            </a:r>
            <a:r>
              <a:rPr lang="en-US" baseline="0" dirty="0"/>
              <a:t>, </a:t>
            </a:r>
            <a:r>
              <a:rPr lang="en-US" b="1" baseline="0" dirty="0"/>
              <a:t>without knowing precise addresses </a:t>
            </a:r>
            <a:r>
              <a:rPr lang="en-US" baseline="0" dirty="0"/>
              <a:t>of the register within the register map. </a:t>
            </a:r>
          </a:p>
          <a:p>
            <a:pPr eaLnBrk="1" hangingPunct="1"/>
            <a:endParaRPr lang="en-US" baseline="0" dirty="0"/>
          </a:p>
          <a:p>
            <a:pPr eaLnBrk="1" hangingPunct="1"/>
            <a:r>
              <a:rPr lang="en-US" baseline="0" dirty="0"/>
              <a:t>A register model is instantiated within the top level </a:t>
            </a:r>
            <a:r>
              <a:rPr lang="en-US" baseline="0" dirty="0" err="1"/>
              <a:t>env</a:t>
            </a:r>
            <a:r>
              <a:rPr lang="en-US" baseline="0" dirty="0"/>
              <a:t>. There is a register model generator to generate code for register model. The register model gets instantiated in the </a:t>
            </a:r>
            <a:r>
              <a:rPr lang="en-US" baseline="0" dirty="0" err="1"/>
              <a:t>env</a:t>
            </a:r>
            <a:r>
              <a:rPr lang="en-US" baseline="0" dirty="0"/>
              <a:t> along with necessary predictor and adapter components for each agent and make the necessary connections. </a:t>
            </a:r>
          </a:p>
          <a:p>
            <a:pPr eaLnBrk="1" hangingPunct="1"/>
            <a:r>
              <a:rPr lang="en-US" baseline="0" dirty="0"/>
              <a:t>The virtual sequence in the top level </a:t>
            </a:r>
            <a:r>
              <a:rPr lang="en-US" baseline="0" dirty="0" err="1"/>
              <a:t>env</a:t>
            </a:r>
            <a:r>
              <a:rPr lang="en-US" baseline="0" dirty="0"/>
              <a:t> will start a virtual sequence associated with the specific agent, that will then make reads and writes into registers within the register model. </a:t>
            </a:r>
          </a:p>
          <a:p>
            <a:pPr eaLnBrk="1" hangingPunct="1"/>
            <a:r>
              <a:rPr lang="en-US" baseline="0" dirty="0"/>
              <a:t>The registers in the register model would have been connected with an address map to the components within the UVM verification environment. </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en-IN" sz="1200" b="0" i="0" kern="1200" dirty="0">
              <a:solidFill>
                <a:schemeClr val="tx1"/>
              </a:solidFill>
              <a:latin typeface="Arial" charset="0"/>
              <a:ea typeface="+mn-ea"/>
              <a:cs typeface="+mn-cs"/>
            </a:endParaRPr>
          </a:p>
          <a:p>
            <a:endParaRPr lang="en-IN" sz="1200" b="0" i="0" kern="1200" dirty="0">
              <a:solidFill>
                <a:schemeClr val="tx1"/>
              </a:solidFill>
              <a:latin typeface="Arial" charset="0"/>
              <a:ea typeface="+mn-ea"/>
              <a:cs typeface="+mn-cs"/>
            </a:endParaRPr>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err="1"/>
              <a:t>uvm_object</a:t>
            </a:r>
            <a:r>
              <a:rPr lang="en-US" dirty="0"/>
              <a:t>:</a:t>
            </a:r>
          </a:p>
          <a:p>
            <a:r>
              <a:rPr lang="en-IN" sz="1200" b="0" i="0" kern="1200" dirty="0">
                <a:solidFill>
                  <a:schemeClr val="tx1"/>
                </a:solidFill>
                <a:latin typeface="Arial" charset="0"/>
                <a:ea typeface="+mn-ea"/>
                <a:cs typeface="+mn-cs"/>
              </a:rPr>
              <a:t>This is the main class </a:t>
            </a:r>
          </a:p>
          <a:p>
            <a:r>
              <a:rPr lang="en-IN" sz="1200" b="0" i="0" kern="1200" dirty="0">
                <a:solidFill>
                  <a:schemeClr val="tx1"/>
                </a:solidFill>
                <a:latin typeface="Arial" charset="0"/>
                <a:ea typeface="+mn-ea"/>
                <a:cs typeface="+mn-cs"/>
              </a:rPr>
              <a:t>Core class based operational methods (create, copy, clone, compare, print, record, etc..), instance identification fields (name, type name, unique id, etc.) and random seeding are defined in it.</a:t>
            </a:r>
          </a:p>
          <a:p>
            <a:r>
              <a:rPr lang="en-IN" sz="1200" b="0" i="0" kern="1200" dirty="0">
                <a:solidFill>
                  <a:schemeClr val="tx1"/>
                </a:solidFill>
                <a:latin typeface="Arial" charset="0"/>
                <a:ea typeface="+mn-ea"/>
                <a:cs typeface="+mn-cs"/>
              </a:rPr>
              <a:t>All </a:t>
            </a:r>
            <a:r>
              <a:rPr lang="en-IN" sz="1200" b="0" i="0" kern="1200" dirty="0" err="1">
                <a:solidFill>
                  <a:schemeClr val="tx1"/>
                </a:solidFill>
                <a:latin typeface="Arial" charset="0"/>
                <a:ea typeface="+mn-ea"/>
                <a:cs typeface="+mn-cs"/>
              </a:rPr>
              <a:t>uvm_transaction</a:t>
            </a:r>
            <a:r>
              <a:rPr lang="en-IN" sz="1200" b="0" i="0" kern="1200" dirty="0">
                <a:solidFill>
                  <a:schemeClr val="tx1"/>
                </a:solidFill>
                <a:latin typeface="Arial" charset="0"/>
                <a:ea typeface="+mn-ea"/>
                <a:cs typeface="+mn-cs"/>
              </a:rPr>
              <a:t> and </a:t>
            </a:r>
            <a:r>
              <a:rPr lang="en-IN" sz="1200" b="0" i="0" kern="1200" dirty="0" err="1">
                <a:solidFill>
                  <a:schemeClr val="tx1"/>
                </a:solidFill>
                <a:latin typeface="Arial" charset="0"/>
                <a:ea typeface="+mn-ea"/>
                <a:cs typeface="+mn-cs"/>
              </a:rPr>
              <a:t>uvm_component</a:t>
            </a:r>
            <a:r>
              <a:rPr lang="en-IN" sz="1200" b="0" i="0" kern="1200" dirty="0">
                <a:solidFill>
                  <a:schemeClr val="tx1"/>
                </a:solidFill>
                <a:latin typeface="Arial" charset="0"/>
                <a:ea typeface="+mn-ea"/>
                <a:cs typeface="+mn-cs"/>
              </a:rPr>
              <a:t> were derived from the </a:t>
            </a:r>
            <a:r>
              <a:rPr lang="en-IN" sz="1200" b="0" i="0" kern="1200" dirty="0" err="1">
                <a:solidFill>
                  <a:schemeClr val="tx1"/>
                </a:solidFill>
                <a:latin typeface="Arial" charset="0"/>
                <a:ea typeface="+mn-ea"/>
                <a:cs typeface="+mn-cs"/>
              </a:rPr>
              <a:t>uvm_object</a:t>
            </a:r>
            <a:r>
              <a:rPr lang="en-IN" sz="1200" b="0" i="0" kern="1200" dirty="0">
                <a:solidFill>
                  <a:schemeClr val="tx1"/>
                </a:solidFill>
                <a:latin typeface="Arial" charset="0"/>
                <a:ea typeface="+mn-ea"/>
                <a:cs typeface="+mn-cs"/>
              </a:rPr>
              <a:t>. Classes derived from </a:t>
            </a:r>
            <a:r>
              <a:rPr lang="en-IN" sz="1200" b="0" i="0" kern="1200" dirty="0" err="1">
                <a:solidFill>
                  <a:schemeClr val="tx1"/>
                </a:solidFill>
                <a:latin typeface="Arial" charset="0"/>
                <a:ea typeface="+mn-ea"/>
                <a:cs typeface="+mn-cs"/>
              </a:rPr>
              <a:t>uvm_object</a:t>
            </a:r>
            <a:r>
              <a:rPr lang="en-IN" sz="1200" b="0" i="0" kern="1200" dirty="0">
                <a:solidFill>
                  <a:schemeClr val="tx1"/>
                </a:solidFill>
                <a:latin typeface="Arial" charset="0"/>
                <a:ea typeface="+mn-ea"/>
                <a:cs typeface="+mn-cs"/>
              </a:rPr>
              <a:t> must implement</a:t>
            </a:r>
            <a:r>
              <a:rPr lang="en-IN" sz="1200" b="0" i="0" kern="1200" baseline="0" dirty="0">
                <a:solidFill>
                  <a:schemeClr val="tx1"/>
                </a:solidFill>
                <a:latin typeface="Arial" charset="0"/>
                <a:ea typeface="+mn-ea"/>
                <a:cs typeface="+mn-cs"/>
              </a:rPr>
              <a:t> the </a:t>
            </a:r>
            <a:r>
              <a:rPr lang="en-IN" sz="1200" b="1" i="0" kern="1200" baseline="0" dirty="0">
                <a:solidFill>
                  <a:schemeClr val="tx1"/>
                </a:solidFill>
                <a:latin typeface="Arial" charset="0"/>
                <a:ea typeface="+mn-ea"/>
                <a:cs typeface="+mn-cs"/>
              </a:rPr>
              <a:t>pure virtual methods </a:t>
            </a:r>
            <a:r>
              <a:rPr lang="en-IN" sz="1200" b="0" i="0" kern="1200" baseline="0" dirty="0">
                <a:solidFill>
                  <a:schemeClr val="tx1"/>
                </a:solidFill>
                <a:latin typeface="Arial" charset="0"/>
                <a:ea typeface="+mn-ea"/>
                <a:cs typeface="+mn-cs"/>
              </a:rPr>
              <a:t>such as create and </a:t>
            </a:r>
            <a:r>
              <a:rPr lang="en-IN" sz="1200" b="0" i="0" kern="1200" baseline="0" dirty="0" err="1">
                <a:solidFill>
                  <a:schemeClr val="tx1"/>
                </a:solidFill>
                <a:latin typeface="Arial" charset="0"/>
                <a:ea typeface="+mn-ea"/>
                <a:cs typeface="+mn-cs"/>
              </a:rPr>
              <a:t>get_type_name</a:t>
            </a:r>
            <a:r>
              <a:rPr lang="en-IN" sz="1200" b="0" i="0" kern="1200" baseline="0" dirty="0">
                <a:solidFill>
                  <a:schemeClr val="tx1"/>
                </a:solidFill>
                <a:latin typeface="Arial" charset="0"/>
                <a:ea typeface="+mn-ea"/>
                <a:cs typeface="+mn-cs"/>
              </a:rPr>
              <a:t>.</a:t>
            </a:r>
            <a:endParaRPr lang="en-IN" sz="1200" b="0" i="0" kern="1200" dirty="0">
              <a:solidFill>
                <a:schemeClr val="tx1"/>
              </a:solidFill>
              <a:latin typeface="Arial" charset="0"/>
              <a:ea typeface="+mn-ea"/>
              <a:cs typeface="+mn-cs"/>
            </a:endParaRPr>
          </a:p>
          <a:p>
            <a:pPr eaLnBrk="1" hangingPunct="1"/>
            <a:r>
              <a:rPr lang="en-US" dirty="0"/>
              <a:t>For</a:t>
            </a:r>
            <a:r>
              <a:rPr lang="en-US" baseline="0" dirty="0"/>
              <a:t> example: </a:t>
            </a:r>
            <a:r>
              <a:rPr lang="en-US" baseline="0" dirty="0" err="1"/>
              <a:t>uvm_object</a:t>
            </a:r>
            <a:r>
              <a:rPr lang="en-US" baseline="0" dirty="0"/>
              <a:t> is used to write a </a:t>
            </a:r>
            <a:r>
              <a:rPr lang="en-US" baseline="0" dirty="0" err="1"/>
              <a:t>uvm_sequence</a:t>
            </a:r>
            <a:r>
              <a:rPr lang="en-US" baseline="0" dirty="0"/>
              <a:t> item. The virtual methods in </a:t>
            </a:r>
            <a:r>
              <a:rPr lang="en-US" baseline="0" dirty="0" err="1"/>
              <a:t>uvm_object</a:t>
            </a:r>
            <a:r>
              <a:rPr lang="en-US" baseline="0" dirty="0"/>
              <a:t> can make </a:t>
            </a:r>
            <a:r>
              <a:rPr lang="en-US" baseline="0" dirty="0" err="1"/>
              <a:t>sequence_item</a:t>
            </a:r>
            <a:r>
              <a:rPr lang="en-US" baseline="0" dirty="0"/>
              <a:t> purposeful.</a:t>
            </a:r>
          </a:p>
          <a:p>
            <a:pPr eaLnBrk="1" hangingPunct="1"/>
            <a:r>
              <a:rPr lang="en-US" baseline="0" dirty="0" err="1"/>
              <a:t>uvm_object</a:t>
            </a:r>
            <a:r>
              <a:rPr lang="en-US" baseline="0" dirty="0"/>
              <a:t> has utility macros &amp; field macros. The utility macros provide implementations of the basic methods such as </a:t>
            </a:r>
            <a:r>
              <a:rPr lang="en-US" b="1" baseline="0" dirty="0"/>
              <a:t>create</a:t>
            </a:r>
            <a:r>
              <a:rPr lang="en-US" baseline="0" dirty="0"/>
              <a:t>. When you are trying to write objects without any field macros, its written as `</a:t>
            </a:r>
            <a:r>
              <a:rPr lang="en-US" baseline="0" dirty="0" err="1"/>
              <a:t>uvm_object_utils</a:t>
            </a:r>
            <a:r>
              <a:rPr lang="en-US" baseline="0" dirty="0"/>
              <a:t>(type).</a:t>
            </a:r>
          </a:p>
          <a:p>
            <a:pPr eaLnBrk="1" hangingPunct="1"/>
            <a:r>
              <a:rPr lang="en-US" baseline="0" dirty="0"/>
              <a:t>UVM field macros are useful </a:t>
            </a:r>
            <a:r>
              <a:rPr lang="en-IN" sz="1200" b="0" i="0" kern="1200" dirty="0">
                <a:solidFill>
                  <a:schemeClr val="tx1"/>
                </a:solidFill>
                <a:latin typeface="Arial" charset="0"/>
                <a:ea typeface="+mn-ea"/>
                <a:cs typeface="+mn-cs"/>
              </a:rPr>
              <a:t>typically for the implementation of methods such as </a:t>
            </a:r>
            <a:r>
              <a:rPr lang="en-IN" sz="1200" b="1" i="0" kern="1200" dirty="0">
                <a:solidFill>
                  <a:schemeClr val="tx1"/>
                </a:solidFill>
                <a:latin typeface="Arial" charset="0"/>
                <a:ea typeface="+mn-ea"/>
                <a:cs typeface="+mn-cs"/>
              </a:rPr>
              <a:t>copy, print, pack, unpack</a:t>
            </a:r>
            <a:r>
              <a:rPr lang="en-IN" sz="1200" b="0" i="0" kern="1200" dirty="0">
                <a:solidFill>
                  <a:schemeClr val="tx1"/>
                </a:solidFill>
                <a:latin typeface="Arial" charset="0"/>
                <a:ea typeface="+mn-ea"/>
                <a:cs typeface="+mn-cs"/>
              </a:rPr>
              <a:t>, etc. They are invoked inside the </a:t>
            </a:r>
            <a:r>
              <a:rPr lang="en-IN" sz="1200" b="1" i="0" kern="1200" dirty="0">
                <a:solidFill>
                  <a:schemeClr val="tx1"/>
                </a:solidFill>
                <a:latin typeface="Arial" charset="0"/>
                <a:ea typeface="+mn-ea"/>
                <a:cs typeface="+mn-cs"/>
              </a:rPr>
              <a:t>`</a:t>
            </a:r>
            <a:r>
              <a:rPr lang="en-IN" sz="1200" b="1" i="0" kern="1200" dirty="0" err="1">
                <a:solidFill>
                  <a:schemeClr val="tx1"/>
                </a:solidFill>
                <a:latin typeface="Arial" charset="0"/>
                <a:ea typeface="+mn-ea"/>
                <a:cs typeface="+mn-cs"/>
              </a:rPr>
              <a:t>uvm_object_utils_begin</a:t>
            </a:r>
            <a:r>
              <a:rPr lang="en-IN" sz="1200" b="1" i="0" kern="1200" dirty="0">
                <a:solidFill>
                  <a:schemeClr val="tx1"/>
                </a:solidFill>
                <a:latin typeface="Arial" charset="0"/>
                <a:ea typeface="+mn-ea"/>
                <a:cs typeface="+mn-cs"/>
              </a:rPr>
              <a:t> and `</a:t>
            </a:r>
            <a:r>
              <a:rPr lang="en-IN" sz="1200" b="1" i="0" kern="1200" dirty="0" err="1">
                <a:solidFill>
                  <a:schemeClr val="tx1"/>
                </a:solidFill>
                <a:latin typeface="Arial" charset="0"/>
                <a:ea typeface="+mn-ea"/>
                <a:cs typeface="+mn-cs"/>
              </a:rPr>
              <a:t>uvm_object_utils_end</a:t>
            </a:r>
            <a:r>
              <a:rPr lang="en-IN" sz="1200" b="0" i="0" kern="1200" dirty="0">
                <a:solidFill>
                  <a:schemeClr val="tx1"/>
                </a:solidFill>
                <a:latin typeface="Arial" charset="0"/>
                <a:ea typeface="+mn-ea"/>
                <a:cs typeface="+mn-cs"/>
              </a:rPr>
              <a:t>. The macro basically has two arguments as part of it: field and flag.</a:t>
            </a:r>
            <a:endParaRPr lang="en-US" baseline="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baseline="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55875" y="765175"/>
            <a:ext cx="6048375" cy="750888"/>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2555875" y="1485900"/>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92950" y="617538"/>
            <a:ext cx="1871663" cy="60515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476375" y="617538"/>
            <a:ext cx="5464175"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476375" y="1341438"/>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341438"/>
            <a:ext cx="366871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617538"/>
            <a:ext cx="7056438"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476375" y="1341438"/>
            <a:ext cx="7488238"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1027" name="Picture 3"/>
          <p:cNvPicPr>
            <a:picLocks noChangeAspect="1" noChangeArrowheads="1"/>
          </p:cNvPicPr>
          <p:nvPr/>
        </p:nvPicPr>
        <p:blipFill>
          <a:blip r:embed="rId4"/>
          <a:srcRect/>
          <a:stretch>
            <a:fillRect/>
          </a:stretch>
        </p:blipFill>
        <p:spPr bwMode="auto">
          <a:xfrm>
            <a:off x="1857356" y="1428736"/>
            <a:ext cx="7191375" cy="4572032"/>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component utility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rgbClr val="000000"/>
                </a:solidFill>
              </a:rPr>
              <a:t>All classes derived directly or indirectly from </a:t>
            </a:r>
            <a:r>
              <a:rPr lang="en-US" sz="2000" dirty="0" err="1">
                <a:solidFill>
                  <a:srgbClr val="000000"/>
                </a:solidFill>
              </a:rPr>
              <a:t>uvm_component</a:t>
            </a:r>
            <a:r>
              <a:rPr lang="en-US" sz="2000" dirty="0">
                <a:solidFill>
                  <a:srgbClr val="000000"/>
                </a:solidFill>
              </a:rPr>
              <a:t> require them to be registered with the factory using `</a:t>
            </a:r>
            <a:r>
              <a:rPr lang="en-US" sz="2000" dirty="0" err="1">
                <a:solidFill>
                  <a:srgbClr val="000000"/>
                </a:solidFill>
              </a:rPr>
              <a:t>uvm_component_utils</a:t>
            </a:r>
            <a:r>
              <a:rPr lang="en-US" sz="2000" dirty="0">
                <a:solidFill>
                  <a:srgbClr val="000000"/>
                </a:solidFill>
              </a:rPr>
              <a:t> macro.</a:t>
            </a:r>
          </a:p>
          <a:p>
            <a:pPr eaLnBrk="1" hangingPunct="1"/>
            <a:endParaRPr lang="en-US" sz="2000" dirty="0">
              <a:solidFill>
                <a:srgbClr val="000000"/>
              </a:solidFill>
            </a:endParaRPr>
          </a:p>
          <a:p>
            <a:pPr eaLnBrk="1" hangingPunct="1"/>
            <a:r>
              <a:rPr lang="en-US" sz="2000" dirty="0">
                <a:solidFill>
                  <a:srgbClr val="000000"/>
                </a:solidFill>
              </a:rPr>
              <a:t>It is mandatory for the new function to be explicitly defined for every class defined directly or indirectly from </a:t>
            </a:r>
            <a:r>
              <a:rPr lang="en-US" sz="2000" dirty="0" err="1">
                <a:solidFill>
                  <a:srgbClr val="000000"/>
                </a:solidFill>
              </a:rPr>
              <a:t>uvm_component</a:t>
            </a:r>
            <a:r>
              <a:rPr lang="en-US" sz="2000" dirty="0">
                <a:solidFill>
                  <a:srgbClr val="000000"/>
                </a:solidFill>
              </a:rPr>
              <a:t>.</a:t>
            </a: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r>
              <a:rPr lang="en-US" sz="2000" dirty="0">
                <a:solidFill>
                  <a:srgbClr val="000000"/>
                </a:solidFill>
              </a:rPr>
              <a:t>This takes the name of the class instance and a handle to the parent class where the object is instantiated.</a:t>
            </a:r>
          </a:p>
          <a:p>
            <a:pPr eaLnBrk="1" hangingPunct="1"/>
            <a:endParaRPr lang="en-US" sz="2000" dirty="0">
              <a:solidFill>
                <a:srgbClr val="000000"/>
              </a:solidFill>
            </a:endParaRPr>
          </a:p>
        </p:txBody>
      </p:sp>
      <p:pic>
        <p:nvPicPr>
          <p:cNvPr id="74753" name="Picture 1"/>
          <p:cNvPicPr>
            <a:picLocks noChangeAspect="1" noChangeArrowheads="1"/>
          </p:cNvPicPr>
          <p:nvPr/>
        </p:nvPicPr>
        <p:blipFill>
          <a:blip r:embed="rId4"/>
          <a:srcRect/>
          <a:stretch>
            <a:fillRect/>
          </a:stretch>
        </p:blipFill>
        <p:spPr bwMode="auto">
          <a:xfrm>
            <a:off x="2071670" y="3357562"/>
            <a:ext cx="6858048" cy="260399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Creation of class object</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rgbClr val="000000"/>
                </a:solidFill>
              </a:rPr>
              <a:t>Class objects are created by calling the </a:t>
            </a:r>
            <a:r>
              <a:rPr lang="en-US" sz="2000" i="1" dirty="0" err="1">
                <a:solidFill>
                  <a:srgbClr val="000000"/>
                </a:solidFill>
              </a:rPr>
              <a:t>type_id</a:t>
            </a:r>
            <a:r>
              <a:rPr lang="en-US" sz="2000" i="1" dirty="0">
                <a:solidFill>
                  <a:srgbClr val="000000"/>
                </a:solidFill>
              </a:rPr>
              <a:t>::create()</a:t>
            </a:r>
            <a:r>
              <a:rPr lang="en-US" sz="2000" dirty="0">
                <a:solidFill>
                  <a:srgbClr val="000000"/>
                </a:solidFill>
              </a:rPr>
              <a:t>  method </a:t>
            </a:r>
          </a:p>
          <a:p>
            <a:pPr eaLnBrk="1" hangingPunct="1"/>
            <a:r>
              <a:rPr lang="en-US" sz="2000" dirty="0">
                <a:solidFill>
                  <a:srgbClr val="000000"/>
                </a:solidFill>
              </a:rPr>
              <a:t>This makes any child class object to be created &amp; returned using factory mechanism </a:t>
            </a:r>
          </a:p>
          <a:p>
            <a:pPr eaLnBrk="1" hangingPunct="1"/>
            <a:endParaRPr lang="en-US" sz="2000" dirty="0">
              <a:solidFill>
                <a:srgbClr val="000000"/>
              </a:solidFill>
            </a:endParaRPr>
          </a:p>
        </p:txBody>
      </p:sp>
      <p:pic>
        <p:nvPicPr>
          <p:cNvPr id="91138" name="Picture 2"/>
          <p:cNvPicPr>
            <a:picLocks noChangeAspect="1" noChangeArrowheads="1"/>
          </p:cNvPicPr>
          <p:nvPr/>
        </p:nvPicPr>
        <p:blipFill>
          <a:blip r:embed="rId4"/>
          <a:srcRect/>
          <a:stretch>
            <a:fillRect/>
          </a:stretch>
        </p:blipFill>
        <p:spPr bwMode="auto">
          <a:xfrm>
            <a:off x="2071670" y="857232"/>
            <a:ext cx="6700556" cy="55721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Field Macros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rgbClr val="000000"/>
                </a:solidFill>
              </a:rPr>
              <a:t>`</a:t>
            </a:r>
            <a:r>
              <a:rPr lang="en-US" sz="2000" dirty="0" err="1">
                <a:solidFill>
                  <a:srgbClr val="000000"/>
                </a:solidFill>
              </a:rPr>
              <a:t>uvm_field</a:t>
            </a:r>
            <a:r>
              <a:rPr lang="en-US" sz="2000" dirty="0">
                <a:solidFill>
                  <a:srgbClr val="000000"/>
                </a:solidFill>
              </a:rPr>
              <a:t>_* used between *_begin and *_end utility macros are field macros</a:t>
            </a:r>
          </a:p>
          <a:p>
            <a:pPr eaLnBrk="1" hangingPunct="1"/>
            <a:r>
              <a:rPr lang="en-US" sz="2000" dirty="0">
                <a:solidFill>
                  <a:srgbClr val="000000"/>
                </a:solidFill>
              </a:rPr>
              <a:t>They operate on class properties </a:t>
            </a:r>
          </a:p>
          <a:p>
            <a:pPr eaLnBrk="1" hangingPunct="1"/>
            <a:r>
              <a:rPr lang="en-US" sz="2000" dirty="0">
                <a:solidFill>
                  <a:srgbClr val="000000"/>
                </a:solidFill>
              </a:rPr>
              <a:t>Provide automatic implementations of core methods like copy, compare and print.</a:t>
            </a: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buNone/>
            </a:pPr>
            <a:endParaRPr lang="en-US" sz="2000" dirty="0">
              <a:solidFill>
                <a:srgbClr val="000000"/>
              </a:solidFill>
            </a:endParaRPr>
          </a:p>
          <a:p>
            <a:pPr eaLnBrk="1" hangingPunct="1"/>
            <a:r>
              <a:rPr lang="en-US" sz="2000" dirty="0">
                <a:solidFill>
                  <a:srgbClr val="000000"/>
                </a:solidFill>
              </a:rPr>
              <a:t>`</a:t>
            </a:r>
            <a:r>
              <a:rPr lang="en-US" sz="2000" dirty="0" err="1">
                <a:solidFill>
                  <a:srgbClr val="000000"/>
                </a:solidFill>
              </a:rPr>
              <a:t>uvm_field</a:t>
            </a:r>
            <a:r>
              <a:rPr lang="en-US" sz="2000" dirty="0">
                <a:solidFill>
                  <a:srgbClr val="000000"/>
                </a:solidFill>
              </a:rPr>
              <a:t> corresponding to the data type of each variable should be used :</a:t>
            </a:r>
          </a:p>
          <a:p>
            <a:pPr lvl="1"/>
            <a:r>
              <a:rPr lang="en-US" sz="1600" dirty="0" err="1">
                <a:solidFill>
                  <a:srgbClr val="000000"/>
                </a:solidFill>
              </a:rPr>
              <a:t>int</a:t>
            </a:r>
            <a:r>
              <a:rPr lang="en-US" sz="1600" dirty="0">
                <a:solidFill>
                  <a:srgbClr val="000000"/>
                </a:solidFill>
              </a:rPr>
              <a:t>, bit, byte should use `</a:t>
            </a:r>
            <a:r>
              <a:rPr lang="en-US" sz="1600" dirty="0" err="1">
                <a:solidFill>
                  <a:srgbClr val="000000"/>
                </a:solidFill>
              </a:rPr>
              <a:t>uvm_field_int</a:t>
            </a:r>
            <a:endParaRPr lang="en-US" sz="1600" dirty="0">
              <a:solidFill>
                <a:srgbClr val="000000"/>
              </a:solidFill>
            </a:endParaRPr>
          </a:p>
          <a:p>
            <a:pPr lvl="1"/>
            <a:r>
              <a:rPr lang="en-US" sz="1600" dirty="0">
                <a:solidFill>
                  <a:srgbClr val="000000"/>
                </a:solidFill>
              </a:rPr>
              <a:t>String should use `</a:t>
            </a:r>
            <a:r>
              <a:rPr lang="en-US" sz="1600" dirty="0" err="1">
                <a:solidFill>
                  <a:srgbClr val="000000"/>
                </a:solidFill>
              </a:rPr>
              <a:t>uvm_field_string</a:t>
            </a:r>
            <a:endParaRPr lang="en-US" sz="1600" dirty="0">
              <a:solidFill>
                <a:srgbClr val="000000"/>
              </a:solidFill>
            </a:endParaRPr>
          </a:p>
          <a:p>
            <a:pPr eaLnBrk="1" hangingPunct="1"/>
            <a:endParaRPr lang="en-US" sz="2000" dirty="0">
              <a:solidFill>
                <a:srgbClr val="000000"/>
              </a:solidFill>
            </a:endParaRPr>
          </a:p>
        </p:txBody>
      </p:sp>
      <p:pic>
        <p:nvPicPr>
          <p:cNvPr id="92162" name="Picture 2"/>
          <p:cNvPicPr>
            <a:picLocks noChangeAspect="1" noChangeArrowheads="1"/>
          </p:cNvPicPr>
          <p:nvPr/>
        </p:nvPicPr>
        <p:blipFill>
          <a:blip r:embed="rId4"/>
          <a:srcRect/>
          <a:stretch>
            <a:fillRect/>
          </a:stretch>
        </p:blipFill>
        <p:spPr bwMode="auto">
          <a:xfrm>
            <a:off x="2214546" y="2602132"/>
            <a:ext cx="4143404" cy="281380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Field Macros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rgbClr val="000000"/>
                </a:solidFill>
              </a:rPr>
              <a:t>Field macros accept </a:t>
            </a:r>
            <a:r>
              <a:rPr lang="en-US" sz="2000" dirty="0" err="1">
                <a:solidFill>
                  <a:srgbClr val="000000"/>
                </a:solidFill>
              </a:rPr>
              <a:t>atleast</a:t>
            </a:r>
            <a:r>
              <a:rPr lang="en-US" sz="2000" dirty="0">
                <a:solidFill>
                  <a:srgbClr val="000000"/>
                </a:solidFill>
              </a:rPr>
              <a:t> two arguments: ARG, FLAG</a:t>
            </a:r>
          </a:p>
          <a:p>
            <a:pPr eaLnBrk="1" hangingPunct="1"/>
            <a:endParaRPr lang="en-US" sz="2000" dirty="0">
              <a:solidFill>
                <a:srgbClr val="000000"/>
              </a:solidFill>
            </a:endParaRPr>
          </a:p>
          <a:p>
            <a:pPr eaLnBrk="1" hangingPunct="1"/>
            <a:endParaRPr lang="en-US" sz="2000" dirty="0">
              <a:solidFill>
                <a:srgbClr val="000000"/>
              </a:solidFill>
            </a:endParaRPr>
          </a:p>
        </p:txBody>
      </p:sp>
      <p:pic>
        <p:nvPicPr>
          <p:cNvPr id="93186" name="Picture 2"/>
          <p:cNvPicPr>
            <a:picLocks noChangeAspect="1" noChangeArrowheads="1"/>
          </p:cNvPicPr>
          <p:nvPr/>
        </p:nvPicPr>
        <p:blipFill>
          <a:blip r:embed="rId4"/>
          <a:srcRect/>
          <a:stretch>
            <a:fillRect/>
          </a:stretch>
        </p:blipFill>
        <p:spPr bwMode="auto">
          <a:xfrm>
            <a:off x="1928794" y="2071678"/>
            <a:ext cx="6970617" cy="17859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Class Libraries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graphicFrame>
        <p:nvGraphicFramePr>
          <p:cNvPr id="6" name="Table 5"/>
          <p:cNvGraphicFramePr>
            <a:graphicFrameLocks noGrp="1"/>
          </p:cNvGraphicFramePr>
          <p:nvPr/>
        </p:nvGraphicFramePr>
        <p:xfrm>
          <a:off x="2215169" y="1245774"/>
          <a:ext cx="6571672" cy="4897872"/>
        </p:xfrm>
        <a:graphic>
          <a:graphicData uri="http://schemas.openxmlformats.org/drawingml/2006/table">
            <a:tbl>
              <a:tblPr/>
              <a:tblGrid>
                <a:gridCol w="3285836">
                  <a:extLst>
                    <a:ext uri="{9D8B030D-6E8A-4147-A177-3AD203B41FA5}">
                      <a16:colId xmlns:a16="http://schemas.microsoft.com/office/drawing/2014/main" val="20000"/>
                    </a:ext>
                  </a:extLst>
                </a:gridCol>
                <a:gridCol w="3285836">
                  <a:extLst>
                    <a:ext uri="{9D8B030D-6E8A-4147-A177-3AD203B41FA5}">
                      <a16:colId xmlns:a16="http://schemas.microsoft.com/office/drawing/2014/main" val="20001"/>
                    </a:ext>
                  </a:extLst>
                </a:gridCol>
              </a:tblGrid>
              <a:tr h="314719">
                <a:tc>
                  <a:txBody>
                    <a:bodyPr/>
                    <a:lstStyle/>
                    <a:p>
                      <a:pPr algn="l"/>
                      <a:r>
                        <a:rPr lang="en-IN" sz="1200" b="1"/>
                        <a:t>FLAG</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tc>
                  <a:txBody>
                    <a:bodyPr/>
                    <a:lstStyle/>
                    <a:p>
                      <a:pPr algn="l"/>
                      <a:r>
                        <a:rPr lang="en-IN" sz="1200" b="1"/>
                        <a:t>Description</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14719">
                <a:tc>
                  <a:txBody>
                    <a:bodyPr/>
                    <a:lstStyle/>
                    <a:p>
                      <a:pPr algn="l"/>
                      <a:r>
                        <a:rPr lang="en-IN" sz="1200" b="0">
                          <a:solidFill>
                            <a:srgbClr val="000000"/>
                          </a:solidFill>
                        </a:rPr>
                        <a:t>UVM_ALL_ON</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a:txBody>
                    <a:bodyPr/>
                    <a:lstStyle/>
                    <a:p>
                      <a:pPr algn="l"/>
                      <a:r>
                        <a:rPr lang="en-IN" sz="1200" b="0">
                          <a:solidFill>
                            <a:srgbClr val="000000"/>
                          </a:solidFill>
                        </a:rPr>
                        <a:t>Set all operations on (default)</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14719">
                <a:tc>
                  <a:txBody>
                    <a:bodyPr/>
                    <a:lstStyle/>
                    <a:p>
                      <a:pPr algn="l"/>
                      <a:r>
                        <a:rPr lang="en-IN" sz="1200" b="0">
                          <a:solidFill>
                            <a:srgbClr val="000000"/>
                          </a:solidFill>
                        </a:rPr>
                        <a:t>UVM_DEFAULT</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tc>
                  <a:txBody>
                    <a:bodyPr/>
                    <a:lstStyle/>
                    <a:p>
                      <a:pPr algn="l"/>
                      <a:r>
                        <a:rPr lang="en-IN" sz="1200" b="0">
                          <a:solidFill>
                            <a:srgbClr val="000000"/>
                          </a:solidFill>
                        </a:rPr>
                        <a:t>Use the default flag settings</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4719">
                <a:tc>
                  <a:txBody>
                    <a:bodyPr/>
                    <a:lstStyle/>
                    <a:p>
                      <a:pPr algn="l"/>
                      <a:r>
                        <a:rPr lang="en-IN" sz="1200" b="0">
                          <a:solidFill>
                            <a:srgbClr val="000000"/>
                          </a:solidFill>
                        </a:rPr>
                        <a:t>UVM_NOCOPY</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a:txBody>
                    <a:bodyPr/>
                    <a:lstStyle/>
                    <a:p>
                      <a:pPr algn="l"/>
                      <a:r>
                        <a:rPr lang="en-IN" sz="1200" b="0">
                          <a:solidFill>
                            <a:srgbClr val="000000"/>
                          </a:solidFill>
                        </a:rPr>
                        <a:t>Do not copy this field</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314719">
                <a:tc>
                  <a:txBody>
                    <a:bodyPr/>
                    <a:lstStyle/>
                    <a:p>
                      <a:pPr algn="l"/>
                      <a:r>
                        <a:rPr lang="en-IN" sz="1200" b="0">
                          <a:solidFill>
                            <a:srgbClr val="000000"/>
                          </a:solidFill>
                        </a:rPr>
                        <a:t>UVM_NOCOMPARE</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tc>
                  <a:txBody>
                    <a:bodyPr/>
                    <a:lstStyle/>
                    <a:p>
                      <a:pPr algn="l"/>
                      <a:r>
                        <a:rPr lang="en-IN" sz="1200" b="0">
                          <a:solidFill>
                            <a:srgbClr val="000000"/>
                          </a:solidFill>
                        </a:rPr>
                        <a:t>Do not compare this field</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14719">
                <a:tc>
                  <a:txBody>
                    <a:bodyPr/>
                    <a:lstStyle/>
                    <a:p>
                      <a:pPr algn="l"/>
                      <a:r>
                        <a:rPr lang="en-IN" sz="1200" b="0">
                          <a:solidFill>
                            <a:srgbClr val="000000"/>
                          </a:solidFill>
                        </a:rPr>
                        <a:t>UVM_NOPRINT</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a:txBody>
                    <a:bodyPr/>
                    <a:lstStyle/>
                    <a:p>
                      <a:pPr algn="l"/>
                      <a:r>
                        <a:rPr lang="en-IN" sz="1200" b="0">
                          <a:solidFill>
                            <a:srgbClr val="000000"/>
                          </a:solidFill>
                        </a:rPr>
                        <a:t>Do not print this field</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10005"/>
                  </a:ext>
                </a:extLst>
              </a:tr>
              <a:tr h="519857">
                <a:tc>
                  <a:txBody>
                    <a:bodyPr/>
                    <a:lstStyle/>
                    <a:p>
                      <a:pPr algn="l"/>
                      <a:r>
                        <a:rPr lang="en-IN" sz="1200" b="0">
                          <a:solidFill>
                            <a:srgbClr val="000000"/>
                          </a:solidFill>
                        </a:rPr>
                        <a:t>UVM_NODEFPRINT</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tc>
                  <a:txBody>
                    <a:bodyPr/>
                    <a:lstStyle/>
                    <a:p>
                      <a:pPr algn="l"/>
                      <a:r>
                        <a:rPr lang="en-IN" sz="1200" b="0">
                          <a:solidFill>
                            <a:srgbClr val="000000"/>
                          </a:solidFill>
                        </a:rPr>
                        <a:t>Do not print the field if it is the same as its</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14719">
                <a:tc>
                  <a:txBody>
                    <a:bodyPr/>
                    <a:lstStyle/>
                    <a:p>
                      <a:pPr algn="l"/>
                      <a:r>
                        <a:rPr lang="en-IN" sz="1200" b="0">
                          <a:solidFill>
                            <a:srgbClr val="000000"/>
                          </a:solidFill>
                        </a:rPr>
                        <a:t>UVM_NOPACK</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a:txBody>
                    <a:bodyPr/>
                    <a:lstStyle/>
                    <a:p>
                      <a:pPr algn="l"/>
                      <a:r>
                        <a:rPr lang="en-IN" sz="1200" b="0">
                          <a:solidFill>
                            <a:srgbClr val="000000"/>
                          </a:solidFill>
                        </a:rPr>
                        <a:t>Do not pack or unpack this field</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10007"/>
                  </a:ext>
                </a:extLst>
              </a:tr>
              <a:tr h="724994">
                <a:tc>
                  <a:txBody>
                    <a:bodyPr/>
                    <a:lstStyle/>
                    <a:p>
                      <a:pPr algn="l"/>
                      <a:r>
                        <a:rPr lang="en-IN" sz="1200" b="0">
                          <a:solidFill>
                            <a:srgbClr val="000000"/>
                          </a:solidFill>
                        </a:rPr>
                        <a:t>UVM_PHYSICAL</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tc>
                  <a:txBody>
                    <a:bodyPr/>
                    <a:lstStyle/>
                    <a:p>
                      <a:pPr algn="l"/>
                      <a:r>
                        <a:rPr lang="en-IN" sz="1200" b="0">
                          <a:solidFill>
                            <a:srgbClr val="000000"/>
                          </a:solidFill>
                        </a:rPr>
                        <a:t>Treat as a physical field. Use physical setting in policy class for this field</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724994">
                <a:tc>
                  <a:txBody>
                    <a:bodyPr/>
                    <a:lstStyle/>
                    <a:p>
                      <a:pPr algn="l"/>
                      <a:r>
                        <a:rPr lang="en-IN" sz="1200" b="0">
                          <a:solidFill>
                            <a:srgbClr val="000000"/>
                          </a:solidFill>
                        </a:rPr>
                        <a:t>UVM_ABSTRACT</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a:txBody>
                    <a:bodyPr/>
                    <a:lstStyle/>
                    <a:p>
                      <a:pPr algn="l"/>
                      <a:r>
                        <a:rPr lang="en-IN" sz="1200" b="0">
                          <a:solidFill>
                            <a:srgbClr val="000000"/>
                          </a:solidFill>
                        </a:rPr>
                        <a:t>Treat as an abstract field. Use the abstract setting in the policy class for this field</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724994">
                <a:tc>
                  <a:txBody>
                    <a:bodyPr/>
                    <a:lstStyle/>
                    <a:p>
                      <a:pPr algn="l"/>
                      <a:r>
                        <a:rPr lang="en-IN" sz="1200" b="0">
                          <a:solidFill>
                            <a:srgbClr val="000000"/>
                          </a:solidFill>
                        </a:rPr>
                        <a:t>UVM_READONLY</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tc>
                  <a:txBody>
                    <a:bodyPr/>
                    <a:lstStyle/>
                    <a:p>
                      <a:pPr algn="l"/>
                      <a:r>
                        <a:rPr lang="en-IN" sz="1200" b="0" dirty="0">
                          <a:solidFill>
                            <a:srgbClr val="000000"/>
                          </a:solidFill>
                        </a:rPr>
                        <a:t>Do not allow the setting of this field from the set_*_local methods</a:t>
                      </a:r>
                    </a:p>
                  </a:txBody>
                  <a:tcPr marL="48846" marR="48846" marT="48846" marB="48846"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Class Libraries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graphicFrame>
        <p:nvGraphicFramePr>
          <p:cNvPr id="5" name="Table 4"/>
          <p:cNvGraphicFramePr>
            <a:graphicFrameLocks noGrp="1"/>
          </p:cNvGraphicFramePr>
          <p:nvPr/>
        </p:nvGraphicFramePr>
        <p:xfrm>
          <a:off x="2214546" y="1285860"/>
          <a:ext cx="6429420" cy="5000664"/>
        </p:xfrm>
        <a:graphic>
          <a:graphicData uri="http://schemas.openxmlformats.org/drawingml/2006/table">
            <a:tbl>
              <a:tblPr/>
              <a:tblGrid>
                <a:gridCol w="3214710">
                  <a:extLst>
                    <a:ext uri="{9D8B030D-6E8A-4147-A177-3AD203B41FA5}">
                      <a16:colId xmlns:a16="http://schemas.microsoft.com/office/drawing/2014/main" val="20000"/>
                    </a:ext>
                  </a:extLst>
                </a:gridCol>
                <a:gridCol w="3214710">
                  <a:extLst>
                    <a:ext uri="{9D8B030D-6E8A-4147-A177-3AD203B41FA5}">
                      <a16:colId xmlns:a16="http://schemas.microsoft.com/office/drawing/2014/main" val="20001"/>
                    </a:ext>
                  </a:extLst>
                </a:gridCol>
              </a:tblGrid>
              <a:tr h="625083">
                <a:tc gridSpan="2">
                  <a:txBody>
                    <a:bodyPr/>
                    <a:lstStyle/>
                    <a:p>
                      <a:pPr algn="ctr"/>
                      <a:r>
                        <a:rPr lang="en-IN" sz="1400" b="1"/>
                        <a:t>A radix for printing and recording can be specified by OR’ing one of the following constants in the FLAG argument</a:t>
                      </a:r>
                    </a:p>
                  </a:txBody>
                  <a:tcPr marL="58057" marR="58057" marT="58057" marB="58057">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hMerge="1">
                  <a:txBody>
                    <a:bodyPr/>
                    <a:lstStyle/>
                    <a:p>
                      <a:endParaRPr lang="en-IN"/>
                    </a:p>
                  </a:txBody>
                  <a:tcPr/>
                </a:tc>
                <a:extLst>
                  <a:ext uri="{0D108BD9-81ED-4DB2-BD59-A6C34878D82A}">
                    <a16:rowId xmlns:a16="http://schemas.microsoft.com/office/drawing/2014/main" val="10000"/>
                  </a:ext>
                </a:extLst>
              </a:tr>
              <a:tr h="625083">
                <a:tc>
                  <a:txBody>
                    <a:bodyPr/>
                    <a:lstStyle/>
                    <a:p>
                      <a:pPr algn="l"/>
                      <a:r>
                        <a:rPr lang="en-IN" sz="1400" b="0">
                          <a:solidFill>
                            <a:srgbClr val="000000"/>
                          </a:solidFill>
                        </a:rPr>
                        <a:t>UVM_BIN</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tc>
                  <a:txBody>
                    <a:bodyPr/>
                    <a:lstStyle/>
                    <a:p>
                      <a:pPr algn="l"/>
                      <a:r>
                        <a:rPr lang="en-IN" sz="1400" b="0">
                          <a:solidFill>
                            <a:srgbClr val="000000"/>
                          </a:solidFill>
                        </a:rPr>
                        <a:t>Print/record the field in binary (base-2)</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5083">
                <a:tc>
                  <a:txBody>
                    <a:bodyPr/>
                    <a:lstStyle/>
                    <a:p>
                      <a:pPr algn="l"/>
                      <a:r>
                        <a:rPr lang="en-IN" sz="1400" b="0">
                          <a:solidFill>
                            <a:srgbClr val="000000"/>
                          </a:solidFill>
                        </a:rPr>
                        <a:t>UVM_DEC</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a:txBody>
                    <a:bodyPr/>
                    <a:lstStyle/>
                    <a:p>
                      <a:pPr algn="l"/>
                      <a:r>
                        <a:rPr lang="en-IN" sz="1400" b="0">
                          <a:solidFill>
                            <a:srgbClr val="000000"/>
                          </a:solidFill>
                        </a:rPr>
                        <a:t>Print/record the field in decimal (base-10)</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25083">
                <a:tc>
                  <a:txBody>
                    <a:bodyPr/>
                    <a:lstStyle/>
                    <a:p>
                      <a:pPr algn="l"/>
                      <a:r>
                        <a:rPr lang="en-IN" sz="1400" b="0">
                          <a:solidFill>
                            <a:srgbClr val="000000"/>
                          </a:solidFill>
                        </a:rPr>
                        <a:t>UVM_UNSIGNED</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tc>
                  <a:txBody>
                    <a:bodyPr/>
                    <a:lstStyle/>
                    <a:p>
                      <a:pPr algn="l"/>
                      <a:r>
                        <a:rPr lang="en-IN" sz="1400" b="0">
                          <a:solidFill>
                            <a:srgbClr val="000000"/>
                          </a:solidFill>
                        </a:rPr>
                        <a:t>Print/record the field in unsigned decimal (base-10)</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25083">
                <a:tc>
                  <a:txBody>
                    <a:bodyPr/>
                    <a:lstStyle/>
                    <a:p>
                      <a:pPr algn="l"/>
                      <a:r>
                        <a:rPr lang="en-IN" sz="1400" b="0">
                          <a:solidFill>
                            <a:srgbClr val="000000"/>
                          </a:solidFill>
                        </a:rPr>
                        <a:t>UVM_OCT</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a:txBody>
                    <a:bodyPr/>
                    <a:lstStyle/>
                    <a:p>
                      <a:pPr algn="l"/>
                      <a:r>
                        <a:rPr lang="en-IN" sz="1400" b="0">
                          <a:solidFill>
                            <a:srgbClr val="000000"/>
                          </a:solidFill>
                        </a:rPr>
                        <a:t>Print/record the field in octal (base-8).</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25083">
                <a:tc>
                  <a:txBody>
                    <a:bodyPr/>
                    <a:lstStyle/>
                    <a:p>
                      <a:pPr algn="l"/>
                      <a:r>
                        <a:rPr lang="en-IN" sz="1400" b="0">
                          <a:solidFill>
                            <a:srgbClr val="000000"/>
                          </a:solidFill>
                        </a:rPr>
                        <a:t>UVM_HEX</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tc>
                  <a:txBody>
                    <a:bodyPr/>
                    <a:lstStyle/>
                    <a:p>
                      <a:pPr algn="l"/>
                      <a:r>
                        <a:rPr lang="en-IN" sz="1400" b="0">
                          <a:solidFill>
                            <a:srgbClr val="000000"/>
                          </a:solidFill>
                        </a:rPr>
                        <a:t>Print/record the field in hexadecimal (base-16)</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25083">
                <a:tc>
                  <a:txBody>
                    <a:bodyPr/>
                    <a:lstStyle/>
                    <a:p>
                      <a:pPr algn="l"/>
                      <a:r>
                        <a:rPr lang="en-IN" sz="1400" b="0">
                          <a:solidFill>
                            <a:srgbClr val="000000"/>
                          </a:solidFill>
                        </a:rPr>
                        <a:t>UVM_STRING</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tc>
                  <a:txBody>
                    <a:bodyPr/>
                    <a:lstStyle/>
                    <a:p>
                      <a:pPr algn="l"/>
                      <a:r>
                        <a:rPr lang="en-IN" sz="1400" b="0">
                          <a:solidFill>
                            <a:srgbClr val="000000"/>
                          </a:solidFill>
                        </a:rPr>
                        <a:t>Print/record the field in string format</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2F2F2"/>
                    </a:solidFill>
                  </a:tcPr>
                </a:tc>
                <a:extLst>
                  <a:ext uri="{0D108BD9-81ED-4DB2-BD59-A6C34878D82A}">
                    <a16:rowId xmlns:a16="http://schemas.microsoft.com/office/drawing/2014/main" val="10006"/>
                  </a:ext>
                </a:extLst>
              </a:tr>
              <a:tr h="625083">
                <a:tc>
                  <a:txBody>
                    <a:bodyPr/>
                    <a:lstStyle/>
                    <a:p>
                      <a:pPr algn="l"/>
                      <a:r>
                        <a:rPr lang="en-IN" sz="1400" b="0">
                          <a:solidFill>
                            <a:srgbClr val="000000"/>
                          </a:solidFill>
                        </a:rPr>
                        <a:t>UVM_TIME</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tc>
                  <a:txBody>
                    <a:bodyPr/>
                    <a:lstStyle/>
                    <a:p>
                      <a:pPr algn="l"/>
                      <a:r>
                        <a:rPr lang="en-IN" sz="1400" b="0" dirty="0">
                          <a:solidFill>
                            <a:srgbClr val="000000"/>
                          </a:solidFill>
                        </a:rPr>
                        <a:t>Print/record the field in time format</a:t>
                      </a:r>
                    </a:p>
                  </a:txBody>
                  <a:tcPr marL="58057" marR="58057" marT="58057" marB="58057" anchor="ctr">
                    <a:lnL w="1270" cap="flat" cmpd="sng" algn="ctr">
                      <a:solidFill>
                        <a:srgbClr val="D3D3D3"/>
                      </a:solidFill>
                      <a:prstDash val="solid"/>
                      <a:round/>
                      <a:headEnd type="none" w="med" len="med"/>
                      <a:tailEnd type="none" w="med" len="med"/>
                    </a:lnL>
                    <a:lnR w="1270" cap="flat" cmpd="sng" algn="ctr">
                      <a:solidFill>
                        <a:srgbClr val="D3D3D3"/>
                      </a:solidFill>
                      <a:prstDash val="solid"/>
                      <a:round/>
                      <a:headEnd type="none" w="med" len="med"/>
                      <a:tailEnd type="none" w="med" len="med"/>
                    </a:lnR>
                    <a:lnT w="1270" cap="flat" cmpd="sng" algn="ctr">
                      <a:solidFill>
                        <a:srgbClr val="D3D3D3"/>
                      </a:solidFill>
                      <a:prstDash val="solid"/>
                      <a:round/>
                      <a:headEnd type="none" w="med" len="med"/>
                      <a:tailEnd type="none" w="med" len="med"/>
                    </a:lnT>
                    <a:lnB w="1270"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Reporting Functions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rgbClr val="000000"/>
                </a:solidFill>
              </a:rPr>
              <a:t>Most of the verification components are inherited from </a:t>
            </a:r>
            <a:r>
              <a:rPr lang="en-US" sz="2000" dirty="0" err="1">
                <a:solidFill>
                  <a:srgbClr val="000000"/>
                </a:solidFill>
              </a:rPr>
              <a:t>uvm_report_object</a:t>
            </a:r>
            <a:r>
              <a:rPr lang="en-US" sz="2000" dirty="0">
                <a:solidFill>
                  <a:srgbClr val="000000"/>
                </a:solidFill>
              </a:rPr>
              <a:t> (they already have functions and methods to display messages)</a:t>
            </a:r>
          </a:p>
          <a:p>
            <a:pPr eaLnBrk="1" hangingPunct="1"/>
            <a:endParaRPr lang="en-US" sz="2000" dirty="0">
              <a:solidFill>
                <a:srgbClr val="000000"/>
              </a:solidFill>
            </a:endParaRPr>
          </a:p>
          <a:p>
            <a:pPr eaLnBrk="1" hangingPunct="1"/>
            <a:r>
              <a:rPr lang="en-US" sz="2000" dirty="0">
                <a:solidFill>
                  <a:srgbClr val="000000"/>
                </a:solidFill>
              </a:rPr>
              <a:t>4 basic reporting functions : info, error, warning, fatal, and these are used with 6 levels of verbosity.</a:t>
            </a: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r>
              <a:rPr lang="en-US" sz="2000" dirty="0">
                <a:solidFill>
                  <a:srgbClr val="000000"/>
                </a:solidFill>
              </a:rPr>
              <a:t>The verbosity level is required only for </a:t>
            </a:r>
            <a:r>
              <a:rPr lang="en-US" sz="2000" dirty="0" err="1">
                <a:solidFill>
                  <a:srgbClr val="000000"/>
                </a:solidFill>
              </a:rPr>
              <a:t>uvm_report_info</a:t>
            </a:r>
            <a:r>
              <a:rPr lang="en-US" sz="2000" dirty="0">
                <a:solidFill>
                  <a:srgbClr val="000000"/>
                </a:solidFill>
              </a:rPr>
              <a:t>. </a:t>
            </a:r>
          </a:p>
          <a:p>
            <a:pPr eaLnBrk="1" hangingPunct="1"/>
            <a:endParaRPr lang="en-US" sz="2000" dirty="0">
              <a:solidFill>
                <a:srgbClr val="000000"/>
              </a:solidFill>
            </a:endParaRPr>
          </a:p>
          <a:p>
            <a:pPr eaLnBrk="1" hangingPunct="1"/>
            <a:r>
              <a:rPr lang="en-US" sz="2000" dirty="0">
                <a:solidFill>
                  <a:srgbClr val="000000"/>
                </a:solidFill>
              </a:rPr>
              <a:t>Use of </a:t>
            </a:r>
            <a:r>
              <a:rPr lang="en-US" sz="2000" dirty="0" err="1">
                <a:solidFill>
                  <a:srgbClr val="000000"/>
                </a:solidFill>
              </a:rPr>
              <a:t>uvm_report_fatal</a:t>
            </a:r>
            <a:r>
              <a:rPr lang="en-US" sz="2000" dirty="0">
                <a:solidFill>
                  <a:srgbClr val="000000"/>
                </a:solidFill>
              </a:rPr>
              <a:t> will exit the simulation</a:t>
            </a:r>
          </a:p>
        </p:txBody>
      </p:sp>
      <p:pic>
        <p:nvPicPr>
          <p:cNvPr id="89090" name="Picture 2"/>
          <p:cNvPicPr>
            <a:picLocks noChangeAspect="1" noChangeArrowheads="1"/>
          </p:cNvPicPr>
          <p:nvPr/>
        </p:nvPicPr>
        <p:blipFill>
          <a:blip r:embed="rId4"/>
          <a:srcRect/>
          <a:stretch>
            <a:fillRect/>
          </a:stretch>
        </p:blipFill>
        <p:spPr bwMode="auto">
          <a:xfrm>
            <a:off x="2214546" y="3000372"/>
            <a:ext cx="2643206" cy="246423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0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Reporting Functions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r>
              <a:rPr lang="en-US" sz="2000" dirty="0">
                <a:solidFill>
                  <a:srgbClr val="000000"/>
                </a:solidFill>
              </a:rPr>
              <a:t>Verbosity Levels:</a:t>
            </a:r>
          </a:p>
          <a:p>
            <a:pPr lvl="1"/>
            <a:r>
              <a:rPr lang="en-US" sz="1600" dirty="0">
                <a:solidFill>
                  <a:srgbClr val="000000"/>
                </a:solidFill>
              </a:rPr>
              <a:t>Controls whether a </a:t>
            </a:r>
            <a:r>
              <a:rPr lang="en-US" sz="1600" dirty="0" err="1">
                <a:solidFill>
                  <a:srgbClr val="000000"/>
                </a:solidFill>
              </a:rPr>
              <a:t>uvm_report</a:t>
            </a:r>
            <a:r>
              <a:rPr lang="en-US" sz="1600" dirty="0">
                <a:solidFill>
                  <a:srgbClr val="000000"/>
                </a:solidFill>
              </a:rPr>
              <a:t>_* statement gets displayed or not</a:t>
            </a:r>
          </a:p>
          <a:p>
            <a:pPr lvl="1"/>
            <a:r>
              <a:rPr lang="en-US" sz="1600" dirty="0">
                <a:solidFill>
                  <a:srgbClr val="000000"/>
                </a:solidFill>
              </a:rPr>
              <a:t>If verbosity settings has been configured to UVM_HIGH, every </a:t>
            </a:r>
            <a:r>
              <a:rPr lang="en-US" sz="1600" dirty="0" err="1">
                <a:solidFill>
                  <a:srgbClr val="000000"/>
                </a:solidFill>
              </a:rPr>
              <a:t>uvm_report</a:t>
            </a:r>
            <a:r>
              <a:rPr lang="en-US" sz="1600" dirty="0">
                <a:solidFill>
                  <a:srgbClr val="000000"/>
                </a:solidFill>
              </a:rPr>
              <a:t>_* or `</a:t>
            </a:r>
            <a:r>
              <a:rPr lang="en-US" sz="1600" dirty="0" err="1">
                <a:solidFill>
                  <a:srgbClr val="000000"/>
                </a:solidFill>
              </a:rPr>
              <a:t>uvm</a:t>
            </a:r>
            <a:r>
              <a:rPr lang="en-US" sz="1600" dirty="0">
                <a:solidFill>
                  <a:srgbClr val="000000"/>
                </a:solidFill>
              </a:rPr>
              <a:t>_* message with verbosity level less than UVM_HIGH will be printed.</a:t>
            </a:r>
          </a:p>
          <a:p>
            <a:pPr lvl="1"/>
            <a:r>
              <a:rPr lang="en-US" sz="1600" dirty="0">
                <a:solidFill>
                  <a:srgbClr val="000000"/>
                </a:solidFill>
              </a:rPr>
              <a:t>If configured to UVM_LOW, then only UVM_LOW and UVM_NONE lines will be dumped out. </a:t>
            </a:r>
          </a:p>
          <a:p>
            <a:pPr lvl="1"/>
            <a:r>
              <a:rPr lang="en-US" sz="1600" dirty="0">
                <a:solidFill>
                  <a:srgbClr val="000000"/>
                </a:solidFill>
              </a:rPr>
              <a:t>Default configuration is UVM_MEDIUM</a:t>
            </a:r>
          </a:p>
        </p:txBody>
      </p:sp>
      <p:pic>
        <p:nvPicPr>
          <p:cNvPr id="5" name="Picture 3"/>
          <p:cNvPicPr>
            <a:picLocks noChangeAspect="1" noChangeArrowheads="1"/>
          </p:cNvPicPr>
          <p:nvPr/>
        </p:nvPicPr>
        <p:blipFill>
          <a:blip r:embed="rId4"/>
          <a:srcRect/>
          <a:stretch>
            <a:fillRect/>
          </a:stretch>
        </p:blipFill>
        <p:spPr bwMode="auto">
          <a:xfrm>
            <a:off x="1769077" y="857232"/>
            <a:ext cx="7374923" cy="85725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Code generator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2050" name="Picture 2"/>
          <p:cNvPicPr>
            <a:picLocks noChangeAspect="1" noChangeArrowheads="1"/>
          </p:cNvPicPr>
          <p:nvPr/>
        </p:nvPicPr>
        <p:blipFill>
          <a:blip r:embed="rId4"/>
          <a:srcRect/>
          <a:stretch>
            <a:fillRect/>
          </a:stretch>
        </p:blipFill>
        <p:spPr bwMode="auto">
          <a:xfrm>
            <a:off x="1785918" y="1000108"/>
            <a:ext cx="7349492" cy="4786346"/>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1857356" y="1071546"/>
            <a:ext cx="7265432" cy="464347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Register layer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3074" name="Picture 2"/>
          <p:cNvPicPr>
            <a:picLocks noChangeAspect="1" noChangeArrowheads="1"/>
          </p:cNvPicPr>
          <p:nvPr/>
        </p:nvPicPr>
        <p:blipFill>
          <a:blip r:embed="rId4"/>
          <a:srcRect/>
          <a:stretch>
            <a:fillRect/>
          </a:stretch>
        </p:blipFill>
        <p:spPr bwMode="auto">
          <a:xfrm>
            <a:off x="1814778" y="1000108"/>
            <a:ext cx="7043502" cy="4929222"/>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1785918" y="928670"/>
            <a:ext cx="7249875" cy="485778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Universal Verification Component (UVC)</a:t>
            </a:r>
          </a:p>
        </p:txBody>
      </p:sp>
      <p:sp>
        <p:nvSpPr>
          <p:cNvPr id="5123" name="Rectangle 3"/>
          <p:cNvSpPr>
            <a:spLocks noGrp="1" noChangeArrowheads="1"/>
          </p:cNvSpPr>
          <p:nvPr>
            <p:ph type="body" idx="1"/>
          </p:nvPr>
        </p:nvSpPr>
        <p:spPr>
          <a:xfrm>
            <a:off x="1908175" y="909638"/>
            <a:ext cx="7056438" cy="5832475"/>
          </a:xfrm>
        </p:spPr>
        <p:txBody>
          <a:bodyPr/>
          <a:lstStyle/>
          <a:p>
            <a:pPr>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eaLnBrk="1" hangingPunct="1">
              <a:buNone/>
            </a:pPr>
            <a:endParaRPr lang="en-US" sz="2400" dirty="0">
              <a:solidFill>
                <a:srgbClr val="000000"/>
              </a:solidFill>
            </a:endParaRPr>
          </a:p>
          <a:p>
            <a:pPr algn="just" eaLnBrk="1" hangingPunct="1">
              <a:buNone/>
            </a:pPr>
            <a:endParaRPr lang="en-US" sz="2400" dirty="0">
              <a:solidFill>
                <a:srgbClr val="000000"/>
              </a:solidFill>
            </a:endParaRPr>
          </a:p>
          <a:p>
            <a:pPr algn="just"/>
            <a:r>
              <a:rPr lang="en-US" sz="2400" dirty="0">
                <a:solidFill>
                  <a:srgbClr val="000000"/>
                </a:solidFill>
              </a:rPr>
              <a:t>A UVC can have several agents inside (</a:t>
            </a:r>
            <a:r>
              <a:rPr lang="en-US" sz="2400" dirty="0" err="1">
                <a:solidFill>
                  <a:srgbClr val="000000"/>
                </a:solidFill>
              </a:rPr>
              <a:t>eg</a:t>
            </a:r>
            <a:r>
              <a:rPr lang="en-US" sz="2400" dirty="0">
                <a:solidFill>
                  <a:srgbClr val="000000"/>
                </a:solidFill>
              </a:rPr>
              <a:t>: an AHB UVC can have master and slave agent inside).</a:t>
            </a:r>
          </a:p>
        </p:txBody>
      </p:sp>
      <p:sp>
        <p:nvSpPr>
          <p:cNvPr id="4" name="TextBox 3"/>
          <p:cNvSpPr txBox="1"/>
          <p:nvPr/>
        </p:nvSpPr>
        <p:spPr>
          <a:xfrm>
            <a:off x="4143372" y="857232"/>
            <a:ext cx="1785949" cy="584775"/>
          </a:xfrm>
          <a:prstGeom prst="rect">
            <a:avLst/>
          </a:prstGeom>
          <a:noFill/>
          <a:ln>
            <a:solidFill>
              <a:srgbClr val="000000"/>
            </a:solidFill>
          </a:ln>
        </p:spPr>
        <p:txBody>
          <a:bodyPr wrap="square" rtlCol="0">
            <a:spAutoFit/>
          </a:bodyPr>
          <a:lstStyle/>
          <a:p>
            <a:pPr algn="ctr"/>
            <a:r>
              <a:rPr lang="en-IN" sz="3200" b="1" dirty="0"/>
              <a:t>UVC</a:t>
            </a:r>
          </a:p>
        </p:txBody>
      </p:sp>
      <p:sp>
        <p:nvSpPr>
          <p:cNvPr id="5" name="TextBox 4"/>
          <p:cNvSpPr txBox="1"/>
          <p:nvPr/>
        </p:nvSpPr>
        <p:spPr>
          <a:xfrm>
            <a:off x="1857357" y="1986969"/>
            <a:ext cx="2571767" cy="1077218"/>
          </a:xfrm>
          <a:prstGeom prst="rect">
            <a:avLst/>
          </a:prstGeom>
          <a:noFill/>
          <a:ln>
            <a:solidFill>
              <a:srgbClr val="000000"/>
            </a:solidFill>
          </a:ln>
        </p:spPr>
        <p:txBody>
          <a:bodyPr wrap="square" rtlCol="0">
            <a:spAutoFit/>
          </a:bodyPr>
          <a:lstStyle/>
          <a:p>
            <a:pPr algn="ctr"/>
            <a:r>
              <a:rPr lang="en-IN" sz="3200" b="1" dirty="0"/>
              <a:t>Interface UVC</a:t>
            </a:r>
          </a:p>
        </p:txBody>
      </p:sp>
      <p:sp>
        <p:nvSpPr>
          <p:cNvPr id="6" name="TextBox 5"/>
          <p:cNvSpPr txBox="1"/>
          <p:nvPr/>
        </p:nvSpPr>
        <p:spPr>
          <a:xfrm>
            <a:off x="6357950" y="1994592"/>
            <a:ext cx="2571768" cy="1077218"/>
          </a:xfrm>
          <a:prstGeom prst="rect">
            <a:avLst/>
          </a:prstGeom>
          <a:noFill/>
          <a:ln>
            <a:solidFill>
              <a:srgbClr val="000000"/>
            </a:solidFill>
          </a:ln>
        </p:spPr>
        <p:txBody>
          <a:bodyPr wrap="square" rtlCol="0">
            <a:spAutoFit/>
          </a:bodyPr>
          <a:lstStyle/>
          <a:p>
            <a:pPr algn="ctr"/>
            <a:r>
              <a:rPr lang="en-IN" sz="3200" b="1" dirty="0"/>
              <a:t>Module UVC</a:t>
            </a:r>
          </a:p>
        </p:txBody>
      </p:sp>
      <p:cxnSp>
        <p:nvCxnSpPr>
          <p:cNvPr id="8" name="Straight Arrow Connector 7"/>
          <p:cNvCxnSpPr>
            <a:stCxn id="4" idx="2"/>
            <a:endCxn id="5" idx="0"/>
          </p:cNvCxnSpPr>
          <p:nvPr/>
        </p:nvCxnSpPr>
        <p:spPr>
          <a:xfrm rot="5400000">
            <a:off x="3817313" y="767935"/>
            <a:ext cx="544962" cy="18931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a:endCxn id="6" idx="0"/>
          </p:cNvCxnSpPr>
          <p:nvPr/>
        </p:nvCxnSpPr>
        <p:spPr>
          <a:xfrm rot="16200000" flipH="1">
            <a:off x="6063798" y="414555"/>
            <a:ext cx="552585" cy="2607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57356" y="3214686"/>
            <a:ext cx="3286148" cy="369332"/>
          </a:xfrm>
          <a:prstGeom prst="rect">
            <a:avLst/>
          </a:prstGeom>
          <a:noFill/>
        </p:spPr>
        <p:txBody>
          <a:bodyPr wrap="square" rtlCol="0">
            <a:spAutoFit/>
          </a:bodyPr>
          <a:lstStyle/>
          <a:p>
            <a:pPr marL="342900" indent="-342900">
              <a:buFont typeface="Wingdings" pitchFamily="2" charset="2"/>
              <a:buChar char="q"/>
            </a:pPr>
            <a:r>
              <a:rPr lang="en-IN" dirty="0"/>
              <a:t>Active for stimulus driving</a:t>
            </a:r>
          </a:p>
        </p:txBody>
      </p:sp>
      <p:sp>
        <p:nvSpPr>
          <p:cNvPr id="12" name="TextBox 11"/>
          <p:cNvSpPr txBox="1"/>
          <p:nvPr/>
        </p:nvSpPr>
        <p:spPr>
          <a:xfrm>
            <a:off x="5786446" y="3214686"/>
            <a:ext cx="3286148" cy="923330"/>
          </a:xfrm>
          <a:prstGeom prst="rect">
            <a:avLst/>
          </a:prstGeom>
          <a:noFill/>
        </p:spPr>
        <p:txBody>
          <a:bodyPr wrap="square" rtlCol="0">
            <a:spAutoFit/>
          </a:bodyPr>
          <a:lstStyle/>
          <a:p>
            <a:pPr marL="342900" indent="-342900">
              <a:buFont typeface="Wingdings" pitchFamily="2" charset="2"/>
              <a:buChar char="q"/>
            </a:pPr>
            <a:r>
              <a:rPr lang="en-IN" dirty="0"/>
              <a:t>Passive for checkers / monitors / scoreboards of DUT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Universal Verification Component (UVC)</a:t>
            </a:r>
          </a:p>
        </p:txBody>
      </p:sp>
      <p:sp>
        <p:nvSpPr>
          <p:cNvPr id="13" name="Content Placeholder 12"/>
          <p:cNvSpPr>
            <a:spLocks noGrp="1"/>
          </p:cNvSpPr>
          <p:nvPr>
            <p:ph idx="1"/>
          </p:nvPr>
        </p:nvSpPr>
        <p:spPr>
          <a:xfrm>
            <a:off x="1928793" y="928670"/>
            <a:ext cx="7035819" cy="5740418"/>
          </a:xfrm>
        </p:spPr>
        <p:txBody>
          <a:bodyPr/>
          <a:lstStyle/>
          <a:p>
            <a:pPr algn="just"/>
            <a:r>
              <a:rPr lang="en-IN" dirty="0">
                <a:solidFill>
                  <a:srgbClr val="000000"/>
                </a:solidFill>
              </a:rPr>
              <a:t>Reusable, pre-verified, configurable, plug &amp; play</a:t>
            </a:r>
          </a:p>
          <a:p>
            <a:pPr algn="just"/>
            <a:endParaRPr lang="en-IN" dirty="0">
              <a:solidFill>
                <a:srgbClr val="000000"/>
              </a:solidFill>
            </a:endParaRPr>
          </a:p>
          <a:p>
            <a:pPr algn="just"/>
            <a:r>
              <a:rPr lang="en-IN" dirty="0">
                <a:solidFill>
                  <a:srgbClr val="000000"/>
                </a:solidFill>
              </a:rPr>
              <a:t>Complete package :- provides all the logic required for verification</a:t>
            </a:r>
          </a:p>
          <a:p>
            <a:pPr algn="just"/>
            <a:endParaRPr lang="en-IN" dirty="0">
              <a:solidFill>
                <a:srgbClr val="000000"/>
              </a:solidFill>
            </a:endParaRPr>
          </a:p>
          <a:p>
            <a:pPr algn="just"/>
            <a:r>
              <a:rPr lang="en-IN" dirty="0">
                <a:solidFill>
                  <a:srgbClr val="000000"/>
                </a:solidFill>
              </a:rPr>
              <a:t>Examples:</a:t>
            </a:r>
          </a:p>
          <a:p>
            <a:pPr lvl="1" algn="just"/>
            <a:r>
              <a:rPr lang="en-IN" dirty="0">
                <a:solidFill>
                  <a:srgbClr val="000000"/>
                </a:solidFill>
              </a:rPr>
              <a:t>Interface components</a:t>
            </a:r>
          </a:p>
          <a:p>
            <a:pPr lvl="1" algn="just"/>
            <a:r>
              <a:rPr lang="en-IN" dirty="0">
                <a:solidFill>
                  <a:srgbClr val="000000"/>
                </a:solidFill>
              </a:rPr>
              <a:t>Bus based UVCs (</a:t>
            </a:r>
            <a:r>
              <a:rPr lang="en-IN" dirty="0" err="1">
                <a:solidFill>
                  <a:srgbClr val="000000"/>
                </a:solidFill>
              </a:rPr>
              <a:t>eg</a:t>
            </a:r>
            <a:r>
              <a:rPr lang="en-IN" dirty="0">
                <a:solidFill>
                  <a:srgbClr val="000000"/>
                </a:solidFill>
              </a:rPr>
              <a:t>: PCI, AHB)</a:t>
            </a:r>
          </a:p>
          <a:p>
            <a:pPr lvl="1" algn="just"/>
            <a:r>
              <a:rPr lang="en-IN" dirty="0">
                <a:solidFill>
                  <a:srgbClr val="000000"/>
                </a:solidFill>
              </a:rPr>
              <a:t>Communication UVCs(</a:t>
            </a:r>
            <a:r>
              <a:rPr lang="en-IN" dirty="0" err="1">
                <a:solidFill>
                  <a:srgbClr val="000000"/>
                </a:solidFill>
              </a:rPr>
              <a:t>eg</a:t>
            </a:r>
            <a:r>
              <a:rPr lang="en-IN" dirty="0">
                <a:solidFill>
                  <a:srgbClr val="000000"/>
                </a:solidFill>
              </a:rPr>
              <a:t>: Ethernet, MAC)</a:t>
            </a:r>
          </a:p>
          <a:p>
            <a:pPr lvl="1" algn="just"/>
            <a:r>
              <a:rPr lang="en-IN" dirty="0">
                <a:solidFill>
                  <a:srgbClr val="000000"/>
                </a:solidFill>
              </a:rPr>
              <a:t>Module UVCs (</a:t>
            </a:r>
            <a:r>
              <a:rPr lang="en-IN" dirty="0" err="1">
                <a:solidFill>
                  <a:srgbClr val="000000"/>
                </a:solidFill>
              </a:rPr>
              <a:t>eg</a:t>
            </a:r>
            <a:r>
              <a:rPr lang="en-IN" dirty="0">
                <a:solidFill>
                  <a:srgbClr val="000000"/>
                </a:solidFill>
              </a:rPr>
              <a:t>: UART core, ALU)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Class Libraries </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r>
              <a:rPr lang="en-US" sz="2400" dirty="0">
                <a:solidFill>
                  <a:srgbClr val="000000"/>
                </a:solidFill>
              </a:rPr>
              <a:t>UVM has class libraries (a set of base classes with methods defined in it) </a:t>
            </a:r>
          </a:p>
          <a:p>
            <a:pPr algn="just" eaLnBrk="1" hangingPunct="1"/>
            <a:endParaRPr lang="en-US" sz="2400" dirty="0">
              <a:solidFill>
                <a:srgbClr val="000000"/>
              </a:solidFill>
            </a:endParaRPr>
          </a:p>
          <a:p>
            <a:pPr algn="just" eaLnBrk="1" hangingPunct="1"/>
            <a:r>
              <a:rPr lang="en-US" sz="2400" dirty="0">
                <a:solidFill>
                  <a:srgbClr val="000000"/>
                </a:solidFill>
              </a:rPr>
              <a:t>Needed for development of well-constructed, reusable SV verification environment (done by extending the base classes).</a:t>
            </a:r>
          </a:p>
          <a:p>
            <a:pPr algn="just" eaLnBrk="1" hangingPunct="1"/>
            <a:endParaRPr lang="en-US" sz="2400" dirty="0">
              <a:solidFill>
                <a:srgbClr val="000000"/>
              </a:solidFill>
            </a:endParaRPr>
          </a:p>
          <a:p>
            <a:pPr algn="just" eaLnBrk="1" hangingPunct="1"/>
            <a:endParaRPr lang="en-US" sz="2400" dirty="0">
              <a:solidFill>
                <a:srgbClr val="000000"/>
              </a:solidFill>
            </a:endParaRPr>
          </a:p>
          <a:p>
            <a:pPr algn="just" eaLnBrk="1" hangingPunct="1"/>
            <a:r>
              <a:rPr lang="en-US" sz="2400" dirty="0">
                <a:solidFill>
                  <a:srgbClr val="000000"/>
                </a:solidFill>
              </a:rPr>
              <a:t>Three main types of UVM classes:</a:t>
            </a:r>
          </a:p>
          <a:p>
            <a:pPr lvl="1" algn="just"/>
            <a:r>
              <a:rPr lang="en-US" sz="2000" dirty="0" err="1">
                <a:solidFill>
                  <a:srgbClr val="000000"/>
                </a:solidFill>
              </a:rPr>
              <a:t>uvm_object</a:t>
            </a:r>
            <a:endParaRPr lang="en-US" sz="2000" dirty="0">
              <a:solidFill>
                <a:srgbClr val="000000"/>
              </a:solidFill>
            </a:endParaRPr>
          </a:p>
          <a:p>
            <a:pPr lvl="1" algn="just"/>
            <a:r>
              <a:rPr lang="en-US" sz="2000" dirty="0" err="1">
                <a:solidFill>
                  <a:srgbClr val="000000"/>
                </a:solidFill>
              </a:rPr>
              <a:t>uvm_transaction</a:t>
            </a:r>
            <a:endParaRPr lang="en-US" sz="2000" dirty="0">
              <a:solidFill>
                <a:srgbClr val="000000"/>
              </a:solidFill>
            </a:endParaRPr>
          </a:p>
          <a:p>
            <a:pPr lvl="1" algn="just"/>
            <a:r>
              <a:rPr lang="en-US" sz="2000" dirty="0" err="1">
                <a:solidFill>
                  <a:srgbClr val="000000"/>
                </a:solidFill>
              </a:rPr>
              <a:t>uvm_component</a:t>
            </a:r>
            <a:endParaRPr lang="en-US" sz="20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Class Libraries</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17410" name="Picture 2" descr="uvm class hierarchy"/>
          <p:cNvPicPr>
            <a:picLocks noChangeAspect="1" noChangeArrowheads="1"/>
          </p:cNvPicPr>
          <p:nvPr/>
        </p:nvPicPr>
        <p:blipFill>
          <a:blip r:embed="rId4"/>
          <a:srcRect/>
          <a:stretch>
            <a:fillRect/>
          </a:stretch>
        </p:blipFill>
        <p:spPr bwMode="auto">
          <a:xfrm>
            <a:off x="1571604" y="642918"/>
            <a:ext cx="7572396" cy="631154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err="1">
                <a:solidFill>
                  <a:srgbClr val="000000"/>
                </a:solidFill>
              </a:rPr>
              <a:t>uvm_object</a:t>
            </a:r>
            <a:endParaRPr lang="en-US"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15362" name="Picture 2" descr="UVM Library, uvm basics"/>
          <p:cNvPicPr>
            <a:picLocks noChangeAspect="1" noChangeArrowheads="1"/>
          </p:cNvPicPr>
          <p:nvPr/>
        </p:nvPicPr>
        <p:blipFill>
          <a:blip r:embed="rId4"/>
          <a:srcRect/>
          <a:stretch>
            <a:fillRect/>
          </a:stretch>
        </p:blipFill>
        <p:spPr bwMode="auto">
          <a:xfrm>
            <a:off x="2285984" y="857232"/>
            <a:ext cx="6324600" cy="5638800"/>
          </a:xfrm>
          <a:prstGeom prst="rect">
            <a:avLst/>
          </a:prstGeom>
          <a:noFill/>
        </p:spPr>
      </p:pic>
      <p:sp>
        <p:nvSpPr>
          <p:cNvPr id="5" name="TextBox 4"/>
          <p:cNvSpPr txBox="1"/>
          <p:nvPr/>
        </p:nvSpPr>
        <p:spPr>
          <a:xfrm>
            <a:off x="2214546" y="1357298"/>
            <a:ext cx="2714644" cy="1107996"/>
          </a:xfrm>
          <a:prstGeom prst="rect">
            <a:avLst/>
          </a:prstGeom>
          <a:noFill/>
        </p:spPr>
        <p:txBody>
          <a:bodyPr wrap="square" rtlCol="0">
            <a:spAutoFit/>
          </a:bodyPr>
          <a:lstStyle/>
          <a:p>
            <a:r>
              <a:rPr lang="en-IN" sz="1600" dirty="0"/>
              <a:t>Utility macros: `</a:t>
            </a:r>
            <a:r>
              <a:rPr lang="en-IN" sz="1600" dirty="0" err="1"/>
              <a:t>uvm_object_utils</a:t>
            </a:r>
            <a:r>
              <a:rPr lang="en-IN" sz="1600" dirty="0"/>
              <a:t>(type)</a:t>
            </a:r>
          </a:p>
          <a:p>
            <a:r>
              <a:rPr lang="en-IN" sz="1600" dirty="0"/>
              <a:t>Field macros:</a:t>
            </a:r>
          </a:p>
          <a:p>
            <a:r>
              <a:rPr lang="en-IN" sz="1600" dirty="0"/>
              <a:t>`</a:t>
            </a:r>
            <a:r>
              <a:rPr lang="en-IN" sz="1600" dirty="0" err="1"/>
              <a:t>uvm_field</a:t>
            </a:r>
            <a:r>
              <a:rPr lang="en-IN" sz="1600" dirty="0"/>
              <a:t>_*(</a:t>
            </a:r>
            <a:r>
              <a:rPr lang="en-IN" sz="1600" dirty="0" err="1"/>
              <a:t>field,flag</a:t>
            </a:r>
            <a:r>
              <a:rPr lang="en-IN"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utility and field macros</a:t>
            </a:r>
          </a:p>
        </p:txBody>
      </p:sp>
      <p:sp>
        <p:nvSpPr>
          <p:cNvPr id="6" name="TextBox 5"/>
          <p:cNvSpPr txBox="1"/>
          <p:nvPr/>
        </p:nvSpPr>
        <p:spPr>
          <a:xfrm>
            <a:off x="1928794" y="1071546"/>
            <a:ext cx="7215206" cy="1938992"/>
          </a:xfrm>
          <a:prstGeom prst="rect">
            <a:avLst/>
          </a:prstGeom>
          <a:noFill/>
        </p:spPr>
        <p:txBody>
          <a:bodyPr wrap="square" rtlCol="0">
            <a:spAutoFit/>
          </a:bodyPr>
          <a:lstStyle/>
          <a:p>
            <a:r>
              <a:rPr lang="en-IN" sz="2000" dirty="0"/>
              <a:t>Utility macros</a:t>
            </a:r>
          </a:p>
          <a:p>
            <a:pPr>
              <a:buFont typeface="Wingdings" pitchFamily="2" charset="2"/>
              <a:buChar char="v"/>
            </a:pPr>
            <a:r>
              <a:rPr lang="en-IN" sz="2000" dirty="0"/>
              <a:t> The </a:t>
            </a:r>
            <a:r>
              <a:rPr lang="en-IN" sz="2000" dirty="0" err="1"/>
              <a:t>utils</a:t>
            </a:r>
            <a:r>
              <a:rPr lang="en-IN" sz="2000" dirty="0"/>
              <a:t> macro is used primarily to register an object with the factory </a:t>
            </a:r>
          </a:p>
          <a:p>
            <a:pPr>
              <a:buFont typeface="Wingdings" pitchFamily="2" charset="2"/>
              <a:buChar char="v"/>
            </a:pPr>
            <a:endParaRPr lang="en-IN" sz="2000" dirty="0"/>
          </a:p>
          <a:p>
            <a:pPr>
              <a:buFont typeface="Wingdings" pitchFamily="2" charset="2"/>
              <a:buChar char="v"/>
            </a:pPr>
            <a:r>
              <a:rPr lang="en-IN" sz="2000" dirty="0"/>
              <a:t> Required to be inside every user defined class derived from </a:t>
            </a:r>
            <a:r>
              <a:rPr lang="en-IN" sz="2000" dirty="0" err="1"/>
              <a:t>uvm_object</a:t>
            </a:r>
            <a:endParaRPr lang="en-IN" sz="2000" dirty="0"/>
          </a:p>
        </p:txBody>
      </p:sp>
      <p:sp>
        <p:nvSpPr>
          <p:cNvPr id="7" name="TextBox 6"/>
          <p:cNvSpPr txBox="1"/>
          <p:nvPr/>
        </p:nvSpPr>
        <p:spPr>
          <a:xfrm>
            <a:off x="1928794" y="3100328"/>
            <a:ext cx="7215206" cy="1323439"/>
          </a:xfrm>
          <a:prstGeom prst="rect">
            <a:avLst/>
          </a:prstGeom>
          <a:noFill/>
        </p:spPr>
        <p:txBody>
          <a:bodyPr wrap="square" rtlCol="0">
            <a:spAutoFit/>
          </a:bodyPr>
          <a:lstStyle/>
          <a:p>
            <a:r>
              <a:rPr lang="en-IN" sz="2000" dirty="0"/>
              <a:t>Object Utility</a:t>
            </a:r>
          </a:p>
          <a:p>
            <a:pPr>
              <a:buFont typeface="Courier New" pitchFamily="49" charset="0"/>
              <a:buChar char="o"/>
            </a:pPr>
            <a:r>
              <a:rPr lang="en-IN" sz="2000" dirty="0"/>
              <a:t> All classes derived directly from </a:t>
            </a:r>
            <a:r>
              <a:rPr lang="en-IN" sz="2000" dirty="0" err="1"/>
              <a:t>uvm_object</a:t>
            </a:r>
            <a:r>
              <a:rPr lang="en-IN" sz="2000" dirty="0"/>
              <a:t> or </a:t>
            </a:r>
            <a:r>
              <a:rPr lang="en-IN" sz="2000" dirty="0" err="1"/>
              <a:t>uvm_transaction</a:t>
            </a:r>
            <a:r>
              <a:rPr lang="en-IN" sz="2000" dirty="0"/>
              <a:t> require them to be registered using `</a:t>
            </a:r>
            <a:r>
              <a:rPr lang="en-IN" sz="2000" dirty="0" err="1"/>
              <a:t>uvm_object_utils</a:t>
            </a:r>
            <a:r>
              <a:rPr lang="en-IN" sz="2000" dirty="0"/>
              <a:t> macro.</a:t>
            </a:r>
          </a:p>
        </p:txBody>
      </p:sp>
      <p:pic>
        <p:nvPicPr>
          <p:cNvPr id="90114" name="Picture 2"/>
          <p:cNvPicPr>
            <a:picLocks noChangeAspect="1" noChangeArrowheads="1"/>
          </p:cNvPicPr>
          <p:nvPr/>
        </p:nvPicPr>
        <p:blipFill>
          <a:blip r:embed="rId4"/>
          <a:srcRect/>
          <a:stretch>
            <a:fillRect/>
          </a:stretch>
        </p:blipFill>
        <p:spPr bwMode="auto">
          <a:xfrm>
            <a:off x="2071670" y="4572007"/>
            <a:ext cx="5857916" cy="221983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mplate">
  <a:themeElements>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24345F"/>
        </a:lt2>
        <a:accent1>
          <a:srgbClr val="932128"/>
        </a:accent1>
        <a:accent2>
          <a:srgbClr val="DF6136"/>
        </a:accent2>
        <a:accent3>
          <a:srgbClr val="FFFFFF"/>
        </a:accent3>
        <a:accent4>
          <a:srgbClr val="404040"/>
        </a:accent4>
        <a:accent5>
          <a:srgbClr val="C8ABAC"/>
        </a:accent5>
        <a:accent6>
          <a:srgbClr val="CA5730"/>
        </a:accent6>
        <a:hlink>
          <a:srgbClr val="5B86F7"/>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20ECF1-1688-47E2-9FE9-EBF0121C7CF2}"/>
</file>

<file path=customXml/itemProps2.xml><?xml version="1.0" encoding="utf-8"?>
<ds:datastoreItem xmlns:ds="http://schemas.openxmlformats.org/officeDocument/2006/customXml" ds:itemID="{4C035BB1-FD47-462D-8196-7E75623B7391}"/>
</file>

<file path=customXml/itemProps3.xml><?xml version="1.0" encoding="utf-8"?>
<ds:datastoreItem xmlns:ds="http://schemas.openxmlformats.org/officeDocument/2006/customXml" ds:itemID="{06D025BE-93AA-4E0A-B7B0-0B518C480ACE}"/>
</file>

<file path=docProps/app.xml><?xml version="1.0" encoding="utf-8"?>
<Properties xmlns="http://schemas.openxmlformats.org/officeDocument/2006/extended-properties" xmlns:vt="http://schemas.openxmlformats.org/officeDocument/2006/docPropsVTypes">
  <Template>template</Template>
  <TotalTime>4767</TotalTime>
  <Words>1473</Words>
  <Application>Microsoft Office PowerPoint</Application>
  <PresentationFormat>On-screen Show (4:3)</PresentationFormat>
  <Paragraphs>182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Courier New</vt:lpstr>
      <vt:lpstr>Söhne</vt:lpstr>
      <vt:lpstr>Wingdings</vt:lpstr>
      <vt:lpstr>template</vt:lpstr>
      <vt:lpstr>PowerPoint Presentation</vt:lpstr>
      <vt:lpstr>UVM Code generator</vt:lpstr>
      <vt:lpstr>Register layer</vt:lpstr>
      <vt:lpstr>Universal Verification Component (UVC)</vt:lpstr>
      <vt:lpstr>Universal Verification Component (UVC)</vt:lpstr>
      <vt:lpstr>UVM Class Libraries </vt:lpstr>
      <vt:lpstr>UVM Class Libraries</vt:lpstr>
      <vt:lpstr>uvm_object</vt:lpstr>
      <vt:lpstr>UVM utility and field macros</vt:lpstr>
      <vt:lpstr>UVM component utility</vt:lpstr>
      <vt:lpstr>Creation of class object</vt:lpstr>
      <vt:lpstr>Field Macros</vt:lpstr>
      <vt:lpstr>Field Macros</vt:lpstr>
      <vt:lpstr>UVM Class Libraries</vt:lpstr>
      <vt:lpstr>UVM Class Libraries</vt:lpstr>
      <vt:lpstr>UVM Reporting Functions</vt:lpstr>
      <vt:lpstr>UVM Reporting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VERIFICATION METHODOLOGY</dc:title>
  <dc:creator>suchitra</dc:creator>
  <cp:lastModifiedBy>Suchitra N</cp:lastModifiedBy>
  <cp:revision>67</cp:revision>
  <dcterms:created xsi:type="dcterms:W3CDTF">2021-03-29T02:04:50Z</dcterms:created>
  <dcterms:modified xsi:type="dcterms:W3CDTF">2024-01-25T07:34:40Z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