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5.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handoutMasters/handoutMaster1.xml" ContentType="application/vnd.openxmlformats-officedocument.presentationml.handoutMaster+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22"/>
  </p:notesMasterIdLst>
  <p:handoutMasterIdLst>
    <p:handoutMasterId r:id="rId23"/>
  </p:handoutMasterIdLst>
  <p:sldIdLst>
    <p:sldId id="277" r:id="rId3"/>
    <p:sldId id="285" r:id="rId4"/>
    <p:sldId id="284" r:id="rId5"/>
    <p:sldId id="283" r:id="rId6"/>
    <p:sldId id="325" r:id="rId7"/>
    <p:sldId id="326" r:id="rId8"/>
    <p:sldId id="358" r:id="rId9"/>
    <p:sldId id="359" r:id="rId10"/>
    <p:sldId id="360" r:id="rId11"/>
    <p:sldId id="361" r:id="rId12"/>
    <p:sldId id="324" r:id="rId13"/>
    <p:sldId id="279" r:id="rId14"/>
    <p:sldId id="280" r:id="rId15"/>
    <p:sldId id="341" r:id="rId16"/>
    <p:sldId id="340" r:id="rId17"/>
    <p:sldId id="344" r:id="rId18"/>
    <p:sldId id="345" r:id="rId19"/>
    <p:sldId id="339" r:id="rId20"/>
    <p:sldId id="343" r:id="rId21"/>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70" autoAdjust="0"/>
    <p:restoredTop sz="78674" autoAdjust="0"/>
  </p:normalViewPr>
  <p:slideViewPr>
    <p:cSldViewPr>
      <p:cViewPr varScale="1">
        <p:scale>
          <a:sx n="65" d="100"/>
          <a:sy n="65" d="100"/>
        </p:scale>
        <p:origin x="1968" y="43"/>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customXml" Target="../customXml/item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 Id="rId30"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3553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553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53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3553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72C86CE9-B6D0-492A-B1AB-940CAB4000D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verificationacademy.com/verification-methodology-reference/uvm/docs_1.1a/html/files/base/uvm_object-svh.html"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verificationacademy.com/verification-methodology-reference/uvm/docs_1.1a/html/files/base/uvm_factory-svh.html" TargetMode="External"/><Relationship Id="rId4" Type="http://schemas.openxmlformats.org/officeDocument/2006/relationships/hyperlink" Target="https://verificationacademy.com/verification-methodology-reference/uvm/docs_1.1a/html/files/base/uvm_component-svh.html"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verificationacademy.com/verification-methodology-reference/uvm/docs_1.1a/html/files/base/uvm_object-svh.html"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verificationacademy.com/verification-methodology-reference/uvm/docs_1.1a/html/files/base/uvm_component-svh.html"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verificationacademy.com/verification-methodology-reference/uvm/docs_1.1a/html/files/base/uvm_factory-svh.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839FD43-A2EC-4B8D-B838-644D4F3D07B7}"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endParaRPr lang="en-IN" sz="1200" b="0" i="0" kern="1200" dirty="0">
              <a:solidFill>
                <a:schemeClr val="tx1"/>
              </a:solidFill>
              <a:latin typeface="Arial" charset="0"/>
              <a:ea typeface="+mn-ea"/>
              <a:cs typeface="+mn-cs"/>
            </a:endParaRPr>
          </a:p>
          <a:p>
            <a:endParaRPr lang="en-IN" sz="1200" b="0" i="0" kern="1200" dirty="0">
              <a:solidFill>
                <a:schemeClr val="tx1"/>
              </a:solidFill>
              <a:latin typeface="Arial" charset="0"/>
              <a:ea typeface="+mn-ea"/>
              <a:cs typeface="+mn-cs"/>
            </a:endParaRPr>
          </a:p>
          <a:p>
            <a:pPr eaLnBrk="1" hangingPunct="1"/>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CD4D42-21D8-B58C-A341-B98AD11402A7}"/>
            </a:ext>
          </a:extLst>
        </p:cNvPr>
        <p:cNvGrpSpPr/>
        <p:nvPr/>
      </p:nvGrpSpPr>
      <p:grpSpPr>
        <a:xfrm>
          <a:off x="0" y="0"/>
          <a:ext cx="0" cy="0"/>
          <a:chOff x="0" y="0"/>
          <a:chExt cx="0" cy="0"/>
        </a:xfrm>
      </p:grpSpPr>
      <p:sp>
        <p:nvSpPr>
          <p:cNvPr id="9218" name="Rectangle 7">
            <a:extLst>
              <a:ext uri="{FF2B5EF4-FFF2-40B4-BE49-F238E27FC236}">
                <a16:creationId xmlns:a16="http://schemas.microsoft.com/office/drawing/2014/main" id="{B87FD67E-93C8-35B5-C3E3-362722569B38}"/>
              </a:ext>
            </a:extLst>
          </p:cNvPr>
          <p:cNvSpPr>
            <a:spLocks noGrp="1" noChangeArrowheads="1"/>
          </p:cNvSpPr>
          <p:nvPr>
            <p:ph type="sldNum" sz="quarter" idx="5"/>
          </p:nvPr>
        </p:nvSpPr>
        <p:spPr>
          <a:noFill/>
          <a:ln>
            <a:miter lim="800000"/>
            <a:headEnd/>
            <a:tailEnd/>
          </a:ln>
        </p:spPr>
        <p:txBody>
          <a:bodyPr/>
          <a:lstStyle/>
          <a:p>
            <a:fld id="{3839FD43-A2EC-4B8D-B838-644D4F3D07B7}" type="slidenum">
              <a:rPr lang="en-US"/>
              <a:pPr/>
              <a:t>10</a:t>
            </a:fld>
            <a:endParaRPr lang="en-US"/>
          </a:p>
        </p:txBody>
      </p:sp>
      <p:sp>
        <p:nvSpPr>
          <p:cNvPr id="9219" name="Rectangle 2">
            <a:extLst>
              <a:ext uri="{FF2B5EF4-FFF2-40B4-BE49-F238E27FC236}">
                <a16:creationId xmlns:a16="http://schemas.microsoft.com/office/drawing/2014/main" id="{FFFE1CB8-481E-2C3E-6CC0-1DC2E6E70A07}"/>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976107A7-5018-B670-1DF8-9472D4C2290D}"/>
              </a:ext>
            </a:extLst>
          </p:cNvPr>
          <p:cNvSpPr>
            <a:spLocks noGrp="1" noChangeArrowheads="1"/>
          </p:cNvSpPr>
          <p:nvPr>
            <p:ph type="body" idx="1"/>
          </p:nvPr>
        </p:nvSpPr>
        <p:spPr>
          <a:noFill/>
        </p:spPr>
        <p:txBody>
          <a:bodyPr/>
          <a:lstStyle/>
          <a:p>
            <a:pPr eaLnBrk="1" hangingPunct="1"/>
            <a:endParaRPr lang="en-US" baseline="0" dirty="0"/>
          </a:p>
        </p:txBody>
      </p:sp>
    </p:spTree>
    <p:extLst>
      <p:ext uri="{BB962C8B-B14F-4D97-AF65-F5344CB8AC3E}">
        <p14:creationId xmlns:p14="http://schemas.microsoft.com/office/powerpoint/2010/main" val="546202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11</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The </a:t>
            </a:r>
            <a:r>
              <a:rPr lang="en-US" dirty="0" err="1"/>
              <a:t>inst_override_by_type</a:t>
            </a:r>
            <a:r>
              <a:rPr lang="en-US" dirty="0"/>
              <a:t>/name</a:t>
            </a:r>
            <a:r>
              <a:rPr lang="en-US" baseline="0" dirty="0"/>
              <a:t> configures the factory to create an object of the override’s type whenever a request is made to create an object of the original type using a context that matches </a:t>
            </a:r>
            <a:r>
              <a:rPr lang="en-US" baseline="0" dirty="0" err="1"/>
              <a:t>full_inst_path</a:t>
            </a:r>
            <a:endParaRPr lang="en-US" baseline="0" dirty="0"/>
          </a:p>
          <a:p>
            <a:pPr eaLnBrk="1" hangingPunct="1"/>
            <a:r>
              <a:rPr lang="en-US" baseline="0" dirty="0"/>
              <a:t>The </a:t>
            </a:r>
            <a:r>
              <a:rPr lang="en-US" baseline="0" dirty="0" err="1"/>
              <a:t>type_override_by_type</a:t>
            </a:r>
            <a:r>
              <a:rPr lang="en-US" baseline="0" dirty="0"/>
              <a:t>/name configures the factory to create an object of the override’s type whenever a request is made to create an object of the original type, provided no instance override applies. The original and override types are handles to the types’ proxy objects. </a:t>
            </a:r>
          </a:p>
          <a:p>
            <a:pPr eaLnBrk="1" hangingPunct="1"/>
            <a:r>
              <a:rPr lang="en-US" baseline="0" dirty="0"/>
              <a:t>The original type is a superclass of the override type.</a:t>
            </a:r>
            <a:endParaRPr lang="en-US" dirty="0"/>
          </a:p>
          <a:p>
            <a:pPr eaLnBrk="1" hangingPunct="1"/>
            <a:r>
              <a:rPr lang="en-US" dirty="0"/>
              <a:t>The </a:t>
            </a:r>
            <a:r>
              <a:rPr lang="en-US" dirty="0" err="1"/>
              <a:t>uvm_object_wrapper</a:t>
            </a:r>
            <a:r>
              <a:rPr lang="en-US" dirty="0"/>
              <a:t> provides </a:t>
            </a:r>
            <a:r>
              <a:rPr lang="en-IN" sz="1200" b="0" i="0" kern="1200" dirty="0">
                <a:solidFill>
                  <a:schemeClr val="tx1"/>
                </a:solidFill>
                <a:latin typeface="Arial" charset="0"/>
                <a:ea typeface="+mn-ea"/>
                <a:cs typeface="+mn-cs"/>
              </a:rPr>
              <a:t> an abstract interface for creating object and component proxies.  Instances of these lightweight proxies, representing every </a:t>
            </a:r>
            <a:r>
              <a:rPr lang="en-IN" sz="1200" b="0" i="0" u="none" strike="noStrike" kern="1200" dirty="0" err="1">
                <a:solidFill>
                  <a:schemeClr val="tx1"/>
                </a:solidFill>
                <a:latin typeface="Arial" charset="0"/>
                <a:ea typeface="+mn-ea"/>
                <a:cs typeface="+mn-cs"/>
                <a:hlinkClick r:id="rId3"/>
              </a:rPr>
              <a:t>uvm_object</a:t>
            </a:r>
            <a:r>
              <a:rPr lang="en-IN" sz="1200" b="0" i="0" kern="1200" dirty="0">
                <a:solidFill>
                  <a:schemeClr val="tx1"/>
                </a:solidFill>
                <a:latin typeface="Arial" charset="0"/>
                <a:ea typeface="+mn-ea"/>
                <a:cs typeface="+mn-cs"/>
              </a:rPr>
              <a:t>-based and </a:t>
            </a:r>
            <a:r>
              <a:rPr lang="en-IN" sz="1200" b="0" i="0" u="none" strike="noStrike" kern="1200" dirty="0" err="1">
                <a:solidFill>
                  <a:schemeClr val="tx1"/>
                </a:solidFill>
                <a:latin typeface="Arial" charset="0"/>
                <a:ea typeface="+mn-ea"/>
                <a:cs typeface="+mn-cs"/>
                <a:hlinkClick r:id="rId4"/>
              </a:rPr>
              <a:t>uvm_component</a:t>
            </a:r>
            <a:r>
              <a:rPr lang="en-IN" sz="1200" b="0" i="0" kern="1200" dirty="0">
                <a:solidFill>
                  <a:schemeClr val="tx1"/>
                </a:solidFill>
                <a:latin typeface="Arial" charset="0"/>
                <a:ea typeface="+mn-ea"/>
                <a:cs typeface="+mn-cs"/>
              </a:rPr>
              <a:t>-based object available in the test environment, are registered with the </a:t>
            </a:r>
            <a:r>
              <a:rPr lang="en-IN" sz="1200" b="0" i="0" u="none" strike="noStrike" kern="1200" dirty="0" err="1">
                <a:solidFill>
                  <a:schemeClr val="tx1"/>
                </a:solidFill>
                <a:latin typeface="Arial" charset="0"/>
                <a:ea typeface="+mn-ea"/>
                <a:cs typeface="+mn-cs"/>
                <a:hlinkClick r:id="rId5"/>
              </a:rPr>
              <a:t>uvm_factory</a:t>
            </a:r>
            <a:r>
              <a:rPr lang="en-IN" sz="1200" b="0" i="0" kern="1200" dirty="0">
                <a:solidFill>
                  <a:schemeClr val="tx1"/>
                </a:solidFill>
                <a:latin typeface="Arial" charset="0"/>
                <a:ea typeface="+mn-ea"/>
                <a:cs typeface="+mn-cs"/>
              </a:rPr>
              <a:t>.  When the factory is called upon to create an object or component, it finds and delegates the request to the appropriate proxy. The methods</a:t>
            </a:r>
            <a:r>
              <a:rPr lang="en-IN" sz="1200" b="0" i="0" kern="1200" baseline="0" dirty="0">
                <a:solidFill>
                  <a:schemeClr val="tx1"/>
                </a:solidFill>
                <a:latin typeface="Arial" charset="0"/>
                <a:ea typeface="+mn-ea"/>
                <a:cs typeface="+mn-cs"/>
              </a:rPr>
              <a:t> within a </a:t>
            </a:r>
            <a:r>
              <a:rPr lang="en-IN" sz="1200" b="0" i="0" kern="1200" baseline="0" dirty="0" err="1">
                <a:solidFill>
                  <a:schemeClr val="tx1"/>
                </a:solidFill>
                <a:latin typeface="Arial" charset="0"/>
                <a:ea typeface="+mn-ea"/>
                <a:cs typeface="+mn-cs"/>
              </a:rPr>
              <a:t>uvm_object_wrapper</a:t>
            </a:r>
            <a:r>
              <a:rPr lang="en-IN" sz="1200" b="0" i="0" kern="1200" baseline="0" dirty="0">
                <a:solidFill>
                  <a:schemeClr val="tx1"/>
                </a:solidFill>
                <a:latin typeface="Arial" charset="0"/>
                <a:ea typeface="+mn-ea"/>
                <a:cs typeface="+mn-cs"/>
              </a:rPr>
              <a:t> are </a:t>
            </a:r>
            <a:r>
              <a:rPr lang="en-IN" sz="1200" b="0" i="0" kern="1200" baseline="0" dirty="0" err="1">
                <a:solidFill>
                  <a:schemeClr val="tx1"/>
                </a:solidFill>
                <a:latin typeface="Arial" charset="0"/>
                <a:ea typeface="+mn-ea"/>
                <a:cs typeface="+mn-cs"/>
              </a:rPr>
              <a:t>create_object</a:t>
            </a:r>
            <a:r>
              <a:rPr lang="en-IN" sz="1200" b="0" i="0" kern="1200" baseline="0" dirty="0">
                <a:solidFill>
                  <a:schemeClr val="tx1"/>
                </a:solidFill>
                <a:latin typeface="Arial" charset="0"/>
                <a:ea typeface="+mn-ea"/>
                <a:cs typeface="+mn-cs"/>
              </a:rPr>
              <a:t>, </a:t>
            </a:r>
            <a:r>
              <a:rPr lang="en-IN" sz="1200" b="0" i="0" kern="1200" baseline="0" dirty="0" err="1">
                <a:solidFill>
                  <a:schemeClr val="tx1"/>
                </a:solidFill>
                <a:latin typeface="Arial" charset="0"/>
                <a:ea typeface="+mn-ea"/>
                <a:cs typeface="+mn-cs"/>
              </a:rPr>
              <a:t>create_component</a:t>
            </a:r>
            <a:r>
              <a:rPr lang="en-IN" sz="1200" b="0" i="0" kern="1200" baseline="0" dirty="0">
                <a:solidFill>
                  <a:schemeClr val="tx1"/>
                </a:solidFill>
                <a:latin typeface="Arial" charset="0"/>
                <a:ea typeface="+mn-ea"/>
                <a:cs typeface="+mn-cs"/>
              </a:rPr>
              <a:t>, </a:t>
            </a:r>
            <a:r>
              <a:rPr lang="en-IN" sz="1200" b="0" i="0" kern="1200" baseline="0" dirty="0" err="1">
                <a:solidFill>
                  <a:schemeClr val="tx1"/>
                </a:solidFill>
                <a:latin typeface="Arial" charset="0"/>
                <a:ea typeface="+mn-ea"/>
                <a:cs typeface="+mn-cs"/>
              </a:rPr>
              <a:t>get_type_name</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12</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This is an example </a:t>
            </a:r>
            <a:r>
              <a:rPr lang="en-US" dirty="0" err="1"/>
              <a:t>testbench</a:t>
            </a:r>
            <a:r>
              <a:rPr lang="en-US" dirty="0"/>
              <a:t> structure</a:t>
            </a:r>
            <a:r>
              <a:rPr lang="en-US" baseline="0" dirty="0"/>
              <a:t> comprising of a base agent inside a base environment that is instantiated within the test class</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13</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The simulation log shows that</a:t>
            </a:r>
            <a:r>
              <a:rPr lang="en-US" baseline="0" dirty="0"/>
              <a:t> a type override is configured and replaces </a:t>
            </a:r>
            <a:r>
              <a:rPr lang="en-US" baseline="0" dirty="0" err="1"/>
              <a:t>base_agent</a:t>
            </a:r>
            <a:r>
              <a:rPr lang="en-US" baseline="0" dirty="0"/>
              <a:t> with child agent. This is also evident from the info statement that prints the type of the returned object.</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14</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This type of override is useful when</a:t>
            </a:r>
            <a:r>
              <a:rPr lang="en-US" baseline="0" dirty="0"/>
              <a:t> only a few instances of the given type has to be overridden. A type override by type will replace all instances of the given type by the new type. </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15</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The new function in SV is used</a:t>
            </a:r>
            <a:r>
              <a:rPr lang="en-US" baseline="0" dirty="0"/>
              <a:t> to create a class object and is used in UVM as well. Assume that an existing </a:t>
            </a:r>
            <a:r>
              <a:rPr lang="en-US" baseline="0" dirty="0" err="1"/>
              <a:t>testbench</a:t>
            </a:r>
            <a:r>
              <a:rPr lang="en-US" baseline="0" dirty="0"/>
              <a:t> uses Wishbone v1.0 protocol data packet class and is used throughout the </a:t>
            </a:r>
            <a:r>
              <a:rPr lang="en-US" baseline="0" dirty="0" err="1"/>
              <a:t>testbench</a:t>
            </a:r>
            <a:r>
              <a:rPr lang="en-US" baseline="0" dirty="0"/>
              <a:t> in components like driver, monitor, scoreboard, and many other </a:t>
            </a:r>
            <a:r>
              <a:rPr lang="en-US" baseline="0" dirty="0" err="1"/>
              <a:t>seqeunces</a:t>
            </a:r>
            <a:r>
              <a:rPr lang="en-US" baseline="0" dirty="0"/>
              <a:t>. If Wishbone v2.0 is released and the </a:t>
            </a:r>
            <a:r>
              <a:rPr lang="en-US" baseline="0" dirty="0" err="1"/>
              <a:t>testbench</a:t>
            </a:r>
            <a:r>
              <a:rPr lang="en-US" baseline="0" dirty="0"/>
              <a:t> is required to update and start using packet definition for the new protocol, there would be many places in the </a:t>
            </a:r>
            <a:r>
              <a:rPr lang="en-US" baseline="0" dirty="0" err="1"/>
              <a:t>testbench</a:t>
            </a:r>
            <a:r>
              <a:rPr lang="en-US" baseline="0" dirty="0"/>
              <a:t> that would require an update in code which can prove to be cumbersome. </a:t>
            </a:r>
          </a:p>
          <a:p>
            <a:pPr eaLnBrk="1" hangingPunct="1"/>
            <a:endParaRPr lang="en-US" baseline="0" dirty="0"/>
          </a:p>
          <a:p>
            <a:pPr eaLnBrk="1" hangingPunct="1"/>
            <a:r>
              <a:rPr lang="en-US" baseline="0" dirty="0"/>
              <a:t>With UVM Factory, users can modify or substitute the type of the item created by the factory without having to modify existing class instantiations. Instead of text substitution of class name of existing data packet, a child class object can be created that makes necessary modifications for 2.0 and the factory can be used to return the newly defined class object in all places within the </a:t>
            </a:r>
            <a:r>
              <a:rPr lang="en-US" baseline="0" dirty="0" err="1"/>
              <a:t>testbench</a:t>
            </a:r>
            <a:r>
              <a:rPr lang="en-US" baseline="0" dirty="0"/>
              <a:t> instead of the first one. The preferred method of object creation in UVM </a:t>
            </a:r>
            <a:r>
              <a:rPr lang="en-US" baseline="0" dirty="0" err="1"/>
              <a:t>testbench</a:t>
            </a:r>
            <a:r>
              <a:rPr lang="en-US" baseline="0" dirty="0"/>
              <a:t> is by using create method. </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16</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IN" sz="1200" b="0" i="0" kern="1200" dirty="0">
                <a:solidFill>
                  <a:schemeClr val="tx1"/>
                </a:solidFill>
                <a:latin typeface="Arial" charset="0"/>
                <a:ea typeface="+mn-ea"/>
                <a:cs typeface="+mn-cs"/>
              </a:rPr>
              <a:t>When defining </a:t>
            </a:r>
            <a:r>
              <a:rPr lang="en-IN" sz="1200" b="0" i="0" u="none" strike="noStrike" kern="1200" dirty="0" err="1">
                <a:solidFill>
                  <a:srgbClr val="000000"/>
                </a:solidFill>
                <a:latin typeface="Arial" charset="0"/>
                <a:ea typeface="+mn-ea"/>
                <a:cs typeface="+mn-cs"/>
                <a:hlinkClick r:id="rId3"/>
              </a:rPr>
              <a:t>uvm_object</a:t>
            </a:r>
            <a:r>
              <a:rPr lang="en-IN" sz="1200" b="0" i="0" u="none" kern="1200" dirty="0">
                <a:solidFill>
                  <a:srgbClr val="000000"/>
                </a:solidFill>
                <a:latin typeface="Arial" charset="0"/>
                <a:ea typeface="+mn-ea"/>
                <a:cs typeface="+mn-cs"/>
              </a:rPr>
              <a:t> and </a:t>
            </a:r>
            <a:r>
              <a:rPr lang="en-IN" sz="1200" b="0" i="0" u="none" strike="noStrike" kern="1200" dirty="0" err="1">
                <a:solidFill>
                  <a:srgbClr val="000000"/>
                </a:solidFill>
                <a:latin typeface="Arial" charset="0"/>
                <a:ea typeface="+mn-ea"/>
                <a:cs typeface="+mn-cs"/>
                <a:hlinkClick r:id="rId4"/>
              </a:rPr>
              <a:t>uvm_component</a:t>
            </a:r>
            <a:r>
              <a:rPr lang="en-IN" sz="1200" b="0" i="0" u="none" kern="1200" dirty="0">
                <a:solidFill>
                  <a:srgbClr val="000000"/>
                </a:solidFill>
                <a:latin typeface="Arial" charset="0"/>
                <a:ea typeface="+mn-ea"/>
                <a:cs typeface="+mn-cs"/>
              </a:rPr>
              <a:t>-based </a:t>
            </a:r>
            <a:r>
              <a:rPr lang="en-IN" sz="1200" b="0" i="0" kern="1200" dirty="0">
                <a:solidFill>
                  <a:schemeClr val="tx1"/>
                </a:solidFill>
                <a:latin typeface="Arial" charset="0"/>
                <a:ea typeface="+mn-ea"/>
                <a:cs typeface="+mn-cs"/>
              </a:rPr>
              <a:t>classes, simply invoke the appropriate macro.  Use of macros are required to ensure portability across different vendors’ simulators.</a:t>
            </a:r>
          </a:p>
          <a:p>
            <a:pPr eaLnBrk="1" hangingPunct="1"/>
            <a:endParaRPr lang="en-IN" sz="1200" b="0" i="0" kern="1200" dirty="0">
              <a:solidFill>
                <a:schemeClr val="tx1"/>
              </a:solidFill>
              <a:latin typeface="Arial" charset="0"/>
              <a:ea typeface="+mn-ea"/>
              <a:cs typeface="+mn-cs"/>
            </a:endParaRPr>
          </a:p>
          <a:p>
            <a:pPr eaLnBrk="1" hangingPunct="1"/>
            <a:r>
              <a:rPr lang="en-IN" sz="1200" b="0" i="0" kern="1200" dirty="0">
                <a:solidFill>
                  <a:schemeClr val="tx1"/>
                </a:solidFill>
                <a:latin typeface="Arial" charset="0"/>
                <a:ea typeface="+mn-ea"/>
                <a:cs typeface="+mn-cs"/>
              </a:rPr>
              <a:t>The `</a:t>
            </a:r>
            <a:r>
              <a:rPr lang="en-IN" sz="1200" b="0" i="0" kern="1200" dirty="0" err="1">
                <a:solidFill>
                  <a:schemeClr val="tx1"/>
                </a:solidFill>
                <a:latin typeface="Arial" charset="0"/>
                <a:ea typeface="+mn-ea"/>
                <a:cs typeface="+mn-cs"/>
              </a:rPr>
              <a:t>uvm</a:t>
            </a:r>
            <a:r>
              <a:rPr lang="en-IN" sz="1200" b="0" i="0" kern="1200" dirty="0">
                <a:solidFill>
                  <a:schemeClr val="tx1"/>
                </a:solidFill>
                <a:latin typeface="Arial" charset="0"/>
                <a:ea typeface="+mn-ea"/>
                <a:cs typeface="+mn-cs"/>
              </a:rPr>
              <a:t>_*_</a:t>
            </a:r>
            <a:r>
              <a:rPr lang="en-IN" sz="1200" b="0" i="0" kern="1200" dirty="0" err="1">
                <a:solidFill>
                  <a:schemeClr val="tx1"/>
                </a:solidFill>
                <a:latin typeface="Arial" charset="0"/>
                <a:ea typeface="+mn-ea"/>
                <a:cs typeface="+mn-cs"/>
              </a:rPr>
              <a:t>utils</a:t>
            </a:r>
            <a:r>
              <a:rPr lang="en-IN" sz="1200" b="0" i="0" kern="1200" dirty="0">
                <a:solidFill>
                  <a:schemeClr val="tx1"/>
                </a:solidFill>
                <a:latin typeface="Arial" charset="0"/>
                <a:ea typeface="+mn-ea"/>
                <a:cs typeface="+mn-cs"/>
              </a:rPr>
              <a:t> macros for simple, non-parameterized classes will register the type with the factory and define the </a:t>
            </a:r>
            <a:r>
              <a:rPr lang="en-IN" sz="1200" b="0" i="0" kern="1200" dirty="0" err="1">
                <a:solidFill>
                  <a:schemeClr val="tx1"/>
                </a:solidFill>
                <a:latin typeface="Arial" charset="0"/>
                <a:ea typeface="+mn-ea"/>
                <a:cs typeface="+mn-cs"/>
              </a:rPr>
              <a:t>get_type</a:t>
            </a:r>
            <a:r>
              <a:rPr lang="en-IN" sz="1200" b="0" i="0" kern="1200" dirty="0">
                <a:solidFill>
                  <a:schemeClr val="tx1"/>
                </a:solidFill>
                <a:latin typeface="Arial" charset="0"/>
                <a:ea typeface="+mn-ea"/>
                <a:cs typeface="+mn-cs"/>
              </a:rPr>
              <a:t>, </a:t>
            </a:r>
            <a:r>
              <a:rPr lang="en-IN" sz="1200" b="0" i="0" kern="1200" dirty="0" err="1">
                <a:solidFill>
                  <a:schemeClr val="tx1"/>
                </a:solidFill>
                <a:latin typeface="Arial" charset="0"/>
                <a:ea typeface="+mn-ea"/>
                <a:cs typeface="+mn-cs"/>
              </a:rPr>
              <a:t>get_type_name</a:t>
            </a:r>
            <a:r>
              <a:rPr lang="en-IN" sz="1200" b="0" i="0" kern="1200" dirty="0">
                <a:solidFill>
                  <a:schemeClr val="tx1"/>
                </a:solidFill>
                <a:latin typeface="Arial" charset="0"/>
                <a:ea typeface="+mn-ea"/>
                <a:cs typeface="+mn-cs"/>
              </a:rPr>
              <a:t>, and create virtual methods inherited from </a:t>
            </a:r>
            <a:r>
              <a:rPr lang="en-IN" sz="1200" b="0" i="0" u="none" strike="noStrike" kern="1200" dirty="0" err="1">
                <a:solidFill>
                  <a:schemeClr val="tx1"/>
                </a:solidFill>
                <a:latin typeface="Arial" charset="0"/>
                <a:ea typeface="+mn-ea"/>
                <a:cs typeface="+mn-cs"/>
                <a:hlinkClick r:id="rId3"/>
              </a:rPr>
              <a:t>uvm_object</a:t>
            </a:r>
            <a:r>
              <a:rPr lang="en-IN" sz="1200" b="0" i="0" kern="1200" dirty="0">
                <a:solidFill>
                  <a:schemeClr val="tx1"/>
                </a:solidFill>
                <a:latin typeface="Arial" charset="0"/>
                <a:ea typeface="+mn-ea"/>
                <a:cs typeface="+mn-cs"/>
              </a:rPr>
              <a:t>.  It will also define a static </a:t>
            </a:r>
            <a:r>
              <a:rPr lang="en-IN" sz="1200" b="0" i="0" kern="1200" dirty="0" err="1">
                <a:solidFill>
                  <a:schemeClr val="tx1"/>
                </a:solidFill>
                <a:latin typeface="Arial" charset="0"/>
                <a:ea typeface="+mn-ea"/>
                <a:cs typeface="+mn-cs"/>
              </a:rPr>
              <a:t>type_name</a:t>
            </a:r>
            <a:r>
              <a:rPr lang="en-IN" sz="1200" b="0" i="0" kern="1200" dirty="0">
                <a:solidFill>
                  <a:schemeClr val="tx1"/>
                </a:solidFill>
                <a:latin typeface="Arial" charset="0"/>
                <a:ea typeface="+mn-ea"/>
                <a:cs typeface="+mn-cs"/>
              </a:rPr>
              <a:t> variable in the class, which will allow you to determine the type without having to allocate an instance.</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17</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r>
              <a:rPr lang="en-IN" sz="1200" b="0" i="0" kern="1200" dirty="0">
                <a:solidFill>
                  <a:schemeClr val="tx1"/>
                </a:solidFill>
                <a:latin typeface="Arial" charset="0"/>
                <a:ea typeface="+mn-ea"/>
                <a:cs typeface="+mn-cs"/>
              </a:rPr>
              <a:t>The `</a:t>
            </a:r>
            <a:r>
              <a:rPr lang="en-IN" sz="1200" b="0" i="0" kern="1200" dirty="0" err="1">
                <a:solidFill>
                  <a:schemeClr val="tx1"/>
                </a:solidFill>
                <a:latin typeface="Arial" charset="0"/>
                <a:ea typeface="+mn-ea"/>
                <a:cs typeface="+mn-cs"/>
              </a:rPr>
              <a:t>uvm</a:t>
            </a:r>
            <a:r>
              <a:rPr lang="en-IN" sz="1200" b="0" i="0" kern="1200" dirty="0">
                <a:solidFill>
                  <a:schemeClr val="tx1"/>
                </a:solidFill>
                <a:latin typeface="Arial" charset="0"/>
                <a:ea typeface="+mn-ea"/>
                <a:cs typeface="+mn-cs"/>
              </a:rPr>
              <a:t>_*_</a:t>
            </a:r>
            <a:r>
              <a:rPr lang="en-IN" sz="1200" b="0" i="0" kern="1200" dirty="0" err="1">
                <a:solidFill>
                  <a:schemeClr val="tx1"/>
                </a:solidFill>
                <a:latin typeface="Arial" charset="0"/>
                <a:ea typeface="+mn-ea"/>
                <a:cs typeface="+mn-cs"/>
              </a:rPr>
              <a:t>param_utils</a:t>
            </a:r>
            <a:r>
              <a:rPr lang="en-IN" sz="1200" b="0" i="0" kern="1200" dirty="0">
                <a:solidFill>
                  <a:schemeClr val="tx1"/>
                </a:solidFill>
                <a:latin typeface="Arial" charset="0"/>
                <a:ea typeface="+mn-ea"/>
                <a:cs typeface="+mn-cs"/>
              </a:rPr>
              <a:t> macros for parameterized classes differ from `</a:t>
            </a:r>
            <a:r>
              <a:rPr lang="en-IN" sz="1200" b="0" i="0" kern="1200" dirty="0" err="1">
                <a:solidFill>
                  <a:schemeClr val="tx1"/>
                </a:solidFill>
                <a:latin typeface="Arial" charset="0"/>
                <a:ea typeface="+mn-ea"/>
                <a:cs typeface="+mn-cs"/>
              </a:rPr>
              <a:t>uvm</a:t>
            </a:r>
            <a:r>
              <a:rPr lang="en-IN" sz="1200" b="0" i="0" kern="1200" dirty="0">
                <a:solidFill>
                  <a:schemeClr val="tx1"/>
                </a:solidFill>
                <a:latin typeface="Arial" charset="0"/>
                <a:ea typeface="+mn-ea"/>
                <a:cs typeface="+mn-cs"/>
              </a:rPr>
              <a:t>_*_</a:t>
            </a:r>
            <a:r>
              <a:rPr lang="en-IN" sz="1200" b="0" i="0" kern="1200" dirty="0" err="1">
                <a:solidFill>
                  <a:schemeClr val="tx1"/>
                </a:solidFill>
                <a:latin typeface="Arial" charset="0"/>
                <a:ea typeface="+mn-ea"/>
                <a:cs typeface="+mn-cs"/>
              </a:rPr>
              <a:t>utils</a:t>
            </a:r>
            <a:r>
              <a:rPr lang="en-IN" sz="1200" b="0" i="0" kern="1200" dirty="0">
                <a:solidFill>
                  <a:schemeClr val="tx1"/>
                </a:solidFill>
                <a:latin typeface="Arial" charset="0"/>
                <a:ea typeface="+mn-ea"/>
                <a:cs typeface="+mn-cs"/>
              </a:rPr>
              <a:t> classes in the following ways:</a:t>
            </a:r>
          </a:p>
          <a:p>
            <a:r>
              <a:rPr lang="en-IN" sz="1200" b="0" i="0" kern="1200" dirty="0">
                <a:solidFill>
                  <a:schemeClr val="tx1"/>
                </a:solidFill>
                <a:latin typeface="Arial" charset="0"/>
                <a:ea typeface="+mn-ea"/>
                <a:cs typeface="+mn-cs"/>
              </a:rPr>
              <a:t>The </a:t>
            </a:r>
            <a:r>
              <a:rPr lang="en-IN" sz="1200" b="0" i="0" kern="1200" dirty="0" err="1">
                <a:solidFill>
                  <a:schemeClr val="tx1"/>
                </a:solidFill>
                <a:latin typeface="Arial" charset="0"/>
                <a:ea typeface="+mn-ea"/>
                <a:cs typeface="+mn-cs"/>
              </a:rPr>
              <a:t>get_type_name</a:t>
            </a:r>
            <a:r>
              <a:rPr lang="en-IN" sz="1200" b="0" i="0" kern="1200" dirty="0">
                <a:solidFill>
                  <a:schemeClr val="tx1"/>
                </a:solidFill>
                <a:latin typeface="Arial" charset="0"/>
                <a:ea typeface="+mn-ea"/>
                <a:cs typeface="+mn-cs"/>
              </a:rPr>
              <a:t> method and static </a:t>
            </a:r>
            <a:r>
              <a:rPr lang="en-IN" sz="1200" b="0" i="0" kern="1200" dirty="0" err="1">
                <a:solidFill>
                  <a:schemeClr val="tx1"/>
                </a:solidFill>
                <a:latin typeface="Arial" charset="0"/>
                <a:ea typeface="+mn-ea"/>
                <a:cs typeface="+mn-cs"/>
              </a:rPr>
              <a:t>type_name</a:t>
            </a:r>
            <a:r>
              <a:rPr lang="en-IN" sz="1200" b="0" i="0" kern="1200" dirty="0">
                <a:solidFill>
                  <a:schemeClr val="tx1"/>
                </a:solidFill>
                <a:latin typeface="Arial" charset="0"/>
                <a:ea typeface="+mn-ea"/>
                <a:cs typeface="+mn-cs"/>
              </a:rPr>
              <a:t> variable are not defined.  You will need to implement these manually.</a:t>
            </a:r>
          </a:p>
          <a:p>
            <a:r>
              <a:rPr lang="en-IN" sz="1200" b="0" i="0" kern="1200" dirty="0">
                <a:solidFill>
                  <a:schemeClr val="tx1"/>
                </a:solidFill>
                <a:latin typeface="Arial" charset="0"/>
                <a:ea typeface="+mn-ea"/>
                <a:cs typeface="+mn-cs"/>
              </a:rPr>
              <a:t>A type name is not associated with the type when registering with the factory, so the factory’s *_</a:t>
            </a:r>
            <a:r>
              <a:rPr lang="en-IN" sz="1200" b="0" i="0" kern="1200" dirty="0" err="1">
                <a:solidFill>
                  <a:schemeClr val="tx1"/>
                </a:solidFill>
                <a:latin typeface="Arial" charset="0"/>
                <a:ea typeface="+mn-ea"/>
                <a:cs typeface="+mn-cs"/>
              </a:rPr>
              <a:t>by_name</a:t>
            </a:r>
            <a:r>
              <a:rPr lang="en-IN" sz="1200" b="0" i="0" kern="1200" dirty="0">
                <a:solidFill>
                  <a:schemeClr val="tx1"/>
                </a:solidFill>
                <a:latin typeface="Arial" charset="0"/>
                <a:ea typeface="+mn-ea"/>
                <a:cs typeface="+mn-cs"/>
              </a:rPr>
              <a:t> operations will not work with parameterized classes.</a:t>
            </a:r>
          </a:p>
          <a:p>
            <a:r>
              <a:rPr lang="en-IN" sz="1200" b="0" i="0" kern="1200" dirty="0">
                <a:solidFill>
                  <a:schemeClr val="tx1"/>
                </a:solidFill>
                <a:latin typeface="Arial" charset="0"/>
                <a:ea typeface="+mn-ea"/>
                <a:cs typeface="+mn-cs"/>
              </a:rPr>
              <a:t>The factory’s </a:t>
            </a:r>
            <a:r>
              <a:rPr lang="en-IN" sz="1200" b="0" i="0" u="none" strike="noStrike" kern="1200" dirty="0">
                <a:solidFill>
                  <a:schemeClr val="tx1"/>
                </a:solidFill>
                <a:latin typeface="Arial" charset="0"/>
                <a:ea typeface="+mn-ea"/>
                <a:cs typeface="+mn-cs"/>
                <a:hlinkClick r:id="rId3"/>
              </a:rPr>
              <a:t>print</a:t>
            </a:r>
            <a:r>
              <a:rPr lang="en-IN" sz="1200" b="0" i="0" kern="1200" dirty="0">
                <a:solidFill>
                  <a:schemeClr val="tx1"/>
                </a:solidFill>
                <a:latin typeface="Arial" charset="0"/>
                <a:ea typeface="+mn-ea"/>
                <a:cs typeface="+mn-cs"/>
              </a:rPr>
              <a:t>, </a:t>
            </a:r>
            <a:r>
              <a:rPr lang="en-IN" sz="1200" b="0" i="0" u="none" strike="noStrike" kern="1200" dirty="0" err="1">
                <a:solidFill>
                  <a:schemeClr val="tx1"/>
                </a:solidFill>
                <a:latin typeface="Arial" charset="0"/>
                <a:ea typeface="+mn-ea"/>
                <a:cs typeface="+mn-cs"/>
                <a:hlinkClick r:id="rId3"/>
              </a:rPr>
              <a:t>debug_create_by_type</a:t>
            </a:r>
            <a:r>
              <a:rPr lang="en-IN" sz="1200" b="0" i="0" kern="1200" dirty="0">
                <a:solidFill>
                  <a:schemeClr val="tx1"/>
                </a:solidFill>
                <a:latin typeface="Arial" charset="0"/>
                <a:ea typeface="+mn-ea"/>
                <a:cs typeface="+mn-cs"/>
              </a:rPr>
              <a:t>, and </a:t>
            </a:r>
            <a:r>
              <a:rPr lang="en-IN" sz="1200" b="0" i="0" u="none" strike="noStrike" kern="1200" dirty="0" err="1">
                <a:solidFill>
                  <a:schemeClr val="tx1"/>
                </a:solidFill>
                <a:latin typeface="Arial" charset="0"/>
                <a:ea typeface="+mn-ea"/>
                <a:cs typeface="+mn-cs"/>
                <a:hlinkClick r:id="rId3"/>
              </a:rPr>
              <a:t>debug_create_by_name</a:t>
            </a:r>
            <a:r>
              <a:rPr lang="en-IN" sz="1200" b="0" i="0" kern="1200" dirty="0">
                <a:solidFill>
                  <a:schemeClr val="tx1"/>
                </a:solidFill>
                <a:latin typeface="Arial" charset="0"/>
                <a:ea typeface="+mn-ea"/>
                <a:cs typeface="+mn-cs"/>
              </a:rPr>
              <a:t> methods, which depend on type names to convey information, will list parameterized types as &lt;unknown&gt;.</a:t>
            </a:r>
          </a:p>
          <a:p>
            <a:r>
              <a:rPr lang="en-IN" sz="1200" b="0" i="0" kern="1200" dirty="0">
                <a:solidFill>
                  <a:schemeClr val="tx1"/>
                </a:solidFill>
                <a:latin typeface="Arial" charset="0"/>
                <a:ea typeface="+mn-ea"/>
                <a:cs typeface="+mn-cs"/>
              </a:rPr>
              <a:t>It is worth noting that environments that exclusively use the type-based factory methods (*_</a:t>
            </a:r>
            <a:r>
              <a:rPr lang="en-IN" sz="1200" b="0" i="0" kern="1200" dirty="0" err="1">
                <a:solidFill>
                  <a:schemeClr val="tx1"/>
                </a:solidFill>
                <a:latin typeface="Arial" charset="0"/>
                <a:ea typeface="+mn-ea"/>
                <a:cs typeface="+mn-cs"/>
              </a:rPr>
              <a:t>by_type</a:t>
            </a:r>
            <a:r>
              <a:rPr lang="en-IN" sz="1200" b="0" i="0" kern="1200" dirty="0">
                <a:solidFill>
                  <a:schemeClr val="tx1"/>
                </a:solidFill>
                <a:latin typeface="Arial" charset="0"/>
                <a:ea typeface="+mn-ea"/>
                <a:cs typeface="+mn-cs"/>
              </a:rPr>
              <a:t>) do not require type registration.  The factory’s type-based methods will register the types involved “on the fly,” when first used.  However, registering with the `</a:t>
            </a:r>
            <a:r>
              <a:rPr lang="en-IN" sz="1200" b="0" i="0" kern="1200" dirty="0" err="1">
                <a:solidFill>
                  <a:schemeClr val="tx1"/>
                </a:solidFill>
                <a:latin typeface="Arial" charset="0"/>
                <a:ea typeface="+mn-ea"/>
                <a:cs typeface="+mn-cs"/>
              </a:rPr>
              <a:t>uvm</a:t>
            </a:r>
            <a:r>
              <a:rPr lang="en-IN" sz="1200" b="0" i="0" kern="1200" dirty="0">
                <a:solidFill>
                  <a:schemeClr val="tx1"/>
                </a:solidFill>
                <a:latin typeface="Arial" charset="0"/>
                <a:ea typeface="+mn-ea"/>
                <a:cs typeface="+mn-cs"/>
              </a:rPr>
              <a:t>_*_</a:t>
            </a:r>
            <a:r>
              <a:rPr lang="en-IN" sz="1200" b="0" i="0" kern="1200" dirty="0" err="1">
                <a:solidFill>
                  <a:schemeClr val="tx1"/>
                </a:solidFill>
                <a:latin typeface="Arial" charset="0"/>
                <a:ea typeface="+mn-ea"/>
                <a:cs typeface="+mn-cs"/>
              </a:rPr>
              <a:t>utils</a:t>
            </a:r>
            <a:r>
              <a:rPr lang="en-IN" sz="1200" b="0" i="0" kern="1200" dirty="0">
                <a:solidFill>
                  <a:schemeClr val="tx1"/>
                </a:solidFill>
                <a:latin typeface="Arial" charset="0"/>
                <a:ea typeface="+mn-ea"/>
                <a:cs typeface="+mn-cs"/>
              </a:rPr>
              <a:t> macros enables name-based factory usage and implements some useful utility functions.</a:t>
            </a:r>
          </a:p>
          <a:p>
            <a:pPr eaLnBrk="1" hangingPunct="1"/>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18</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IN" sz="1200" b="0" i="0" kern="1200" dirty="0">
                <a:solidFill>
                  <a:schemeClr val="tx1"/>
                </a:solidFill>
                <a:latin typeface="Arial" charset="0"/>
                <a:ea typeface="+mn-ea"/>
                <a:cs typeface="+mn-cs"/>
              </a:rPr>
              <a:t>Having registered your objects and components with the factory, you can now make requests for new objects and components via the factory.  Using the factory instead of allocating them directly (via new) allows different objects to be substituted for the original without modifying the requesting class.  The following code defines a driver class that is parameterized.</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19</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IN" sz="1200" b="0" i="0" kern="1200" dirty="0">
                <a:solidFill>
                  <a:schemeClr val="tx1"/>
                </a:solidFill>
                <a:latin typeface="Arial" charset="0"/>
                <a:ea typeface="+mn-ea"/>
                <a:cs typeface="+mn-cs"/>
              </a:rPr>
              <a:t>Following are the actions defined:</a:t>
            </a:r>
            <a:br>
              <a:rPr lang="en-IN" dirty="0"/>
            </a:br>
            <a:br>
              <a:rPr lang="en-IN" dirty="0"/>
            </a:br>
            <a:r>
              <a:rPr lang="en-IN" sz="1200" b="0" i="0" kern="1200" dirty="0">
                <a:solidFill>
                  <a:schemeClr val="tx1"/>
                </a:solidFill>
                <a:latin typeface="Arial" charset="0"/>
                <a:ea typeface="+mn-ea"/>
                <a:cs typeface="+mn-cs"/>
              </a:rPr>
              <a:t> UVM_NO_ACTION -- Do nothing</a:t>
            </a:r>
            <a:br>
              <a:rPr lang="en-IN" dirty="0"/>
            </a:br>
            <a:r>
              <a:rPr lang="en-IN" sz="1200" b="0" i="0" kern="1200" dirty="0">
                <a:solidFill>
                  <a:schemeClr val="tx1"/>
                </a:solidFill>
                <a:latin typeface="Arial" charset="0"/>
                <a:ea typeface="+mn-ea"/>
                <a:cs typeface="+mn-cs"/>
              </a:rPr>
              <a:t> UVM_DISPLAY -- Display report to standard output</a:t>
            </a:r>
            <a:br>
              <a:rPr lang="en-IN" dirty="0"/>
            </a:br>
            <a:r>
              <a:rPr lang="en-IN" sz="1200" b="0" i="0" kern="1200" dirty="0">
                <a:solidFill>
                  <a:schemeClr val="tx1"/>
                </a:solidFill>
                <a:latin typeface="Arial" charset="0"/>
                <a:ea typeface="+mn-ea"/>
                <a:cs typeface="+mn-cs"/>
              </a:rPr>
              <a:t> UVM_LOG -- Write to a file</a:t>
            </a:r>
            <a:br>
              <a:rPr lang="en-IN" dirty="0"/>
            </a:br>
            <a:r>
              <a:rPr lang="en-IN" sz="1200" b="0" i="0" kern="1200" dirty="0">
                <a:solidFill>
                  <a:schemeClr val="tx1"/>
                </a:solidFill>
                <a:latin typeface="Arial" charset="0"/>
                <a:ea typeface="+mn-ea"/>
                <a:cs typeface="+mn-cs"/>
              </a:rPr>
              <a:t> UVM_COUNT -- Count up to a </a:t>
            </a:r>
            <a:r>
              <a:rPr lang="en-IN" sz="1200" b="0" i="0" kern="1200" dirty="0" err="1">
                <a:solidFill>
                  <a:schemeClr val="tx1"/>
                </a:solidFill>
                <a:latin typeface="Arial" charset="0"/>
                <a:ea typeface="+mn-ea"/>
                <a:cs typeface="+mn-cs"/>
              </a:rPr>
              <a:t>max_quit_count</a:t>
            </a:r>
            <a:r>
              <a:rPr lang="en-IN" sz="1200" b="0" i="0" kern="1200" dirty="0">
                <a:solidFill>
                  <a:schemeClr val="tx1"/>
                </a:solidFill>
                <a:latin typeface="Arial" charset="0"/>
                <a:ea typeface="+mn-ea"/>
                <a:cs typeface="+mn-cs"/>
              </a:rPr>
              <a:t> value before exiting</a:t>
            </a:r>
            <a:br>
              <a:rPr lang="en-IN" dirty="0"/>
            </a:br>
            <a:r>
              <a:rPr lang="en-IN" sz="1200" b="0" i="0" kern="1200" dirty="0">
                <a:solidFill>
                  <a:schemeClr val="tx1"/>
                </a:solidFill>
                <a:latin typeface="Arial" charset="0"/>
                <a:ea typeface="+mn-ea"/>
                <a:cs typeface="+mn-cs"/>
              </a:rPr>
              <a:t> UVM_EXIT -- Terminates simulation immediately</a:t>
            </a:r>
            <a:br>
              <a:rPr lang="en-IN" dirty="0"/>
            </a:br>
            <a:r>
              <a:rPr lang="en-IN" sz="1200" b="0" i="0" kern="1200" dirty="0">
                <a:solidFill>
                  <a:schemeClr val="tx1"/>
                </a:solidFill>
                <a:latin typeface="Arial" charset="0"/>
                <a:ea typeface="+mn-ea"/>
                <a:cs typeface="+mn-cs"/>
              </a:rPr>
              <a:t> UVM_CALL_HOOK -- </a:t>
            </a:r>
            <a:r>
              <a:rPr lang="en-IN" sz="1200" b="0" i="0" kern="1200" dirty="0" err="1">
                <a:solidFill>
                  <a:schemeClr val="tx1"/>
                </a:solidFill>
                <a:latin typeface="Arial" charset="0"/>
                <a:ea typeface="+mn-ea"/>
                <a:cs typeface="+mn-cs"/>
              </a:rPr>
              <a:t>Callback</a:t>
            </a:r>
            <a:r>
              <a:rPr lang="en-IN" sz="1200" b="0" i="0" kern="1200" dirty="0">
                <a:solidFill>
                  <a:schemeClr val="tx1"/>
                </a:solidFill>
                <a:latin typeface="Arial" charset="0"/>
                <a:ea typeface="+mn-ea"/>
                <a:cs typeface="+mn-cs"/>
              </a:rPr>
              <a:t> the hook method .</a:t>
            </a:r>
          </a:p>
          <a:p>
            <a:pPr eaLnBrk="1" hangingPunct="1"/>
            <a:endParaRPr lang="en-IN" sz="1200" b="0" i="0" kern="1200" dirty="0">
              <a:solidFill>
                <a:schemeClr val="tx1"/>
              </a:solidFill>
              <a:latin typeface="Arial" charset="0"/>
              <a:ea typeface="+mn-ea"/>
              <a:cs typeface="+mn-cs"/>
            </a:endParaRPr>
          </a:p>
          <a:p>
            <a:pPr eaLnBrk="1" hangingPunct="1"/>
            <a:r>
              <a:rPr lang="en-IN" sz="1200" b="0" i="0" kern="1200" dirty="0">
                <a:solidFill>
                  <a:schemeClr val="tx1"/>
                </a:solidFill>
                <a:latin typeface="Arial" charset="0"/>
                <a:ea typeface="+mn-ea"/>
                <a:cs typeface="+mn-cs"/>
              </a:rPr>
              <a:t>Using these methods, user can set the verbosity levels and set actions.</a:t>
            </a:r>
            <a:br>
              <a:rPr lang="en-IN" dirty="0"/>
            </a:br>
            <a:br>
              <a:rPr lang="en-IN" dirty="0"/>
            </a:br>
            <a:br>
              <a:rPr lang="en-IN" dirty="0"/>
            </a:br>
            <a:r>
              <a:rPr lang="en-IN" sz="1200" b="1" i="0" kern="1200" dirty="0">
                <a:solidFill>
                  <a:schemeClr val="tx1"/>
                </a:solidFill>
                <a:latin typeface="Arial" charset="0"/>
                <a:ea typeface="+mn-ea"/>
                <a:cs typeface="+mn-cs"/>
              </a:rPr>
              <a:t>function</a:t>
            </a:r>
            <a:r>
              <a:rPr lang="en-IN" sz="1200" b="0" i="0" kern="1200" dirty="0">
                <a:solidFill>
                  <a:schemeClr val="tx1"/>
                </a:solidFill>
                <a:latin typeface="Arial" charset="0"/>
                <a:ea typeface="+mn-ea"/>
                <a:cs typeface="+mn-cs"/>
              </a:rPr>
              <a:t> </a:t>
            </a:r>
            <a:r>
              <a:rPr lang="en-IN" sz="1200" b="1" i="0" kern="1200" dirty="0">
                <a:solidFill>
                  <a:schemeClr val="tx1"/>
                </a:solidFill>
                <a:latin typeface="Arial" charset="0"/>
                <a:ea typeface="+mn-ea"/>
                <a:cs typeface="+mn-cs"/>
              </a:rPr>
              <a:t>void</a:t>
            </a:r>
            <a:r>
              <a:rPr lang="en-IN" sz="1200" b="0" i="0" kern="1200" dirty="0">
                <a:solidFill>
                  <a:schemeClr val="tx1"/>
                </a:solidFill>
                <a:latin typeface="Arial" charset="0"/>
                <a:ea typeface="+mn-ea"/>
                <a:cs typeface="+mn-cs"/>
              </a:rPr>
              <a:t> </a:t>
            </a:r>
            <a:r>
              <a:rPr lang="en-IN" sz="1200" b="0" i="0" kern="1200" dirty="0" err="1">
                <a:solidFill>
                  <a:schemeClr val="tx1"/>
                </a:solidFill>
                <a:latin typeface="Arial" charset="0"/>
                <a:ea typeface="+mn-ea"/>
                <a:cs typeface="+mn-cs"/>
              </a:rPr>
              <a:t>set_report_verbosity_level</a:t>
            </a:r>
            <a:br>
              <a:rPr lang="en-IN" dirty="0"/>
            </a:br>
            <a:r>
              <a:rPr lang="en-IN" sz="1200" b="0" i="0" kern="1200" dirty="0">
                <a:solidFill>
                  <a:schemeClr val="tx1"/>
                </a:solidFill>
                <a:latin typeface="Arial" charset="0"/>
                <a:ea typeface="+mn-ea"/>
                <a:cs typeface="+mn-cs"/>
              </a:rPr>
              <a:t>(</a:t>
            </a:r>
            <a:r>
              <a:rPr lang="en-IN" sz="1200" b="1" i="0" kern="1200" dirty="0" err="1">
                <a:solidFill>
                  <a:schemeClr val="tx1"/>
                </a:solidFill>
                <a:latin typeface="Arial" charset="0"/>
                <a:ea typeface="+mn-ea"/>
                <a:cs typeface="+mn-cs"/>
              </a:rPr>
              <a:t>int</a:t>
            </a:r>
            <a:r>
              <a:rPr lang="en-IN" sz="1200" b="0" i="0" kern="1200" dirty="0">
                <a:solidFill>
                  <a:schemeClr val="tx1"/>
                </a:solidFill>
                <a:latin typeface="Arial" charset="0"/>
                <a:ea typeface="+mn-ea"/>
                <a:cs typeface="+mn-cs"/>
              </a:rPr>
              <a:t> </a:t>
            </a:r>
            <a:r>
              <a:rPr lang="en-IN" sz="1200" b="0" i="0" kern="1200" dirty="0" err="1">
                <a:solidFill>
                  <a:schemeClr val="tx1"/>
                </a:solidFill>
                <a:latin typeface="Arial" charset="0"/>
                <a:ea typeface="+mn-ea"/>
                <a:cs typeface="+mn-cs"/>
              </a:rPr>
              <a:t>verbosity_level</a:t>
            </a:r>
            <a:r>
              <a:rPr lang="en-IN" sz="1200" b="0" i="0" kern="1200" dirty="0">
                <a:solidFill>
                  <a:schemeClr val="tx1"/>
                </a:solidFill>
                <a:latin typeface="Arial" charset="0"/>
                <a:ea typeface="+mn-ea"/>
                <a:cs typeface="+mn-cs"/>
              </a:rPr>
              <a:t>)</a:t>
            </a:r>
            <a:br>
              <a:rPr lang="en-IN" dirty="0"/>
            </a:br>
            <a:r>
              <a:rPr lang="en-IN" sz="1200" b="1" i="0" kern="1200" dirty="0">
                <a:solidFill>
                  <a:schemeClr val="tx1"/>
                </a:solidFill>
                <a:latin typeface="Arial" charset="0"/>
                <a:ea typeface="+mn-ea"/>
                <a:cs typeface="+mn-cs"/>
              </a:rPr>
              <a:t>function</a:t>
            </a:r>
            <a:r>
              <a:rPr lang="en-IN" sz="1200" b="0" i="0" kern="1200" dirty="0">
                <a:solidFill>
                  <a:schemeClr val="tx1"/>
                </a:solidFill>
                <a:latin typeface="Arial" charset="0"/>
                <a:ea typeface="+mn-ea"/>
                <a:cs typeface="+mn-cs"/>
              </a:rPr>
              <a:t> </a:t>
            </a:r>
            <a:r>
              <a:rPr lang="en-IN" sz="1200" b="1" i="0" kern="1200" dirty="0">
                <a:solidFill>
                  <a:schemeClr val="tx1"/>
                </a:solidFill>
                <a:latin typeface="Arial" charset="0"/>
                <a:ea typeface="+mn-ea"/>
                <a:cs typeface="+mn-cs"/>
              </a:rPr>
              <a:t>void</a:t>
            </a:r>
            <a:r>
              <a:rPr lang="en-IN" sz="1200" b="0" i="0" kern="1200" dirty="0">
                <a:solidFill>
                  <a:schemeClr val="tx1"/>
                </a:solidFill>
                <a:latin typeface="Arial" charset="0"/>
                <a:ea typeface="+mn-ea"/>
                <a:cs typeface="+mn-cs"/>
              </a:rPr>
              <a:t> </a:t>
            </a:r>
            <a:r>
              <a:rPr lang="en-IN" sz="1200" b="0" i="0" kern="1200" dirty="0" err="1">
                <a:solidFill>
                  <a:schemeClr val="tx1"/>
                </a:solidFill>
                <a:latin typeface="Arial" charset="0"/>
                <a:ea typeface="+mn-ea"/>
                <a:cs typeface="+mn-cs"/>
              </a:rPr>
              <a:t>set_report_severity_action</a:t>
            </a:r>
            <a:br>
              <a:rPr lang="en-IN" dirty="0"/>
            </a:br>
            <a:r>
              <a:rPr lang="en-IN" sz="1200" b="0" i="0" kern="1200" dirty="0">
                <a:solidFill>
                  <a:schemeClr val="tx1"/>
                </a:solidFill>
                <a:latin typeface="Arial" charset="0"/>
                <a:ea typeface="+mn-ea"/>
                <a:cs typeface="+mn-cs"/>
              </a:rPr>
              <a:t>(</a:t>
            </a:r>
            <a:r>
              <a:rPr lang="en-IN" sz="1200" b="0" i="0" kern="1200" dirty="0" err="1">
                <a:solidFill>
                  <a:schemeClr val="tx1"/>
                </a:solidFill>
                <a:latin typeface="Arial" charset="0"/>
                <a:ea typeface="+mn-ea"/>
                <a:cs typeface="+mn-cs"/>
              </a:rPr>
              <a:t>uvm_severity</a:t>
            </a:r>
            <a:r>
              <a:rPr lang="en-IN" sz="1200" b="0" i="0" kern="1200" dirty="0">
                <a:solidFill>
                  <a:schemeClr val="tx1"/>
                </a:solidFill>
                <a:latin typeface="Arial" charset="0"/>
                <a:ea typeface="+mn-ea"/>
                <a:cs typeface="+mn-cs"/>
              </a:rPr>
              <a:t> </a:t>
            </a:r>
            <a:r>
              <a:rPr lang="en-IN" sz="1200" b="0" i="0" kern="1200" dirty="0" err="1">
                <a:solidFill>
                  <a:schemeClr val="tx1"/>
                </a:solidFill>
                <a:latin typeface="Arial" charset="0"/>
                <a:ea typeface="+mn-ea"/>
                <a:cs typeface="+mn-cs"/>
              </a:rPr>
              <a:t>severity,uvm_action</a:t>
            </a:r>
            <a:r>
              <a:rPr lang="en-IN" sz="1200" b="0" i="0" kern="1200" dirty="0">
                <a:solidFill>
                  <a:schemeClr val="tx1"/>
                </a:solidFill>
                <a:latin typeface="Arial" charset="0"/>
                <a:ea typeface="+mn-ea"/>
                <a:cs typeface="+mn-cs"/>
              </a:rPr>
              <a:t> action)</a:t>
            </a:r>
            <a:br>
              <a:rPr lang="en-IN" dirty="0"/>
            </a:br>
            <a:r>
              <a:rPr lang="en-IN" sz="1200" b="1" i="0" kern="1200" dirty="0">
                <a:solidFill>
                  <a:schemeClr val="tx1"/>
                </a:solidFill>
                <a:latin typeface="Arial" charset="0"/>
                <a:ea typeface="+mn-ea"/>
                <a:cs typeface="+mn-cs"/>
              </a:rPr>
              <a:t>function</a:t>
            </a:r>
            <a:r>
              <a:rPr lang="en-IN" sz="1200" b="0" i="0" kern="1200" dirty="0">
                <a:solidFill>
                  <a:schemeClr val="tx1"/>
                </a:solidFill>
                <a:latin typeface="Arial" charset="0"/>
                <a:ea typeface="+mn-ea"/>
                <a:cs typeface="+mn-cs"/>
              </a:rPr>
              <a:t> </a:t>
            </a:r>
            <a:r>
              <a:rPr lang="en-IN" sz="1200" b="1" i="0" kern="1200" dirty="0">
                <a:solidFill>
                  <a:schemeClr val="tx1"/>
                </a:solidFill>
                <a:latin typeface="Arial" charset="0"/>
                <a:ea typeface="+mn-ea"/>
                <a:cs typeface="+mn-cs"/>
              </a:rPr>
              <a:t>void</a:t>
            </a:r>
            <a:r>
              <a:rPr lang="en-IN" sz="1200" b="0" i="0" kern="1200" dirty="0">
                <a:solidFill>
                  <a:schemeClr val="tx1"/>
                </a:solidFill>
                <a:latin typeface="Arial" charset="0"/>
                <a:ea typeface="+mn-ea"/>
                <a:cs typeface="+mn-cs"/>
              </a:rPr>
              <a:t> </a:t>
            </a:r>
            <a:r>
              <a:rPr lang="en-IN" sz="1200" b="0" i="0" kern="1200" dirty="0" err="1">
                <a:solidFill>
                  <a:schemeClr val="tx1"/>
                </a:solidFill>
                <a:latin typeface="Arial" charset="0"/>
                <a:ea typeface="+mn-ea"/>
                <a:cs typeface="+mn-cs"/>
              </a:rPr>
              <a:t>set_report_id_action</a:t>
            </a:r>
            <a:br>
              <a:rPr lang="en-IN" dirty="0"/>
            </a:br>
            <a:r>
              <a:rPr lang="en-IN" sz="1200" b="0" i="0" kern="1200" dirty="0">
                <a:solidFill>
                  <a:schemeClr val="tx1"/>
                </a:solidFill>
                <a:latin typeface="Arial" charset="0"/>
                <a:ea typeface="+mn-ea"/>
                <a:cs typeface="+mn-cs"/>
              </a:rPr>
              <a:t>(</a:t>
            </a:r>
            <a:r>
              <a:rPr lang="en-IN" sz="1200" b="1" i="0" kern="1200" dirty="0">
                <a:solidFill>
                  <a:schemeClr val="tx1"/>
                </a:solidFill>
                <a:latin typeface="Arial" charset="0"/>
                <a:ea typeface="+mn-ea"/>
                <a:cs typeface="+mn-cs"/>
              </a:rPr>
              <a:t>string</a:t>
            </a:r>
            <a:r>
              <a:rPr lang="en-IN" sz="1200" b="0" i="0" kern="1200" dirty="0">
                <a:solidFill>
                  <a:schemeClr val="tx1"/>
                </a:solidFill>
                <a:latin typeface="Arial" charset="0"/>
                <a:ea typeface="+mn-ea"/>
                <a:cs typeface="+mn-cs"/>
              </a:rPr>
              <a:t> </a:t>
            </a:r>
            <a:r>
              <a:rPr lang="en-IN" sz="1200" b="0" i="0" kern="1200" dirty="0" err="1">
                <a:solidFill>
                  <a:schemeClr val="tx1"/>
                </a:solidFill>
                <a:latin typeface="Arial" charset="0"/>
                <a:ea typeface="+mn-ea"/>
                <a:cs typeface="+mn-cs"/>
              </a:rPr>
              <a:t>id,uvm_action</a:t>
            </a:r>
            <a:r>
              <a:rPr lang="en-IN" sz="1200" b="0" i="0" kern="1200" dirty="0">
                <a:solidFill>
                  <a:schemeClr val="tx1"/>
                </a:solidFill>
                <a:latin typeface="Arial" charset="0"/>
                <a:ea typeface="+mn-ea"/>
                <a:cs typeface="+mn-cs"/>
              </a:rPr>
              <a:t> action)</a:t>
            </a:r>
            <a:br>
              <a:rPr lang="en-IN" dirty="0"/>
            </a:br>
            <a:r>
              <a:rPr lang="en-IN" sz="1200" b="1" i="0" kern="1200" dirty="0">
                <a:solidFill>
                  <a:schemeClr val="tx1"/>
                </a:solidFill>
                <a:latin typeface="Arial" charset="0"/>
                <a:ea typeface="+mn-ea"/>
                <a:cs typeface="+mn-cs"/>
              </a:rPr>
              <a:t>function</a:t>
            </a:r>
            <a:r>
              <a:rPr lang="en-IN" sz="1200" b="0" i="0" kern="1200" dirty="0">
                <a:solidFill>
                  <a:schemeClr val="tx1"/>
                </a:solidFill>
                <a:latin typeface="Arial" charset="0"/>
                <a:ea typeface="+mn-ea"/>
                <a:cs typeface="+mn-cs"/>
              </a:rPr>
              <a:t> </a:t>
            </a:r>
            <a:r>
              <a:rPr lang="en-IN" sz="1200" b="1" i="0" kern="1200" dirty="0">
                <a:solidFill>
                  <a:schemeClr val="tx1"/>
                </a:solidFill>
                <a:latin typeface="Arial" charset="0"/>
                <a:ea typeface="+mn-ea"/>
                <a:cs typeface="+mn-cs"/>
              </a:rPr>
              <a:t>void</a:t>
            </a:r>
            <a:r>
              <a:rPr lang="en-IN" sz="1200" b="0" i="0" kern="1200" dirty="0">
                <a:solidFill>
                  <a:schemeClr val="tx1"/>
                </a:solidFill>
                <a:latin typeface="Arial" charset="0"/>
                <a:ea typeface="+mn-ea"/>
                <a:cs typeface="+mn-cs"/>
              </a:rPr>
              <a:t> </a:t>
            </a:r>
            <a:r>
              <a:rPr lang="en-IN" sz="1200" b="0" i="0" kern="1200" dirty="0" err="1">
                <a:solidFill>
                  <a:schemeClr val="tx1"/>
                </a:solidFill>
                <a:latin typeface="Arial" charset="0"/>
                <a:ea typeface="+mn-ea"/>
                <a:cs typeface="+mn-cs"/>
              </a:rPr>
              <a:t>set_report_severity_id_action</a:t>
            </a:r>
            <a:br>
              <a:rPr lang="en-IN" dirty="0"/>
            </a:br>
            <a:r>
              <a:rPr lang="en-IN" sz="1200" b="0" i="0" kern="1200" dirty="0">
                <a:solidFill>
                  <a:schemeClr val="tx1"/>
                </a:solidFill>
                <a:latin typeface="Arial" charset="0"/>
                <a:ea typeface="+mn-ea"/>
                <a:cs typeface="+mn-cs"/>
              </a:rPr>
              <a:t>(</a:t>
            </a:r>
            <a:r>
              <a:rPr lang="en-IN" sz="1200" b="0" i="0" kern="1200" dirty="0" err="1">
                <a:solidFill>
                  <a:schemeClr val="tx1"/>
                </a:solidFill>
                <a:latin typeface="Arial" charset="0"/>
                <a:ea typeface="+mn-ea"/>
                <a:cs typeface="+mn-cs"/>
              </a:rPr>
              <a:t>uvm_severity</a:t>
            </a:r>
            <a:r>
              <a:rPr lang="en-IN" sz="1200" b="0" i="0" kern="1200" dirty="0">
                <a:solidFill>
                  <a:schemeClr val="tx1"/>
                </a:solidFill>
                <a:latin typeface="Arial" charset="0"/>
                <a:ea typeface="+mn-ea"/>
                <a:cs typeface="+mn-cs"/>
              </a:rPr>
              <a:t> </a:t>
            </a:r>
            <a:r>
              <a:rPr lang="en-IN" sz="1200" b="0" i="0" kern="1200" dirty="0" err="1">
                <a:solidFill>
                  <a:schemeClr val="tx1"/>
                </a:solidFill>
                <a:latin typeface="Arial" charset="0"/>
                <a:ea typeface="+mn-ea"/>
                <a:cs typeface="+mn-cs"/>
              </a:rPr>
              <a:t>severity,</a:t>
            </a:r>
            <a:r>
              <a:rPr lang="en-IN" sz="1200" b="1" i="0" kern="1200" dirty="0" err="1">
                <a:solidFill>
                  <a:schemeClr val="tx1"/>
                </a:solidFill>
                <a:latin typeface="Arial" charset="0"/>
                <a:ea typeface="+mn-ea"/>
                <a:cs typeface="+mn-cs"/>
              </a:rPr>
              <a:t>string</a:t>
            </a:r>
            <a:r>
              <a:rPr lang="en-IN" sz="1200" b="0" i="0" kern="1200" dirty="0">
                <a:solidFill>
                  <a:schemeClr val="tx1"/>
                </a:solidFill>
                <a:latin typeface="Arial" charset="0"/>
                <a:ea typeface="+mn-ea"/>
                <a:cs typeface="+mn-cs"/>
              </a:rPr>
              <a:t> </a:t>
            </a:r>
            <a:r>
              <a:rPr lang="en-IN" sz="1200" b="0" i="0" kern="1200" dirty="0" err="1">
                <a:solidFill>
                  <a:schemeClr val="tx1"/>
                </a:solidFill>
                <a:latin typeface="Arial" charset="0"/>
                <a:ea typeface="+mn-ea"/>
                <a:cs typeface="+mn-cs"/>
              </a:rPr>
              <a:t>id,uvm_action</a:t>
            </a:r>
            <a:r>
              <a:rPr lang="en-IN" sz="1200" b="0" i="0" kern="1200" dirty="0">
                <a:solidFill>
                  <a:schemeClr val="tx1"/>
                </a:solidFill>
                <a:latin typeface="Arial" charset="0"/>
                <a:ea typeface="+mn-ea"/>
                <a:cs typeface="+mn-cs"/>
              </a:rPr>
              <a:t> action)</a:t>
            </a:r>
            <a:br>
              <a:rPr lang="en-IN" dirty="0"/>
            </a:b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2</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err="1"/>
              <a:t>uvm_object</a:t>
            </a:r>
            <a:r>
              <a:rPr lang="en-US" dirty="0"/>
              <a:t>:</a:t>
            </a:r>
          </a:p>
          <a:p>
            <a:r>
              <a:rPr lang="en-IN" sz="1200" b="0" i="0" kern="1200" dirty="0">
                <a:solidFill>
                  <a:schemeClr val="tx1"/>
                </a:solidFill>
                <a:latin typeface="Arial" charset="0"/>
                <a:ea typeface="+mn-ea"/>
                <a:cs typeface="+mn-cs"/>
              </a:rPr>
              <a:t>This is the main class </a:t>
            </a:r>
          </a:p>
          <a:p>
            <a:r>
              <a:rPr lang="en-IN" sz="1200" b="0" i="0" kern="1200" dirty="0">
                <a:solidFill>
                  <a:schemeClr val="tx1"/>
                </a:solidFill>
                <a:latin typeface="Arial" charset="0"/>
                <a:ea typeface="+mn-ea"/>
                <a:cs typeface="+mn-cs"/>
              </a:rPr>
              <a:t>Core class based operational methods (create, copy, clone, compare, print, record, etc..), instance identification fields (name, type name, unique id, etc.) and random seeding are defined in it.</a:t>
            </a:r>
          </a:p>
          <a:p>
            <a:r>
              <a:rPr lang="en-IN" sz="1200" b="0" i="0" kern="1200" dirty="0">
                <a:solidFill>
                  <a:schemeClr val="tx1"/>
                </a:solidFill>
                <a:latin typeface="Arial" charset="0"/>
                <a:ea typeface="+mn-ea"/>
                <a:cs typeface="+mn-cs"/>
              </a:rPr>
              <a:t>All </a:t>
            </a:r>
            <a:r>
              <a:rPr lang="en-IN" sz="1200" b="0" i="0" kern="1200" dirty="0" err="1">
                <a:solidFill>
                  <a:schemeClr val="tx1"/>
                </a:solidFill>
                <a:latin typeface="Arial" charset="0"/>
                <a:ea typeface="+mn-ea"/>
                <a:cs typeface="+mn-cs"/>
              </a:rPr>
              <a:t>uvm_transaction</a:t>
            </a:r>
            <a:r>
              <a:rPr lang="en-IN" sz="1200" b="0" i="0" kern="1200" dirty="0">
                <a:solidFill>
                  <a:schemeClr val="tx1"/>
                </a:solidFill>
                <a:latin typeface="Arial" charset="0"/>
                <a:ea typeface="+mn-ea"/>
                <a:cs typeface="+mn-cs"/>
              </a:rPr>
              <a:t> and </a:t>
            </a:r>
            <a:r>
              <a:rPr lang="en-IN" sz="1200" b="0" i="0" kern="1200" dirty="0" err="1">
                <a:solidFill>
                  <a:schemeClr val="tx1"/>
                </a:solidFill>
                <a:latin typeface="Arial" charset="0"/>
                <a:ea typeface="+mn-ea"/>
                <a:cs typeface="+mn-cs"/>
              </a:rPr>
              <a:t>uvm_component</a:t>
            </a:r>
            <a:r>
              <a:rPr lang="en-IN" sz="1200" b="0" i="0" kern="1200" dirty="0">
                <a:solidFill>
                  <a:schemeClr val="tx1"/>
                </a:solidFill>
                <a:latin typeface="Arial" charset="0"/>
                <a:ea typeface="+mn-ea"/>
                <a:cs typeface="+mn-cs"/>
              </a:rPr>
              <a:t> were derived from the </a:t>
            </a:r>
            <a:r>
              <a:rPr lang="en-IN" sz="1200" b="0" i="0" kern="1200" dirty="0" err="1">
                <a:solidFill>
                  <a:schemeClr val="tx1"/>
                </a:solidFill>
                <a:latin typeface="Arial" charset="0"/>
                <a:ea typeface="+mn-ea"/>
                <a:cs typeface="+mn-cs"/>
              </a:rPr>
              <a:t>uvm_object</a:t>
            </a:r>
            <a:r>
              <a:rPr lang="en-IN" sz="1200" b="0" i="0" kern="1200" dirty="0">
                <a:solidFill>
                  <a:schemeClr val="tx1"/>
                </a:solidFill>
                <a:latin typeface="Arial" charset="0"/>
                <a:ea typeface="+mn-ea"/>
                <a:cs typeface="+mn-cs"/>
              </a:rPr>
              <a:t>. Classes derived from </a:t>
            </a:r>
            <a:r>
              <a:rPr lang="en-IN" sz="1200" b="0" i="0" kern="1200" dirty="0" err="1">
                <a:solidFill>
                  <a:schemeClr val="tx1"/>
                </a:solidFill>
                <a:latin typeface="Arial" charset="0"/>
                <a:ea typeface="+mn-ea"/>
                <a:cs typeface="+mn-cs"/>
              </a:rPr>
              <a:t>uvm_object</a:t>
            </a:r>
            <a:r>
              <a:rPr lang="en-IN" sz="1200" b="0" i="0" kern="1200" dirty="0">
                <a:solidFill>
                  <a:schemeClr val="tx1"/>
                </a:solidFill>
                <a:latin typeface="Arial" charset="0"/>
                <a:ea typeface="+mn-ea"/>
                <a:cs typeface="+mn-cs"/>
              </a:rPr>
              <a:t> must implement</a:t>
            </a:r>
            <a:r>
              <a:rPr lang="en-IN" sz="1200" b="0" i="0" kern="1200" baseline="0" dirty="0">
                <a:solidFill>
                  <a:schemeClr val="tx1"/>
                </a:solidFill>
                <a:latin typeface="Arial" charset="0"/>
                <a:ea typeface="+mn-ea"/>
                <a:cs typeface="+mn-cs"/>
              </a:rPr>
              <a:t> the pure virtual methods such as create and </a:t>
            </a:r>
            <a:r>
              <a:rPr lang="en-IN" sz="1200" b="0" i="0" kern="1200" baseline="0" dirty="0" err="1">
                <a:solidFill>
                  <a:schemeClr val="tx1"/>
                </a:solidFill>
                <a:latin typeface="Arial" charset="0"/>
                <a:ea typeface="+mn-ea"/>
                <a:cs typeface="+mn-cs"/>
              </a:rPr>
              <a:t>get_type_name</a:t>
            </a:r>
            <a:r>
              <a:rPr lang="en-IN" sz="1200" b="0" i="0" kern="1200" baseline="0" dirty="0">
                <a:solidFill>
                  <a:schemeClr val="tx1"/>
                </a:solidFill>
                <a:latin typeface="Arial" charset="0"/>
                <a:ea typeface="+mn-ea"/>
                <a:cs typeface="+mn-cs"/>
              </a:rPr>
              <a:t>.</a:t>
            </a:r>
            <a:endParaRPr lang="en-IN" sz="1200" b="0" i="0" kern="1200" dirty="0">
              <a:solidFill>
                <a:schemeClr val="tx1"/>
              </a:solidFill>
              <a:latin typeface="Arial" charset="0"/>
              <a:ea typeface="+mn-ea"/>
              <a:cs typeface="+mn-cs"/>
            </a:endParaRPr>
          </a:p>
          <a:p>
            <a:pPr eaLnBrk="1" hangingPunct="1"/>
            <a:r>
              <a:rPr lang="en-US" dirty="0"/>
              <a:t>For</a:t>
            </a:r>
            <a:r>
              <a:rPr lang="en-US" baseline="0" dirty="0"/>
              <a:t> example: </a:t>
            </a:r>
            <a:r>
              <a:rPr lang="en-US" baseline="0" dirty="0" err="1"/>
              <a:t>uvm_object</a:t>
            </a:r>
            <a:r>
              <a:rPr lang="en-US" baseline="0" dirty="0"/>
              <a:t> is used to write a </a:t>
            </a:r>
            <a:r>
              <a:rPr lang="en-US" baseline="0" dirty="0" err="1"/>
              <a:t>uvm_sequence</a:t>
            </a:r>
            <a:r>
              <a:rPr lang="en-US" baseline="0" dirty="0"/>
              <a:t> item. The virtual methods in </a:t>
            </a:r>
            <a:r>
              <a:rPr lang="en-US" baseline="0" dirty="0" err="1"/>
              <a:t>uvm_object</a:t>
            </a:r>
            <a:r>
              <a:rPr lang="en-US" baseline="0" dirty="0"/>
              <a:t> can make </a:t>
            </a:r>
            <a:r>
              <a:rPr lang="en-US" baseline="0" dirty="0" err="1"/>
              <a:t>sequence_item</a:t>
            </a:r>
            <a:r>
              <a:rPr lang="en-US" baseline="0" dirty="0"/>
              <a:t> purposeful.</a:t>
            </a:r>
          </a:p>
          <a:p>
            <a:pPr eaLnBrk="1" hangingPunct="1"/>
            <a:r>
              <a:rPr lang="en-US" baseline="0" dirty="0" err="1"/>
              <a:t>uvm_object</a:t>
            </a:r>
            <a:r>
              <a:rPr lang="en-US" baseline="0" dirty="0"/>
              <a:t> has utility macros &amp; field macros. The utility macros provide implementations of the basic methods such as create. When you are trying to write objects without any field macros, its written as `</a:t>
            </a:r>
            <a:r>
              <a:rPr lang="en-US" baseline="0" dirty="0" err="1"/>
              <a:t>uvm_object_utils</a:t>
            </a:r>
            <a:r>
              <a:rPr lang="en-US" baseline="0" dirty="0"/>
              <a:t>(type).</a:t>
            </a:r>
          </a:p>
          <a:p>
            <a:pPr eaLnBrk="1" hangingPunct="1"/>
            <a:r>
              <a:rPr lang="en-US" baseline="0" dirty="0"/>
              <a:t>UVM field macros are useful </a:t>
            </a:r>
            <a:r>
              <a:rPr lang="en-IN" sz="1200" b="0" i="0" kern="1200" dirty="0">
                <a:solidFill>
                  <a:schemeClr val="tx1"/>
                </a:solidFill>
                <a:latin typeface="Arial" charset="0"/>
                <a:ea typeface="+mn-ea"/>
                <a:cs typeface="+mn-cs"/>
              </a:rPr>
              <a:t>typically for the implementation of methods such as copy, print, pack, unpack, etc. They are invoked inside the `</a:t>
            </a:r>
            <a:r>
              <a:rPr lang="en-IN" sz="1200" b="0" i="0" kern="1200" dirty="0" err="1">
                <a:solidFill>
                  <a:schemeClr val="tx1"/>
                </a:solidFill>
                <a:latin typeface="Arial" charset="0"/>
                <a:ea typeface="+mn-ea"/>
                <a:cs typeface="+mn-cs"/>
              </a:rPr>
              <a:t>uvm_object_utils_begin</a:t>
            </a:r>
            <a:r>
              <a:rPr lang="en-IN" sz="1200" b="0" i="0" kern="1200" dirty="0">
                <a:solidFill>
                  <a:schemeClr val="tx1"/>
                </a:solidFill>
                <a:latin typeface="Arial" charset="0"/>
                <a:ea typeface="+mn-ea"/>
                <a:cs typeface="+mn-cs"/>
              </a:rPr>
              <a:t> and `</a:t>
            </a:r>
            <a:r>
              <a:rPr lang="en-IN" sz="1200" b="0" i="0" kern="1200" dirty="0" err="1">
                <a:solidFill>
                  <a:schemeClr val="tx1"/>
                </a:solidFill>
                <a:latin typeface="Arial" charset="0"/>
                <a:ea typeface="+mn-ea"/>
                <a:cs typeface="+mn-cs"/>
              </a:rPr>
              <a:t>uvm_object_utils_end</a:t>
            </a:r>
            <a:r>
              <a:rPr lang="en-IN" sz="1200" b="0" i="0" kern="1200" dirty="0">
                <a:solidFill>
                  <a:schemeClr val="tx1"/>
                </a:solidFill>
                <a:latin typeface="Arial" charset="0"/>
                <a:ea typeface="+mn-ea"/>
                <a:cs typeface="+mn-cs"/>
              </a:rPr>
              <a:t>. The macro basically has two arguments as part of </a:t>
            </a:r>
            <a:r>
              <a:rPr lang="en-IN" sz="1200" b="0" i="0" kern="1200" dirty="0" err="1">
                <a:solidFill>
                  <a:schemeClr val="tx1"/>
                </a:solidFill>
                <a:latin typeface="Arial" charset="0"/>
                <a:ea typeface="+mn-ea"/>
                <a:cs typeface="+mn-cs"/>
              </a:rPr>
              <a:t>it:field</a:t>
            </a:r>
            <a:r>
              <a:rPr lang="en-IN" sz="1200" b="0" i="0" kern="1200" dirty="0">
                <a:solidFill>
                  <a:schemeClr val="tx1"/>
                </a:solidFill>
                <a:latin typeface="Arial" charset="0"/>
                <a:ea typeface="+mn-ea"/>
                <a:cs typeface="+mn-cs"/>
              </a:rPr>
              <a:t> and flag.</a:t>
            </a:r>
            <a:endParaRPr lang="en-US" baseline="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3</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b="0" i="0" dirty="0">
                <a:solidFill>
                  <a:srgbClr val="374151"/>
                </a:solidFill>
                <a:effectLst/>
                <a:latin typeface="Söhne"/>
              </a:rPr>
              <a:t>"quasi-static objects" refers to UVM components and objects that are </a:t>
            </a:r>
            <a:r>
              <a:rPr lang="en-US" b="1" i="0" dirty="0">
                <a:solidFill>
                  <a:srgbClr val="374151"/>
                </a:solidFill>
                <a:effectLst/>
                <a:latin typeface="Söhne"/>
              </a:rPr>
              <a:t>created and configured during the build phase of the simulation </a:t>
            </a:r>
            <a:r>
              <a:rPr lang="en-US" b="0" i="0" dirty="0">
                <a:solidFill>
                  <a:srgbClr val="374151"/>
                </a:solidFill>
                <a:effectLst/>
                <a:latin typeface="Söhne"/>
              </a:rPr>
              <a:t>and remain largely unchanged throughout the runtime of the simulation.</a:t>
            </a:r>
          </a:p>
          <a:p>
            <a:pPr eaLnBrk="1" hangingPunct="1"/>
            <a:r>
              <a:rPr lang="en-US" b="0" i="0" dirty="0">
                <a:solidFill>
                  <a:srgbClr val="374151"/>
                </a:solidFill>
                <a:effectLst/>
                <a:latin typeface="Söhne"/>
              </a:rPr>
              <a:t>Quasi-static objects include:</a:t>
            </a:r>
          </a:p>
          <a:p>
            <a:pPr marL="228600" indent="-228600" eaLnBrk="1" hangingPunct="1">
              <a:buAutoNum type="arabicPeriod"/>
            </a:pPr>
            <a:r>
              <a:rPr lang="en-US" b="0" i="0" dirty="0">
                <a:solidFill>
                  <a:srgbClr val="374151"/>
                </a:solidFill>
                <a:effectLst/>
                <a:latin typeface="Söhne"/>
              </a:rPr>
              <a:t>Components</a:t>
            </a:r>
          </a:p>
          <a:p>
            <a:pPr marL="228600" indent="-228600" eaLnBrk="1" hangingPunct="1">
              <a:buAutoNum type="arabicPeriod"/>
            </a:pPr>
            <a:r>
              <a:rPr lang="en-US" b="0" i="0" dirty="0">
                <a:solidFill>
                  <a:srgbClr val="374151"/>
                </a:solidFill>
                <a:effectLst/>
                <a:latin typeface="Söhne"/>
              </a:rPr>
              <a:t>Configuration objects</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4</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5</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UVM</a:t>
            </a:r>
            <a:r>
              <a:rPr lang="en-US" baseline="0" dirty="0"/>
              <a:t> provides a set of transaction level communication interfaces that can be used to connect between components such that data packets can be transferred between them.</a:t>
            </a:r>
          </a:p>
          <a:p>
            <a:pPr eaLnBrk="1" hangingPunct="1"/>
            <a:r>
              <a:rPr lang="en-US" baseline="0" dirty="0"/>
              <a:t>Advantages:-</a:t>
            </a:r>
          </a:p>
          <a:p>
            <a:pPr marL="228600" indent="-228600" eaLnBrk="1" hangingPunct="1">
              <a:buAutoNum type="arabicPeriod"/>
            </a:pPr>
            <a:r>
              <a:rPr lang="en-US" baseline="0" dirty="0"/>
              <a:t>isolates a component from changes in other components</a:t>
            </a:r>
          </a:p>
          <a:p>
            <a:pPr marL="228600" indent="-228600" eaLnBrk="1" hangingPunct="1">
              <a:buAutoNum type="arabicPeriod"/>
            </a:pPr>
            <a:r>
              <a:rPr lang="en-US" baseline="0" dirty="0"/>
              <a:t>promotes reusability and flexibility (since you can just swap a component with another that also has a TLM interface).</a:t>
            </a:r>
          </a:p>
          <a:p>
            <a:pPr marL="228600" indent="-228600" eaLnBrk="1" hangingPunct="1">
              <a:buNone/>
            </a:pPr>
            <a:r>
              <a:rPr lang="en-US" baseline="0" dirty="0"/>
              <a:t>In the example, </a:t>
            </a:r>
            <a:r>
              <a:rPr lang="en-US" baseline="0" dirty="0" err="1"/>
              <a:t>simple_packet</a:t>
            </a:r>
            <a:r>
              <a:rPr lang="en-US" baseline="0" dirty="0"/>
              <a:t> class object will be a transaction that can be sent from </a:t>
            </a:r>
            <a:r>
              <a:rPr lang="en-US" baseline="0" dirty="0" err="1"/>
              <a:t>componentA</a:t>
            </a:r>
            <a:r>
              <a:rPr lang="en-US" baseline="0" dirty="0"/>
              <a:t> to </a:t>
            </a:r>
            <a:r>
              <a:rPr lang="en-US" baseline="0" dirty="0" err="1"/>
              <a:t>componentB</a:t>
            </a:r>
            <a:r>
              <a:rPr lang="en-US" baseline="0" dirty="0"/>
              <a:t> via TLM interface ports port and export.</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6</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baseline="0" dirty="0"/>
              <a:t>For this, the factory needs to know all the types of classes created within the testbench by </a:t>
            </a:r>
            <a:r>
              <a:rPr lang="en-US" i="1" baseline="0" dirty="0"/>
              <a:t>registration</a:t>
            </a:r>
            <a:r>
              <a:rPr lang="en-US" i="0" baseline="0" dirty="0"/>
              <a:t>. </a:t>
            </a:r>
            <a:endParaRPr lang="en-US" dirty="0"/>
          </a:p>
          <a:p>
            <a:pPr eaLnBrk="1" hangingPunct="1"/>
            <a:r>
              <a:rPr lang="en-US" dirty="0"/>
              <a:t>Only one</a:t>
            </a:r>
            <a:r>
              <a:rPr lang="en-US" baseline="0" dirty="0"/>
              <a:t> instance of the factory is present in a given simulation.</a:t>
            </a:r>
          </a:p>
          <a:p>
            <a:pPr eaLnBrk="1" hangingPunct="1"/>
            <a:r>
              <a:rPr lang="en-US" baseline="0" dirty="0"/>
              <a:t>For name based interfaces, the string arguments can be misspelled and provided in the wrong order. Further, name-based interface is not portable across simulators when used with parameterized classes.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6DFE64-36F9-3AD5-0625-1D9FA8249CAA}"/>
            </a:ext>
          </a:extLst>
        </p:cNvPr>
        <p:cNvGrpSpPr/>
        <p:nvPr/>
      </p:nvGrpSpPr>
      <p:grpSpPr>
        <a:xfrm>
          <a:off x="0" y="0"/>
          <a:ext cx="0" cy="0"/>
          <a:chOff x="0" y="0"/>
          <a:chExt cx="0" cy="0"/>
        </a:xfrm>
      </p:grpSpPr>
      <p:sp>
        <p:nvSpPr>
          <p:cNvPr id="9218" name="Rectangle 7">
            <a:extLst>
              <a:ext uri="{FF2B5EF4-FFF2-40B4-BE49-F238E27FC236}">
                <a16:creationId xmlns:a16="http://schemas.microsoft.com/office/drawing/2014/main" id="{13D1B6B9-5D00-FE6F-E9F2-2446FCE50419}"/>
              </a:ext>
            </a:extLst>
          </p:cNvPr>
          <p:cNvSpPr>
            <a:spLocks noGrp="1" noChangeArrowheads="1"/>
          </p:cNvSpPr>
          <p:nvPr>
            <p:ph type="sldNum" sz="quarter" idx="5"/>
          </p:nvPr>
        </p:nvSpPr>
        <p:spPr>
          <a:noFill/>
          <a:ln>
            <a:miter lim="800000"/>
            <a:headEnd/>
            <a:tailEnd/>
          </a:ln>
        </p:spPr>
        <p:txBody>
          <a:bodyPr/>
          <a:lstStyle/>
          <a:p>
            <a:fld id="{3839FD43-A2EC-4B8D-B838-644D4F3D07B7}" type="slidenum">
              <a:rPr lang="en-US"/>
              <a:pPr/>
              <a:t>7</a:t>
            </a:fld>
            <a:endParaRPr lang="en-US"/>
          </a:p>
        </p:txBody>
      </p:sp>
      <p:sp>
        <p:nvSpPr>
          <p:cNvPr id="9219" name="Rectangle 2">
            <a:extLst>
              <a:ext uri="{FF2B5EF4-FFF2-40B4-BE49-F238E27FC236}">
                <a16:creationId xmlns:a16="http://schemas.microsoft.com/office/drawing/2014/main" id="{410FAEFD-BB2E-10DB-5EDF-57FCE3310EEC}"/>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4C242EA2-93B0-013F-5AE7-88726C04AAE4}"/>
              </a:ext>
            </a:extLst>
          </p:cNvPr>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kern="1200" dirty="0">
                <a:solidFill>
                  <a:schemeClr val="tx1"/>
                </a:solidFill>
                <a:effectLst/>
                <a:latin typeface="Arial" charset="0"/>
                <a:ea typeface="+mn-ea"/>
                <a:cs typeface="+mn-cs"/>
              </a:rPr>
              <a:t>example: In your Ethernet verification environment, you have different drivers to support different interfaces for 10mbps,100mps and 1G. Now you want to reuse the same environment for 10G verification. Inside somewhere deep in the hierarchy, while building the components, as a driver components ,your current environment can only select 10mmps/100mps/1G drivers using configuration settings. How to add one more driver to the current drivers list of drivers so that from the testcase you could configure the environment to work for 10G.</a:t>
            </a:r>
            <a:endParaRPr lang="en-US" baseline="0" dirty="0"/>
          </a:p>
          <a:p>
            <a:pPr eaLnBrk="1" hangingPunct="1"/>
            <a:endParaRPr lang="en-US" baseline="0" dirty="0"/>
          </a:p>
        </p:txBody>
      </p:sp>
    </p:spTree>
    <p:extLst>
      <p:ext uri="{BB962C8B-B14F-4D97-AF65-F5344CB8AC3E}">
        <p14:creationId xmlns:p14="http://schemas.microsoft.com/office/powerpoint/2010/main" val="288295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E6EAE2-D1D1-F934-8667-E7501067E191}"/>
            </a:ext>
          </a:extLst>
        </p:cNvPr>
        <p:cNvGrpSpPr/>
        <p:nvPr/>
      </p:nvGrpSpPr>
      <p:grpSpPr>
        <a:xfrm>
          <a:off x="0" y="0"/>
          <a:ext cx="0" cy="0"/>
          <a:chOff x="0" y="0"/>
          <a:chExt cx="0" cy="0"/>
        </a:xfrm>
      </p:grpSpPr>
      <p:sp>
        <p:nvSpPr>
          <p:cNvPr id="9218" name="Rectangle 7">
            <a:extLst>
              <a:ext uri="{FF2B5EF4-FFF2-40B4-BE49-F238E27FC236}">
                <a16:creationId xmlns:a16="http://schemas.microsoft.com/office/drawing/2014/main" id="{A7E5394A-BC13-89D7-908C-97845D3FCAED}"/>
              </a:ext>
            </a:extLst>
          </p:cNvPr>
          <p:cNvSpPr>
            <a:spLocks noGrp="1" noChangeArrowheads="1"/>
          </p:cNvSpPr>
          <p:nvPr>
            <p:ph type="sldNum" sz="quarter" idx="5"/>
          </p:nvPr>
        </p:nvSpPr>
        <p:spPr>
          <a:noFill/>
          <a:ln>
            <a:miter lim="800000"/>
            <a:headEnd/>
            <a:tailEnd/>
          </a:ln>
        </p:spPr>
        <p:txBody>
          <a:bodyPr/>
          <a:lstStyle/>
          <a:p>
            <a:fld id="{3839FD43-A2EC-4B8D-B838-644D4F3D07B7}" type="slidenum">
              <a:rPr lang="en-US"/>
              <a:pPr/>
              <a:t>8</a:t>
            </a:fld>
            <a:endParaRPr lang="en-US"/>
          </a:p>
        </p:txBody>
      </p:sp>
      <p:sp>
        <p:nvSpPr>
          <p:cNvPr id="9219" name="Rectangle 2">
            <a:extLst>
              <a:ext uri="{FF2B5EF4-FFF2-40B4-BE49-F238E27FC236}">
                <a16:creationId xmlns:a16="http://schemas.microsoft.com/office/drawing/2014/main" id="{270100EF-D04D-461E-D99A-A92E687B53A3}"/>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52BBCB57-4940-F596-EE68-81CA8CF827D5}"/>
              </a:ext>
            </a:extLst>
          </p:cNvPr>
          <p:cNvSpPr>
            <a:spLocks noGrp="1" noChangeArrowheads="1"/>
          </p:cNvSpPr>
          <p:nvPr>
            <p:ph type="body" idx="1"/>
          </p:nvPr>
        </p:nvSpPr>
        <p:spPr>
          <a:noFill/>
        </p:spPr>
        <p:txBody>
          <a:bodyPr/>
          <a:lstStyle/>
          <a:p>
            <a:pPr eaLnBrk="1" hangingPunct="1"/>
            <a:endParaRPr lang="en-US" baseline="0" dirty="0"/>
          </a:p>
        </p:txBody>
      </p:sp>
    </p:spTree>
    <p:extLst>
      <p:ext uri="{BB962C8B-B14F-4D97-AF65-F5344CB8AC3E}">
        <p14:creationId xmlns:p14="http://schemas.microsoft.com/office/powerpoint/2010/main" val="2207786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6C447-0134-4355-F9C2-D077A1C0B033}"/>
            </a:ext>
          </a:extLst>
        </p:cNvPr>
        <p:cNvGrpSpPr/>
        <p:nvPr/>
      </p:nvGrpSpPr>
      <p:grpSpPr>
        <a:xfrm>
          <a:off x="0" y="0"/>
          <a:ext cx="0" cy="0"/>
          <a:chOff x="0" y="0"/>
          <a:chExt cx="0" cy="0"/>
        </a:xfrm>
      </p:grpSpPr>
      <p:sp>
        <p:nvSpPr>
          <p:cNvPr id="9218" name="Rectangle 7">
            <a:extLst>
              <a:ext uri="{FF2B5EF4-FFF2-40B4-BE49-F238E27FC236}">
                <a16:creationId xmlns:a16="http://schemas.microsoft.com/office/drawing/2014/main" id="{F794D3A5-218F-8E65-AED4-F2D7BA847466}"/>
              </a:ext>
            </a:extLst>
          </p:cNvPr>
          <p:cNvSpPr>
            <a:spLocks noGrp="1" noChangeArrowheads="1"/>
          </p:cNvSpPr>
          <p:nvPr>
            <p:ph type="sldNum" sz="quarter" idx="5"/>
          </p:nvPr>
        </p:nvSpPr>
        <p:spPr>
          <a:noFill/>
          <a:ln>
            <a:miter lim="800000"/>
            <a:headEnd/>
            <a:tailEnd/>
          </a:ln>
        </p:spPr>
        <p:txBody>
          <a:bodyPr/>
          <a:lstStyle/>
          <a:p>
            <a:fld id="{3839FD43-A2EC-4B8D-B838-644D4F3D07B7}" type="slidenum">
              <a:rPr lang="en-US"/>
              <a:pPr/>
              <a:t>9</a:t>
            </a:fld>
            <a:endParaRPr lang="en-US"/>
          </a:p>
        </p:txBody>
      </p:sp>
      <p:sp>
        <p:nvSpPr>
          <p:cNvPr id="9219" name="Rectangle 2">
            <a:extLst>
              <a:ext uri="{FF2B5EF4-FFF2-40B4-BE49-F238E27FC236}">
                <a16:creationId xmlns:a16="http://schemas.microsoft.com/office/drawing/2014/main" id="{7DDBF200-CF4B-8DFC-831C-352B13F8A0FD}"/>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52655ACD-72C3-DB44-4E69-601084A684DD}"/>
              </a:ext>
            </a:extLst>
          </p:cNvPr>
          <p:cNvSpPr>
            <a:spLocks noGrp="1" noChangeArrowheads="1"/>
          </p:cNvSpPr>
          <p:nvPr>
            <p:ph type="body" idx="1"/>
          </p:nvPr>
        </p:nvSpPr>
        <p:spPr>
          <a:noFill/>
        </p:spPr>
        <p:txBody>
          <a:bodyPr/>
          <a:lstStyle/>
          <a:p>
            <a:pPr eaLnBrk="1" hangingPunct="1"/>
            <a:endParaRPr lang="en-US" baseline="0" dirty="0"/>
          </a:p>
        </p:txBody>
      </p:sp>
    </p:spTree>
    <p:extLst>
      <p:ext uri="{BB962C8B-B14F-4D97-AF65-F5344CB8AC3E}">
        <p14:creationId xmlns:p14="http://schemas.microsoft.com/office/powerpoint/2010/main" val="25611179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555875" y="765175"/>
            <a:ext cx="6048375" cy="750888"/>
          </a:xfrm>
        </p:spPr>
        <p:txBody>
          <a:bodyPr/>
          <a:lstStyle>
            <a:lvl1pPr algn="r">
              <a:defRPr sz="2800" b="1"/>
            </a:lvl1pPr>
          </a:lstStyle>
          <a:p>
            <a:pPr lvl="0"/>
            <a:r>
              <a:rPr lang="en-US" noProof="0"/>
              <a:t>Click to edit Master title style</a:t>
            </a:r>
            <a:endParaRPr lang="ru-RU" noProof="0"/>
          </a:p>
        </p:txBody>
      </p:sp>
      <p:sp>
        <p:nvSpPr>
          <p:cNvPr id="5123" name="Rectangle 3"/>
          <p:cNvSpPr>
            <a:spLocks noGrp="1" noChangeArrowheads="1"/>
          </p:cNvSpPr>
          <p:nvPr>
            <p:ph type="subTitle" idx="1"/>
          </p:nvPr>
        </p:nvSpPr>
        <p:spPr>
          <a:xfrm>
            <a:off x="2555875" y="1485900"/>
            <a:ext cx="6048375" cy="503238"/>
          </a:xfrm>
          <a:extLs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lvl1pPr marL="0" indent="0" algn="r">
              <a:buFontTx/>
              <a:buNone/>
              <a:defRPr sz="2400" b="1"/>
            </a:lvl1pPr>
          </a:lstStyle>
          <a:p>
            <a:pPr lvl="0"/>
            <a:r>
              <a:rPr lang="en-US" noProof="0"/>
              <a:t>Click to edit Master subtitle style</a:t>
            </a:r>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092950" y="617538"/>
            <a:ext cx="1871663" cy="6051550"/>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1476375" y="617538"/>
            <a:ext cx="5464175"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547812" y="764059"/>
            <a:ext cx="6048375" cy="750888"/>
          </a:xfrm>
        </p:spPr>
        <p:txBody>
          <a:bodyPr/>
          <a:lstStyle>
            <a:lvl1pPr algn="r">
              <a:defRPr sz="2800" b="1"/>
            </a:lvl1pPr>
          </a:lstStyle>
          <a:p>
            <a:pPr lvl="0"/>
            <a:r>
              <a:rPr lang="en-US" noProof="0"/>
              <a:t>Click to edit Master title style</a:t>
            </a:r>
            <a:endParaRPr lang="ru-RU" noProof="0"/>
          </a:p>
        </p:txBody>
      </p:sp>
      <p:sp>
        <p:nvSpPr>
          <p:cNvPr id="5123" name="Rectangle 3"/>
          <p:cNvSpPr>
            <a:spLocks noGrp="1" noChangeArrowheads="1"/>
          </p:cNvSpPr>
          <p:nvPr>
            <p:ph type="subTitle" idx="1"/>
          </p:nvPr>
        </p:nvSpPr>
        <p:spPr>
          <a:xfrm>
            <a:off x="1547812" y="1484784"/>
            <a:ext cx="6048375" cy="503238"/>
          </a:xfrm>
          <a:extLs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lvl1pPr marL="0" indent="0" algn="r">
              <a:buFontTx/>
              <a:buNone/>
              <a:defRPr sz="2400" b="1"/>
            </a:lvl1pPr>
          </a:lstStyle>
          <a:p>
            <a:pPr lvl="0"/>
            <a:r>
              <a:rPr lang="en-US" noProof="0"/>
              <a:t>Click to edit Master subtitle style</a:t>
            </a:r>
            <a:endParaRPr lang="ru-RU" noProof="0"/>
          </a:p>
        </p:txBody>
      </p:sp>
    </p:spTree>
    <p:extLst>
      <p:ext uri="{BB962C8B-B14F-4D97-AF65-F5344CB8AC3E}">
        <p14:creationId xmlns:p14="http://schemas.microsoft.com/office/powerpoint/2010/main" val="2220511000"/>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03648" y="548680"/>
            <a:ext cx="7056438" cy="508000"/>
          </a:xfrm>
        </p:spPr>
        <p:txBody>
          <a:bodyPr/>
          <a:lstStyle/>
          <a:p>
            <a:r>
              <a:rPr lang="en-US"/>
              <a:t>Click to edit Master title style</a:t>
            </a:r>
            <a:endParaRPr lang="ru-RU"/>
          </a:p>
        </p:txBody>
      </p:sp>
      <p:sp>
        <p:nvSpPr>
          <p:cNvPr id="3" name="Объект 2"/>
          <p:cNvSpPr>
            <a:spLocks noGrp="1"/>
          </p:cNvSpPr>
          <p:nvPr>
            <p:ph idx="1"/>
          </p:nvPr>
        </p:nvSpPr>
        <p:spPr>
          <a:xfrm>
            <a:off x="971848" y="1272580"/>
            <a:ext cx="7488238" cy="5327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4275902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55576" y="2747962"/>
            <a:ext cx="7772400" cy="1362075"/>
          </a:xfrm>
        </p:spPr>
        <p:txBody>
          <a:bodyPr anchor="t"/>
          <a:lstStyle>
            <a:lvl1pPr algn="l">
              <a:defRPr sz="4000" b="1" cap="all"/>
            </a:lvl1pPr>
          </a:lstStyle>
          <a:p>
            <a:r>
              <a:rPr lang="en-US"/>
              <a:t>Click to edit Master title style</a:t>
            </a:r>
            <a:endParaRPr lang="ru-RU"/>
          </a:p>
        </p:txBody>
      </p:sp>
      <p:sp>
        <p:nvSpPr>
          <p:cNvPr id="3" name="Текст 2"/>
          <p:cNvSpPr>
            <a:spLocks noGrp="1"/>
          </p:cNvSpPr>
          <p:nvPr>
            <p:ph type="body" idx="1"/>
          </p:nvPr>
        </p:nvSpPr>
        <p:spPr>
          <a:xfrm>
            <a:off x="755576" y="1247775"/>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15792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84275" y="328836"/>
            <a:ext cx="7056438" cy="508000"/>
          </a:xfrm>
        </p:spPr>
        <p:txBody>
          <a:bodyPr/>
          <a:lstStyle/>
          <a:p>
            <a:r>
              <a:rPr lang="en-US"/>
              <a:t>Click to edit Master title style</a:t>
            </a:r>
            <a:endParaRPr lang="ru-RU"/>
          </a:p>
        </p:txBody>
      </p:sp>
      <p:sp>
        <p:nvSpPr>
          <p:cNvPr id="3" name="Объект 2"/>
          <p:cNvSpPr>
            <a:spLocks noGrp="1"/>
          </p:cNvSpPr>
          <p:nvPr>
            <p:ph sz="half" idx="1"/>
          </p:nvPr>
        </p:nvSpPr>
        <p:spPr>
          <a:xfrm>
            <a:off x="752475" y="1052736"/>
            <a:ext cx="3667125"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Объект 3"/>
          <p:cNvSpPr>
            <a:spLocks noGrp="1"/>
          </p:cNvSpPr>
          <p:nvPr>
            <p:ph sz="half" idx="2"/>
          </p:nvPr>
        </p:nvSpPr>
        <p:spPr>
          <a:xfrm>
            <a:off x="4572000" y="1052736"/>
            <a:ext cx="3668713"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9012769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14781630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71600" y="332656"/>
            <a:ext cx="7056438" cy="508000"/>
          </a:xfrm>
        </p:spPr>
        <p:txBody>
          <a:bodyPr/>
          <a:lstStyle/>
          <a:p>
            <a:r>
              <a:rPr lang="en-US"/>
              <a:t>Click to edit Master title style</a:t>
            </a:r>
            <a:endParaRPr lang="ru-RU"/>
          </a:p>
        </p:txBody>
      </p:sp>
    </p:spTree>
    <p:extLst>
      <p:ext uri="{BB962C8B-B14F-4D97-AF65-F5344CB8AC3E}">
        <p14:creationId xmlns:p14="http://schemas.microsoft.com/office/powerpoint/2010/main" val="15693824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3521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78971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248650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18469622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092950" y="617538"/>
            <a:ext cx="1871663" cy="6051550"/>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1476375" y="617538"/>
            <a:ext cx="5464175"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506005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sz="half" idx="1"/>
          </p:nvPr>
        </p:nvSpPr>
        <p:spPr>
          <a:xfrm>
            <a:off x="1476375" y="1341438"/>
            <a:ext cx="3667125"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Объект 3"/>
          <p:cNvSpPr>
            <a:spLocks noGrp="1"/>
          </p:cNvSpPr>
          <p:nvPr>
            <p:ph sz="half" idx="2"/>
          </p:nvPr>
        </p:nvSpPr>
        <p:spPr>
          <a:xfrm>
            <a:off x="5295900" y="1341438"/>
            <a:ext cx="3668713"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08175" y="617538"/>
            <a:ext cx="7056438"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27" name="Rectangle 3"/>
          <p:cNvSpPr>
            <a:spLocks noGrp="1" noChangeArrowheads="1"/>
          </p:cNvSpPr>
          <p:nvPr>
            <p:ph type="body" idx="1"/>
          </p:nvPr>
        </p:nvSpPr>
        <p:spPr bwMode="auto">
          <a:xfrm>
            <a:off x="1476375" y="1341438"/>
            <a:ext cx="7488238" cy="5327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defRPr>
      </a:lvl2pPr>
      <a:lvl3pPr algn="l" rtl="0" eaLnBrk="1" fontAlgn="base" hangingPunct="1">
        <a:spcBef>
          <a:spcPct val="0"/>
        </a:spcBef>
        <a:spcAft>
          <a:spcPct val="0"/>
        </a:spcAft>
        <a:defRPr sz="3200">
          <a:solidFill>
            <a:schemeClr val="bg1"/>
          </a:solidFill>
          <a:latin typeface="Arial" charset="0"/>
        </a:defRPr>
      </a:lvl3pPr>
      <a:lvl4pPr algn="l" rtl="0" eaLnBrk="1" fontAlgn="base" hangingPunct="1">
        <a:spcBef>
          <a:spcPct val="0"/>
        </a:spcBef>
        <a:spcAft>
          <a:spcPct val="0"/>
        </a:spcAft>
        <a:defRPr sz="3200">
          <a:solidFill>
            <a:schemeClr val="bg1"/>
          </a:solidFill>
          <a:latin typeface="Arial" charset="0"/>
        </a:defRPr>
      </a:lvl4pPr>
      <a:lvl5pPr algn="l" rtl="0" eaLnBrk="1" fontAlgn="base" hangingPunct="1">
        <a:spcBef>
          <a:spcPct val="0"/>
        </a:spcBef>
        <a:spcAft>
          <a:spcPct val="0"/>
        </a:spcAft>
        <a:defRPr sz="3200">
          <a:solidFill>
            <a:schemeClr val="bg1"/>
          </a:solidFill>
          <a:latin typeface="Arial" charset="0"/>
        </a:defRPr>
      </a:lvl5pPr>
      <a:lvl6pPr marL="457200" algn="l" rtl="0" eaLnBrk="1" fontAlgn="base" hangingPunct="1">
        <a:spcBef>
          <a:spcPct val="0"/>
        </a:spcBef>
        <a:spcAft>
          <a:spcPct val="0"/>
        </a:spcAft>
        <a:defRPr sz="3200">
          <a:solidFill>
            <a:schemeClr val="bg1"/>
          </a:solidFill>
          <a:latin typeface="Arial" charset="0"/>
        </a:defRPr>
      </a:lvl6pPr>
      <a:lvl7pPr marL="914400" algn="l" rtl="0" eaLnBrk="1" fontAlgn="base" hangingPunct="1">
        <a:spcBef>
          <a:spcPct val="0"/>
        </a:spcBef>
        <a:spcAft>
          <a:spcPct val="0"/>
        </a:spcAft>
        <a:defRPr sz="3200">
          <a:solidFill>
            <a:schemeClr val="bg1"/>
          </a:solidFill>
          <a:latin typeface="Arial" charset="0"/>
        </a:defRPr>
      </a:lvl7pPr>
      <a:lvl8pPr marL="1371600" algn="l" rtl="0" eaLnBrk="1" fontAlgn="base" hangingPunct="1">
        <a:spcBef>
          <a:spcPct val="0"/>
        </a:spcBef>
        <a:spcAft>
          <a:spcPct val="0"/>
        </a:spcAft>
        <a:defRPr sz="3200">
          <a:solidFill>
            <a:schemeClr val="bg1"/>
          </a:solidFill>
          <a:latin typeface="Arial" charset="0"/>
        </a:defRPr>
      </a:lvl8pPr>
      <a:lvl9pPr marL="1828800" algn="l" rtl="0" eaLnBrk="1" fontAlgn="base" hangingPunct="1">
        <a:spcBef>
          <a:spcPct val="0"/>
        </a:spcBef>
        <a:spcAft>
          <a:spcPct val="0"/>
        </a:spcAft>
        <a:defRPr sz="3200">
          <a:solidFill>
            <a:schemeClr val="bg1"/>
          </a:solidFill>
          <a:latin typeface="Arial" charset="0"/>
        </a:defRPr>
      </a:lvl9pPr>
    </p:titleStyle>
    <p:bodyStyle>
      <a:lvl1pPr marL="342900" indent="-342900" algn="l" rtl="0" eaLnBrk="1" fontAlgn="base" hangingPunct="1">
        <a:spcBef>
          <a:spcPct val="20000"/>
        </a:spcBef>
        <a:spcAft>
          <a:spcPct val="0"/>
        </a:spcAft>
        <a:buChar char="•"/>
        <a:defRPr sz="28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08175" y="617538"/>
            <a:ext cx="7056438"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27" name="Rectangle 3"/>
          <p:cNvSpPr>
            <a:spLocks noGrp="1" noChangeArrowheads="1"/>
          </p:cNvSpPr>
          <p:nvPr>
            <p:ph type="body" idx="1"/>
          </p:nvPr>
        </p:nvSpPr>
        <p:spPr bwMode="auto">
          <a:xfrm>
            <a:off x="1476375" y="1341438"/>
            <a:ext cx="7488238" cy="5327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625508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defRPr>
      </a:lvl2pPr>
      <a:lvl3pPr algn="l" rtl="0" eaLnBrk="1" fontAlgn="base" hangingPunct="1">
        <a:spcBef>
          <a:spcPct val="0"/>
        </a:spcBef>
        <a:spcAft>
          <a:spcPct val="0"/>
        </a:spcAft>
        <a:defRPr sz="3200">
          <a:solidFill>
            <a:schemeClr val="bg1"/>
          </a:solidFill>
          <a:latin typeface="Arial" charset="0"/>
        </a:defRPr>
      </a:lvl3pPr>
      <a:lvl4pPr algn="l" rtl="0" eaLnBrk="1" fontAlgn="base" hangingPunct="1">
        <a:spcBef>
          <a:spcPct val="0"/>
        </a:spcBef>
        <a:spcAft>
          <a:spcPct val="0"/>
        </a:spcAft>
        <a:defRPr sz="3200">
          <a:solidFill>
            <a:schemeClr val="bg1"/>
          </a:solidFill>
          <a:latin typeface="Arial" charset="0"/>
        </a:defRPr>
      </a:lvl4pPr>
      <a:lvl5pPr algn="l" rtl="0" eaLnBrk="1" fontAlgn="base" hangingPunct="1">
        <a:spcBef>
          <a:spcPct val="0"/>
        </a:spcBef>
        <a:spcAft>
          <a:spcPct val="0"/>
        </a:spcAft>
        <a:defRPr sz="3200">
          <a:solidFill>
            <a:schemeClr val="bg1"/>
          </a:solidFill>
          <a:latin typeface="Arial" charset="0"/>
        </a:defRPr>
      </a:lvl5pPr>
      <a:lvl6pPr marL="457200" algn="l" rtl="0" eaLnBrk="1" fontAlgn="base" hangingPunct="1">
        <a:spcBef>
          <a:spcPct val="0"/>
        </a:spcBef>
        <a:spcAft>
          <a:spcPct val="0"/>
        </a:spcAft>
        <a:defRPr sz="3200">
          <a:solidFill>
            <a:schemeClr val="bg1"/>
          </a:solidFill>
          <a:latin typeface="Arial" charset="0"/>
        </a:defRPr>
      </a:lvl6pPr>
      <a:lvl7pPr marL="914400" algn="l" rtl="0" eaLnBrk="1" fontAlgn="base" hangingPunct="1">
        <a:spcBef>
          <a:spcPct val="0"/>
        </a:spcBef>
        <a:spcAft>
          <a:spcPct val="0"/>
        </a:spcAft>
        <a:defRPr sz="3200">
          <a:solidFill>
            <a:schemeClr val="bg1"/>
          </a:solidFill>
          <a:latin typeface="Arial" charset="0"/>
        </a:defRPr>
      </a:lvl7pPr>
      <a:lvl8pPr marL="1371600" algn="l" rtl="0" eaLnBrk="1" fontAlgn="base" hangingPunct="1">
        <a:spcBef>
          <a:spcPct val="0"/>
        </a:spcBef>
        <a:spcAft>
          <a:spcPct val="0"/>
        </a:spcAft>
        <a:defRPr sz="3200">
          <a:solidFill>
            <a:schemeClr val="bg1"/>
          </a:solidFill>
          <a:latin typeface="Arial" charset="0"/>
        </a:defRPr>
      </a:lvl8pPr>
      <a:lvl9pPr marL="1828800" algn="l" rtl="0" eaLnBrk="1" fontAlgn="base" hangingPunct="1">
        <a:spcBef>
          <a:spcPct val="0"/>
        </a:spcBef>
        <a:spcAft>
          <a:spcPct val="0"/>
        </a:spcAft>
        <a:defRPr sz="3200">
          <a:solidFill>
            <a:schemeClr val="bg1"/>
          </a:solidFill>
          <a:latin typeface="Arial" charset="0"/>
        </a:defRPr>
      </a:lvl9pPr>
    </p:titleStyle>
    <p:bodyStyle>
      <a:lvl1pPr marL="342900" indent="-342900" algn="l" rtl="0" eaLnBrk="1" fontAlgn="base" hangingPunct="1">
        <a:spcBef>
          <a:spcPct val="20000"/>
        </a:spcBef>
        <a:spcAft>
          <a:spcPct val="0"/>
        </a:spcAft>
        <a:buChar char="•"/>
        <a:defRPr sz="28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07504" y="0"/>
            <a:ext cx="7056438" cy="719138"/>
          </a:xfrm>
        </p:spPr>
        <p:txBody>
          <a:bodyPr/>
          <a:lstStyle/>
          <a:p>
            <a:pPr eaLnBrk="1" hangingPunct="1"/>
            <a:r>
              <a:rPr lang="en-US" b="1" dirty="0">
                <a:solidFill>
                  <a:srgbClr val="000000"/>
                </a:solidFill>
              </a:rPr>
              <a:t>UVM Class Libraries - Recap</a:t>
            </a:r>
          </a:p>
        </p:txBody>
      </p:sp>
      <p:pic>
        <p:nvPicPr>
          <p:cNvPr id="17410" name="Picture 2" descr="uvm class hierarchy"/>
          <p:cNvPicPr>
            <a:picLocks noChangeAspect="1" noChangeArrowheads="1"/>
          </p:cNvPicPr>
          <p:nvPr/>
        </p:nvPicPr>
        <p:blipFill>
          <a:blip r:embed="rId3"/>
          <a:srcRect/>
          <a:stretch>
            <a:fillRect/>
          </a:stretch>
        </p:blipFill>
        <p:spPr bwMode="auto">
          <a:xfrm>
            <a:off x="1043608" y="515610"/>
            <a:ext cx="7572396" cy="6311548"/>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a:extLst>
            <a:ext uri="{FF2B5EF4-FFF2-40B4-BE49-F238E27FC236}">
              <a16:creationId xmlns:a16="http://schemas.microsoft.com/office/drawing/2014/main" id="{5307695F-6757-23D1-8C8C-198387C4BD02}"/>
            </a:ext>
          </a:extLst>
        </p:cNvPr>
        <p:cNvGrpSpPr/>
        <p:nvPr/>
      </p:nvGrpSpPr>
      <p:grpSpPr>
        <a:xfrm>
          <a:off x="0" y="0"/>
          <a:ext cx="0" cy="0"/>
          <a:chOff x="0" y="0"/>
          <a:chExt cx="0" cy="0"/>
        </a:xfrm>
      </p:grpSpPr>
      <p:sp>
        <p:nvSpPr>
          <p:cNvPr id="5122" name="Rectangle 2">
            <a:extLst>
              <a:ext uri="{FF2B5EF4-FFF2-40B4-BE49-F238E27FC236}">
                <a16:creationId xmlns:a16="http://schemas.microsoft.com/office/drawing/2014/main" id="{36E8ADA5-1C9A-CEC5-E0BD-18DC24C33B72}"/>
              </a:ext>
            </a:extLst>
          </p:cNvPr>
          <p:cNvSpPr>
            <a:spLocks noGrp="1" noChangeArrowheads="1"/>
          </p:cNvSpPr>
          <p:nvPr>
            <p:ph type="title"/>
          </p:nvPr>
        </p:nvSpPr>
        <p:spPr>
          <a:xfrm>
            <a:off x="1908175" y="117475"/>
            <a:ext cx="7056438" cy="719138"/>
          </a:xfrm>
        </p:spPr>
        <p:txBody>
          <a:bodyPr/>
          <a:lstStyle/>
          <a:p>
            <a:pPr eaLnBrk="1" hangingPunct="1"/>
            <a:r>
              <a:rPr lang="en-US" sz="2800" b="1" dirty="0">
                <a:solidFill>
                  <a:srgbClr val="000000"/>
                </a:solidFill>
              </a:rPr>
              <a:t>UVM Factory</a:t>
            </a:r>
          </a:p>
        </p:txBody>
      </p:sp>
      <p:sp>
        <p:nvSpPr>
          <p:cNvPr id="8" name="Content Placeholder 7">
            <a:extLst>
              <a:ext uri="{FF2B5EF4-FFF2-40B4-BE49-F238E27FC236}">
                <a16:creationId xmlns:a16="http://schemas.microsoft.com/office/drawing/2014/main" id="{0CDE03D2-0A52-0FD4-8AFB-CDB52539647C}"/>
              </a:ext>
            </a:extLst>
          </p:cNvPr>
          <p:cNvSpPr>
            <a:spLocks noGrp="1"/>
          </p:cNvSpPr>
          <p:nvPr>
            <p:ph idx="1"/>
          </p:nvPr>
        </p:nvSpPr>
        <p:spPr/>
        <p:txBody>
          <a:bodyPr/>
          <a:lstStyle/>
          <a:p>
            <a:endParaRPr lang="en-IN"/>
          </a:p>
        </p:txBody>
      </p:sp>
      <p:sp>
        <p:nvSpPr>
          <p:cNvPr id="9" name="Rectangle 3">
            <a:extLst>
              <a:ext uri="{FF2B5EF4-FFF2-40B4-BE49-F238E27FC236}">
                <a16:creationId xmlns:a16="http://schemas.microsoft.com/office/drawing/2014/main" id="{FD04DB9D-1D26-CFDD-8DBF-ECACAE527005}"/>
              </a:ext>
            </a:extLst>
          </p:cNvPr>
          <p:cNvSpPr txBox="1">
            <a:spLocks noChangeArrowheads="1"/>
          </p:cNvSpPr>
          <p:nvPr/>
        </p:nvSpPr>
        <p:spPr bwMode="auto">
          <a:xfrm>
            <a:off x="1835696" y="909638"/>
            <a:ext cx="7128917" cy="295140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lnSpc>
                <a:spcPct val="200000"/>
              </a:lnSpc>
            </a:pPr>
            <a:r>
              <a:rPr lang="en-IN" sz="2400" kern="0">
                <a:solidFill>
                  <a:srgbClr val="000000"/>
                </a:solidFill>
              </a:rPr>
              <a:t>Overriding</a:t>
            </a:r>
          </a:p>
          <a:p>
            <a:pPr algn="just">
              <a:lnSpc>
                <a:spcPct val="200000"/>
              </a:lnSpc>
            </a:pPr>
            <a:r>
              <a:rPr lang="en-IN" sz="2400" kern="0">
                <a:solidFill>
                  <a:srgbClr val="000000"/>
                </a:solidFill>
              </a:rPr>
              <a:t>Based on the needs, </a:t>
            </a:r>
            <a:r>
              <a:rPr lang="en-US" sz="2400" kern="0">
                <a:solidFill>
                  <a:srgbClr val="000000"/>
                </a:solidFill>
              </a:rPr>
              <a:t>user could override the registered classes or objects</a:t>
            </a:r>
            <a:endParaRPr lang="en-US" sz="2400" kern="0" dirty="0">
              <a:solidFill>
                <a:srgbClr val="000000"/>
              </a:solidFill>
            </a:endParaRPr>
          </a:p>
        </p:txBody>
      </p:sp>
    </p:spTree>
    <p:extLst>
      <p:ext uri="{BB962C8B-B14F-4D97-AF65-F5344CB8AC3E}">
        <p14:creationId xmlns:p14="http://schemas.microsoft.com/office/powerpoint/2010/main" val="979390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2800" b="1" dirty="0">
                <a:solidFill>
                  <a:srgbClr val="000000"/>
                </a:solidFill>
              </a:rPr>
              <a:t>Factory Override Methods</a:t>
            </a:r>
          </a:p>
        </p:txBody>
      </p:sp>
      <p:sp>
        <p:nvSpPr>
          <p:cNvPr id="5123" name="Rectangle 3"/>
          <p:cNvSpPr>
            <a:spLocks noGrp="1" noChangeArrowheads="1"/>
          </p:cNvSpPr>
          <p:nvPr>
            <p:ph type="body" idx="1"/>
          </p:nvPr>
        </p:nvSpPr>
        <p:spPr>
          <a:xfrm>
            <a:off x="1908175" y="909638"/>
            <a:ext cx="7056438" cy="5832475"/>
          </a:xfrm>
        </p:spPr>
        <p:txBody>
          <a:bodyPr/>
          <a:lstStyle/>
          <a:p>
            <a:pPr algn="just" eaLnBrk="1" hangingPunct="1"/>
            <a:endParaRPr lang="en-IN" sz="1800" b="0" i="0" kern="1200" dirty="0">
              <a:solidFill>
                <a:schemeClr val="tx1"/>
              </a:solidFill>
              <a:latin typeface="Arial" charset="0"/>
              <a:ea typeface="+mn-ea"/>
              <a:cs typeface="+mn-cs"/>
            </a:endParaRPr>
          </a:p>
          <a:p>
            <a:pPr algn="just" eaLnBrk="1" hangingPunct="1"/>
            <a:endParaRPr lang="en-IN" sz="1800" kern="1200" dirty="0">
              <a:solidFill>
                <a:schemeClr val="tx1"/>
              </a:solidFill>
              <a:latin typeface="Arial" charset="0"/>
            </a:endParaRPr>
          </a:p>
          <a:p>
            <a:pPr algn="just" eaLnBrk="1" hangingPunct="1"/>
            <a:endParaRPr lang="en-IN" sz="1800" b="0" i="0" kern="1200" dirty="0">
              <a:solidFill>
                <a:schemeClr val="tx1"/>
              </a:solidFill>
              <a:latin typeface="Arial" charset="0"/>
              <a:ea typeface="+mn-ea"/>
              <a:cs typeface="+mn-cs"/>
            </a:endParaRPr>
          </a:p>
          <a:p>
            <a:pPr algn="just" eaLnBrk="1" hangingPunct="1"/>
            <a:endParaRPr lang="en-IN" sz="1800" kern="1200" dirty="0">
              <a:solidFill>
                <a:schemeClr val="tx1"/>
              </a:solidFill>
              <a:latin typeface="Arial" charset="0"/>
            </a:endParaRPr>
          </a:p>
          <a:p>
            <a:pPr algn="just" eaLnBrk="1" hangingPunct="1"/>
            <a:endParaRPr lang="en-IN" sz="1800" b="0" i="0" kern="1200" dirty="0">
              <a:solidFill>
                <a:schemeClr val="tx1"/>
              </a:solidFill>
              <a:latin typeface="Arial" charset="0"/>
              <a:ea typeface="+mn-ea"/>
              <a:cs typeface="+mn-cs"/>
            </a:endParaRPr>
          </a:p>
          <a:p>
            <a:pPr algn="just" eaLnBrk="1" hangingPunct="1"/>
            <a:endParaRPr lang="en-IN" sz="1800" kern="1200" dirty="0">
              <a:solidFill>
                <a:schemeClr val="tx1"/>
              </a:solidFill>
              <a:latin typeface="Arial" charset="0"/>
            </a:endParaRPr>
          </a:p>
          <a:p>
            <a:pPr algn="just" eaLnBrk="1" hangingPunct="1"/>
            <a:endParaRPr lang="en-IN" sz="1800" b="0" i="0" kern="1200" dirty="0">
              <a:solidFill>
                <a:schemeClr val="tx1"/>
              </a:solidFill>
              <a:latin typeface="Arial" charset="0"/>
              <a:ea typeface="+mn-ea"/>
              <a:cs typeface="+mn-cs"/>
            </a:endParaRPr>
          </a:p>
          <a:p>
            <a:pPr algn="just" eaLnBrk="1" hangingPunct="1"/>
            <a:endParaRPr lang="en-IN" sz="1800" kern="1200" dirty="0">
              <a:solidFill>
                <a:schemeClr val="tx1"/>
              </a:solidFill>
              <a:latin typeface="Arial" charset="0"/>
            </a:endParaRPr>
          </a:p>
          <a:p>
            <a:pPr algn="just" eaLnBrk="1" hangingPunct="1"/>
            <a:endParaRPr lang="en-IN" sz="1800" b="0" i="0" kern="1200" dirty="0">
              <a:solidFill>
                <a:schemeClr val="tx1"/>
              </a:solidFill>
              <a:latin typeface="Arial" charset="0"/>
              <a:ea typeface="+mn-ea"/>
              <a:cs typeface="+mn-cs"/>
            </a:endParaRPr>
          </a:p>
          <a:p>
            <a:pPr algn="just" eaLnBrk="1" hangingPunct="1"/>
            <a:endParaRPr lang="en-IN" sz="1800" kern="1200" dirty="0">
              <a:solidFill>
                <a:schemeClr val="tx1"/>
              </a:solidFill>
              <a:latin typeface="Arial" charset="0"/>
            </a:endParaRPr>
          </a:p>
          <a:p>
            <a:pPr algn="just" eaLnBrk="1" hangingPunct="1"/>
            <a:endParaRPr lang="en-IN" sz="1800" b="0" i="0" kern="1200" dirty="0">
              <a:solidFill>
                <a:schemeClr val="tx1"/>
              </a:solidFill>
              <a:latin typeface="Arial" charset="0"/>
              <a:ea typeface="+mn-ea"/>
              <a:cs typeface="+mn-cs"/>
            </a:endParaRPr>
          </a:p>
          <a:p>
            <a:pPr algn="just" eaLnBrk="1" hangingPunct="1"/>
            <a:endParaRPr lang="en-IN" sz="1800" kern="1200" dirty="0">
              <a:solidFill>
                <a:schemeClr val="tx1"/>
              </a:solidFill>
              <a:latin typeface="Arial" charset="0"/>
            </a:endParaRPr>
          </a:p>
          <a:p>
            <a:pPr algn="just" eaLnBrk="1" hangingPunct="1"/>
            <a:endParaRPr lang="en-IN" sz="1800" b="0" i="0" kern="1200" dirty="0">
              <a:solidFill>
                <a:schemeClr val="tx1"/>
              </a:solidFill>
              <a:latin typeface="Arial" charset="0"/>
              <a:ea typeface="+mn-ea"/>
              <a:cs typeface="+mn-cs"/>
            </a:endParaRPr>
          </a:p>
          <a:p>
            <a:pPr algn="just" eaLnBrk="1" hangingPunct="1"/>
            <a:endParaRPr lang="en-IN" sz="1800" kern="1200" dirty="0">
              <a:solidFill>
                <a:schemeClr val="tx1"/>
              </a:solidFill>
              <a:latin typeface="Arial" charset="0"/>
            </a:endParaRPr>
          </a:p>
          <a:p>
            <a:pPr algn="just" eaLnBrk="1" hangingPunct="1"/>
            <a:endParaRPr lang="en-IN" sz="1800" b="0" i="0" kern="1200" dirty="0">
              <a:solidFill>
                <a:schemeClr val="tx1"/>
              </a:solidFill>
              <a:latin typeface="Arial" charset="0"/>
              <a:ea typeface="+mn-ea"/>
              <a:cs typeface="+mn-cs"/>
            </a:endParaRPr>
          </a:p>
          <a:p>
            <a:pPr algn="just" eaLnBrk="1" hangingPunct="1"/>
            <a:endParaRPr lang="en-IN" sz="1800" kern="1200" dirty="0">
              <a:solidFill>
                <a:schemeClr val="tx1"/>
              </a:solidFill>
              <a:latin typeface="Arial" charset="0"/>
            </a:endParaRPr>
          </a:p>
          <a:p>
            <a:pPr marL="0" indent="0" algn="just" eaLnBrk="1" hangingPunct="1">
              <a:buNone/>
            </a:pPr>
            <a:r>
              <a:rPr lang="en-IN" sz="1800" b="0" i="0" kern="1200" dirty="0">
                <a:solidFill>
                  <a:schemeClr val="tx1"/>
                </a:solidFill>
                <a:latin typeface="Arial" charset="0"/>
                <a:ea typeface="+mn-ea"/>
                <a:cs typeface="+mn-cs"/>
              </a:rPr>
              <a:t>The methods</a:t>
            </a:r>
            <a:r>
              <a:rPr lang="en-IN" sz="1800" b="0" i="0" kern="1200" baseline="0" dirty="0">
                <a:solidFill>
                  <a:schemeClr val="tx1"/>
                </a:solidFill>
                <a:latin typeface="Arial" charset="0"/>
                <a:ea typeface="+mn-ea"/>
                <a:cs typeface="+mn-cs"/>
              </a:rPr>
              <a:t> within a </a:t>
            </a:r>
            <a:r>
              <a:rPr lang="en-IN" sz="1800" b="0" i="0" kern="1200" baseline="0" dirty="0" err="1">
                <a:solidFill>
                  <a:schemeClr val="tx1"/>
                </a:solidFill>
                <a:latin typeface="Arial" charset="0"/>
                <a:ea typeface="+mn-ea"/>
                <a:cs typeface="+mn-cs"/>
              </a:rPr>
              <a:t>uvm_object_wrapper</a:t>
            </a:r>
            <a:r>
              <a:rPr lang="en-IN" sz="1800" b="0" i="0" kern="1200" baseline="0" dirty="0">
                <a:solidFill>
                  <a:schemeClr val="tx1"/>
                </a:solidFill>
                <a:latin typeface="Arial" charset="0"/>
                <a:ea typeface="+mn-ea"/>
                <a:cs typeface="+mn-cs"/>
              </a:rPr>
              <a:t> are </a:t>
            </a:r>
            <a:r>
              <a:rPr lang="en-IN" sz="1800" b="0" i="0" kern="1200" baseline="0" dirty="0" err="1">
                <a:solidFill>
                  <a:schemeClr val="tx1"/>
                </a:solidFill>
                <a:latin typeface="Arial" charset="0"/>
                <a:ea typeface="+mn-ea"/>
                <a:cs typeface="+mn-cs"/>
              </a:rPr>
              <a:t>create_object</a:t>
            </a:r>
            <a:r>
              <a:rPr lang="en-IN" sz="1800" b="0" i="0" kern="1200" baseline="0" dirty="0">
                <a:solidFill>
                  <a:schemeClr val="tx1"/>
                </a:solidFill>
                <a:latin typeface="Arial" charset="0"/>
                <a:ea typeface="+mn-ea"/>
                <a:cs typeface="+mn-cs"/>
              </a:rPr>
              <a:t>, </a:t>
            </a:r>
            <a:r>
              <a:rPr lang="en-IN" sz="1800" b="0" i="0" kern="1200" baseline="0" dirty="0" err="1">
                <a:solidFill>
                  <a:schemeClr val="tx1"/>
                </a:solidFill>
                <a:latin typeface="Arial" charset="0"/>
                <a:ea typeface="+mn-ea"/>
                <a:cs typeface="+mn-cs"/>
              </a:rPr>
              <a:t>create_component</a:t>
            </a:r>
            <a:r>
              <a:rPr lang="en-IN" sz="1800" b="0" i="0" kern="1200" baseline="0" dirty="0">
                <a:solidFill>
                  <a:schemeClr val="tx1"/>
                </a:solidFill>
                <a:latin typeface="Arial" charset="0"/>
                <a:ea typeface="+mn-ea"/>
                <a:cs typeface="+mn-cs"/>
              </a:rPr>
              <a:t>, </a:t>
            </a:r>
            <a:r>
              <a:rPr lang="en-IN" sz="1800" b="0" i="0" kern="1200" baseline="0" dirty="0" err="1">
                <a:solidFill>
                  <a:schemeClr val="tx1"/>
                </a:solidFill>
                <a:latin typeface="Arial" charset="0"/>
                <a:ea typeface="+mn-ea"/>
                <a:cs typeface="+mn-cs"/>
              </a:rPr>
              <a:t>get_type_name</a:t>
            </a:r>
            <a:endParaRPr lang="en-US" sz="1800" dirty="0">
              <a:solidFill>
                <a:srgbClr val="000000"/>
              </a:solidFill>
            </a:endParaRPr>
          </a:p>
        </p:txBody>
      </p:sp>
      <p:pic>
        <p:nvPicPr>
          <p:cNvPr id="2050" name="Picture 2"/>
          <p:cNvPicPr>
            <a:picLocks noChangeAspect="1" noChangeArrowheads="1"/>
          </p:cNvPicPr>
          <p:nvPr/>
        </p:nvPicPr>
        <p:blipFill>
          <a:blip r:embed="rId4"/>
          <a:srcRect/>
          <a:stretch>
            <a:fillRect/>
          </a:stretch>
        </p:blipFill>
        <p:spPr bwMode="auto">
          <a:xfrm>
            <a:off x="1857356" y="1285860"/>
            <a:ext cx="7027397" cy="471490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endParaRPr lang="en-US" b="1" dirty="0">
              <a:solidFill>
                <a:srgbClr val="000000"/>
              </a:solidFill>
            </a:endParaRP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endParaRPr lang="en-US" sz="2000" dirty="0">
              <a:solidFill>
                <a:srgbClr val="000000"/>
              </a:solidFill>
            </a:endParaRPr>
          </a:p>
        </p:txBody>
      </p:sp>
      <p:pic>
        <p:nvPicPr>
          <p:cNvPr id="3074" name="Picture 2"/>
          <p:cNvPicPr>
            <a:picLocks noChangeAspect="1" noChangeArrowheads="1"/>
          </p:cNvPicPr>
          <p:nvPr/>
        </p:nvPicPr>
        <p:blipFill>
          <a:blip r:embed="rId4"/>
          <a:srcRect/>
          <a:stretch>
            <a:fillRect/>
          </a:stretch>
        </p:blipFill>
        <p:spPr bwMode="auto">
          <a:xfrm>
            <a:off x="0" y="0"/>
            <a:ext cx="4933950" cy="68580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5"/>
          <a:srcRect/>
          <a:stretch>
            <a:fillRect/>
          </a:stretch>
        </p:blipFill>
        <p:spPr bwMode="auto">
          <a:xfrm>
            <a:off x="0" y="5086350"/>
            <a:ext cx="5848350" cy="1771650"/>
          </a:xfrm>
          <a:prstGeom prst="rect">
            <a:avLst/>
          </a:prstGeom>
          <a:noFill/>
          <a:ln w="9525">
            <a:noFill/>
            <a:miter lim="800000"/>
            <a:headEnd/>
            <a:tailEnd/>
          </a:ln>
          <a:effectLst/>
        </p:spPr>
      </p:pic>
      <p:pic>
        <p:nvPicPr>
          <p:cNvPr id="3076" name="Picture 4"/>
          <p:cNvPicPr>
            <a:picLocks noChangeAspect="1" noChangeArrowheads="1"/>
          </p:cNvPicPr>
          <p:nvPr/>
        </p:nvPicPr>
        <p:blipFill>
          <a:blip r:embed="rId6"/>
          <a:srcRect/>
          <a:stretch>
            <a:fillRect/>
          </a:stretch>
        </p:blipFill>
        <p:spPr bwMode="auto">
          <a:xfrm>
            <a:off x="5786447" y="5695950"/>
            <a:ext cx="4505328" cy="11620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Type Override by  Type/Name</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endParaRPr lang="en-US" sz="2000" dirty="0">
              <a:solidFill>
                <a:srgbClr val="000000"/>
              </a:solidFill>
            </a:endParaRPr>
          </a:p>
        </p:txBody>
      </p:sp>
      <p:pic>
        <p:nvPicPr>
          <p:cNvPr id="4098" name="Picture 2"/>
          <p:cNvPicPr>
            <a:picLocks noChangeAspect="1" noChangeArrowheads="1"/>
          </p:cNvPicPr>
          <p:nvPr/>
        </p:nvPicPr>
        <p:blipFill>
          <a:blip r:embed="rId4"/>
          <a:srcRect/>
          <a:stretch>
            <a:fillRect/>
          </a:stretch>
        </p:blipFill>
        <p:spPr bwMode="auto">
          <a:xfrm>
            <a:off x="1928794" y="857232"/>
            <a:ext cx="6572296" cy="6018510"/>
          </a:xfrm>
          <a:prstGeom prst="rect">
            <a:avLst/>
          </a:prstGeom>
          <a:noFill/>
          <a:ln w="9525">
            <a:noFill/>
            <a:miter lim="800000"/>
            <a:headEnd/>
            <a:tailEnd/>
          </a:ln>
          <a:effectLst/>
        </p:spPr>
      </p:pic>
      <p:pic>
        <p:nvPicPr>
          <p:cNvPr id="4099" name="Picture 3"/>
          <p:cNvPicPr>
            <a:picLocks noChangeAspect="1" noChangeArrowheads="1"/>
          </p:cNvPicPr>
          <p:nvPr/>
        </p:nvPicPr>
        <p:blipFill>
          <a:blip r:embed="rId5"/>
          <a:srcRect/>
          <a:stretch>
            <a:fillRect/>
          </a:stretch>
        </p:blipFill>
        <p:spPr bwMode="auto">
          <a:xfrm>
            <a:off x="2071670" y="1214422"/>
            <a:ext cx="5895975" cy="50768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Instance Override by Type/Name</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endParaRPr lang="en-US" sz="2000" dirty="0">
              <a:solidFill>
                <a:srgbClr val="000000"/>
              </a:solidFill>
            </a:endParaRPr>
          </a:p>
        </p:txBody>
      </p:sp>
      <p:pic>
        <p:nvPicPr>
          <p:cNvPr id="2" name="Picture 2"/>
          <p:cNvPicPr>
            <a:picLocks noChangeAspect="1" noChangeArrowheads="1"/>
          </p:cNvPicPr>
          <p:nvPr/>
        </p:nvPicPr>
        <p:blipFill>
          <a:blip r:embed="rId4"/>
          <a:srcRect/>
          <a:stretch>
            <a:fillRect/>
          </a:stretch>
        </p:blipFill>
        <p:spPr bwMode="auto">
          <a:xfrm>
            <a:off x="1000100" y="1000108"/>
            <a:ext cx="5895975" cy="5657850"/>
          </a:xfrm>
          <a:prstGeom prst="rect">
            <a:avLst/>
          </a:prstGeom>
          <a:noFill/>
          <a:ln w="9525">
            <a:noFill/>
            <a:miter lim="800000"/>
            <a:headEnd/>
            <a:tailEnd/>
          </a:ln>
          <a:effectLst/>
        </p:spPr>
      </p:pic>
      <p:pic>
        <p:nvPicPr>
          <p:cNvPr id="3" name="Picture 3"/>
          <p:cNvPicPr>
            <a:picLocks noChangeAspect="1" noChangeArrowheads="1"/>
          </p:cNvPicPr>
          <p:nvPr/>
        </p:nvPicPr>
        <p:blipFill>
          <a:blip r:embed="rId5"/>
          <a:srcRect/>
          <a:stretch>
            <a:fillRect/>
          </a:stretch>
        </p:blipFill>
        <p:spPr bwMode="auto">
          <a:xfrm>
            <a:off x="6777068" y="1014435"/>
            <a:ext cx="2152650" cy="5629275"/>
          </a:xfrm>
          <a:prstGeom prst="rect">
            <a:avLst/>
          </a:prstGeom>
          <a:noFill/>
          <a:ln w="9525">
            <a:noFill/>
            <a:miter lim="800000"/>
            <a:headEnd/>
            <a:tailEnd/>
          </a:ln>
          <a:effectLst/>
        </p:spPr>
      </p:pic>
      <p:pic>
        <p:nvPicPr>
          <p:cNvPr id="5124" name="Picture 4"/>
          <p:cNvPicPr>
            <a:picLocks noChangeAspect="1" noChangeArrowheads="1"/>
          </p:cNvPicPr>
          <p:nvPr/>
        </p:nvPicPr>
        <p:blipFill>
          <a:blip r:embed="rId6"/>
          <a:srcRect/>
          <a:stretch>
            <a:fillRect/>
          </a:stretch>
        </p:blipFill>
        <p:spPr bwMode="auto">
          <a:xfrm>
            <a:off x="1609725" y="1000124"/>
            <a:ext cx="6360202" cy="5214957"/>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Purpose of UVM Factory </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eaLnBrk="1" hangingPunct="1"/>
            <a:endParaRPr lang="en-US" sz="2000" dirty="0">
              <a:solidFill>
                <a:srgbClr val="000000"/>
              </a:solidFill>
            </a:endParaRPr>
          </a:p>
          <a:p>
            <a:pPr marL="457200" indent="-457200" eaLnBrk="1" hangingPunct="1">
              <a:buAutoNum type="arabicPeriod"/>
            </a:pPr>
            <a:r>
              <a:rPr lang="en-US" sz="1800" dirty="0">
                <a:solidFill>
                  <a:srgbClr val="000000"/>
                </a:solidFill>
              </a:rPr>
              <a:t>Registering objects and components types with the factory.</a:t>
            </a:r>
          </a:p>
          <a:p>
            <a:pPr marL="457200" indent="-457200" eaLnBrk="1" hangingPunct="1">
              <a:buAutoNum type="arabicPeriod"/>
            </a:pPr>
            <a:r>
              <a:rPr lang="en-US" sz="1800" dirty="0">
                <a:solidFill>
                  <a:srgbClr val="000000"/>
                </a:solidFill>
              </a:rPr>
              <a:t>Designing components, to use the factory to create objects or components</a:t>
            </a:r>
          </a:p>
          <a:p>
            <a:pPr marL="457200" indent="-457200" eaLnBrk="1" hangingPunct="1">
              <a:buAutoNum type="arabicPeriod"/>
            </a:pPr>
            <a:r>
              <a:rPr lang="en-US" sz="1800" dirty="0">
                <a:solidFill>
                  <a:srgbClr val="000000"/>
                </a:solidFill>
              </a:rPr>
              <a:t>Configuring the factory with type and instance overrides, both within and outside components.</a:t>
            </a:r>
          </a:p>
        </p:txBody>
      </p:sp>
      <p:pic>
        <p:nvPicPr>
          <p:cNvPr id="6146" name="Picture 2"/>
          <p:cNvPicPr>
            <a:picLocks noChangeAspect="1" noChangeArrowheads="1"/>
          </p:cNvPicPr>
          <p:nvPr/>
        </p:nvPicPr>
        <p:blipFill>
          <a:blip r:embed="rId4"/>
          <a:srcRect/>
          <a:stretch>
            <a:fillRect/>
          </a:stretch>
        </p:blipFill>
        <p:spPr bwMode="auto">
          <a:xfrm>
            <a:off x="1928794" y="785794"/>
            <a:ext cx="7220266" cy="4357718"/>
          </a:xfrm>
          <a:prstGeom prst="rect">
            <a:avLst/>
          </a:prstGeom>
          <a:noFill/>
          <a:ln w="9525">
            <a:noFill/>
            <a:miter lim="800000"/>
            <a:headEnd/>
            <a:tailEnd/>
          </a:ln>
          <a:effectLst/>
        </p:spPr>
      </p:pic>
      <p:pic>
        <p:nvPicPr>
          <p:cNvPr id="6147" name="Picture 3"/>
          <p:cNvPicPr>
            <a:picLocks noChangeAspect="1" noChangeArrowheads="1"/>
          </p:cNvPicPr>
          <p:nvPr/>
        </p:nvPicPr>
        <p:blipFill>
          <a:blip r:embed="rId5"/>
          <a:srcRect/>
          <a:stretch>
            <a:fillRect/>
          </a:stretch>
        </p:blipFill>
        <p:spPr bwMode="auto">
          <a:xfrm>
            <a:off x="1619250" y="1647824"/>
            <a:ext cx="5905500" cy="3276600"/>
          </a:xfrm>
          <a:prstGeom prst="rect">
            <a:avLst/>
          </a:prstGeom>
          <a:noFill/>
          <a:ln w="9525">
            <a:noFill/>
            <a:miter lim="800000"/>
            <a:headEnd/>
            <a:tailEnd/>
          </a:ln>
          <a:effectLst/>
        </p:spPr>
      </p:pic>
      <p:pic>
        <p:nvPicPr>
          <p:cNvPr id="6148" name="Picture 4"/>
          <p:cNvPicPr>
            <a:picLocks noChangeAspect="1" noChangeArrowheads="1"/>
          </p:cNvPicPr>
          <p:nvPr/>
        </p:nvPicPr>
        <p:blipFill>
          <a:blip r:embed="rId6"/>
          <a:srcRect/>
          <a:stretch>
            <a:fillRect/>
          </a:stretch>
        </p:blipFill>
        <p:spPr bwMode="auto">
          <a:xfrm>
            <a:off x="7358082" y="1590686"/>
            <a:ext cx="1143000" cy="34099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23">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3">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Registering objects and components types with factory</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endParaRPr lang="en-US" sz="2000" dirty="0">
              <a:solidFill>
                <a:srgbClr val="000000"/>
              </a:solidFill>
            </a:endParaRPr>
          </a:p>
        </p:txBody>
      </p:sp>
      <p:pic>
        <p:nvPicPr>
          <p:cNvPr id="7170" name="Picture 2"/>
          <p:cNvPicPr>
            <a:picLocks noChangeAspect="1" noChangeArrowheads="1"/>
          </p:cNvPicPr>
          <p:nvPr/>
        </p:nvPicPr>
        <p:blipFill>
          <a:blip r:embed="rId4"/>
          <a:srcRect/>
          <a:stretch>
            <a:fillRect/>
          </a:stretch>
        </p:blipFill>
        <p:spPr bwMode="auto">
          <a:xfrm>
            <a:off x="1857356" y="928669"/>
            <a:ext cx="7286644" cy="2571769"/>
          </a:xfrm>
          <a:prstGeom prst="rect">
            <a:avLst/>
          </a:prstGeom>
          <a:noFill/>
          <a:ln w="9525">
            <a:noFill/>
            <a:miter lim="800000"/>
            <a:headEnd/>
            <a:tailEnd/>
          </a:ln>
          <a:effectLst/>
        </p:spPr>
      </p:pic>
      <p:pic>
        <p:nvPicPr>
          <p:cNvPr id="6" name="Picture 2"/>
          <p:cNvPicPr>
            <a:picLocks noChangeAspect="1" noChangeArrowheads="1"/>
          </p:cNvPicPr>
          <p:nvPr/>
        </p:nvPicPr>
        <p:blipFill>
          <a:blip r:embed="rId5"/>
          <a:srcRect/>
          <a:stretch>
            <a:fillRect/>
          </a:stretch>
        </p:blipFill>
        <p:spPr bwMode="auto">
          <a:xfrm>
            <a:off x="1876096" y="3786190"/>
            <a:ext cx="7267904" cy="17859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Registering objects and components types with factory</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endParaRPr lang="en-US" sz="2000" dirty="0">
              <a:solidFill>
                <a:srgbClr val="000000"/>
              </a:solidFill>
            </a:endParaRPr>
          </a:p>
        </p:txBody>
      </p:sp>
      <p:pic>
        <p:nvPicPr>
          <p:cNvPr id="8195" name="Picture 3"/>
          <p:cNvPicPr>
            <a:picLocks noChangeAspect="1" noChangeArrowheads="1"/>
          </p:cNvPicPr>
          <p:nvPr/>
        </p:nvPicPr>
        <p:blipFill>
          <a:blip r:embed="rId4"/>
          <a:srcRect/>
          <a:stretch>
            <a:fillRect/>
          </a:stretch>
        </p:blipFill>
        <p:spPr bwMode="auto">
          <a:xfrm>
            <a:off x="1857356" y="3714751"/>
            <a:ext cx="7072362" cy="1785951"/>
          </a:xfrm>
          <a:prstGeom prst="rect">
            <a:avLst/>
          </a:prstGeom>
          <a:noFill/>
          <a:ln w="9525">
            <a:noFill/>
            <a:miter lim="800000"/>
            <a:headEnd/>
            <a:tailEnd/>
          </a:ln>
          <a:effectLst/>
        </p:spPr>
      </p:pic>
      <p:pic>
        <p:nvPicPr>
          <p:cNvPr id="8" name="Picture 3"/>
          <p:cNvPicPr>
            <a:picLocks noChangeAspect="1" noChangeArrowheads="1"/>
          </p:cNvPicPr>
          <p:nvPr/>
        </p:nvPicPr>
        <p:blipFill>
          <a:blip r:embed="rId5"/>
          <a:srcRect/>
          <a:stretch>
            <a:fillRect/>
          </a:stretch>
        </p:blipFill>
        <p:spPr bwMode="auto">
          <a:xfrm>
            <a:off x="1785918" y="1643050"/>
            <a:ext cx="7358082" cy="185738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2800" b="1" dirty="0">
                <a:solidFill>
                  <a:srgbClr val="000000"/>
                </a:solidFill>
              </a:rPr>
              <a:t>Designing components that defer creation to the factory</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endParaRPr lang="en-US" sz="2000" dirty="0">
              <a:solidFill>
                <a:srgbClr val="000000"/>
              </a:solidFill>
            </a:endParaRPr>
          </a:p>
        </p:txBody>
      </p:sp>
      <p:pic>
        <p:nvPicPr>
          <p:cNvPr id="9218" name="Picture 2"/>
          <p:cNvPicPr>
            <a:picLocks noChangeAspect="1" noChangeArrowheads="1"/>
          </p:cNvPicPr>
          <p:nvPr/>
        </p:nvPicPr>
        <p:blipFill>
          <a:blip r:embed="rId4"/>
          <a:srcRect/>
          <a:stretch>
            <a:fillRect/>
          </a:stretch>
        </p:blipFill>
        <p:spPr bwMode="auto">
          <a:xfrm>
            <a:off x="1785918" y="1071546"/>
            <a:ext cx="7072362" cy="5143536"/>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UVM Message facilities</a:t>
            </a:r>
          </a:p>
        </p:txBody>
      </p:sp>
      <p:sp>
        <p:nvSpPr>
          <p:cNvPr id="5123" name="Rectangle 3"/>
          <p:cNvSpPr>
            <a:spLocks noGrp="1" noChangeArrowheads="1"/>
          </p:cNvSpPr>
          <p:nvPr>
            <p:ph type="body" idx="1"/>
          </p:nvPr>
        </p:nvSpPr>
        <p:spPr>
          <a:xfrm>
            <a:off x="1908175" y="909638"/>
            <a:ext cx="7056438" cy="5832475"/>
          </a:xfrm>
        </p:spPr>
        <p:txBody>
          <a:bodyPr/>
          <a:lstStyle/>
          <a:p>
            <a:endParaRPr lang="en-US" sz="2400" dirty="0">
              <a:solidFill>
                <a:srgbClr val="000000"/>
              </a:solidFill>
            </a:endParaRPr>
          </a:p>
        </p:txBody>
      </p:sp>
      <p:pic>
        <p:nvPicPr>
          <p:cNvPr id="7170" name="Picture 2" descr="http://www.testbench.in/FILES/uvm_reporting_api.PNG"/>
          <p:cNvPicPr>
            <a:picLocks noChangeAspect="1" noChangeArrowheads="1"/>
          </p:cNvPicPr>
          <p:nvPr/>
        </p:nvPicPr>
        <p:blipFill>
          <a:blip r:embed="rId4"/>
          <a:srcRect/>
          <a:stretch>
            <a:fillRect/>
          </a:stretch>
        </p:blipFill>
        <p:spPr bwMode="auto">
          <a:xfrm>
            <a:off x="1785918" y="1000108"/>
            <a:ext cx="7286676" cy="5357850"/>
          </a:xfrm>
          <a:prstGeom prst="rect">
            <a:avLst/>
          </a:prstGeom>
          <a:noFill/>
        </p:spPr>
      </p:pic>
      <p:pic>
        <p:nvPicPr>
          <p:cNvPr id="7171" name="Picture 3"/>
          <p:cNvPicPr>
            <a:picLocks noChangeAspect="1" noChangeArrowheads="1"/>
          </p:cNvPicPr>
          <p:nvPr/>
        </p:nvPicPr>
        <p:blipFill>
          <a:blip r:embed="rId5"/>
          <a:srcRect/>
          <a:stretch>
            <a:fillRect/>
          </a:stretch>
        </p:blipFill>
        <p:spPr bwMode="auto">
          <a:xfrm>
            <a:off x="6215074" y="3786190"/>
            <a:ext cx="2705100" cy="180975"/>
          </a:xfrm>
          <a:prstGeom prst="rect">
            <a:avLst/>
          </a:prstGeom>
          <a:noFill/>
          <a:ln w="9525">
            <a:noFill/>
            <a:miter lim="800000"/>
            <a:headEnd/>
            <a:tailEnd/>
          </a:ln>
          <a:effectLst/>
        </p:spPr>
      </p:pic>
      <p:pic>
        <p:nvPicPr>
          <p:cNvPr id="7172" name="Picture 4"/>
          <p:cNvPicPr>
            <a:picLocks noChangeAspect="1" noChangeArrowheads="1"/>
          </p:cNvPicPr>
          <p:nvPr/>
        </p:nvPicPr>
        <p:blipFill>
          <a:blip r:embed="rId6"/>
          <a:srcRect/>
          <a:stretch>
            <a:fillRect/>
          </a:stretch>
        </p:blipFill>
        <p:spPr bwMode="auto">
          <a:xfrm>
            <a:off x="6429388" y="3319463"/>
            <a:ext cx="1914525" cy="180975"/>
          </a:xfrm>
          <a:prstGeom prst="rect">
            <a:avLst/>
          </a:prstGeom>
          <a:noFill/>
          <a:ln w="9525">
            <a:noFill/>
            <a:miter lim="800000"/>
            <a:headEnd/>
            <a:tailEnd/>
          </a:ln>
          <a:effectLst/>
        </p:spPr>
      </p:pic>
      <p:pic>
        <p:nvPicPr>
          <p:cNvPr id="7173" name="Picture 5"/>
          <p:cNvPicPr>
            <a:picLocks noChangeAspect="1" noChangeArrowheads="1"/>
          </p:cNvPicPr>
          <p:nvPr/>
        </p:nvPicPr>
        <p:blipFill>
          <a:blip r:embed="rId7"/>
          <a:srcRect/>
          <a:stretch>
            <a:fillRect/>
          </a:stretch>
        </p:blipFill>
        <p:spPr bwMode="auto">
          <a:xfrm>
            <a:off x="5943632" y="4310070"/>
            <a:ext cx="3200400" cy="1905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187624" y="117474"/>
            <a:ext cx="7056438" cy="719138"/>
          </a:xfrm>
        </p:spPr>
        <p:txBody>
          <a:bodyPr/>
          <a:lstStyle/>
          <a:p>
            <a:pPr algn="ctr"/>
            <a:r>
              <a:rPr lang="en-US" b="1" dirty="0">
                <a:solidFill>
                  <a:srgbClr val="000000"/>
                </a:solidFill>
              </a:rPr>
              <a:t>uvm_object - Recap</a:t>
            </a:r>
          </a:p>
        </p:txBody>
      </p:sp>
      <p:pic>
        <p:nvPicPr>
          <p:cNvPr id="15362" name="Picture 2" descr="UVM Library, uvm basics"/>
          <p:cNvPicPr>
            <a:picLocks noChangeAspect="1" noChangeArrowheads="1"/>
          </p:cNvPicPr>
          <p:nvPr/>
        </p:nvPicPr>
        <p:blipFill>
          <a:blip r:embed="rId3"/>
          <a:srcRect/>
          <a:stretch>
            <a:fillRect/>
          </a:stretch>
        </p:blipFill>
        <p:spPr bwMode="auto">
          <a:xfrm>
            <a:off x="1915020" y="836612"/>
            <a:ext cx="6689427" cy="5964067"/>
          </a:xfrm>
          <a:prstGeom prst="rect">
            <a:avLst/>
          </a:prstGeom>
          <a:noFill/>
        </p:spPr>
      </p:pic>
      <p:sp>
        <p:nvSpPr>
          <p:cNvPr id="5" name="TextBox 4"/>
          <p:cNvSpPr txBox="1"/>
          <p:nvPr/>
        </p:nvSpPr>
        <p:spPr>
          <a:xfrm>
            <a:off x="251520" y="1124744"/>
            <a:ext cx="4104456" cy="1569660"/>
          </a:xfrm>
          <a:prstGeom prst="rect">
            <a:avLst/>
          </a:prstGeom>
          <a:noFill/>
        </p:spPr>
        <p:txBody>
          <a:bodyPr wrap="square" rtlCol="0">
            <a:spAutoFit/>
          </a:bodyPr>
          <a:lstStyle/>
          <a:p>
            <a:r>
              <a:rPr lang="en-IN" sz="2400" dirty="0">
                <a:solidFill>
                  <a:srgbClr val="000000"/>
                </a:solidFill>
                <a:latin typeface="+mn-lt"/>
                <a:cs typeface="Calibri" panose="020F0502020204030204" pitchFamily="34" charset="0"/>
              </a:rPr>
              <a:t>Utility macros: `</a:t>
            </a:r>
            <a:r>
              <a:rPr lang="en-IN" sz="2400" dirty="0" err="1">
                <a:solidFill>
                  <a:srgbClr val="000000"/>
                </a:solidFill>
                <a:latin typeface="+mn-lt"/>
                <a:cs typeface="Calibri" panose="020F0502020204030204" pitchFamily="34" charset="0"/>
              </a:rPr>
              <a:t>uvm_object_utils</a:t>
            </a:r>
            <a:r>
              <a:rPr lang="en-IN" sz="2400" dirty="0">
                <a:solidFill>
                  <a:srgbClr val="000000"/>
                </a:solidFill>
                <a:latin typeface="+mn-lt"/>
                <a:cs typeface="Calibri" panose="020F0502020204030204" pitchFamily="34" charset="0"/>
              </a:rPr>
              <a:t>(type)</a:t>
            </a:r>
          </a:p>
          <a:p>
            <a:r>
              <a:rPr lang="en-IN" sz="2400" dirty="0">
                <a:solidFill>
                  <a:srgbClr val="000000"/>
                </a:solidFill>
                <a:latin typeface="+mn-lt"/>
                <a:cs typeface="Calibri" panose="020F0502020204030204" pitchFamily="34" charset="0"/>
              </a:rPr>
              <a:t>Field macros:</a:t>
            </a:r>
          </a:p>
          <a:p>
            <a:r>
              <a:rPr lang="en-IN" sz="2400" dirty="0">
                <a:solidFill>
                  <a:srgbClr val="000000"/>
                </a:solidFill>
                <a:latin typeface="+mn-lt"/>
                <a:cs typeface="Calibri" panose="020F0502020204030204" pitchFamily="34" charset="0"/>
              </a:rPr>
              <a:t>`</a:t>
            </a:r>
            <a:r>
              <a:rPr lang="en-IN" sz="2400" dirty="0" err="1">
                <a:solidFill>
                  <a:srgbClr val="000000"/>
                </a:solidFill>
                <a:latin typeface="+mn-lt"/>
                <a:cs typeface="Calibri" panose="020F0502020204030204" pitchFamily="34" charset="0"/>
              </a:rPr>
              <a:t>uvm_field</a:t>
            </a:r>
            <a:r>
              <a:rPr lang="en-IN" sz="2400" dirty="0">
                <a:solidFill>
                  <a:srgbClr val="000000"/>
                </a:solidFill>
                <a:latin typeface="+mn-lt"/>
                <a:cs typeface="Calibri" panose="020F0502020204030204" pitchFamily="34" charset="0"/>
              </a:rPr>
              <a:t>_*(field, flag)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UVM Component</a:t>
            </a:r>
          </a:p>
        </p:txBody>
      </p:sp>
      <p:sp>
        <p:nvSpPr>
          <p:cNvPr id="5123" name="Rectangle 3"/>
          <p:cNvSpPr>
            <a:spLocks noGrp="1" noChangeArrowheads="1"/>
          </p:cNvSpPr>
          <p:nvPr>
            <p:ph type="body" idx="1"/>
          </p:nvPr>
        </p:nvSpPr>
        <p:spPr>
          <a:xfrm>
            <a:off x="1908175" y="909638"/>
            <a:ext cx="7056438" cy="5832475"/>
          </a:xfrm>
        </p:spPr>
        <p:txBody>
          <a:bodyPr/>
          <a:lstStyle/>
          <a:p>
            <a:pPr lvl="5">
              <a:buNone/>
            </a:pPr>
            <a:endParaRPr lang="en-US" dirty="0">
              <a:solidFill>
                <a:srgbClr val="000000"/>
              </a:solidFill>
            </a:endParaRPr>
          </a:p>
          <a:p>
            <a:pPr lvl="5"/>
            <a:endParaRPr lang="en-US" dirty="0">
              <a:solidFill>
                <a:srgbClr val="000000"/>
              </a:solidFill>
            </a:endParaRPr>
          </a:p>
          <a:p>
            <a:pPr lvl="5">
              <a:buNone/>
            </a:pPr>
            <a:endParaRPr lang="en-US" dirty="0">
              <a:solidFill>
                <a:srgbClr val="000000"/>
              </a:solidFill>
            </a:endParaRPr>
          </a:p>
          <a:p>
            <a:pPr lvl="6"/>
            <a:r>
              <a:rPr lang="en-US" dirty="0">
                <a:solidFill>
                  <a:srgbClr val="000000"/>
                </a:solidFill>
              </a:rPr>
              <a:t>Components are quasi-static objects that exist throughout simulation</a:t>
            </a:r>
          </a:p>
          <a:p>
            <a:pPr lvl="6"/>
            <a:r>
              <a:rPr lang="en-US" dirty="0">
                <a:solidFill>
                  <a:srgbClr val="000000"/>
                </a:solidFill>
              </a:rPr>
              <a:t>Uniquely addressable with hierarchical path (</a:t>
            </a:r>
            <a:r>
              <a:rPr lang="en-US" dirty="0" err="1">
                <a:solidFill>
                  <a:srgbClr val="000000"/>
                </a:solidFill>
              </a:rPr>
              <a:t>env.agent.driver</a:t>
            </a:r>
            <a:r>
              <a:rPr lang="en-US" dirty="0">
                <a:solidFill>
                  <a:srgbClr val="000000"/>
                </a:solidFill>
              </a:rPr>
              <a:t>)</a:t>
            </a:r>
          </a:p>
          <a:p>
            <a:pPr lvl="6"/>
            <a:r>
              <a:rPr lang="en-US" dirty="0">
                <a:solidFill>
                  <a:srgbClr val="000000"/>
                </a:solidFill>
              </a:rPr>
              <a:t> defines configuration, reporting, transaction recording, &amp; factory interfaces</a:t>
            </a:r>
          </a:p>
        </p:txBody>
      </p:sp>
      <p:pic>
        <p:nvPicPr>
          <p:cNvPr id="72708" name="Picture 4"/>
          <p:cNvPicPr>
            <a:picLocks noChangeAspect="1" noChangeArrowheads="1"/>
          </p:cNvPicPr>
          <p:nvPr/>
        </p:nvPicPr>
        <p:blipFill>
          <a:blip r:embed="rId4"/>
          <a:srcRect/>
          <a:stretch>
            <a:fillRect/>
          </a:stretch>
        </p:blipFill>
        <p:spPr bwMode="auto">
          <a:xfrm>
            <a:off x="2143108" y="1928802"/>
            <a:ext cx="2347671" cy="264318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2800" b="1" dirty="0">
                <a:solidFill>
                  <a:srgbClr val="000000"/>
                </a:solidFill>
              </a:rPr>
              <a:t>Universal Verification Component (UVC)</a:t>
            </a:r>
          </a:p>
        </p:txBody>
      </p:sp>
      <p:sp>
        <p:nvSpPr>
          <p:cNvPr id="4" name="TextBox 3"/>
          <p:cNvSpPr txBox="1"/>
          <p:nvPr/>
        </p:nvSpPr>
        <p:spPr>
          <a:xfrm>
            <a:off x="3857620" y="857232"/>
            <a:ext cx="3143272" cy="523220"/>
          </a:xfrm>
          <a:prstGeom prst="rect">
            <a:avLst/>
          </a:prstGeom>
          <a:noFill/>
          <a:ln>
            <a:solidFill>
              <a:srgbClr val="000000"/>
            </a:solidFill>
          </a:ln>
        </p:spPr>
        <p:txBody>
          <a:bodyPr wrap="square" rtlCol="0">
            <a:spAutoFit/>
          </a:bodyPr>
          <a:lstStyle/>
          <a:p>
            <a:pPr algn="ctr"/>
            <a:r>
              <a:rPr lang="en-IN" sz="2800" b="1" dirty="0"/>
              <a:t>Components</a:t>
            </a:r>
          </a:p>
        </p:txBody>
      </p:sp>
      <p:sp>
        <p:nvSpPr>
          <p:cNvPr id="5" name="TextBox 4"/>
          <p:cNvSpPr txBox="1"/>
          <p:nvPr/>
        </p:nvSpPr>
        <p:spPr>
          <a:xfrm>
            <a:off x="1857356" y="1500174"/>
            <a:ext cx="2000264" cy="523220"/>
          </a:xfrm>
          <a:prstGeom prst="rect">
            <a:avLst/>
          </a:prstGeom>
          <a:noFill/>
          <a:ln>
            <a:solidFill>
              <a:srgbClr val="000000"/>
            </a:solidFill>
          </a:ln>
        </p:spPr>
        <p:txBody>
          <a:bodyPr wrap="square" rtlCol="0">
            <a:spAutoFit/>
          </a:bodyPr>
          <a:lstStyle/>
          <a:p>
            <a:pPr algn="ctr"/>
            <a:r>
              <a:rPr lang="en-IN" sz="2800" b="1" dirty="0"/>
              <a:t>Driver</a:t>
            </a:r>
          </a:p>
        </p:txBody>
      </p:sp>
      <p:sp>
        <p:nvSpPr>
          <p:cNvPr id="6" name="TextBox 5"/>
          <p:cNvSpPr txBox="1"/>
          <p:nvPr/>
        </p:nvSpPr>
        <p:spPr>
          <a:xfrm>
            <a:off x="6072198" y="1571612"/>
            <a:ext cx="2000264" cy="523220"/>
          </a:xfrm>
          <a:prstGeom prst="rect">
            <a:avLst/>
          </a:prstGeom>
          <a:noFill/>
          <a:ln>
            <a:solidFill>
              <a:srgbClr val="000000"/>
            </a:solidFill>
          </a:ln>
        </p:spPr>
        <p:txBody>
          <a:bodyPr wrap="square" rtlCol="0">
            <a:spAutoFit/>
          </a:bodyPr>
          <a:lstStyle/>
          <a:p>
            <a:pPr algn="ctr"/>
            <a:r>
              <a:rPr lang="en-IN" sz="2800" b="1" dirty="0"/>
              <a:t>Monitor</a:t>
            </a:r>
          </a:p>
        </p:txBody>
      </p:sp>
      <p:sp>
        <p:nvSpPr>
          <p:cNvPr id="7" name="TextBox 6"/>
          <p:cNvSpPr txBox="1"/>
          <p:nvPr/>
        </p:nvSpPr>
        <p:spPr>
          <a:xfrm>
            <a:off x="1785918" y="2000240"/>
            <a:ext cx="3643338" cy="2308324"/>
          </a:xfrm>
          <a:prstGeom prst="rect">
            <a:avLst/>
          </a:prstGeom>
          <a:noFill/>
        </p:spPr>
        <p:txBody>
          <a:bodyPr wrap="square" rtlCol="0">
            <a:spAutoFit/>
          </a:bodyPr>
          <a:lstStyle/>
          <a:p>
            <a:pPr>
              <a:buFont typeface="Arial" pitchFamily="34" charset="0"/>
              <a:buChar char="•"/>
            </a:pPr>
            <a:r>
              <a:rPr lang="en-IN" dirty="0"/>
              <a:t>Gets transactions from sequencer: </a:t>
            </a:r>
            <a:r>
              <a:rPr lang="en-IN" dirty="0" err="1"/>
              <a:t>get_next_item</a:t>
            </a:r>
            <a:r>
              <a:rPr lang="en-IN" dirty="0"/>
              <a:t>(item)</a:t>
            </a:r>
          </a:p>
          <a:p>
            <a:pPr>
              <a:buFont typeface="Arial" pitchFamily="34" charset="0"/>
              <a:buChar char="•"/>
            </a:pPr>
            <a:r>
              <a:rPr lang="en-IN" dirty="0"/>
              <a:t>Drives transactions on the DUT interface: </a:t>
            </a:r>
            <a:r>
              <a:rPr lang="en-IN" dirty="0" err="1"/>
              <a:t>send_to_dut</a:t>
            </a:r>
            <a:r>
              <a:rPr lang="en-IN" dirty="0"/>
              <a:t>(item)</a:t>
            </a:r>
          </a:p>
          <a:p>
            <a:pPr>
              <a:buFont typeface="Arial" pitchFamily="34" charset="0"/>
              <a:buChar char="•"/>
            </a:pPr>
            <a:r>
              <a:rPr lang="en-IN" dirty="0"/>
              <a:t>Indicates to the sequencer that it is done: </a:t>
            </a:r>
            <a:r>
              <a:rPr lang="en-IN" dirty="0" err="1"/>
              <a:t>item_done</a:t>
            </a:r>
            <a:r>
              <a:rPr lang="en-IN" dirty="0"/>
              <a:t>()</a:t>
            </a:r>
          </a:p>
          <a:p>
            <a:pPr>
              <a:buFont typeface="Arial" pitchFamily="34" charset="0"/>
              <a:buChar char="•"/>
            </a:pPr>
            <a:r>
              <a:rPr lang="en-IN" dirty="0"/>
              <a:t>Connects to the DUT via a SV virtual interface</a:t>
            </a:r>
          </a:p>
        </p:txBody>
      </p:sp>
      <p:sp>
        <p:nvSpPr>
          <p:cNvPr id="9" name="TextBox 8"/>
          <p:cNvSpPr txBox="1"/>
          <p:nvPr/>
        </p:nvSpPr>
        <p:spPr>
          <a:xfrm>
            <a:off x="6072198" y="2071678"/>
            <a:ext cx="3000396" cy="1754326"/>
          </a:xfrm>
          <a:prstGeom prst="rect">
            <a:avLst/>
          </a:prstGeom>
          <a:noFill/>
        </p:spPr>
        <p:txBody>
          <a:bodyPr wrap="square" rtlCol="0">
            <a:spAutoFit/>
          </a:bodyPr>
          <a:lstStyle/>
          <a:p>
            <a:pPr>
              <a:buFont typeface="Arial" pitchFamily="34" charset="0"/>
              <a:buChar char="•"/>
            </a:pPr>
            <a:r>
              <a:rPr lang="en-IN" dirty="0"/>
              <a:t>Collects information from the DUT</a:t>
            </a:r>
          </a:p>
          <a:p>
            <a:pPr>
              <a:buFont typeface="Arial" pitchFamily="34" charset="0"/>
              <a:buChar char="•"/>
            </a:pPr>
            <a:r>
              <a:rPr lang="en-IN" dirty="0"/>
              <a:t>Contains events, status, checkers &amp; coverage</a:t>
            </a:r>
          </a:p>
          <a:p>
            <a:pPr>
              <a:buFont typeface="Arial" pitchFamily="34" charset="0"/>
              <a:buChar char="•"/>
            </a:pPr>
            <a:r>
              <a:rPr lang="en-IN" dirty="0"/>
              <a:t>Monitor is independent of driver</a:t>
            </a:r>
          </a:p>
        </p:txBody>
      </p:sp>
      <p:sp>
        <p:nvSpPr>
          <p:cNvPr id="10" name="TextBox 9"/>
          <p:cNvSpPr txBox="1"/>
          <p:nvPr/>
        </p:nvSpPr>
        <p:spPr>
          <a:xfrm>
            <a:off x="1866912" y="4562971"/>
            <a:ext cx="2347930" cy="523220"/>
          </a:xfrm>
          <a:prstGeom prst="rect">
            <a:avLst/>
          </a:prstGeom>
          <a:noFill/>
          <a:ln>
            <a:solidFill>
              <a:srgbClr val="000000"/>
            </a:solidFill>
          </a:ln>
        </p:spPr>
        <p:txBody>
          <a:bodyPr wrap="square" rtlCol="0">
            <a:spAutoFit/>
          </a:bodyPr>
          <a:lstStyle/>
          <a:p>
            <a:pPr algn="ctr"/>
            <a:r>
              <a:rPr lang="en-IN" sz="2800" b="1" dirty="0"/>
              <a:t>Sequencer</a:t>
            </a:r>
          </a:p>
        </p:txBody>
      </p:sp>
      <p:sp>
        <p:nvSpPr>
          <p:cNvPr id="11" name="TextBox 10"/>
          <p:cNvSpPr txBox="1"/>
          <p:nvPr/>
        </p:nvSpPr>
        <p:spPr>
          <a:xfrm>
            <a:off x="1857388" y="5371943"/>
            <a:ext cx="3857620" cy="1200329"/>
          </a:xfrm>
          <a:prstGeom prst="rect">
            <a:avLst/>
          </a:prstGeom>
          <a:noFill/>
        </p:spPr>
        <p:txBody>
          <a:bodyPr wrap="square" rtlCol="0">
            <a:spAutoFit/>
          </a:bodyPr>
          <a:lstStyle/>
          <a:p>
            <a:pPr>
              <a:buFont typeface="Arial" pitchFamily="34" charset="0"/>
              <a:buChar char="•"/>
            </a:pPr>
            <a:r>
              <a:rPr lang="en-IN" dirty="0"/>
              <a:t>Controls generation of stimulus</a:t>
            </a:r>
          </a:p>
          <a:p>
            <a:pPr>
              <a:buFont typeface="Arial" pitchFamily="34" charset="0"/>
              <a:buChar char="•"/>
            </a:pPr>
            <a:r>
              <a:rPr lang="en-IN" dirty="0"/>
              <a:t>Upon request from driver, generates sequences of transactions</a:t>
            </a:r>
          </a:p>
        </p:txBody>
      </p:sp>
      <p:sp>
        <p:nvSpPr>
          <p:cNvPr id="12" name="TextBox 11"/>
          <p:cNvSpPr txBox="1"/>
          <p:nvPr/>
        </p:nvSpPr>
        <p:spPr>
          <a:xfrm>
            <a:off x="5367342" y="3857628"/>
            <a:ext cx="2347930" cy="523220"/>
          </a:xfrm>
          <a:prstGeom prst="rect">
            <a:avLst/>
          </a:prstGeom>
          <a:noFill/>
          <a:ln>
            <a:solidFill>
              <a:srgbClr val="000000"/>
            </a:solidFill>
          </a:ln>
        </p:spPr>
        <p:txBody>
          <a:bodyPr wrap="square" rtlCol="0">
            <a:spAutoFit/>
          </a:bodyPr>
          <a:lstStyle/>
          <a:p>
            <a:pPr algn="ctr"/>
            <a:r>
              <a:rPr lang="en-IN" sz="2800" b="1" dirty="0"/>
              <a:t>Agent</a:t>
            </a:r>
          </a:p>
        </p:txBody>
      </p:sp>
      <p:sp>
        <p:nvSpPr>
          <p:cNvPr id="14" name="TextBox 13"/>
          <p:cNvSpPr txBox="1"/>
          <p:nvPr/>
        </p:nvSpPr>
        <p:spPr>
          <a:xfrm>
            <a:off x="5357818" y="4357694"/>
            <a:ext cx="3857620" cy="2308324"/>
          </a:xfrm>
          <a:prstGeom prst="rect">
            <a:avLst/>
          </a:prstGeom>
          <a:noFill/>
        </p:spPr>
        <p:txBody>
          <a:bodyPr wrap="square" rtlCol="0">
            <a:spAutoFit/>
          </a:bodyPr>
          <a:lstStyle/>
          <a:p>
            <a:pPr>
              <a:buFont typeface="Arial" pitchFamily="34" charset="0"/>
              <a:buChar char="•"/>
            </a:pPr>
            <a:r>
              <a:rPr lang="en-IN" dirty="0"/>
              <a:t>Contains instances of sequencer, driver &amp; monitor</a:t>
            </a:r>
          </a:p>
          <a:p>
            <a:pPr>
              <a:buFont typeface="Arial" pitchFamily="34" charset="0"/>
              <a:buChar char="•"/>
            </a:pPr>
            <a:r>
              <a:rPr lang="en-IN" dirty="0"/>
              <a:t>Configurable: </a:t>
            </a:r>
            <a:r>
              <a:rPr lang="en-IN" dirty="0" err="1"/>
              <a:t>is_active</a:t>
            </a:r>
            <a:r>
              <a:rPr lang="en-IN" dirty="0"/>
              <a:t> flag indicates whether agent is active or passive</a:t>
            </a:r>
          </a:p>
          <a:p>
            <a:pPr>
              <a:buFont typeface="Arial" pitchFamily="34" charset="0"/>
              <a:buChar char="•"/>
            </a:pPr>
            <a:r>
              <a:rPr lang="en-IN" dirty="0" err="1"/>
              <a:t>Is_active</a:t>
            </a:r>
            <a:r>
              <a:rPr lang="en-IN" dirty="0"/>
              <a:t> == 1 – all  agent components constructed</a:t>
            </a:r>
          </a:p>
          <a:p>
            <a:pPr>
              <a:buFont typeface="Arial" pitchFamily="34" charset="0"/>
              <a:buChar char="•"/>
            </a:pPr>
            <a:r>
              <a:rPr lang="en-IN" dirty="0" err="1"/>
              <a:t>Is_active</a:t>
            </a:r>
            <a:r>
              <a:rPr lang="en-IN" dirty="0"/>
              <a:t> == 0 – only monitor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9" grpId="0"/>
      <p:bldP spid="10" grpId="0" animBg="1"/>
      <p:bldP spid="11" grpId="0"/>
      <p:bldP spid="12" grpId="0" animBg="1"/>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2800" b="1" dirty="0">
                <a:solidFill>
                  <a:srgbClr val="000000"/>
                </a:solidFill>
              </a:rPr>
              <a:t>Transaction Level Modeling (TLM)</a:t>
            </a:r>
          </a:p>
        </p:txBody>
      </p:sp>
      <p:sp>
        <p:nvSpPr>
          <p:cNvPr id="5123" name="Rectangle 3"/>
          <p:cNvSpPr>
            <a:spLocks noGrp="1" noChangeArrowheads="1"/>
          </p:cNvSpPr>
          <p:nvPr>
            <p:ph type="body" idx="1"/>
          </p:nvPr>
        </p:nvSpPr>
        <p:spPr>
          <a:xfrm>
            <a:off x="1908175" y="909638"/>
            <a:ext cx="7056438" cy="5832475"/>
          </a:xfrm>
        </p:spPr>
        <p:txBody>
          <a:bodyPr/>
          <a:lstStyle/>
          <a:p>
            <a:pPr algn="just" eaLnBrk="1" hangingPunct="1"/>
            <a:r>
              <a:rPr lang="en-US" sz="1800" dirty="0">
                <a:solidFill>
                  <a:srgbClr val="000000"/>
                </a:solidFill>
              </a:rPr>
              <a:t>A modeling style to build highly abstract models of components and systems.</a:t>
            </a:r>
          </a:p>
          <a:p>
            <a:pPr algn="just" eaLnBrk="1" hangingPunct="1"/>
            <a:endParaRPr lang="en-US" sz="1800" dirty="0">
              <a:solidFill>
                <a:srgbClr val="000000"/>
              </a:solidFill>
            </a:endParaRPr>
          </a:p>
          <a:p>
            <a:pPr algn="just" eaLnBrk="1" hangingPunct="1"/>
            <a:r>
              <a:rPr lang="en-US" sz="1800" dirty="0">
                <a:solidFill>
                  <a:srgbClr val="000000"/>
                </a:solidFill>
              </a:rPr>
              <a:t>Data is represented as transactions that flow in and out of different components via TLM interfaces.</a:t>
            </a:r>
          </a:p>
        </p:txBody>
      </p:sp>
      <p:pic>
        <p:nvPicPr>
          <p:cNvPr id="1026" name="Picture 2"/>
          <p:cNvPicPr>
            <a:picLocks noChangeAspect="1" noChangeArrowheads="1"/>
          </p:cNvPicPr>
          <p:nvPr/>
        </p:nvPicPr>
        <p:blipFill>
          <a:blip r:embed="rId4"/>
          <a:srcRect/>
          <a:stretch>
            <a:fillRect/>
          </a:stretch>
        </p:blipFill>
        <p:spPr bwMode="auto">
          <a:xfrm>
            <a:off x="2143108" y="2452383"/>
            <a:ext cx="6500858" cy="3548385"/>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a:srcRect/>
          <a:stretch>
            <a:fillRect/>
          </a:stretch>
        </p:blipFill>
        <p:spPr bwMode="auto">
          <a:xfrm>
            <a:off x="3571868" y="5429264"/>
            <a:ext cx="4857750" cy="10477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2800" b="1" dirty="0">
                <a:solidFill>
                  <a:srgbClr val="000000"/>
                </a:solidFill>
              </a:rPr>
              <a:t>UVM Factory</a:t>
            </a:r>
          </a:p>
        </p:txBody>
      </p:sp>
      <p:sp>
        <p:nvSpPr>
          <p:cNvPr id="5123" name="Rectangle 3"/>
          <p:cNvSpPr>
            <a:spLocks noGrp="1" noChangeArrowheads="1"/>
          </p:cNvSpPr>
          <p:nvPr>
            <p:ph type="body" idx="1"/>
          </p:nvPr>
        </p:nvSpPr>
        <p:spPr>
          <a:xfrm>
            <a:off x="1908175" y="909638"/>
            <a:ext cx="7056438" cy="5832475"/>
          </a:xfrm>
        </p:spPr>
        <p:txBody>
          <a:bodyPr/>
          <a:lstStyle/>
          <a:p>
            <a:pPr algn="just" eaLnBrk="1" hangingPunct="1"/>
            <a:endParaRPr lang="en-US" sz="2000" dirty="0">
              <a:solidFill>
                <a:srgbClr val="000000"/>
              </a:solidFill>
            </a:endParaRPr>
          </a:p>
          <a:p>
            <a:pPr algn="just" eaLnBrk="1" hangingPunct="1"/>
            <a:r>
              <a:rPr lang="en-US" sz="2000" dirty="0">
                <a:solidFill>
                  <a:srgbClr val="000000"/>
                </a:solidFill>
              </a:rPr>
              <a:t>Used to manufacture (create) UVM objects and components</a:t>
            </a:r>
          </a:p>
          <a:p>
            <a:pPr algn="just" eaLnBrk="1" hangingPunct="1"/>
            <a:endParaRPr lang="en-US" sz="2000" dirty="0">
              <a:solidFill>
                <a:srgbClr val="000000"/>
              </a:solidFill>
            </a:endParaRPr>
          </a:p>
          <a:p>
            <a:pPr algn="just"/>
            <a:r>
              <a:rPr lang="en-US" sz="2000" dirty="0">
                <a:solidFill>
                  <a:srgbClr val="000000"/>
                </a:solidFill>
              </a:rPr>
              <a:t>A mechanism allows the user to substitute an existing class object by any of its inherited class objects</a:t>
            </a:r>
          </a:p>
          <a:p>
            <a:pPr lvl="1" algn="just"/>
            <a:r>
              <a:rPr lang="en-US" sz="1800" b="0" dirty="0">
                <a:solidFill>
                  <a:srgbClr val="000000"/>
                </a:solidFill>
              </a:rPr>
              <a:t>To improve flexibility and scalability of the testbench</a:t>
            </a:r>
          </a:p>
          <a:p>
            <a:pPr lvl="1" algn="just"/>
            <a:r>
              <a:rPr lang="en-US" sz="1800" b="0" dirty="0">
                <a:solidFill>
                  <a:srgbClr val="000000"/>
                </a:solidFill>
              </a:rPr>
              <a:t>Ex: extend a driver to have few more test scenarios</a:t>
            </a:r>
          </a:p>
          <a:p>
            <a:pPr lvl="1" algn="just"/>
            <a:r>
              <a:rPr lang="en-US" sz="1800" b="0" dirty="0">
                <a:solidFill>
                  <a:srgbClr val="000000"/>
                </a:solidFill>
              </a:rPr>
              <a:t>Only classes extended from </a:t>
            </a:r>
            <a:r>
              <a:rPr lang="en-US" sz="1800" b="0" dirty="0" err="1">
                <a:solidFill>
                  <a:srgbClr val="000000"/>
                </a:solidFill>
              </a:rPr>
              <a:t>uvm_object</a:t>
            </a:r>
            <a:r>
              <a:rPr lang="en-US" sz="1800" b="0" dirty="0">
                <a:solidFill>
                  <a:srgbClr val="000000"/>
                </a:solidFill>
              </a:rPr>
              <a:t> and </a:t>
            </a:r>
            <a:r>
              <a:rPr lang="en-US" sz="1800" b="0" dirty="0" err="1">
                <a:solidFill>
                  <a:srgbClr val="000000"/>
                </a:solidFill>
              </a:rPr>
              <a:t>uvm_component</a:t>
            </a:r>
            <a:r>
              <a:rPr lang="en-US" sz="1800" b="0" dirty="0">
                <a:solidFill>
                  <a:srgbClr val="000000"/>
                </a:solidFill>
              </a:rPr>
              <a:t> are supported</a:t>
            </a:r>
          </a:p>
          <a:p>
            <a:pPr marL="0" indent="0" algn="just" eaLnBrk="1" hangingPunct="1">
              <a:buNone/>
            </a:pPr>
            <a:endParaRPr lang="en-US" sz="2000" dirty="0">
              <a:solidFill>
                <a:srgbClr val="000000"/>
              </a:solidFill>
            </a:endParaRPr>
          </a:p>
          <a:p>
            <a:pPr algn="just" eaLnBrk="1" hangingPunct="1"/>
            <a:r>
              <a:rPr lang="en-US" sz="2000" dirty="0">
                <a:solidFill>
                  <a:srgbClr val="000000"/>
                </a:solidFill>
              </a:rPr>
              <a:t>The factory provides name based and type based interfaces</a:t>
            </a:r>
          </a:p>
          <a:p>
            <a:pPr lvl="1" algn="just"/>
            <a:r>
              <a:rPr lang="en-US" sz="1800" i="1" dirty="0">
                <a:solidFill>
                  <a:srgbClr val="000000"/>
                </a:solidFill>
              </a:rPr>
              <a:t>type based: </a:t>
            </a:r>
            <a:r>
              <a:rPr lang="en-US" sz="1800" b="0" dirty="0">
                <a:solidFill>
                  <a:srgbClr val="000000"/>
                </a:solidFill>
              </a:rPr>
              <a:t>far less prone to errors in usage. Errors are caught at compile time.</a:t>
            </a:r>
          </a:p>
          <a:p>
            <a:pPr lvl="1" algn="just"/>
            <a:r>
              <a:rPr lang="en-US" sz="1800" i="1" dirty="0">
                <a:solidFill>
                  <a:srgbClr val="000000"/>
                </a:solidFill>
              </a:rPr>
              <a:t>name based: </a:t>
            </a:r>
            <a:r>
              <a:rPr lang="en-US" sz="1800" b="0" dirty="0">
                <a:solidFill>
                  <a:srgbClr val="000000"/>
                </a:solidFill>
              </a:rPr>
              <a:t>dominated by string arguments. Errors might only be caught at time of call, if at all</a:t>
            </a:r>
            <a:endParaRPr lang="en-US" sz="1800" i="1" dirty="0">
              <a:solidFill>
                <a:srgbClr val="000000"/>
              </a:solidFill>
            </a:endParaRPr>
          </a:p>
          <a:p>
            <a:pPr algn="just" eaLnBrk="1" hangingPunct="1"/>
            <a:endParaRPr lang="en-US" sz="20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12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a:extLst>
            <a:ext uri="{FF2B5EF4-FFF2-40B4-BE49-F238E27FC236}">
              <a16:creationId xmlns:a16="http://schemas.microsoft.com/office/drawing/2014/main" id="{5A0B984F-6F2F-41F8-B916-CE8DABE13D1D}"/>
            </a:ext>
          </a:extLst>
        </p:cNvPr>
        <p:cNvGrpSpPr/>
        <p:nvPr/>
      </p:nvGrpSpPr>
      <p:grpSpPr>
        <a:xfrm>
          <a:off x="0" y="0"/>
          <a:ext cx="0" cy="0"/>
          <a:chOff x="0" y="0"/>
          <a:chExt cx="0" cy="0"/>
        </a:xfrm>
      </p:grpSpPr>
      <p:sp>
        <p:nvSpPr>
          <p:cNvPr id="5122" name="Rectangle 2">
            <a:extLst>
              <a:ext uri="{FF2B5EF4-FFF2-40B4-BE49-F238E27FC236}">
                <a16:creationId xmlns:a16="http://schemas.microsoft.com/office/drawing/2014/main" id="{FDCE357A-94E0-C5B7-1E19-A3398AA0DE1D}"/>
              </a:ext>
            </a:extLst>
          </p:cNvPr>
          <p:cNvSpPr>
            <a:spLocks noGrp="1" noChangeArrowheads="1"/>
          </p:cNvSpPr>
          <p:nvPr>
            <p:ph type="title"/>
          </p:nvPr>
        </p:nvSpPr>
        <p:spPr>
          <a:xfrm>
            <a:off x="1908175" y="117475"/>
            <a:ext cx="7056438" cy="719138"/>
          </a:xfrm>
        </p:spPr>
        <p:txBody>
          <a:bodyPr/>
          <a:lstStyle/>
          <a:p>
            <a:pPr eaLnBrk="1" hangingPunct="1"/>
            <a:r>
              <a:rPr lang="en-US" sz="2800" b="1" dirty="0">
                <a:solidFill>
                  <a:srgbClr val="000000"/>
                </a:solidFill>
              </a:rPr>
              <a:t>UVM Factory</a:t>
            </a:r>
          </a:p>
        </p:txBody>
      </p:sp>
      <p:sp>
        <p:nvSpPr>
          <p:cNvPr id="5123" name="Rectangle 3">
            <a:extLst>
              <a:ext uri="{FF2B5EF4-FFF2-40B4-BE49-F238E27FC236}">
                <a16:creationId xmlns:a16="http://schemas.microsoft.com/office/drawing/2014/main" id="{49C0D37E-3AD9-7E02-F116-33BC41CD2962}"/>
              </a:ext>
            </a:extLst>
          </p:cNvPr>
          <p:cNvSpPr>
            <a:spLocks noGrp="1" noChangeArrowheads="1"/>
          </p:cNvSpPr>
          <p:nvPr>
            <p:ph type="body" idx="1"/>
          </p:nvPr>
        </p:nvSpPr>
        <p:spPr>
          <a:xfrm>
            <a:off x="1908175" y="909638"/>
            <a:ext cx="7056438" cy="5832475"/>
          </a:xfrm>
        </p:spPr>
        <p:txBody>
          <a:bodyPr/>
          <a:lstStyle/>
          <a:p>
            <a:pPr algn="just" eaLnBrk="1" hangingPunct="1"/>
            <a:endParaRPr lang="en-US" sz="2000" dirty="0">
              <a:solidFill>
                <a:srgbClr val="000000"/>
              </a:solidFill>
            </a:endParaRPr>
          </a:p>
          <a:p>
            <a:pPr algn="just" eaLnBrk="1" hangingPunct="1"/>
            <a:endParaRPr lang="en-US" sz="2000" dirty="0">
              <a:solidFill>
                <a:srgbClr val="000000"/>
              </a:solidFill>
            </a:endParaRPr>
          </a:p>
        </p:txBody>
      </p:sp>
      <p:sp>
        <p:nvSpPr>
          <p:cNvPr id="3" name="TextBox 2">
            <a:extLst>
              <a:ext uri="{FF2B5EF4-FFF2-40B4-BE49-F238E27FC236}">
                <a16:creationId xmlns:a16="http://schemas.microsoft.com/office/drawing/2014/main" id="{FBE0A98B-C8EF-47DC-2F58-BAC6B31236F8}"/>
              </a:ext>
            </a:extLst>
          </p:cNvPr>
          <p:cNvSpPr txBox="1"/>
          <p:nvPr/>
        </p:nvSpPr>
        <p:spPr>
          <a:xfrm>
            <a:off x="1966790" y="1916832"/>
            <a:ext cx="4572000" cy="1384995"/>
          </a:xfrm>
          <a:prstGeom prst="rect">
            <a:avLst/>
          </a:prstGeom>
          <a:noFill/>
        </p:spPr>
        <p:txBody>
          <a:bodyPr wrap="square">
            <a:spAutoFit/>
          </a:bodyPr>
          <a:lstStyle/>
          <a:p>
            <a:pPr algn="just"/>
            <a:r>
              <a:rPr lang="en-US" sz="2400" dirty="0">
                <a:solidFill>
                  <a:srgbClr val="000000"/>
                </a:solidFill>
              </a:rPr>
              <a:t>Basic steps</a:t>
            </a:r>
          </a:p>
          <a:p>
            <a:pPr marL="800100" lvl="1" indent="-342900" algn="just">
              <a:buFont typeface="Arial" panose="020B0604020202020204" pitchFamily="34" charset="0"/>
              <a:buChar char="•"/>
            </a:pPr>
            <a:r>
              <a:rPr lang="en-IN" sz="2000" b="0" dirty="0">
                <a:solidFill>
                  <a:srgbClr val="000000"/>
                </a:solidFill>
              </a:rPr>
              <a:t>Registration</a:t>
            </a:r>
          </a:p>
          <a:p>
            <a:pPr marL="800100" lvl="1" indent="-342900" algn="just">
              <a:buFont typeface="Arial" panose="020B0604020202020204" pitchFamily="34" charset="0"/>
              <a:buChar char="•"/>
            </a:pPr>
            <a:r>
              <a:rPr lang="en-IN" sz="2000" b="0" dirty="0">
                <a:solidFill>
                  <a:srgbClr val="000000"/>
                </a:solidFill>
              </a:rPr>
              <a:t>Construction</a:t>
            </a:r>
          </a:p>
          <a:p>
            <a:pPr marL="800100" lvl="1" indent="-342900" algn="just">
              <a:buFont typeface="Arial" panose="020B0604020202020204" pitchFamily="34" charset="0"/>
              <a:buChar char="•"/>
            </a:pPr>
            <a:r>
              <a:rPr lang="en-IN" sz="2000" b="0" dirty="0">
                <a:solidFill>
                  <a:srgbClr val="000000"/>
                </a:solidFill>
              </a:rPr>
              <a:t>Overriding</a:t>
            </a:r>
            <a:endParaRPr lang="en-IN" dirty="0"/>
          </a:p>
        </p:txBody>
      </p:sp>
    </p:spTree>
    <p:extLst>
      <p:ext uri="{BB962C8B-B14F-4D97-AF65-F5344CB8AC3E}">
        <p14:creationId xmlns:p14="http://schemas.microsoft.com/office/powerpoint/2010/main" val="3418133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a:extLst>
            <a:ext uri="{FF2B5EF4-FFF2-40B4-BE49-F238E27FC236}">
              <a16:creationId xmlns:a16="http://schemas.microsoft.com/office/drawing/2014/main" id="{F7C6566A-8BAB-4B88-4682-3E85FB860B22}"/>
            </a:ext>
          </a:extLst>
        </p:cNvPr>
        <p:cNvGrpSpPr/>
        <p:nvPr/>
      </p:nvGrpSpPr>
      <p:grpSpPr>
        <a:xfrm>
          <a:off x="0" y="0"/>
          <a:ext cx="0" cy="0"/>
          <a:chOff x="0" y="0"/>
          <a:chExt cx="0" cy="0"/>
        </a:xfrm>
      </p:grpSpPr>
      <p:sp>
        <p:nvSpPr>
          <p:cNvPr id="5122" name="Rectangle 2">
            <a:extLst>
              <a:ext uri="{FF2B5EF4-FFF2-40B4-BE49-F238E27FC236}">
                <a16:creationId xmlns:a16="http://schemas.microsoft.com/office/drawing/2014/main" id="{5188C615-A7B2-EE52-3821-9A32934E268E}"/>
              </a:ext>
            </a:extLst>
          </p:cNvPr>
          <p:cNvSpPr>
            <a:spLocks noGrp="1" noChangeArrowheads="1"/>
          </p:cNvSpPr>
          <p:nvPr>
            <p:ph type="title"/>
          </p:nvPr>
        </p:nvSpPr>
        <p:spPr>
          <a:xfrm>
            <a:off x="1908175" y="117475"/>
            <a:ext cx="7056438" cy="719138"/>
          </a:xfrm>
        </p:spPr>
        <p:txBody>
          <a:bodyPr/>
          <a:lstStyle/>
          <a:p>
            <a:pPr eaLnBrk="1" hangingPunct="1"/>
            <a:r>
              <a:rPr lang="en-US" sz="2800" b="1" dirty="0">
                <a:solidFill>
                  <a:srgbClr val="000000"/>
                </a:solidFill>
              </a:rPr>
              <a:t>UVM Factory</a:t>
            </a:r>
          </a:p>
        </p:txBody>
      </p:sp>
      <p:sp>
        <p:nvSpPr>
          <p:cNvPr id="5123" name="Rectangle 3">
            <a:extLst>
              <a:ext uri="{FF2B5EF4-FFF2-40B4-BE49-F238E27FC236}">
                <a16:creationId xmlns:a16="http://schemas.microsoft.com/office/drawing/2014/main" id="{EE525067-E326-091E-2362-28AAF53368D7}"/>
              </a:ext>
            </a:extLst>
          </p:cNvPr>
          <p:cNvSpPr>
            <a:spLocks noGrp="1" noChangeArrowheads="1"/>
          </p:cNvSpPr>
          <p:nvPr>
            <p:ph type="body" idx="1"/>
          </p:nvPr>
        </p:nvSpPr>
        <p:spPr>
          <a:xfrm>
            <a:off x="1908175" y="909638"/>
            <a:ext cx="7056438" cy="5832475"/>
          </a:xfrm>
        </p:spPr>
        <p:txBody>
          <a:bodyPr/>
          <a:lstStyle/>
          <a:p>
            <a:pPr algn="just" eaLnBrk="1" hangingPunct="1"/>
            <a:endParaRPr lang="en-US" sz="2000" dirty="0">
              <a:solidFill>
                <a:srgbClr val="000000"/>
              </a:solidFill>
            </a:endParaRPr>
          </a:p>
          <a:p>
            <a:pPr algn="just" eaLnBrk="1" hangingPunct="1"/>
            <a:endParaRPr lang="en-US" sz="2000" dirty="0">
              <a:solidFill>
                <a:srgbClr val="000000"/>
              </a:solidFill>
            </a:endParaRPr>
          </a:p>
        </p:txBody>
      </p:sp>
      <p:sp>
        <p:nvSpPr>
          <p:cNvPr id="2" name="Rectangle 3">
            <a:extLst>
              <a:ext uri="{FF2B5EF4-FFF2-40B4-BE49-F238E27FC236}">
                <a16:creationId xmlns:a16="http://schemas.microsoft.com/office/drawing/2014/main" id="{5BA73DB7-C2E6-5139-33E2-1ABDDE7FD32F}"/>
              </a:ext>
            </a:extLst>
          </p:cNvPr>
          <p:cNvSpPr txBox="1">
            <a:spLocks noChangeArrowheads="1"/>
          </p:cNvSpPr>
          <p:nvPr/>
        </p:nvSpPr>
        <p:spPr bwMode="auto">
          <a:xfrm>
            <a:off x="2124541" y="636273"/>
            <a:ext cx="6840072" cy="42021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r>
              <a:rPr lang="en-IN" sz="2400" kern="0">
                <a:solidFill>
                  <a:srgbClr val="000000"/>
                </a:solidFill>
              </a:rPr>
              <a:t>Registration - Example</a:t>
            </a:r>
          </a:p>
          <a:p>
            <a:pPr algn="just"/>
            <a:endParaRPr lang="en-IN" sz="2400" kern="0" dirty="0">
              <a:solidFill>
                <a:srgbClr val="000000"/>
              </a:solidFill>
            </a:endParaRPr>
          </a:p>
        </p:txBody>
      </p:sp>
      <p:pic>
        <p:nvPicPr>
          <p:cNvPr id="4" name="Picture 3">
            <a:extLst>
              <a:ext uri="{FF2B5EF4-FFF2-40B4-BE49-F238E27FC236}">
                <a16:creationId xmlns:a16="http://schemas.microsoft.com/office/drawing/2014/main" id="{6BB289E7-C56D-27AB-2910-5B3CB8F16365}"/>
              </a:ext>
            </a:extLst>
          </p:cNvPr>
          <p:cNvPicPr>
            <a:picLocks noChangeAspect="1"/>
          </p:cNvPicPr>
          <p:nvPr/>
        </p:nvPicPr>
        <p:blipFill>
          <a:blip r:embed="rId4"/>
          <a:stretch>
            <a:fillRect/>
          </a:stretch>
        </p:blipFill>
        <p:spPr>
          <a:xfrm>
            <a:off x="2717309" y="1269603"/>
            <a:ext cx="4096701" cy="721578"/>
          </a:xfrm>
          <a:prstGeom prst="rect">
            <a:avLst/>
          </a:prstGeom>
        </p:spPr>
      </p:pic>
      <p:pic>
        <p:nvPicPr>
          <p:cNvPr id="5" name="Picture 4">
            <a:extLst>
              <a:ext uri="{FF2B5EF4-FFF2-40B4-BE49-F238E27FC236}">
                <a16:creationId xmlns:a16="http://schemas.microsoft.com/office/drawing/2014/main" id="{D7ECB3B9-5F55-491E-63BA-16ECF83C59D0}"/>
              </a:ext>
            </a:extLst>
          </p:cNvPr>
          <p:cNvPicPr>
            <a:picLocks noChangeAspect="1"/>
          </p:cNvPicPr>
          <p:nvPr/>
        </p:nvPicPr>
        <p:blipFill>
          <a:blip r:embed="rId5"/>
          <a:stretch>
            <a:fillRect/>
          </a:stretch>
        </p:blipFill>
        <p:spPr>
          <a:xfrm>
            <a:off x="2147316" y="4795654"/>
            <a:ext cx="6817297" cy="721578"/>
          </a:xfrm>
          <a:prstGeom prst="rect">
            <a:avLst/>
          </a:prstGeom>
        </p:spPr>
      </p:pic>
      <p:pic>
        <p:nvPicPr>
          <p:cNvPr id="6" name="Picture 5">
            <a:extLst>
              <a:ext uri="{FF2B5EF4-FFF2-40B4-BE49-F238E27FC236}">
                <a16:creationId xmlns:a16="http://schemas.microsoft.com/office/drawing/2014/main" id="{FE1E8C6E-9AE5-9A91-1BC6-5E0593C1EBE9}"/>
              </a:ext>
            </a:extLst>
          </p:cNvPr>
          <p:cNvPicPr>
            <a:picLocks noChangeAspect="1"/>
          </p:cNvPicPr>
          <p:nvPr/>
        </p:nvPicPr>
        <p:blipFill>
          <a:blip r:embed="rId6"/>
          <a:stretch>
            <a:fillRect/>
          </a:stretch>
        </p:blipFill>
        <p:spPr>
          <a:xfrm>
            <a:off x="2685915" y="2513737"/>
            <a:ext cx="3937749" cy="721577"/>
          </a:xfrm>
          <a:prstGeom prst="rect">
            <a:avLst/>
          </a:prstGeom>
        </p:spPr>
      </p:pic>
      <p:sp>
        <p:nvSpPr>
          <p:cNvPr id="8" name="TextBox 7">
            <a:extLst>
              <a:ext uri="{FF2B5EF4-FFF2-40B4-BE49-F238E27FC236}">
                <a16:creationId xmlns:a16="http://schemas.microsoft.com/office/drawing/2014/main" id="{952EFE86-6AE3-13D0-9770-C0306B6EEE44}"/>
              </a:ext>
            </a:extLst>
          </p:cNvPr>
          <p:cNvSpPr txBox="1"/>
          <p:nvPr/>
        </p:nvSpPr>
        <p:spPr>
          <a:xfrm>
            <a:off x="2124541" y="3568578"/>
            <a:ext cx="6840072" cy="923330"/>
          </a:xfrm>
          <a:prstGeom prst="rect">
            <a:avLst/>
          </a:prstGeom>
          <a:noFill/>
        </p:spPr>
        <p:txBody>
          <a:bodyPr wrap="square" rtlCol="0">
            <a:spAutoFit/>
          </a:bodyPr>
          <a:lstStyle/>
          <a:p>
            <a:r>
              <a:rPr lang="en-IN" dirty="0"/>
              <a:t>class monitor #(type T=int, int mode=0) extends </a:t>
            </a:r>
            <a:r>
              <a:rPr lang="en-IN" dirty="0" err="1"/>
              <a:t>uvm_component</a:t>
            </a:r>
            <a:endParaRPr lang="en-IN" dirty="0"/>
          </a:p>
          <a:p>
            <a:r>
              <a:rPr lang="en-IN" dirty="0"/>
              <a:t>    `</a:t>
            </a:r>
            <a:r>
              <a:rPr lang="en-IN" dirty="0" err="1"/>
              <a:t>uvm_component_param_utils</a:t>
            </a:r>
            <a:r>
              <a:rPr lang="en-IN" dirty="0"/>
              <a:t>(monitor#(</a:t>
            </a:r>
            <a:r>
              <a:rPr lang="en-IN" dirty="0" err="1"/>
              <a:t>T,mode</a:t>
            </a:r>
            <a:r>
              <a:rPr lang="en-IN" dirty="0"/>
              <a:t>))</a:t>
            </a:r>
          </a:p>
          <a:p>
            <a:r>
              <a:rPr lang="en-IN" dirty="0" err="1"/>
              <a:t>endclass</a:t>
            </a:r>
            <a:endParaRPr lang="en-IN" dirty="0"/>
          </a:p>
        </p:txBody>
      </p:sp>
    </p:spTree>
    <p:extLst>
      <p:ext uri="{BB962C8B-B14F-4D97-AF65-F5344CB8AC3E}">
        <p14:creationId xmlns:p14="http://schemas.microsoft.com/office/powerpoint/2010/main" val="2395107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a:extLst>
            <a:ext uri="{FF2B5EF4-FFF2-40B4-BE49-F238E27FC236}">
              <a16:creationId xmlns:a16="http://schemas.microsoft.com/office/drawing/2014/main" id="{420B7EC9-A41F-0C44-E071-8D13E7B8B59A}"/>
            </a:ext>
          </a:extLst>
        </p:cNvPr>
        <p:cNvGrpSpPr/>
        <p:nvPr/>
      </p:nvGrpSpPr>
      <p:grpSpPr>
        <a:xfrm>
          <a:off x="0" y="0"/>
          <a:ext cx="0" cy="0"/>
          <a:chOff x="0" y="0"/>
          <a:chExt cx="0" cy="0"/>
        </a:xfrm>
      </p:grpSpPr>
      <p:sp>
        <p:nvSpPr>
          <p:cNvPr id="5122" name="Rectangle 2">
            <a:extLst>
              <a:ext uri="{FF2B5EF4-FFF2-40B4-BE49-F238E27FC236}">
                <a16:creationId xmlns:a16="http://schemas.microsoft.com/office/drawing/2014/main" id="{8B895B12-B7A8-8033-CA33-91DD64C516B9}"/>
              </a:ext>
            </a:extLst>
          </p:cNvPr>
          <p:cNvSpPr>
            <a:spLocks noGrp="1" noChangeArrowheads="1"/>
          </p:cNvSpPr>
          <p:nvPr>
            <p:ph type="title"/>
          </p:nvPr>
        </p:nvSpPr>
        <p:spPr>
          <a:xfrm>
            <a:off x="1908175" y="117475"/>
            <a:ext cx="7056438" cy="719138"/>
          </a:xfrm>
        </p:spPr>
        <p:txBody>
          <a:bodyPr/>
          <a:lstStyle/>
          <a:p>
            <a:pPr eaLnBrk="1" hangingPunct="1"/>
            <a:r>
              <a:rPr lang="en-US" sz="2800" b="1" dirty="0">
                <a:solidFill>
                  <a:srgbClr val="000000"/>
                </a:solidFill>
              </a:rPr>
              <a:t>UVM Factory</a:t>
            </a:r>
          </a:p>
        </p:txBody>
      </p:sp>
      <p:sp>
        <p:nvSpPr>
          <p:cNvPr id="8" name="Content Placeholder 7">
            <a:extLst>
              <a:ext uri="{FF2B5EF4-FFF2-40B4-BE49-F238E27FC236}">
                <a16:creationId xmlns:a16="http://schemas.microsoft.com/office/drawing/2014/main" id="{14116DA9-6DAE-4CB5-D51F-9FC6731CC2B6}"/>
              </a:ext>
            </a:extLst>
          </p:cNvPr>
          <p:cNvSpPr>
            <a:spLocks noGrp="1"/>
          </p:cNvSpPr>
          <p:nvPr>
            <p:ph idx="1"/>
          </p:nvPr>
        </p:nvSpPr>
        <p:spPr/>
        <p:txBody>
          <a:bodyPr/>
          <a:lstStyle/>
          <a:p>
            <a:endParaRPr lang="en-IN"/>
          </a:p>
        </p:txBody>
      </p:sp>
      <p:sp>
        <p:nvSpPr>
          <p:cNvPr id="9" name="Rectangle 3">
            <a:extLst>
              <a:ext uri="{FF2B5EF4-FFF2-40B4-BE49-F238E27FC236}">
                <a16:creationId xmlns:a16="http://schemas.microsoft.com/office/drawing/2014/main" id="{9DCA6B01-A061-78F2-2B4B-1B816E329B40}"/>
              </a:ext>
            </a:extLst>
          </p:cNvPr>
          <p:cNvSpPr txBox="1">
            <a:spLocks noChangeArrowheads="1"/>
          </p:cNvSpPr>
          <p:nvPr/>
        </p:nvSpPr>
        <p:spPr bwMode="auto">
          <a:xfrm>
            <a:off x="1908175" y="550441"/>
            <a:ext cx="7020371" cy="575887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r>
              <a:rPr lang="en-IN" sz="2000" kern="0">
                <a:solidFill>
                  <a:srgbClr val="000000"/>
                </a:solidFill>
              </a:rPr>
              <a:t>Construction</a:t>
            </a:r>
          </a:p>
          <a:p>
            <a:pPr algn="just"/>
            <a:r>
              <a:rPr lang="en-US" sz="2400" kern="0">
                <a:solidFill>
                  <a:srgbClr val="000000"/>
                </a:solidFill>
              </a:rPr>
              <a:t>static method create() should be used. while constructing the uvm based components or uvm based objects , do not use new() constructor</a:t>
            </a:r>
            <a:endParaRPr lang="en-IN" sz="2000" kern="0">
              <a:solidFill>
                <a:srgbClr val="000000"/>
              </a:solidFill>
            </a:endParaRPr>
          </a:p>
          <a:p>
            <a:pPr algn="just"/>
            <a:r>
              <a:rPr lang="en-IN" sz="2000" kern="0">
                <a:solidFill>
                  <a:srgbClr val="000000"/>
                </a:solidFill>
              </a:rPr>
              <a:t>Syntax</a:t>
            </a:r>
          </a:p>
          <a:p>
            <a:pPr algn="just"/>
            <a:endParaRPr lang="en-US" sz="2000" kern="0">
              <a:solidFill>
                <a:srgbClr val="000000"/>
              </a:solidFill>
            </a:endParaRPr>
          </a:p>
          <a:p>
            <a:pPr algn="just"/>
            <a:endParaRPr lang="en-US" sz="2000" kern="0">
              <a:solidFill>
                <a:srgbClr val="000000"/>
              </a:solidFill>
            </a:endParaRPr>
          </a:p>
          <a:p>
            <a:pPr algn="just"/>
            <a:endParaRPr lang="en-US" sz="2000" kern="0">
              <a:solidFill>
                <a:srgbClr val="000000"/>
              </a:solidFill>
            </a:endParaRPr>
          </a:p>
          <a:p>
            <a:pPr algn="just"/>
            <a:r>
              <a:rPr lang="en-US" sz="2000" kern="0">
                <a:solidFill>
                  <a:srgbClr val="000000"/>
                </a:solidFill>
              </a:rPr>
              <a:t>Ex:</a:t>
            </a:r>
          </a:p>
          <a:p>
            <a:pPr algn="just"/>
            <a:endParaRPr lang="en-US" sz="2000" kern="0" dirty="0">
              <a:solidFill>
                <a:srgbClr val="000000"/>
              </a:solidFill>
            </a:endParaRPr>
          </a:p>
        </p:txBody>
      </p:sp>
      <p:pic>
        <p:nvPicPr>
          <p:cNvPr id="10" name="Picture 9">
            <a:extLst>
              <a:ext uri="{FF2B5EF4-FFF2-40B4-BE49-F238E27FC236}">
                <a16:creationId xmlns:a16="http://schemas.microsoft.com/office/drawing/2014/main" id="{E660E893-5586-8A58-5E2D-A4160C86A5F8}"/>
              </a:ext>
            </a:extLst>
          </p:cNvPr>
          <p:cNvPicPr>
            <a:picLocks noChangeAspect="1"/>
          </p:cNvPicPr>
          <p:nvPr/>
        </p:nvPicPr>
        <p:blipFill>
          <a:blip r:embed="rId4"/>
          <a:stretch>
            <a:fillRect/>
          </a:stretch>
        </p:blipFill>
        <p:spPr>
          <a:xfrm>
            <a:off x="2216312" y="2668672"/>
            <a:ext cx="6008364" cy="831567"/>
          </a:xfrm>
          <a:prstGeom prst="rect">
            <a:avLst/>
          </a:prstGeom>
        </p:spPr>
      </p:pic>
      <p:pic>
        <p:nvPicPr>
          <p:cNvPr id="11" name="Picture 10">
            <a:extLst>
              <a:ext uri="{FF2B5EF4-FFF2-40B4-BE49-F238E27FC236}">
                <a16:creationId xmlns:a16="http://schemas.microsoft.com/office/drawing/2014/main" id="{C73697CF-7929-8BB3-A732-50567055BD7A}"/>
              </a:ext>
            </a:extLst>
          </p:cNvPr>
          <p:cNvPicPr>
            <a:picLocks noChangeAspect="1"/>
          </p:cNvPicPr>
          <p:nvPr/>
        </p:nvPicPr>
        <p:blipFill>
          <a:blip r:embed="rId5"/>
          <a:stretch>
            <a:fillRect/>
          </a:stretch>
        </p:blipFill>
        <p:spPr>
          <a:xfrm>
            <a:off x="1810761" y="4256847"/>
            <a:ext cx="7251265" cy="831567"/>
          </a:xfrm>
          <a:prstGeom prst="rect">
            <a:avLst/>
          </a:prstGeom>
        </p:spPr>
      </p:pic>
    </p:spTree>
    <p:extLst>
      <p:ext uri="{BB962C8B-B14F-4D97-AF65-F5344CB8AC3E}">
        <p14:creationId xmlns:p14="http://schemas.microsoft.com/office/powerpoint/2010/main" val="1967458397"/>
      </p:ext>
    </p:extLst>
  </p:cSld>
  <p:clrMapOvr>
    <a:masterClrMapping/>
  </p:clrMapOvr>
</p:sld>
</file>

<file path=ppt/theme/theme1.xml><?xml version="1.0" encoding="utf-8"?>
<a:theme xmlns:a="http://schemas.openxmlformats.org/drawingml/2006/main" name="template">
  <a:themeElements>
    <a:clrScheme name="template 14">
      <a:dk1>
        <a:srgbClr val="4D4D4D"/>
      </a:dk1>
      <a:lt1>
        <a:srgbClr val="FFFFFF"/>
      </a:lt1>
      <a:dk2>
        <a:srgbClr val="4D4D4D"/>
      </a:dk2>
      <a:lt2>
        <a:srgbClr val="56171B"/>
      </a:lt2>
      <a:accent1>
        <a:srgbClr val="CC7F33"/>
      </a:accent1>
      <a:accent2>
        <a:srgbClr val="54204C"/>
      </a:accent2>
      <a:accent3>
        <a:srgbClr val="FFFFFF"/>
      </a:accent3>
      <a:accent4>
        <a:srgbClr val="404040"/>
      </a:accent4>
      <a:accent5>
        <a:srgbClr val="E2C0AD"/>
      </a:accent5>
      <a:accent6>
        <a:srgbClr val="4B1C44"/>
      </a:accent6>
      <a:hlink>
        <a:srgbClr val="F2B058"/>
      </a:hlink>
      <a:folHlink>
        <a:srgbClr val="DDDDDD"/>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11163C"/>
        </a:lt2>
        <a:accent1>
          <a:srgbClr val="212B53"/>
        </a:accent1>
        <a:accent2>
          <a:srgbClr val="364481"/>
        </a:accent2>
        <a:accent3>
          <a:srgbClr val="FFFFFF"/>
        </a:accent3>
        <a:accent4>
          <a:srgbClr val="404040"/>
        </a:accent4>
        <a:accent5>
          <a:srgbClr val="ABACB3"/>
        </a:accent5>
        <a:accent6>
          <a:srgbClr val="303D74"/>
        </a:accent6>
        <a:hlink>
          <a:srgbClr val="3E4985"/>
        </a:hlink>
        <a:folHlink>
          <a:srgbClr val="DDDDDD"/>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D254C"/>
        </a:lt2>
        <a:accent1>
          <a:srgbClr val="254B83"/>
        </a:accent1>
        <a:accent2>
          <a:srgbClr val="406DAA"/>
        </a:accent2>
        <a:accent3>
          <a:srgbClr val="FFFFFF"/>
        </a:accent3>
        <a:accent4>
          <a:srgbClr val="404040"/>
        </a:accent4>
        <a:accent5>
          <a:srgbClr val="ACB1C1"/>
        </a:accent5>
        <a:accent6>
          <a:srgbClr val="39629A"/>
        </a:accent6>
        <a:hlink>
          <a:srgbClr val="3267B4"/>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363B45"/>
        </a:lt2>
        <a:accent1>
          <a:srgbClr val="A99D9B"/>
        </a:accent1>
        <a:accent2>
          <a:srgbClr val="565A66"/>
        </a:accent2>
        <a:accent3>
          <a:srgbClr val="FFFFFF"/>
        </a:accent3>
        <a:accent4>
          <a:srgbClr val="404040"/>
        </a:accent4>
        <a:accent5>
          <a:srgbClr val="D1CCCB"/>
        </a:accent5>
        <a:accent6>
          <a:srgbClr val="4D515C"/>
        </a:accent6>
        <a:hlink>
          <a:srgbClr val="927154"/>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2E3236"/>
        </a:lt2>
        <a:accent1>
          <a:srgbClr val="B26920"/>
        </a:accent1>
        <a:accent2>
          <a:srgbClr val="6F7F8D"/>
        </a:accent2>
        <a:accent3>
          <a:srgbClr val="FFFFFF"/>
        </a:accent3>
        <a:accent4>
          <a:srgbClr val="404040"/>
        </a:accent4>
        <a:accent5>
          <a:srgbClr val="D5B9AB"/>
        </a:accent5>
        <a:accent6>
          <a:srgbClr val="64727F"/>
        </a:accent6>
        <a:hlink>
          <a:srgbClr val="EEC722"/>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2E3236"/>
        </a:lt2>
        <a:accent1>
          <a:srgbClr val="9BB6EE"/>
        </a:accent1>
        <a:accent2>
          <a:srgbClr val="6F7F8D"/>
        </a:accent2>
        <a:accent3>
          <a:srgbClr val="FFFFFF"/>
        </a:accent3>
        <a:accent4>
          <a:srgbClr val="404040"/>
        </a:accent4>
        <a:accent5>
          <a:srgbClr val="CBD7F5"/>
        </a:accent5>
        <a:accent6>
          <a:srgbClr val="64727F"/>
        </a:accent6>
        <a:hlink>
          <a:srgbClr val="84AAF3"/>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40494F"/>
        </a:lt2>
        <a:accent1>
          <a:srgbClr val="6D7D8A"/>
        </a:accent1>
        <a:accent2>
          <a:srgbClr val="A7A7A7"/>
        </a:accent2>
        <a:accent3>
          <a:srgbClr val="FFFFFF"/>
        </a:accent3>
        <a:accent4>
          <a:srgbClr val="404040"/>
        </a:accent4>
        <a:accent5>
          <a:srgbClr val="BABFC4"/>
        </a:accent5>
        <a:accent6>
          <a:srgbClr val="979797"/>
        </a:accent6>
        <a:hlink>
          <a:srgbClr val="7F7F7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454D52"/>
        </a:lt2>
        <a:accent1>
          <a:srgbClr val="7D8B97"/>
        </a:accent1>
        <a:accent2>
          <a:srgbClr val="CBCBCB"/>
        </a:accent2>
        <a:accent3>
          <a:srgbClr val="FFFFFF"/>
        </a:accent3>
        <a:accent4>
          <a:srgbClr val="404040"/>
        </a:accent4>
        <a:accent5>
          <a:srgbClr val="BFC4C9"/>
        </a:accent5>
        <a:accent6>
          <a:srgbClr val="B8B8B8"/>
        </a:accent6>
        <a:hlink>
          <a:srgbClr val="515869"/>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4F5056"/>
        </a:lt2>
        <a:accent1>
          <a:srgbClr val="7E7F8E"/>
        </a:accent1>
        <a:accent2>
          <a:srgbClr val="C0C1C5"/>
        </a:accent2>
        <a:accent3>
          <a:srgbClr val="FFFFFF"/>
        </a:accent3>
        <a:accent4>
          <a:srgbClr val="404040"/>
        </a:accent4>
        <a:accent5>
          <a:srgbClr val="C0C0C6"/>
        </a:accent5>
        <a:accent6>
          <a:srgbClr val="AEAFB2"/>
        </a:accent6>
        <a:hlink>
          <a:srgbClr val="ACAFB7"/>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85978F"/>
        </a:lt2>
        <a:accent1>
          <a:srgbClr val="9DA499"/>
        </a:accent1>
        <a:accent2>
          <a:srgbClr val="A5B9BA"/>
        </a:accent2>
        <a:accent3>
          <a:srgbClr val="FFFFFF"/>
        </a:accent3>
        <a:accent4>
          <a:srgbClr val="404040"/>
        </a:accent4>
        <a:accent5>
          <a:srgbClr val="CCCFCA"/>
        </a:accent5>
        <a:accent6>
          <a:srgbClr val="95A7A8"/>
        </a:accent6>
        <a:hlink>
          <a:srgbClr val="ABB4AB"/>
        </a:hlink>
        <a:folHlink>
          <a:srgbClr val="DDDDD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484847"/>
        </a:lt2>
        <a:accent1>
          <a:srgbClr val="7C7C74"/>
        </a:accent1>
        <a:accent2>
          <a:srgbClr val="AFB2AA"/>
        </a:accent2>
        <a:accent3>
          <a:srgbClr val="FFFFFF"/>
        </a:accent3>
        <a:accent4>
          <a:srgbClr val="404040"/>
        </a:accent4>
        <a:accent5>
          <a:srgbClr val="BFBFBC"/>
        </a:accent5>
        <a:accent6>
          <a:srgbClr val="9EA19A"/>
        </a:accent6>
        <a:hlink>
          <a:srgbClr val="D4D2C6"/>
        </a:hlink>
        <a:folHlink>
          <a:srgbClr val="DDDDDD"/>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4D4D4D"/>
        </a:dk2>
        <a:lt2>
          <a:srgbClr val="18191C"/>
        </a:lt2>
        <a:accent1>
          <a:srgbClr val="1F2229"/>
        </a:accent1>
        <a:accent2>
          <a:srgbClr val="3B4A61"/>
        </a:accent2>
        <a:accent3>
          <a:srgbClr val="FFFFFF"/>
        </a:accent3>
        <a:accent4>
          <a:srgbClr val="404040"/>
        </a:accent4>
        <a:accent5>
          <a:srgbClr val="ABABAC"/>
        </a:accent5>
        <a:accent6>
          <a:srgbClr val="354257"/>
        </a:accent6>
        <a:hlink>
          <a:srgbClr val="718CAC"/>
        </a:hlink>
        <a:folHlink>
          <a:srgbClr val="DDDDDD"/>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4D4D4D"/>
        </a:dk2>
        <a:lt2>
          <a:srgbClr val="24345F"/>
        </a:lt2>
        <a:accent1>
          <a:srgbClr val="932128"/>
        </a:accent1>
        <a:accent2>
          <a:srgbClr val="DF6136"/>
        </a:accent2>
        <a:accent3>
          <a:srgbClr val="FFFFFF"/>
        </a:accent3>
        <a:accent4>
          <a:srgbClr val="404040"/>
        </a:accent4>
        <a:accent5>
          <a:srgbClr val="C8ABAC"/>
        </a:accent5>
        <a:accent6>
          <a:srgbClr val="CA5730"/>
        </a:accent6>
        <a:hlink>
          <a:srgbClr val="5B86F7"/>
        </a:hlink>
        <a:folHlink>
          <a:srgbClr val="DDDDDD"/>
        </a:folHlink>
      </a:clrScheme>
      <a:clrMap bg1="lt1" tx1="dk1" bg2="lt2" tx2="dk2" accent1="accent1" accent2="accent2" accent3="accent3" accent4="accent4" accent5="accent5" accent6="accent6" hlink="hlink" folHlink="folHlink"/>
    </a:extraClrScheme>
    <a:extraClrScheme>
      <a:clrScheme name="template 14">
        <a:dk1>
          <a:srgbClr val="4D4D4D"/>
        </a:dk1>
        <a:lt1>
          <a:srgbClr val="FFFFFF"/>
        </a:lt1>
        <a:dk2>
          <a:srgbClr val="4D4D4D"/>
        </a:dk2>
        <a:lt2>
          <a:srgbClr val="56171B"/>
        </a:lt2>
        <a:accent1>
          <a:srgbClr val="CC7F33"/>
        </a:accent1>
        <a:accent2>
          <a:srgbClr val="54204C"/>
        </a:accent2>
        <a:accent3>
          <a:srgbClr val="FFFFFF"/>
        </a:accent3>
        <a:accent4>
          <a:srgbClr val="404040"/>
        </a:accent4>
        <a:accent5>
          <a:srgbClr val="E2C0AD"/>
        </a:accent5>
        <a:accent6>
          <a:srgbClr val="4B1C44"/>
        </a:accent6>
        <a:hlink>
          <a:srgbClr val="F2B058"/>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mplate">
  <a:themeElements>
    <a:clrScheme name="template 14">
      <a:dk1>
        <a:srgbClr val="4D4D4D"/>
      </a:dk1>
      <a:lt1>
        <a:srgbClr val="FFFFFF"/>
      </a:lt1>
      <a:dk2>
        <a:srgbClr val="4D4D4D"/>
      </a:dk2>
      <a:lt2>
        <a:srgbClr val="56171B"/>
      </a:lt2>
      <a:accent1>
        <a:srgbClr val="CC7F33"/>
      </a:accent1>
      <a:accent2>
        <a:srgbClr val="54204C"/>
      </a:accent2>
      <a:accent3>
        <a:srgbClr val="FFFFFF"/>
      </a:accent3>
      <a:accent4>
        <a:srgbClr val="404040"/>
      </a:accent4>
      <a:accent5>
        <a:srgbClr val="E2C0AD"/>
      </a:accent5>
      <a:accent6>
        <a:srgbClr val="4B1C44"/>
      </a:accent6>
      <a:hlink>
        <a:srgbClr val="F2B058"/>
      </a:hlink>
      <a:folHlink>
        <a:srgbClr val="DDDDDD"/>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11163C"/>
        </a:lt2>
        <a:accent1>
          <a:srgbClr val="212B53"/>
        </a:accent1>
        <a:accent2>
          <a:srgbClr val="364481"/>
        </a:accent2>
        <a:accent3>
          <a:srgbClr val="FFFFFF"/>
        </a:accent3>
        <a:accent4>
          <a:srgbClr val="404040"/>
        </a:accent4>
        <a:accent5>
          <a:srgbClr val="ABACB3"/>
        </a:accent5>
        <a:accent6>
          <a:srgbClr val="303D74"/>
        </a:accent6>
        <a:hlink>
          <a:srgbClr val="3E4985"/>
        </a:hlink>
        <a:folHlink>
          <a:srgbClr val="DDDDDD"/>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D254C"/>
        </a:lt2>
        <a:accent1>
          <a:srgbClr val="254B83"/>
        </a:accent1>
        <a:accent2>
          <a:srgbClr val="406DAA"/>
        </a:accent2>
        <a:accent3>
          <a:srgbClr val="FFFFFF"/>
        </a:accent3>
        <a:accent4>
          <a:srgbClr val="404040"/>
        </a:accent4>
        <a:accent5>
          <a:srgbClr val="ACB1C1"/>
        </a:accent5>
        <a:accent6>
          <a:srgbClr val="39629A"/>
        </a:accent6>
        <a:hlink>
          <a:srgbClr val="3267B4"/>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363B45"/>
        </a:lt2>
        <a:accent1>
          <a:srgbClr val="A99D9B"/>
        </a:accent1>
        <a:accent2>
          <a:srgbClr val="565A66"/>
        </a:accent2>
        <a:accent3>
          <a:srgbClr val="FFFFFF"/>
        </a:accent3>
        <a:accent4>
          <a:srgbClr val="404040"/>
        </a:accent4>
        <a:accent5>
          <a:srgbClr val="D1CCCB"/>
        </a:accent5>
        <a:accent6>
          <a:srgbClr val="4D515C"/>
        </a:accent6>
        <a:hlink>
          <a:srgbClr val="927154"/>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2E3236"/>
        </a:lt2>
        <a:accent1>
          <a:srgbClr val="B26920"/>
        </a:accent1>
        <a:accent2>
          <a:srgbClr val="6F7F8D"/>
        </a:accent2>
        <a:accent3>
          <a:srgbClr val="FFFFFF"/>
        </a:accent3>
        <a:accent4>
          <a:srgbClr val="404040"/>
        </a:accent4>
        <a:accent5>
          <a:srgbClr val="D5B9AB"/>
        </a:accent5>
        <a:accent6>
          <a:srgbClr val="64727F"/>
        </a:accent6>
        <a:hlink>
          <a:srgbClr val="EEC722"/>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2E3236"/>
        </a:lt2>
        <a:accent1>
          <a:srgbClr val="9BB6EE"/>
        </a:accent1>
        <a:accent2>
          <a:srgbClr val="6F7F8D"/>
        </a:accent2>
        <a:accent3>
          <a:srgbClr val="FFFFFF"/>
        </a:accent3>
        <a:accent4>
          <a:srgbClr val="404040"/>
        </a:accent4>
        <a:accent5>
          <a:srgbClr val="CBD7F5"/>
        </a:accent5>
        <a:accent6>
          <a:srgbClr val="64727F"/>
        </a:accent6>
        <a:hlink>
          <a:srgbClr val="84AAF3"/>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40494F"/>
        </a:lt2>
        <a:accent1>
          <a:srgbClr val="6D7D8A"/>
        </a:accent1>
        <a:accent2>
          <a:srgbClr val="A7A7A7"/>
        </a:accent2>
        <a:accent3>
          <a:srgbClr val="FFFFFF"/>
        </a:accent3>
        <a:accent4>
          <a:srgbClr val="404040"/>
        </a:accent4>
        <a:accent5>
          <a:srgbClr val="BABFC4"/>
        </a:accent5>
        <a:accent6>
          <a:srgbClr val="979797"/>
        </a:accent6>
        <a:hlink>
          <a:srgbClr val="7F7F7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454D52"/>
        </a:lt2>
        <a:accent1>
          <a:srgbClr val="7D8B97"/>
        </a:accent1>
        <a:accent2>
          <a:srgbClr val="CBCBCB"/>
        </a:accent2>
        <a:accent3>
          <a:srgbClr val="FFFFFF"/>
        </a:accent3>
        <a:accent4>
          <a:srgbClr val="404040"/>
        </a:accent4>
        <a:accent5>
          <a:srgbClr val="BFC4C9"/>
        </a:accent5>
        <a:accent6>
          <a:srgbClr val="B8B8B8"/>
        </a:accent6>
        <a:hlink>
          <a:srgbClr val="515869"/>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4F5056"/>
        </a:lt2>
        <a:accent1>
          <a:srgbClr val="7E7F8E"/>
        </a:accent1>
        <a:accent2>
          <a:srgbClr val="C0C1C5"/>
        </a:accent2>
        <a:accent3>
          <a:srgbClr val="FFFFFF"/>
        </a:accent3>
        <a:accent4>
          <a:srgbClr val="404040"/>
        </a:accent4>
        <a:accent5>
          <a:srgbClr val="C0C0C6"/>
        </a:accent5>
        <a:accent6>
          <a:srgbClr val="AEAFB2"/>
        </a:accent6>
        <a:hlink>
          <a:srgbClr val="ACAFB7"/>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85978F"/>
        </a:lt2>
        <a:accent1>
          <a:srgbClr val="9DA499"/>
        </a:accent1>
        <a:accent2>
          <a:srgbClr val="A5B9BA"/>
        </a:accent2>
        <a:accent3>
          <a:srgbClr val="FFFFFF"/>
        </a:accent3>
        <a:accent4>
          <a:srgbClr val="404040"/>
        </a:accent4>
        <a:accent5>
          <a:srgbClr val="CCCFCA"/>
        </a:accent5>
        <a:accent6>
          <a:srgbClr val="95A7A8"/>
        </a:accent6>
        <a:hlink>
          <a:srgbClr val="ABB4AB"/>
        </a:hlink>
        <a:folHlink>
          <a:srgbClr val="DDDDD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484847"/>
        </a:lt2>
        <a:accent1>
          <a:srgbClr val="7C7C74"/>
        </a:accent1>
        <a:accent2>
          <a:srgbClr val="AFB2AA"/>
        </a:accent2>
        <a:accent3>
          <a:srgbClr val="FFFFFF"/>
        </a:accent3>
        <a:accent4>
          <a:srgbClr val="404040"/>
        </a:accent4>
        <a:accent5>
          <a:srgbClr val="BFBFBC"/>
        </a:accent5>
        <a:accent6>
          <a:srgbClr val="9EA19A"/>
        </a:accent6>
        <a:hlink>
          <a:srgbClr val="D4D2C6"/>
        </a:hlink>
        <a:folHlink>
          <a:srgbClr val="DDDDDD"/>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4D4D4D"/>
        </a:dk2>
        <a:lt2>
          <a:srgbClr val="18191C"/>
        </a:lt2>
        <a:accent1>
          <a:srgbClr val="1F2229"/>
        </a:accent1>
        <a:accent2>
          <a:srgbClr val="3B4A61"/>
        </a:accent2>
        <a:accent3>
          <a:srgbClr val="FFFFFF"/>
        </a:accent3>
        <a:accent4>
          <a:srgbClr val="404040"/>
        </a:accent4>
        <a:accent5>
          <a:srgbClr val="ABABAC"/>
        </a:accent5>
        <a:accent6>
          <a:srgbClr val="354257"/>
        </a:accent6>
        <a:hlink>
          <a:srgbClr val="718CAC"/>
        </a:hlink>
        <a:folHlink>
          <a:srgbClr val="DDDDDD"/>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4D4D4D"/>
        </a:dk2>
        <a:lt2>
          <a:srgbClr val="24345F"/>
        </a:lt2>
        <a:accent1>
          <a:srgbClr val="932128"/>
        </a:accent1>
        <a:accent2>
          <a:srgbClr val="DF6136"/>
        </a:accent2>
        <a:accent3>
          <a:srgbClr val="FFFFFF"/>
        </a:accent3>
        <a:accent4>
          <a:srgbClr val="404040"/>
        </a:accent4>
        <a:accent5>
          <a:srgbClr val="C8ABAC"/>
        </a:accent5>
        <a:accent6>
          <a:srgbClr val="CA5730"/>
        </a:accent6>
        <a:hlink>
          <a:srgbClr val="5B86F7"/>
        </a:hlink>
        <a:folHlink>
          <a:srgbClr val="DDDDDD"/>
        </a:folHlink>
      </a:clrScheme>
      <a:clrMap bg1="lt1" tx1="dk1" bg2="lt2" tx2="dk2" accent1="accent1" accent2="accent2" accent3="accent3" accent4="accent4" accent5="accent5" accent6="accent6" hlink="hlink" folHlink="folHlink"/>
    </a:extraClrScheme>
    <a:extraClrScheme>
      <a:clrScheme name="template 14">
        <a:dk1>
          <a:srgbClr val="4D4D4D"/>
        </a:dk1>
        <a:lt1>
          <a:srgbClr val="FFFFFF"/>
        </a:lt1>
        <a:dk2>
          <a:srgbClr val="4D4D4D"/>
        </a:dk2>
        <a:lt2>
          <a:srgbClr val="56171B"/>
        </a:lt2>
        <a:accent1>
          <a:srgbClr val="CC7F33"/>
        </a:accent1>
        <a:accent2>
          <a:srgbClr val="54204C"/>
        </a:accent2>
        <a:accent3>
          <a:srgbClr val="FFFFFF"/>
        </a:accent3>
        <a:accent4>
          <a:srgbClr val="404040"/>
        </a:accent4>
        <a:accent5>
          <a:srgbClr val="E2C0AD"/>
        </a:accent5>
        <a:accent6>
          <a:srgbClr val="4B1C44"/>
        </a:accent6>
        <a:hlink>
          <a:srgbClr val="F2B058"/>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5079F9AA3DAE41BFFDB638BE5E8259" ma:contentTypeVersion="6" ma:contentTypeDescription="Create a new document." ma:contentTypeScope="" ma:versionID="e447706cd7bc770021917c3b0dcd44f8">
  <xsd:schema xmlns:xsd="http://www.w3.org/2001/XMLSchema" xmlns:xs="http://www.w3.org/2001/XMLSchema" xmlns:p="http://schemas.microsoft.com/office/2006/metadata/properties" xmlns:ns2="96b73ab5-af18-480c-badd-1b0e5ede93fa" xmlns:ns3="3109cd0c-d8c1-4d47-9e22-692d78df58d8" targetNamespace="http://schemas.microsoft.com/office/2006/metadata/properties" ma:root="true" ma:fieldsID="7419a103cdc88d2e1ae7a40fda4cc0d6" ns2:_="" ns3:_="">
    <xsd:import namespace="96b73ab5-af18-480c-badd-1b0e5ede93fa"/>
    <xsd:import namespace="3109cd0c-d8c1-4d47-9e22-692d78df58d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b73ab5-af18-480c-badd-1b0e5ede93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109cd0c-d8c1-4d47-9e22-692d78df58d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1C5245A-F435-4521-BF33-2389AB0FCD38}"/>
</file>

<file path=customXml/itemProps2.xml><?xml version="1.0" encoding="utf-8"?>
<ds:datastoreItem xmlns:ds="http://schemas.openxmlformats.org/officeDocument/2006/customXml" ds:itemID="{16896CF8-5A7F-4CF7-83BA-0325A0AD712B}"/>
</file>

<file path=customXml/itemProps3.xml><?xml version="1.0" encoding="utf-8"?>
<ds:datastoreItem xmlns:ds="http://schemas.openxmlformats.org/officeDocument/2006/customXml" ds:itemID="{03412C15-FDCF-416B-B8E5-CC84832F80E2}"/>
</file>

<file path=docProps/app.xml><?xml version="1.0" encoding="utf-8"?>
<Properties xmlns="http://schemas.openxmlformats.org/officeDocument/2006/extended-properties" xmlns:vt="http://schemas.openxmlformats.org/officeDocument/2006/docPropsVTypes">
  <Template>template</Template>
  <TotalTime>20073</TotalTime>
  <Words>2087</Words>
  <Application>Microsoft Office PowerPoint</Application>
  <PresentationFormat>On-screen Show (4:3)</PresentationFormat>
  <Paragraphs>170</Paragraphs>
  <Slides>19</Slides>
  <Notes>19</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19</vt:i4>
      </vt:variant>
    </vt:vector>
  </HeadingPairs>
  <TitlesOfParts>
    <vt:vector size="23" baseType="lpstr">
      <vt:lpstr>Arial</vt:lpstr>
      <vt:lpstr>Söhne</vt:lpstr>
      <vt:lpstr>template</vt:lpstr>
      <vt:lpstr>1_template</vt:lpstr>
      <vt:lpstr>UVM Class Libraries - Recap</vt:lpstr>
      <vt:lpstr>uvm_object - Recap</vt:lpstr>
      <vt:lpstr>UVM Component</vt:lpstr>
      <vt:lpstr>Universal Verification Component (UVC)</vt:lpstr>
      <vt:lpstr>Transaction Level Modeling (TLM)</vt:lpstr>
      <vt:lpstr>UVM Factory</vt:lpstr>
      <vt:lpstr>UVM Factory</vt:lpstr>
      <vt:lpstr>UVM Factory</vt:lpstr>
      <vt:lpstr>UVM Factory</vt:lpstr>
      <vt:lpstr>UVM Factory</vt:lpstr>
      <vt:lpstr>Factory Override Methods</vt:lpstr>
      <vt:lpstr>PowerPoint Presentation</vt:lpstr>
      <vt:lpstr>Type Override by  Type/Name</vt:lpstr>
      <vt:lpstr>Instance Override by Type/Name</vt:lpstr>
      <vt:lpstr>Purpose of UVM Factory </vt:lpstr>
      <vt:lpstr>Registering objects and components types with factory</vt:lpstr>
      <vt:lpstr>Registering objects and components types with factory</vt:lpstr>
      <vt:lpstr>Designing components that defer creation to the factory</vt:lpstr>
      <vt:lpstr>UVM Message facilities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UNIVERSAL VERIFICATION METHODOLOGY</dc:title>
  <dc:creator>suchitra</dc:creator>
  <cp:lastModifiedBy>Suchitra N</cp:lastModifiedBy>
  <cp:revision>199</cp:revision>
  <dcterms:created xsi:type="dcterms:W3CDTF">2021-03-29T02:04:50Z</dcterms:created>
  <dcterms:modified xsi:type="dcterms:W3CDTF">2024-02-10T12:02:44Z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0x0101004A5079F9AA3DAE41BFFDB638BE5E8259</vt:lpwstr>
  </property>
</Properties>
</file>