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7" r:id="rId2"/>
    <p:sldId id="318" r:id="rId3"/>
    <p:sldId id="278" r:id="rId4"/>
    <p:sldId id="319" r:id="rId5"/>
    <p:sldId id="289" r:id="rId6"/>
    <p:sldId id="320" r:id="rId7"/>
    <p:sldId id="321" r:id="rId8"/>
    <p:sldId id="322" r:id="rId9"/>
    <p:sldId id="290" r:id="rId10"/>
    <p:sldId id="291" r:id="rId11"/>
    <p:sldId id="288" r:id="rId12"/>
    <p:sldId id="323" r:id="rId13"/>
    <p:sldId id="292" r:id="rId14"/>
    <p:sldId id="293" r:id="rId15"/>
    <p:sldId id="324" r:id="rId16"/>
    <p:sldId id="328" r:id="rId17"/>
    <p:sldId id="329" r:id="rId18"/>
    <p:sldId id="325" r:id="rId19"/>
    <p:sldId id="326" r:id="rId20"/>
    <p:sldId id="327" r:id="rId21"/>
    <p:sldId id="294" r:id="rId22"/>
    <p:sldId id="295" r:id="rId23"/>
    <p:sldId id="296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87974" autoAdjust="0"/>
  </p:normalViewPr>
  <p:slideViewPr>
    <p:cSldViewPr>
      <p:cViewPr varScale="1">
        <p:scale>
          <a:sx n="72" d="100"/>
          <a:sy n="72" d="100"/>
        </p:scale>
        <p:origin x="155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2C86CE9-B6D0-492A-B1AB-940CAB400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63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10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11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12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39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13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14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15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98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16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88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17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7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18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85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19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20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70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21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22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23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IN" sz="1200" b="0" i="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analysis information fields will be used for capturing response, except these fields the other fields can be declared as rand and can have constraints associated with it.</a:t>
            </a:r>
          </a:p>
          <a:p>
            <a:pPr eaLnBrk="1" hangingPunct="1"/>
            <a:endParaRPr lang="en-IN" sz="1200" b="0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37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66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01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39FD43-A2EC-4B8D-B838-644D4F3D07B7}" type="slidenum">
              <a:rPr lang="en-US"/>
              <a:pPr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5875" y="765175"/>
            <a:ext cx="6048375" cy="750888"/>
          </a:xfrm>
        </p:spPr>
        <p:txBody>
          <a:bodyPr/>
          <a:lstStyle>
            <a:lvl1pPr algn="r"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148590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92950" y="617538"/>
            <a:ext cx="1871663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76375" y="617538"/>
            <a:ext cx="5464175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76375" y="1341438"/>
            <a:ext cx="3667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95900" y="1341438"/>
            <a:ext cx="366871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617538"/>
            <a:ext cx="70564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341438"/>
            <a:ext cx="748823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verificationacademy.com/verification-methodology-reference/uvm/src/macros/uvm_message_defines.svh" TargetMode="Externa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Class Libraries - Recap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>
              <a:buNone/>
            </a:pPr>
            <a:endParaRPr lang="en-IN" sz="20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200" b="0" dirty="0">
              <a:solidFill>
                <a:srgbClr val="000000"/>
              </a:solidFill>
            </a:endParaRPr>
          </a:p>
        </p:txBody>
      </p:sp>
      <p:pic>
        <p:nvPicPr>
          <p:cNvPr id="2" name="Picture 2" descr="uvm class hierarchy">
            <a:extLst>
              <a:ext uri="{FF2B5EF4-FFF2-40B4-BE49-F238E27FC236}">
                <a16:creationId xmlns:a16="http://schemas.microsoft.com/office/drawing/2014/main" id="{CB18B89A-A4D3-D1D2-DE0F-2AE54A3AE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8175" y="939078"/>
            <a:ext cx="6723557" cy="56040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165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r>
              <a:rPr lang="en-US" b="1" dirty="0">
                <a:solidFill>
                  <a:srgbClr val="000000"/>
                </a:solidFill>
              </a:rPr>
              <a:t> copy()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0F2009-D9AA-6653-2CD9-A195FCD36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909638"/>
            <a:ext cx="6552382" cy="568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rgbClr val="000000"/>
                </a:solidFill>
              </a:rPr>
              <a:t>Makes this object a copy of the specified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0ADD0-A6DC-26BD-B602-EF61D6A47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660" y="1769352"/>
            <a:ext cx="2856614" cy="1066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87084-D96F-40FC-CC8D-0FB65A57D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465" y="2905076"/>
            <a:ext cx="6118793" cy="837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7BFED2-14DA-ABD8-082F-8E78DE968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135" y="3925042"/>
            <a:ext cx="5422277" cy="396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EFC9AC-E680-5219-F78A-96F89CFA9B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4135" y="4484701"/>
            <a:ext cx="6303942" cy="652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2945D-7E29-7554-B882-D3C3277B6D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3465" y="5289156"/>
            <a:ext cx="952204" cy="449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r>
              <a:rPr lang="en-US" b="1" dirty="0">
                <a:solidFill>
                  <a:srgbClr val="000000"/>
                </a:solidFill>
              </a:rPr>
              <a:t> copy()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Makes this object a copy of the specified object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1C2206-E9BC-0E4B-32C4-4B20B3D3E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556792"/>
            <a:ext cx="3971925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r>
              <a:rPr lang="en-US" b="1" dirty="0">
                <a:solidFill>
                  <a:srgbClr val="000000"/>
                </a:solidFill>
              </a:rPr>
              <a:t> clone()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algn="just" eaLnBrk="1" hangingPunct="1"/>
            <a:r>
              <a:rPr lang="en-US" sz="2400" dirty="0">
                <a:solidFill>
                  <a:srgbClr val="000000"/>
                </a:solidFill>
              </a:rPr>
              <a:t>Creates and returns an exact copy of this object = create() + copy()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F348B5-9F92-F61D-FF9D-162CAA3D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185" y="164882"/>
            <a:ext cx="6029828" cy="1500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71415" tIns="95220" rIns="71415" bIns="952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`</a:t>
            </a:r>
            <a:r>
              <a:rPr kumimoji="0" lang="en-US" altLang="en-US" sz="1700" b="1" i="0" u="none" strike="noStrike" cap="none" normalizeH="0" baseline="0" dirty="0" err="1" bmk="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uvm_info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+mn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cs typeface="Courier New" panose="02070309020205020404" pitchFamily="49" charset="0"/>
              </a:rPr>
              <a:t>`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cs typeface="Courier New" panose="02070309020205020404" pitchFamily="49" charset="0"/>
              </a:rPr>
              <a:t>uvm_info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  <a:cs typeface="Courier New" panose="02070309020205020404" pitchFamily="49" charset="0"/>
              </a:rPr>
              <a:t>(ID,MSG,VERBOSITY)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given as the message tag and 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MSG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given as the message text.  The file and line are also sent to the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uvm_report_info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call.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2DE52-2A81-1496-72F4-2AC2BA6DD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766" y="1916832"/>
            <a:ext cx="2752725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C9456-4F29-B5A0-44C4-78D91C764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7174" y="2913188"/>
            <a:ext cx="6000750" cy="100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CBE63-FB6E-EF5B-345B-74F5F8F2E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4870" y="3922838"/>
            <a:ext cx="590550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BAA6E-FEAE-B1B8-3E77-79DDD0CA56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870" y="4625471"/>
            <a:ext cx="5562600" cy="158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0C463-C14F-500B-BB6D-279E4F116B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4952" y="6256433"/>
            <a:ext cx="9620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2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r>
              <a:rPr lang="en-US" b="1" dirty="0">
                <a:solidFill>
                  <a:srgbClr val="000000"/>
                </a:solidFill>
              </a:rPr>
              <a:t> clone()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algn="just" eaLnBrk="1" hangingPunct="1"/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95BC37-A065-7186-22EB-F5C75746A5DC}"/>
              </a:ext>
            </a:extLst>
          </p:cNvPr>
          <p:cNvGrpSpPr/>
          <p:nvPr/>
        </p:nvGrpSpPr>
        <p:grpSpPr>
          <a:xfrm>
            <a:off x="2699792" y="1125325"/>
            <a:ext cx="4752528" cy="5401100"/>
            <a:chOff x="2699792" y="1412776"/>
            <a:chExt cx="4752528" cy="54011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DDC97A-D395-3809-E0DF-795B5AEE8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9792" y="1412776"/>
              <a:ext cx="4745906" cy="345982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635BD6-1314-F0C7-C6FE-5ED5115A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6414" y="4937913"/>
              <a:ext cx="4745906" cy="1875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r>
              <a:rPr lang="en-US" b="1" dirty="0">
                <a:solidFill>
                  <a:srgbClr val="000000"/>
                </a:solidFill>
              </a:rPr>
              <a:t> compare()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3D6CED6-DACF-409B-F333-520839EC2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447" y="638509"/>
            <a:ext cx="70564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>
                <a:solidFill>
                  <a:srgbClr val="000000"/>
                </a:solidFill>
              </a:rPr>
              <a:t>Deep compares members of this data object with those of the object provided in the RHS argument, returning 1 on a match, 0 otherwise.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73333-08A2-EFB3-A123-6B8089BA0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447" y="1675287"/>
            <a:ext cx="2362200" cy="67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B399C8-9288-9A7A-8336-237309B39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471" y="2351562"/>
            <a:ext cx="5248275" cy="73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E62051-292C-BA43-351B-D9C231A4C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1720" y="3084987"/>
            <a:ext cx="5353050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6AD1E2-C8FE-C64A-76F3-6F3B13DA4F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7364" y="4254570"/>
            <a:ext cx="5476875" cy="89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22D866-124A-031B-C837-0BCE7A6AB4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4642" y="5138403"/>
            <a:ext cx="5476875" cy="126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7D9CEF-F152-C183-E6AF-E761482EC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4447" y="6365430"/>
            <a:ext cx="866775" cy="31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r>
              <a:rPr lang="en-US" b="1" dirty="0">
                <a:solidFill>
                  <a:srgbClr val="000000"/>
                </a:solidFill>
              </a:rPr>
              <a:t> compare()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4B51-0632-B871-4F57-7D31BD2A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828D9-CEA3-94B2-C295-39F0DC2FF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692007"/>
            <a:ext cx="6596608" cy="38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5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Difference Between UVM_ALL_ON and UVM_DEFAULT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4B51-0632-B871-4F57-7D31BD2A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1196752"/>
            <a:ext cx="7207814" cy="5399658"/>
          </a:xfrm>
        </p:spPr>
        <p:txBody>
          <a:bodyPr/>
          <a:lstStyle/>
          <a:p>
            <a:pPr marL="0" indent="0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Söhne"/>
              </a:rPr>
              <a:t>UVM_ALL_ON</a:t>
            </a:r>
          </a:p>
          <a:p>
            <a:r>
              <a:rPr lang="en-IN" sz="2400" dirty="0">
                <a:solidFill>
                  <a:srgbClr val="000000"/>
                </a:solidFill>
              </a:rPr>
              <a:t>Used to enable all UVM reporting and verbosity features. It turns on all verbosity levels and reporting features in the UVM framework.</a:t>
            </a:r>
          </a:p>
          <a:p>
            <a:r>
              <a:rPr lang="en-IN" sz="2400" dirty="0">
                <a:solidFill>
                  <a:srgbClr val="000000"/>
                </a:solidFill>
              </a:rPr>
              <a:t>It sets the verbosity level to the maximum; all messages will be displayed.</a:t>
            </a:r>
          </a:p>
          <a:p>
            <a:r>
              <a:rPr lang="en-IN" sz="2400" b="1" dirty="0">
                <a:solidFill>
                  <a:srgbClr val="000000"/>
                </a:solidFill>
              </a:rPr>
              <a:t>Usage:</a:t>
            </a:r>
            <a:r>
              <a:rPr lang="en-IN" sz="2400" dirty="0">
                <a:solidFill>
                  <a:srgbClr val="000000"/>
                </a:solidFill>
              </a:rPr>
              <a:t> Used when a comprehensive level of information is needed during debugging or when trying to understand intricate issues in the testbench.</a:t>
            </a:r>
          </a:p>
          <a:p>
            <a:r>
              <a:rPr lang="en-IN" sz="2400" b="1" dirty="0">
                <a:solidFill>
                  <a:srgbClr val="000000"/>
                </a:solidFill>
              </a:rPr>
              <a:t>Point to Note:</a:t>
            </a:r>
            <a:r>
              <a:rPr lang="en-IN" sz="2400" dirty="0">
                <a:solidFill>
                  <a:srgbClr val="000000"/>
                </a:solidFill>
              </a:rPr>
              <a:t> Using UVM_ALL_ON can lead to a large amount of output.</a:t>
            </a:r>
            <a:endParaRPr lang="en-IN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Difference Between UVM_ALL_ON and UVM_DEFAULT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4B51-0632-B871-4F57-7D31BD2A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5" y="1340768"/>
            <a:ext cx="7128917" cy="5328320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UVM_DEFAULT</a:t>
            </a:r>
          </a:p>
          <a:p>
            <a:r>
              <a:rPr lang="en-IN" dirty="0">
                <a:solidFill>
                  <a:srgbClr val="000000"/>
                </a:solidFill>
              </a:rPr>
              <a:t>Sets the reporting and verbosity levels to the UVM’s default settings.</a:t>
            </a:r>
          </a:p>
          <a:p>
            <a:r>
              <a:rPr lang="en-IN" dirty="0">
                <a:solidFill>
                  <a:srgbClr val="000000"/>
                </a:solidFill>
              </a:rPr>
              <a:t>Default verbosity level: UVM_MEDIUM</a:t>
            </a:r>
          </a:p>
          <a:p>
            <a:r>
              <a:rPr lang="en-IN" dirty="0">
                <a:solidFill>
                  <a:srgbClr val="000000"/>
                </a:solidFill>
              </a:rPr>
              <a:t>You get a balanced amount of information</a:t>
            </a:r>
          </a:p>
          <a:p>
            <a:r>
              <a:rPr lang="en-IN" b="1" dirty="0">
                <a:solidFill>
                  <a:srgbClr val="000000"/>
                </a:solidFill>
              </a:rPr>
              <a:t>Usage:</a:t>
            </a:r>
            <a:r>
              <a:rPr lang="en-IN" dirty="0">
                <a:solidFill>
                  <a:srgbClr val="000000"/>
                </a:solidFill>
              </a:rPr>
              <a:t> Commonly used during simulation runs when standard debugging information is sufficient.</a:t>
            </a:r>
            <a:endParaRPr lang="en-I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6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r>
              <a:rPr lang="en-US" b="1" dirty="0">
                <a:solidFill>
                  <a:srgbClr val="000000"/>
                </a:solidFill>
              </a:rPr>
              <a:t> pack()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FA956F3-2469-F089-589B-CD185383C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1556793"/>
            <a:ext cx="7200925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200" kern="0">
                <a:solidFill>
                  <a:srgbClr val="000000"/>
                </a:solidFill>
              </a:rPr>
              <a:t>The pack methods bit-wise concatenate this object’s properties into an array of bits, bytes, or ints.</a:t>
            </a:r>
          </a:p>
          <a:p>
            <a:pPr algn="just">
              <a:lnSpc>
                <a:spcPct val="200000"/>
              </a:lnSpc>
            </a:pPr>
            <a:r>
              <a:rPr lang="en-US" sz="2200" kern="0">
                <a:solidFill>
                  <a:srgbClr val="000000"/>
                </a:solidFill>
              </a:rPr>
              <a:t>The unpack methods extract property values from an array of bits, bytes, or ints. </a:t>
            </a:r>
            <a:endParaRPr lang="en-US" sz="22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2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r>
              <a:rPr lang="en-US" b="1" dirty="0">
                <a:solidFill>
                  <a:srgbClr val="000000"/>
                </a:solidFill>
              </a:rPr>
              <a:t> pack()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4D38A-494E-277E-D0B7-CAD27DEA9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1628800"/>
            <a:ext cx="4686300" cy="30480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27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Class Libraries - Recap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>
              <a:buNone/>
            </a:pPr>
            <a:endParaRPr lang="en-IN" sz="20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200" b="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CF741-1950-A017-BA5B-A803700E2659}"/>
              </a:ext>
            </a:extLst>
          </p:cNvPr>
          <p:cNvSpPr txBox="1"/>
          <p:nvPr/>
        </p:nvSpPr>
        <p:spPr>
          <a:xfrm>
            <a:off x="1908175" y="1975093"/>
            <a:ext cx="7235825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Base class hierarchy: </a:t>
            </a:r>
            <a:r>
              <a:rPr lang="en-IN" sz="1800" dirty="0" err="1">
                <a:solidFill>
                  <a:srgbClr val="000000"/>
                </a:solidFill>
              </a:rPr>
              <a:t>uvm_void</a:t>
            </a:r>
            <a:r>
              <a:rPr lang="en-IN" sz="1800" dirty="0">
                <a:solidFill>
                  <a:srgbClr val="000000"/>
                </a:solidFill>
              </a:rPr>
              <a:t> → </a:t>
            </a:r>
            <a:r>
              <a:rPr lang="en-IN" sz="1800" dirty="0" err="1">
                <a:solidFill>
                  <a:srgbClr val="000000"/>
                </a:solidFill>
              </a:rPr>
              <a:t>uvm_root</a:t>
            </a:r>
            <a:r>
              <a:rPr lang="en-IN" sz="1800" dirty="0">
                <a:solidFill>
                  <a:srgbClr val="000000"/>
                </a:solidFill>
              </a:rPr>
              <a:t> → </a:t>
            </a:r>
            <a:r>
              <a:rPr lang="en-IN" sz="1800" dirty="0" err="1">
                <a:solidFill>
                  <a:srgbClr val="000000"/>
                </a:solidFill>
              </a:rPr>
              <a:t>uvm_object</a:t>
            </a:r>
            <a:r>
              <a:rPr lang="en-IN" sz="1800" dirty="0">
                <a:solidFill>
                  <a:srgbClr val="000000"/>
                </a:solidFill>
              </a:rPr>
              <a:t> → </a:t>
            </a:r>
            <a:r>
              <a:rPr lang="en-IN" sz="1800" dirty="0" err="1">
                <a:solidFill>
                  <a:srgbClr val="000000"/>
                </a:solidFill>
              </a:rPr>
              <a:t>uvm_report_object</a:t>
            </a:r>
            <a:r>
              <a:rPr lang="en-IN" sz="1800" dirty="0">
                <a:solidFill>
                  <a:srgbClr val="000000"/>
                </a:solidFill>
              </a:rPr>
              <a:t> → </a:t>
            </a:r>
            <a:r>
              <a:rPr lang="en-IN" sz="1800" dirty="0" err="1">
                <a:solidFill>
                  <a:srgbClr val="000000"/>
                </a:solidFill>
              </a:rPr>
              <a:t>uvm_component</a:t>
            </a:r>
            <a:endParaRPr lang="en-IN" sz="18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0000"/>
                </a:solidFill>
              </a:rPr>
              <a:t>uvm_void</a:t>
            </a:r>
            <a:r>
              <a:rPr lang="en-IN" sz="1800" dirty="0">
                <a:solidFill>
                  <a:srgbClr val="000000"/>
                </a:solidFill>
              </a:rPr>
              <a:t> – serves as base class for all UVM classes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rgbClr val="000000"/>
                </a:solidFill>
              </a:rPr>
              <a:t>uvm_root</a:t>
            </a:r>
            <a:r>
              <a:rPr lang="en-IN" sz="1800" dirty="0">
                <a:solidFill>
                  <a:srgbClr val="000000"/>
                </a:solidFill>
              </a:rPr>
              <a:t> – top level class, implicit, created automatically during simulation, accessed via </a:t>
            </a:r>
            <a:r>
              <a:rPr lang="en-IN" sz="1800" dirty="0" err="1">
                <a:solidFill>
                  <a:srgbClr val="000000"/>
                </a:solidFill>
              </a:rPr>
              <a:t>uvm_package</a:t>
            </a:r>
            <a:r>
              <a:rPr lang="en-IN" sz="1800" dirty="0">
                <a:solidFill>
                  <a:srgbClr val="000000"/>
                </a:solidFill>
              </a:rPr>
              <a:t> using the </a:t>
            </a:r>
            <a:r>
              <a:rPr lang="en-IN" sz="1800" dirty="0" err="1">
                <a:solidFill>
                  <a:srgbClr val="000000"/>
                </a:solidFill>
              </a:rPr>
              <a:t>varialble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uvm_top</a:t>
            </a:r>
            <a:endParaRPr lang="en-I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r>
              <a:rPr lang="en-US" b="1" dirty="0">
                <a:solidFill>
                  <a:srgbClr val="000000"/>
                </a:solidFill>
              </a:rPr>
              <a:t> pack()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44B2DE-9A5C-2F70-212A-C15535317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484784"/>
            <a:ext cx="8639175" cy="4552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662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000000"/>
                </a:solidFill>
              </a:rPr>
              <a:t>UVM </a:t>
            </a:r>
            <a:r>
              <a:rPr lang="en-US" sz="2800" b="1" dirty="0" err="1">
                <a:solidFill>
                  <a:srgbClr val="000000"/>
                </a:solidFill>
              </a:rPr>
              <a:t>sequence_item</a:t>
            </a:r>
            <a:r>
              <a:rPr lang="en-US" sz="2800" b="1" dirty="0">
                <a:solidFill>
                  <a:srgbClr val="000000"/>
                </a:solidFill>
              </a:rPr>
              <a:t> pack()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8EE8-FF91-44B1-2093-425805ED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BC6C0-745D-DE8D-4E72-603410AAB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72" y="1274168"/>
            <a:ext cx="7857374" cy="53949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000000"/>
                </a:solidFill>
              </a:rPr>
              <a:t>UVM </a:t>
            </a:r>
            <a:r>
              <a:rPr lang="en-US" sz="2800" b="1" dirty="0" err="1">
                <a:solidFill>
                  <a:srgbClr val="000000"/>
                </a:solidFill>
              </a:rPr>
              <a:t>sequence_item</a:t>
            </a:r>
            <a:r>
              <a:rPr lang="en-US" sz="2800" b="1" dirty="0">
                <a:solidFill>
                  <a:srgbClr val="000000"/>
                </a:solidFill>
              </a:rPr>
              <a:t> pack/unpack to/from array of byte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algn="just" eaLnBrk="1" hangingPunct="1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928670"/>
            <a:ext cx="70104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8794" y="809625"/>
            <a:ext cx="5857916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000000"/>
                </a:solidFill>
              </a:rPr>
              <a:t>UVM </a:t>
            </a:r>
            <a:r>
              <a:rPr lang="en-US" sz="2800" b="1" dirty="0" err="1">
                <a:solidFill>
                  <a:srgbClr val="000000"/>
                </a:solidFill>
              </a:rPr>
              <a:t>sequence_item</a:t>
            </a:r>
            <a:r>
              <a:rPr lang="en-US" sz="2800" b="1" dirty="0">
                <a:solidFill>
                  <a:srgbClr val="000000"/>
                </a:solidFill>
              </a:rPr>
              <a:t> pack/unpack to/from array of </a:t>
            </a:r>
            <a:r>
              <a:rPr lang="en-US" sz="2800" b="1" dirty="0" err="1">
                <a:solidFill>
                  <a:srgbClr val="000000"/>
                </a:solidFill>
              </a:rPr>
              <a:t>int</a:t>
            </a:r>
            <a:r>
              <a:rPr lang="en-US" sz="2800" b="1" dirty="0">
                <a:solidFill>
                  <a:srgbClr val="000000"/>
                </a:solidFill>
              </a:rPr>
              <a:t>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algn="just" eaLnBrk="1" hangingPunct="1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928670"/>
            <a:ext cx="5643602" cy="590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1028605"/>
            <a:ext cx="5938859" cy="561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sz="2400" dirty="0" err="1">
                <a:solidFill>
                  <a:srgbClr val="000000"/>
                </a:solidFill>
              </a:rPr>
              <a:t>Sequence_item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lvl="1" algn="just"/>
            <a:r>
              <a:rPr lang="en-US" sz="1800" b="0" dirty="0">
                <a:solidFill>
                  <a:srgbClr val="000000"/>
                </a:solidFill>
              </a:rPr>
              <a:t>Generate the stimulus</a:t>
            </a:r>
          </a:p>
          <a:p>
            <a:pPr lvl="1" algn="just"/>
            <a:r>
              <a:rPr lang="en-US" sz="1800" b="0" dirty="0">
                <a:solidFill>
                  <a:srgbClr val="000000"/>
                </a:solidFill>
              </a:rPr>
              <a:t>Randomized</a:t>
            </a:r>
          </a:p>
          <a:p>
            <a:pPr lvl="1" algn="just"/>
            <a:endParaRPr lang="en-US" sz="1800" b="0" dirty="0">
              <a:solidFill>
                <a:srgbClr val="000000"/>
              </a:solidFill>
            </a:endParaRPr>
          </a:p>
          <a:p>
            <a:pPr algn="just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algn="just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algn="just">
              <a:buNone/>
            </a:pPr>
            <a:r>
              <a:rPr lang="en-US" sz="2200" dirty="0">
                <a:solidFill>
                  <a:srgbClr val="000000"/>
                </a:solidFill>
              </a:rPr>
              <a:t>Data fields represent the following information:</a:t>
            </a:r>
          </a:p>
          <a:p>
            <a:pPr algn="just"/>
            <a:r>
              <a:rPr lang="en-US" sz="2000" b="0" dirty="0">
                <a:solidFill>
                  <a:srgbClr val="000000"/>
                </a:solidFill>
              </a:rPr>
              <a:t>Control information – a type of </a:t>
            </a:r>
            <a:r>
              <a:rPr lang="en-IN" sz="2000" dirty="0">
                <a:solidFill>
                  <a:srgbClr val="000000"/>
                </a:solidFill>
              </a:rPr>
              <a:t>transfer, transfer size, etc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</a:rPr>
              <a:t>Payload Information  –  data content of the transfer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</a:rPr>
              <a:t>Configuration Information – mode of operation, error </a:t>
            </a:r>
            <a:r>
              <a:rPr lang="en-IN" sz="2000" dirty="0" err="1">
                <a:solidFill>
                  <a:srgbClr val="000000"/>
                </a:solidFill>
              </a:rPr>
              <a:t>behavior</a:t>
            </a:r>
            <a:r>
              <a:rPr lang="en-IN" sz="2000" dirty="0">
                <a:solidFill>
                  <a:srgbClr val="000000"/>
                </a:solidFill>
              </a:rPr>
              <a:t>, etc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</a:rPr>
              <a:t>Analysis Information – fields used to capture information from DUT, ex: read data, response, etc</a:t>
            </a:r>
          </a:p>
          <a:p>
            <a:endParaRPr lang="en-IN" sz="2000" dirty="0">
              <a:solidFill>
                <a:srgbClr val="000000"/>
              </a:solidFill>
            </a:endParaRPr>
          </a:p>
          <a:p>
            <a:pPr>
              <a:buNone/>
            </a:pPr>
            <a:endParaRPr lang="en-IN" sz="20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200" b="0" dirty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642917"/>
            <a:ext cx="1643074" cy="245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endParaRPr lang="en-IN" sz="2000" dirty="0">
              <a:solidFill>
                <a:srgbClr val="000000"/>
              </a:solidFill>
            </a:endParaRPr>
          </a:p>
          <a:p>
            <a:pPr>
              <a:buNone/>
            </a:pPr>
            <a:endParaRPr lang="en-IN" sz="20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200" b="0" dirty="0">
              <a:solidFill>
                <a:srgbClr val="000000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C72879F-2725-77CB-0F26-B349B358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909638"/>
            <a:ext cx="7200925" cy="5615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kern="0">
                <a:solidFill>
                  <a:srgbClr val="000000"/>
                </a:solidFill>
              </a:rPr>
              <a:t>sequence_item extended using uvm_sequence_item, </a:t>
            </a:r>
          </a:p>
          <a:p>
            <a:pPr lvl="1">
              <a:lnSpc>
                <a:spcPct val="150000"/>
              </a:lnSpc>
            </a:pPr>
            <a:r>
              <a:rPr lang="en-US" sz="2000" b="0" kern="0">
                <a:solidFill>
                  <a:srgbClr val="000000"/>
                </a:solidFill>
              </a:rPr>
              <a:t>Inherits from the uvm_object via the uvm_transaction class</a:t>
            </a:r>
          </a:p>
          <a:p>
            <a:pPr lvl="1">
              <a:lnSpc>
                <a:spcPct val="150000"/>
              </a:lnSpc>
            </a:pPr>
            <a:r>
              <a:rPr lang="en-US" sz="2000" b="0" kern="0">
                <a:solidFill>
                  <a:srgbClr val="000000"/>
                </a:solidFill>
              </a:rPr>
              <a:t>Therefore uvm_sequence_item is of an object type</a:t>
            </a:r>
          </a:p>
          <a:p>
            <a:pPr lvl="1">
              <a:lnSpc>
                <a:spcPct val="150000"/>
              </a:lnSpc>
            </a:pPr>
            <a:r>
              <a:rPr lang="en-US" sz="2000" b="0" kern="0">
                <a:solidFill>
                  <a:srgbClr val="000000"/>
                </a:solidFill>
              </a:rPr>
              <a:t>Few virtual methods in uvm_object are copy, clone, compare, print, transaction, and recording</a:t>
            </a:r>
          </a:p>
          <a:p>
            <a:pPr lvl="1">
              <a:lnSpc>
                <a:spcPct val="150000"/>
              </a:lnSpc>
            </a:pPr>
            <a:r>
              <a:rPr lang="en-US" sz="2000" b="0" kern="0">
                <a:solidFill>
                  <a:srgbClr val="000000"/>
                </a:solidFill>
              </a:rPr>
              <a:t>Utility Macros and Field Macros of uvm_object are also used</a:t>
            </a:r>
            <a:endParaRPr lang="en-US" sz="20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9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r>
              <a:rPr lang="en-US" b="1" dirty="0">
                <a:solidFill>
                  <a:srgbClr val="000000"/>
                </a:solidFill>
              </a:rPr>
              <a:t>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5DB55-CDAD-28F7-08C6-9318430C1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613"/>
            <a:ext cx="5153277" cy="5517232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41B2F7-46AC-0CB8-35CF-34E3E1763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335" y="1321260"/>
            <a:ext cx="5010150" cy="374332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r>
              <a:rPr lang="en-US" b="1" dirty="0">
                <a:solidFill>
                  <a:srgbClr val="000000"/>
                </a:solidFill>
              </a:rPr>
              <a:t>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0659C-A3E7-3A59-C799-E760E9ED4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844824"/>
            <a:ext cx="523258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2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r>
              <a:rPr lang="en-US" b="1" dirty="0">
                <a:solidFill>
                  <a:srgbClr val="000000"/>
                </a:solidFill>
              </a:rPr>
              <a:t>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05B280-9224-C57A-A03D-57DD14D24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719" y="1052736"/>
            <a:ext cx="6229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3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</a:t>
            </a:r>
            <a:r>
              <a:rPr lang="en-US" b="1" dirty="0" err="1">
                <a:solidFill>
                  <a:srgbClr val="000000"/>
                </a:solidFill>
              </a:rPr>
              <a:t>sequence_item</a:t>
            </a:r>
            <a:r>
              <a:rPr lang="en-US" b="1" dirty="0">
                <a:solidFill>
                  <a:srgbClr val="000000"/>
                </a:solidFill>
              </a:rPr>
              <a:t>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8BE347-7FC2-5B73-2AB0-74E439A2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75" y="979958"/>
            <a:ext cx="3340958" cy="4968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314299-4FE1-CFB2-BBF7-E70C2AC1C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170" y="3836909"/>
            <a:ext cx="3325309" cy="252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9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UVM Sequence Item methods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 create() : allocates a new object of the same type as this object </a:t>
            </a:r>
            <a:r>
              <a:rPr lang="en-IN" sz="2400" dirty="0">
                <a:solidFill>
                  <a:srgbClr val="000000"/>
                </a:solidFill>
              </a:rPr>
              <a:t>and returns it via a base </a:t>
            </a:r>
            <a:r>
              <a:rPr lang="en-IN" sz="2400" dirty="0" err="1">
                <a:solidFill>
                  <a:srgbClr val="000000"/>
                </a:solidFill>
              </a:rPr>
              <a:t>uvm_object</a:t>
            </a:r>
            <a:r>
              <a:rPr lang="en-IN" sz="2400" dirty="0">
                <a:solidFill>
                  <a:srgbClr val="000000"/>
                </a:solidFill>
              </a:rPr>
              <a:t> handle.</a:t>
            </a:r>
          </a:p>
          <a:p>
            <a:pPr algn="just">
              <a:buFont typeface="Wingdings" pitchFamily="2" charset="2"/>
              <a:buChar char="Ø"/>
            </a:pPr>
            <a:endParaRPr lang="en-IN" sz="2400" dirty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IN" sz="2400" dirty="0">
              <a:solidFill>
                <a:srgbClr val="00000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 print() : deep-prints this object’s properties in a format and manner governed by the given printer argument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template 14">
      <a:dk1>
        <a:srgbClr val="4D4D4D"/>
      </a:dk1>
      <a:lt1>
        <a:srgbClr val="FFFFFF"/>
      </a:lt1>
      <a:dk2>
        <a:srgbClr val="4D4D4D"/>
      </a:dk2>
      <a:lt2>
        <a:srgbClr val="56171B"/>
      </a:lt2>
      <a:accent1>
        <a:srgbClr val="CC7F33"/>
      </a:accent1>
      <a:accent2>
        <a:srgbClr val="54204C"/>
      </a:accent2>
      <a:accent3>
        <a:srgbClr val="FFFFFF"/>
      </a:accent3>
      <a:accent4>
        <a:srgbClr val="404040"/>
      </a:accent4>
      <a:accent5>
        <a:srgbClr val="E2C0AD"/>
      </a:accent5>
      <a:accent6>
        <a:srgbClr val="4B1C44"/>
      </a:accent6>
      <a:hlink>
        <a:srgbClr val="F2B058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24345F"/>
        </a:lt2>
        <a:accent1>
          <a:srgbClr val="932128"/>
        </a:accent1>
        <a:accent2>
          <a:srgbClr val="DF6136"/>
        </a:accent2>
        <a:accent3>
          <a:srgbClr val="FFFFFF"/>
        </a:accent3>
        <a:accent4>
          <a:srgbClr val="404040"/>
        </a:accent4>
        <a:accent5>
          <a:srgbClr val="C8ABAC"/>
        </a:accent5>
        <a:accent6>
          <a:srgbClr val="CA5730"/>
        </a:accent6>
        <a:hlink>
          <a:srgbClr val="5B86F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56171B"/>
        </a:lt2>
        <a:accent1>
          <a:srgbClr val="CC7F33"/>
        </a:accent1>
        <a:accent2>
          <a:srgbClr val="54204C"/>
        </a:accent2>
        <a:accent3>
          <a:srgbClr val="FFFFFF"/>
        </a:accent3>
        <a:accent4>
          <a:srgbClr val="404040"/>
        </a:accent4>
        <a:accent5>
          <a:srgbClr val="E2C0AD"/>
        </a:accent5>
        <a:accent6>
          <a:srgbClr val="4B1C44"/>
        </a:accent6>
        <a:hlink>
          <a:srgbClr val="F2B05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079F9AA3DAE41BFFDB638BE5E8259" ma:contentTypeVersion="6" ma:contentTypeDescription="Create a new document." ma:contentTypeScope="" ma:versionID="e447706cd7bc770021917c3b0dcd44f8">
  <xsd:schema xmlns:xsd="http://www.w3.org/2001/XMLSchema" xmlns:xs="http://www.w3.org/2001/XMLSchema" xmlns:p="http://schemas.microsoft.com/office/2006/metadata/properties" xmlns:ns2="96b73ab5-af18-480c-badd-1b0e5ede93fa" xmlns:ns3="3109cd0c-d8c1-4d47-9e22-692d78df58d8" targetNamespace="http://schemas.microsoft.com/office/2006/metadata/properties" ma:root="true" ma:fieldsID="7419a103cdc88d2e1ae7a40fda4cc0d6" ns2:_="" ns3:_="">
    <xsd:import namespace="96b73ab5-af18-480c-badd-1b0e5ede93fa"/>
    <xsd:import namespace="3109cd0c-d8c1-4d47-9e22-692d78df5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73ab5-af18-480c-badd-1b0e5ede9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9cd0c-d8c1-4d47-9e22-692d78df5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412D68-2E60-4054-8E36-27BE2351C78A}"/>
</file>

<file path=customXml/itemProps2.xml><?xml version="1.0" encoding="utf-8"?>
<ds:datastoreItem xmlns:ds="http://schemas.openxmlformats.org/officeDocument/2006/customXml" ds:itemID="{92098715-C0DA-4E29-8BF5-FF21785563F6}"/>
</file>

<file path=customXml/itemProps3.xml><?xml version="1.0" encoding="utf-8"?>
<ds:datastoreItem xmlns:ds="http://schemas.openxmlformats.org/officeDocument/2006/customXml" ds:itemID="{3EA1B2A4-5A94-45E6-B702-FC76C34729EE}"/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10938</TotalTime>
  <Words>719</Words>
  <Application>Microsoft Office PowerPoint</Application>
  <PresentationFormat>On-screen Show (4:3)</PresentationFormat>
  <Paragraphs>91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Söhne</vt:lpstr>
      <vt:lpstr>Wingdings</vt:lpstr>
      <vt:lpstr>template</vt:lpstr>
      <vt:lpstr>UVM Class Libraries - Recap</vt:lpstr>
      <vt:lpstr>UVM Class Libraries - Recap</vt:lpstr>
      <vt:lpstr>UVM sequence_item</vt:lpstr>
      <vt:lpstr>UVM sequence_item</vt:lpstr>
      <vt:lpstr>UVM sequence_item example</vt:lpstr>
      <vt:lpstr>UVM sequence_item example</vt:lpstr>
      <vt:lpstr>UVM sequence_item example</vt:lpstr>
      <vt:lpstr>UVM sequence_item example</vt:lpstr>
      <vt:lpstr>UVM Sequence Item methods</vt:lpstr>
      <vt:lpstr>UVM sequence_item copy()</vt:lpstr>
      <vt:lpstr>UVM sequence_item copy()</vt:lpstr>
      <vt:lpstr>UVM sequence_item clone()</vt:lpstr>
      <vt:lpstr>UVM sequence_item clone()</vt:lpstr>
      <vt:lpstr>UVM sequence_item compare()</vt:lpstr>
      <vt:lpstr>UVM sequence_item compare()</vt:lpstr>
      <vt:lpstr>Difference Between UVM_ALL_ON and UVM_DEFAULT</vt:lpstr>
      <vt:lpstr>Difference Between UVM_ALL_ON and UVM_DEFAULT</vt:lpstr>
      <vt:lpstr>UVM sequence_item pack()</vt:lpstr>
      <vt:lpstr>UVM sequence_item pack()</vt:lpstr>
      <vt:lpstr>UVM sequence_item pack()</vt:lpstr>
      <vt:lpstr>UVM sequence_item pack()</vt:lpstr>
      <vt:lpstr>UVM sequence_item pack/unpack to/from array of byte type</vt:lpstr>
      <vt:lpstr>UVM sequence_item pack/unpack to/from array of int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VERIFICATION METHODOLOGY</dc:title>
  <dc:creator>suchitra</dc:creator>
  <cp:lastModifiedBy>Suchitra N</cp:lastModifiedBy>
  <cp:revision>138</cp:revision>
  <dcterms:created xsi:type="dcterms:W3CDTF">2021-03-29T02:04:50Z</dcterms:created>
  <dcterms:modified xsi:type="dcterms:W3CDTF">2024-01-30T03:39:53Z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0x0101004A5079F9AA3DAE41BFFDB638BE5E8259</vt:lpwstr>
  </property>
</Properties>
</file>