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330" r:id="rId5"/>
    <p:sldId id="271" r:id="rId6"/>
    <p:sldId id="304" r:id="rId7"/>
    <p:sldId id="331" r:id="rId8"/>
    <p:sldId id="332" r:id="rId9"/>
    <p:sldId id="316" r:id="rId10"/>
    <p:sldId id="312" r:id="rId11"/>
    <p:sldId id="350" r:id="rId12"/>
    <p:sldId id="348" r:id="rId13"/>
    <p:sldId id="333" r:id="rId14"/>
    <p:sldId id="349" r:id="rId15"/>
    <p:sldId id="315" r:id="rId16"/>
    <p:sldId id="305" r:id="rId17"/>
    <p:sldId id="334" r:id="rId18"/>
    <p:sldId id="306" r:id="rId19"/>
    <p:sldId id="309" r:id="rId20"/>
    <p:sldId id="308" r:id="rId21"/>
    <p:sldId id="335" r:id="rId22"/>
    <p:sldId id="336" r:id="rId23"/>
    <p:sldId id="338" r:id="rId24"/>
    <p:sldId id="341" r:id="rId25"/>
    <p:sldId id="340" r:id="rId26"/>
    <p:sldId id="339" r:id="rId27"/>
    <p:sldId id="337" r:id="rId28"/>
    <p:sldId id="344" r:id="rId29"/>
    <p:sldId id="314" r:id="rId30"/>
    <p:sldId id="343" r:id="rId31"/>
    <p:sldId id="342" r:id="rId32"/>
    <p:sldId id="307" r:id="rId33"/>
    <p:sldId id="313" r:id="rId34"/>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489E21-66EC-4012-9A7E-440BC90336A3}" v="2" dt="2024-02-10T04:23:22.7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67" autoAdjust="0"/>
    <p:restoredTop sz="87974" autoAdjust="0"/>
  </p:normalViewPr>
  <p:slideViewPr>
    <p:cSldViewPr>
      <p:cViewPr varScale="1">
        <p:scale>
          <a:sx n="72" d="100"/>
          <a:sy n="72" d="100"/>
        </p:scale>
        <p:origin x="1555" y="67"/>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ON HAYNES CRASTA                       - 231038002 - MSISMPL" userId="S::deon.msismpl2023@learner.manipal.edu::ee1805d2-75ff-43b5-9c48-62bb14fca48a" providerId="AD" clId="Web-{5A489E21-66EC-4012-9A7E-440BC90336A3}"/>
    <pc:docChg chg="modSld">
      <pc:chgData name="DEON HAYNES CRASTA                       - 231038002 - MSISMPL" userId="S::deon.msismpl2023@learner.manipal.edu::ee1805d2-75ff-43b5-9c48-62bb14fca48a" providerId="AD" clId="Web-{5A489E21-66EC-4012-9A7E-440BC90336A3}" dt="2024-02-10T04:23:22.707" v="1" actId="1076"/>
      <pc:docMkLst>
        <pc:docMk/>
      </pc:docMkLst>
      <pc:sldChg chg="modSp">
        <pc:chgData name="DEON HAYNES CRASTA                       - 231038002 - MSISMPL" userId="S::deon.msismpl2023@learner.manipal.edu::ee1805d2-75ff-43b5-9c48-62bb14fca48a" providerId="AD" clId="Web-{5A489E21-66EC-4012-9A7E-440BC90336A3}" dt="2024-02-10T04:23:22.707" v="1" actId="1076"/>
        <pc:sldMkLst>
          <pc:docMk/>
          <pc:sldMk cId="0" sldId="315"/>
        </pc:sldMkLst>
        <pc:picChg chg="mod">
          <ac:chgData name="DEON HAYNES CRASTA                       - 231038002 - MSISMPL" userId="S::deon.msismpl2023@learner.manipal.edu::ee1805d2-75ff-43b5-9c48-62bb14fca48a" providerId="AD" clId="Web-{5A489E21-66EC-4012-9A7E-440BC90336A3}" dt="2024-02-10T04:23:22.707" v="1" actId="1076"/>
          <ac:picMkLst>
            <pc:docMk/>
            <pc:sldMk cId="0" sldId="315"/>
            <ac:picMk id="7170"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2C86CE9-B6D0-492A-B1AB-940CAB4000D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2097390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10</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b="0" i="0" dirty="0">
                <a:solidFill>
                  <a:srgbClr val="374151"/>
                </a:solidFill>
                <a:effectLst/>
                <a:latin typeface="Söhne"/>
              </a:rPr>
              <a:t>The prefix </a:t>
            </a:r>
            <a:r>
              <a:rPr lang="en-US" dirty="0"/>
              <a:t>p_</a:t>
            </a:r>
            <a:r>
              <a:rPr lang="en-US" b="0" i="0" dirty="0">
                <a:solidFill>
                  <a:srgbClr val="374151"/>
                </a:solidFill>
                <a:effectLst/>
                <a:latin typeface="Söhne"/>
              </a:rPr>
              <a:t> usually stands for "pointer" or "port" in various coding styles, but in the context of UVM, </a:t>
            </a:r>
            <a:r>
              <a:rPr lang="en-US" dirty="0" err="1"/>
              <a:t>p_sequencer</a:t>
            </a:r>
            <a:r>
              <a:rPr lang="en-US" b="0" i="0" dirty="0">
                <a:solidFill>
                  <a:srgbClr val="374151"/>
                </a:solidFill>
                <a:effectLst/>
                <a:latin typeface="Söhne"/>
              </a:rPr>
              <a:t> is often used as a shorthand or macro within sequences to conveniently cast the generic </a:t>
            </a:r>
            <a:r>
              <a:rPr lang="en-US" dirty="0" err="1"/>
              <a:t>m_sequencer</a:t>
            </a:r>
            <a:r>
              <a:rPr lang="en-US" b="0" i="0" dirty="0">
                <a:solidFill>
                  <a:srgbClr val="374151"/>
                </a:solidFill>
                <a:effectLst/>
                <a:latin typeface="Söhne"/>
              </a:rPr>
              <a:t> handle to a more specific sequencer type.</a:t>
            </a:r>
          </a:p>
          <a:p>
            <a:pPr eaLnBrk="1" hangingPunct="1"/>
            <a:r>
              <a:rPr lang="en-US" b="0" i="0" dirty="0">
                <a:solidFill>
                  <a:srgbClr val="374151"/>
                </a:solidFill>
                <a:effectLst/>
                <a:latin typeface="Söhne"/>
              </a:rPr>
              <a:t>This allows the sequence to interact with its sequencer, typically to access specific methods or properties of the sequencer that are not available through the standard UVM sequence-to-sequencer interface.</a:t>
            </a:r>
            <a:endParaRPr lang="en-US" dirty="0"/>
          </a:p>
        </p:txBody>
      </p:sp>
    </p:spTree>
    <p:extLst>
      <p:ext uri="{BB962C8B-B14F-4D97-AF65-F5344CB8AC3E}">
        <p14:creationId xmlns:p14="http://schemas.microsoft.com/office/powerpoint/2010/main" val="1202257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11</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err="1"/>
              <a:t>uvm_phase</a:t>
            </a:r>
            <a:r>
              <a:rPr lang="en-US" b="0" i="0" dirty="0">
                <a:solidFill>
                  <a:srgbClr val="374151"/>
                </a:solidFill>
                <a:effectLst/>
                <a:latin typeface="Söhne"/>
              </a:rPr>
              <a:t> object represents the current phase of the UVM simulation cycle during which </a:t>
            </a:r>
            <a:r>
              <a:rPr lang="en-US" dirty="0" err="1"/>
              <a:t>run_phase</a:t>
            </a:r>
            <a:r>
              <a:rPr lang="en-US" b="0" i="0" dirty="0">
                <a:solidFill>
                  <a:srgbClr val="374151"/>
                </a:solidFill>
                <a:effectLst/>
                <a:latin typeface="Söhne"/>
              </a:rPr>
              <a:t> is being executed. When the </a:t>
            </a:r>
            <a:r>
              <a:rPr lang="en-US" dirty="0" err="1"/>
              <a:t>run_phase</a:t>
            </a:r>
            <a:r>
              <a:rPr lang="en-US" b="0" i="0" dirty="0">
                <a:solidFill>
                  <a:srgbClr val="374151"/>
                </a:solidFill>
                <a:effectLst/>
                <a:latin typeface="Söhne"/>
              </a:rPr>
              <a:t> is executed, the UVM framework passes an instance of the </a:t>
            </a:r>
            <a:r>
              <a:rPr lang="en-US" dirty="0" err="1"/>
              <a:t>uvm_phase</a:t>
            </a:r>
            <a:r>
              <a:rPr lang="en-US" b="0" i="0" dirty="0">
                <a:solidFill>
                  <a:srgbClr val="374151"/>
                </a:solidFill>
                <a:effectLst/>
                <a:latin typeface="Söhne"/>
              </a:rPr>
              <a:t> class corresponding to the </a:t>
            </a:r>
            <a:r>
              <a:rPr lang="en-US" dirty="0" err="1"/>
              <a:t>run_phase</a:t>
            </a:r>
            <a:r>
              <a:rPr lang="en-US" b="0" i="0" dirty="0">
                <a:solidFill>
                  <a:srgbClr val="374151"/>
                </a:solidFill>
                <a:effectLst/>
                <a:latin typeface="Söhne"/>
              </a:rPr>
              <a:t> of the simulation. This allows the task to know which phase is currently active and perform specific actions related to that phase, such as raising or dropping objections to control the flow of the simulation.</a:t>
            </a:r>
            <a:endParaRPr lang="en-US" dirty="0"/>
          </a:p>
        </p:txBody>
      </p:sp>
    </p:spTree>
    <p:extLst>
      <p:ext uri="{BB962C8B-B14F-4D97-AF65-F5344CB8AC3E}">
        <p14:creationId xmlns:p14="http://schemas.microsoft.com/office/powerpoint/2010/main" val="2177281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12</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AutoNum type="arabicPeriod"/>
            </a:pPr>
            <a:r>
              <a:rPr lang="en-US" baseline="0" dirty="0" err="1"/>
              <a:t>my_sequence</a:t>
            </a:r>
            <a:r>
              <a:rPr lang="en-US" baseline="0" dirty="0"/>
              <a:t> is inherited from </a:t>
            </a:r>
            <a:r>
              <a:rPr lang="en-US" baseline="0" dirty="0" err="1"/>
              <a:t>uvm_sequence</a:t>
            </a:r>
            <a:endParaRPr lang="en-US" baseline="0" dirty="0"/>
          </a:p>
          <a:p>
            <a:pPr marL="228600" indent="-228600" eaLnBrk="1" hangingPunct="1">
              <a:buAutoNum type="arabicPeriod"/>
            </a:pPr>
            <a:r>
              <a:rPr lang="en-US" baseline="0" dirty="0"/>
              <a:t>It is registered with the factory using `</a:t>
            </a:r>
            <a:r>
              <a:rPr lang="en-US" baseline="0" dirty="0" err="1"/>
              <a:t>uvm_object_utils</a:t>
            </a:r>
            <a:r>
              <a:rPr lang="en-US" baseline="0" dirty="0"/>
              <a:t> because it is a transaction item</a:t>
            </a:r>
          </a:p>
          <a:p>
            <a:pPr marL="228600" indent="-228600" eaLnBrk="1" hangingPunct="1">
              <a:buAutoNum type="arabicPeriod"/>
            </a:pPr>
            <a:r>
              <a:rPr lang="en-US" baseline="0" dirty="0"/>
              <a:t>The main stimulus is written within the body() task while </a:t>
            </a:r>
            <a:r>
              <a:rPr lang="en-US" baseline="0" dirty="0" err="1"/>
              <a:t>pre_body</a:t>
            </a:r>
            <a:r>
              <a:rPr lang="en-US" baseline="0" dirty="0"/>
              <a:t>() and </a:t>
            </a:r>
            <a:r>
              <a:rPr lang="en-US" baseline="0" dirty="0" err="1"/>
              <a:t>post_body</a:t>
            </a:r>
            <a:r>
              <a:rPr lang="en-US" baseline="0" dirty="0"/>
              <a:t> are useful callbacks to be used if required.</a:t>
            </a:r>
          </a:p>
          <a:p>
            <a:pPr marL="228600" indent="-228600" eaLnBrk="1" hangingPunct="1">
              <a:buAutoNum type="arabicPeriod"/>
            </a:pPr>
            <a:r>
              <a:rPr lang="en-US" baseline="0" dirty="0"/>
              <a:t>A data packet is created and sent for execution using `</a:t>
            </a:r>
            <a:r>
              <a:rPr lang="en-US" baseline="0" dirty="0" err="1"/>
              <a:t>uvm_do</a:t>
            </a:r>
            <a:r>
              <a:rPr lang="en-US" baseline="0" dirty="0"/>
              <a:t> macro.</a:t>
            </a:r>
          </a:p>
          <a:p>
            <a:pPr marL="228600" indent="-228600" eaLnBrk="1" hangingPunct="1">
              <a:buAutoNum type="arabicPeriod"/>
            </a:pPr>
            <a:r>
              <a:rPr lang="en-US" baseline="0" dirty="0" err="1"/>
              <a:t>pre_body</a:t>
            </a:r>
            <a:r>
              <a:rPr lang="en-US" baseline="0" dirty="0"/>
              <a:t> and </a:t>
            </a:r>
            <a:r>
              <a:rPr lang="en-US" baseline="0" dirty="0" err="1"/>
              <a:t>post_body</a:t>
            </a:r>
            <a:r>
              <a:rPr lang="en-US" baseline="0" dirty="0"/>
              <a:t> methods are not invoked in a `</a:t>
            </a:r>
            <a:r>
              <a:rPr lang="en-US" baseline="0" dirty="0" err="1"/>
              <a:t>uvm_do</a:t>
            </a:r>
            <a:r>
              <a:rPr lang="en-US" baseline="0" dirty="0"/>
              <a:t> macro call. </a:t>
            </a:r>
          </a:p>
          <a:p>
            <a:pPr marL="228600" indent="-228600" eaLnBrk="1" hangingPunct="1">
              <a:buAutoNum type="arabicPeriod"/>
            </a:pPr>
            <a:r>
              <a:rPr lang="en-US" dirty="0"/>
              <a:t>The</a:t>
            </a:r>
            <a:r>
              <a:rPr lang="en-US" baseline="0" dirty="0"/>
              <a:t> `</a:t>
            </a:r>
            <a:r>
              <a:rPr lang="en-US" baseline="0" dirty="0" err="1"/>
              <a:t>uvm_do</a:t>
            </a:r>
            <a:r>
              <a:rPr lang="en-US" baseline="0" dirty="0"/>
              <a:t> macro allocates an object of type </a:t>
            </a:r>
            <a:r>
              <a:rPr lang="en-US" baseline="0" dirty="0" err="1"/>
              <a:t>my_data</a:t>
            </a:r>
            <a:r>
              <a:rPr lang="en-US" baseline="0" dirty="0"/>
              <a:t> to </a:t>
            </a:r>
            <a:r>
              <a:rPr lang="en-US" baseline="0" dirty="0" err="1"/>
              <a:t>pkt</a:t>
            </a:r>
            <a:r>
              <a:rPr lang="en-US" baseline="0" dirty="0"/>
              <a:t>, randomize it and send it to the default sequencer associated to this sequence. Use of this macro reduces the code required to achieve the objectives. </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13</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1.</a:t>
            </a:r>
            <a:r>
              <a:rPr lang="en-US" baseline="0" dirty="0"/>
              <a:t> Body method defines what the sequence does. The </a:t>
            </a:r>
            <a:r>
              <a:rPr lang="en-US" baseline="0" dirty="0" err="1"/>
              <a:t>m_sequencer</a:t>
            </a:r>
            <a:r>
              <a:rPr lang="en-US" baseline="0" dirty="0"/>
              <a:t> handle contains the reference to the sequencer on which the sequence is running. </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2896266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15</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This is the order in which</a:t>
            </a:r>
            <a:r>
              <a:rPr lang="en-US" baseline="0" dirty="0"/>
              <a:t> the methods will get called on calling the start of a sequence.</a:t>
            </a:r>
          </a:p>
          <a:p>
            <a:pPr eaLnBrk="1" hangingPunct="1"/>
            <a:r>
              <a:rPr lang="en-US" baseline="0" dirty="0" err="1"/>
              <a:t>mid_do</a:t>
            </a:r>
            <a:r>
              <a:rPr lang="en-US" baseline="0" dirty="0"/>
              <a:t> and </a:t>
            </a:r>
            <a:r>
              <a:rPr lang="en-US" baseline="0" dirty="0" err="1"/>
              <a:t>post_do</a:t>
            </a:r>
            <a:r>
              <a:rPr lang="en-US" baseline="0" dirty="0"/>
              <a:t> are functions. All others are tasks.</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 logic to generate and send the </a:t>
            </a:r>
            <a:r>
              <a:rPr lang="en-US" dirty="0" err="1"/>
              <a:t>sequence_item</a:t>
            </a:r>
            <a:r>
              <a:rPr lang="en-US" baseline="0" dirty="0"/>
              <a:t> will be written inside the body() method of the sequence. </a:t>
            </a:r>
          </a:p>
          <a:p>
            <a:pPr eaLnBrk="1" hangingPunct="1"/>
            <a:r>
              <a:rPr lang="en-US" baseline="0" dirty="0"/>
              <a:t>The diagram shows the handshake between the sequence, sequencer and the driver to send the </a:t>
            </a:r>
            <a:r>
              <a:rPr lang="en-US" baseline="0" dirty="0" err="1"/>
              <a:t>sequence_item</a:t>
            </a:r>
            <a:r>
              <a:rPr lang="en-US" baseline="0" dirty="0"/>
              <a:t>.</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17</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Communication</a:t>
            </a:r>
            <a:r>
              <a:rPr lang="en-US" baseline="0" dirty="0"/>
              <a:t> between sequence and driver (without response stage) involves the steps:</a:t>
            </a:r>
          </a:p>
          <a:p>
            <a:pPr marL="228600" indent="-228600" eaLnBrk="1" hangingPunct="1">
              <a:buFont typeface="+mj-lt"/>
              <a:buAutoNum type="arabicPeriod"/>
            </a:pPr>
            <a:r>
              <a:rPr lang="en-US" baseline="0" dirty="0" err="1"/>
              <a:t>create_item</a:t>
            </a:r>
            <a:r>
              <a:rPr lang="en-US" baseline="0" dirty="0"/>
              <a:t>()/ create </a:t>
            </a:r>
            <a:r>
              <a:rPr lang="en-US" baseline="0" dirty="0" err="1"/>
              <a:t>req</a:t>
            </a:r>
            <a:endParaRPr lang="en-US" baseline="0" dirty="0"/>
          </a:p>
          <a:p>
            <a:pPr marL="228600" indent="-228600" eaLnBrk="1" hangingPunct="1">
              <a:buFont typeface="+mj-lt"/>
              <a:buAutoNum type="arabicPeriod"/>
            </a:pPr>
            <a:r>
              <a:rPr lang="en-US" baseline="0" dirty="0" err="1"/>
              <a:t>wait_for_grant</a:t>
            </a:r>
            <a:r>
              <a:rPr lang="en-US" baseline="0" dirty="0"/>
              <a:t>()</a:t>
            </a:r>
          </a:p>
          <a:p>
            <a:pPr marL="228600" indent="-228600" eaLnBrk="1" hangingPunct="1">
              <a:buFont typeface="+mj-lt"/>
              <a:buAutoNum type="arabicPeriod"/>
            </a:pPr>
            <a:r>
              <a:rPr lang="en-US" baseline="0" dirty="0"/>
              <a:t>randomize the </a:t>
            </a:r>
            <a:r>
              <a:rPr lang="en-US" baseline="0" dirty="0" err="1"/>
              <a:t>seq</a:t>
            </a:r>
            <a:endParaRPr lang="en-US" baseline="0" dirty="0"/>
          </a:p>
          <a:p>
            <a:pPr marL="228600" indent="-228600" eaLnBrk="1" hangingPunct="1">
              <a:buFont typeface="+mj-lt"/>
              <a:buAutoNum type="arabicPeriod"/>
            </a:pPr>
            <a:r>
              <a:rPr lang="en-US" baseline="0" dirty="0"/>
              <a:t>send the </a:t>
            </a:r>
            <a:r>
              <a:rPr lang="en-US" baseline="0" dirty="0" err="1"/>
              <a:t>req</a:t>
            </a:r>
            <a:endParaRPr lang="en-US" baseline="0" dirty="0"/>
          </a:p>
          <a:p>
            <a:pPr marL="228600" indent="-228600" eaLnBrk="1" hangingPunct="1">
              <a:buFont typeface="+mj-lt"/>
              <a:buAutoNum type="arabicPeriod"/>
            </a:pPr>
            <a:r>
              <a:rPr lang="en-US" baseline="0" dirty="0"/>
              <a:t>wait for item done</a:t>
            </a:r>
          </a:p>
          <a:p>
            <a:pPr marL="228600" indent="-228600" eaLnBrk="1" hangingPunct="1">
              <a:buFont typeface="+mj-lt"/>
              <a:buAutoNum type="arabicPeriod"/>
            </a:pPr>
            <a:r>
              <a:rPr lang="en-US" baseline="0" dirty="0"/>
              <a:t>get response</a:t>
            </a:r>
          </a:p>
          <a:p>
            <a:pPr marL="228600" indent="-228600" eaLnBrk="1" hangingPunct="1">
              <a:buFont typeface="+mj-lt"/>
              <a:buAutoNum type="arabicPeriod"/>
            </a:pPr>
            <a:endParaRPr lang="en-US" baseline="0" dirty="0"/>
          </a:p>
          <a:p>
            <a:pPr marL="228600" indent="-228600" eaLnBrk="1" hangingPunct="1">
              <a:buFont typeface="+mj-lt"/>
              <a:buNone/>
            </a:pPr>
            <a:r>
              <a:rPr lang="en-US" baseline="0" dirty="0"/>
              <a:t>steps 5 and 6 are optional.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18</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280442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19</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253871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20</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01293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21</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977015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22</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351319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23</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IN" sz="1200" dirty="0">
                <a:solidFill>
                  <a:srgbClr val="C92C2C"/>
                </a:solidFill>
                <a:latin typeface="Consolas" panose="020B0609020204030204" pitchFamily="49" charset="0"/>
              </a:rPr>
              <a:t>`</a:t>
            </a:r>
            <a:r>
              <a:rPr lang="en-IN" sz="1200" dirty="0" err="1">
                <a:solidFill>
                  <a:srgbClr val="C92C2C"/>
                </a:solidFill>
                <a:latin typeface="Consolas" panose="020B0609020204030204" pitchFamily="49" charset="0"/>
              </a:rPr>
              <a:t>uvm_create</a:t>
            </a:r>
            <a:r>
              <a:rPr lang="en-IN" sz="1200" dirty="0">
                <a:solidFill>
                  <a:srgbClr val="C92C2C"/>
                </a:solidFill>
                <a:latin typeface="Consolas" panose="020B0609020204030204" pitchFamily="49" charset="0"/>
              </a:rPr>
              <a:t> - </a:t>
            </a:r>
            <a:r>
              <a:rPr lang="en-US" sz="1200" dirty="0">
                <a:effectLst/>
              </a:rPr>
              <a:t>Creates a sequence or item.</a:t>
            </a:r>
          </a:p>
          <a:p>
            <a:pPr eaLnBrk="1" hangingPunct="1"/>
            <a:endParaRPr lang="en-US" dirty="0"/>
          </a:p>
          <a:p>
            <a:pPr eaLnBrk="1" hangingPunct="1"/>
            <a:endParaRPr lang="en-US" dirty="0"/>
          </a:p>
        </p:txBody>
      </p:sp>
    </p:spTree>
    <p:extLst>
      <p:ext uri="{BB962C8B-B14F-4D97-AF65-F5344CB8AC3E}">
        <p14:creationId xmlns:p14="http://schemas.microsoft.com/office/powerpoint/2010/main" val="28874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24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4255648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25</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484224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26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27</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3660225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28</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fontAlgn="base"/>
            <a:r>
              <a:rPr lang="en-US" sz="1200" b="1" i="0" kern="1200" dirty="0">
                <a:solidFill>
                  <a:schemeClr val="tx1"/>
                </a:solidFill>
                <a:effectLst/>
                <a:latin typeface="Arial" charset="0"/>
                <a:ea typeface="+mn-ea"/>
                <a:cs typeface="+mn-cs"/>
              </a:rPr>
              <a:t>Important Note:</a:t>
            </a:r>
            <a:endParaRPr lang="en-US" sz="1200" b="0" i="0" kern="1200" dirty="0">
              <a:solidFill>
                <a:schemeClr val="tx1"/>
              </a:solidFill>
              <a:effectLst/>
              <a:latin typeface="Arial" charset="0"/>
              <a:ea typeface="+mn-ea"/>
              <a:cs typeface="+mn-cs"/>
            </a:endParaRPr>
          </a:p>
          <a:p>
            <a:pPr fontAlgn="base"/>
            <a:r>
              <a:rPr lang="en-US" sz="1200" b="0" i="0" kern="1200" dirty="0">
                <a:solidFill>
                  <a:schemeClr val="tx1"/>
                </a:solidFill>
                <a:effectLst/>
                <a:latin typeface="Arial" charset="0"/>
                <a:ea typeface="+mn-ea"/>
                <a:cs typeface="+mn-cs"/>
              </a:rPr>
              <a:t>Approach B is the same as approach A. The </a:t>
            </a:r>
            <a:r>
              <a:rPr lang="en-US" sz="1200" b="0" i="0" kern="1200" dirty="0" err="1">
                <a:solidFill>
                  <a:schemeClr val="tx1"/>
                </a:solidFill>
                <a:effectLst/>
                <a:latin typeface="Arial" charset="0"/>
                <a:ea typeface="+mn-ea"/>
                <a:cs typeface="+mn-cs"/>
              </a:rPr>
              <a:t>start_item</a:t>
            </a:r>
            <a:r>
              <a:rPr lang="en-US" sz="1200" b="0" i="0" kern="1200" dirty="0">
                <a:solidFill>
                  <a:schemeClr val="tx1"/>
                </a:solidFill>
                <a:effectLst/>
                <a:latin typeface="Arial" charset="0"/>
                <a:ea typeface="+mn-ea"/>
                <a:cs typeface="+mn-cs"/>
              </a:rPr>
              <a:t>(req) method internally calls </a:t>
            </a:r>
            <a:r>
              <a:rPr lang="en-US" sz="1200" b="0" i="0" kern="1200" dirty="0" err="1">
                <a:solidFill>
                  <a:schemeClr val="tx1"/>
                </a:solidFill>
                <a:effectLst/>
                <a:latin typeface="Arial" charset="0"/>
                <a:ea typeface="+mn-ea"/>
                <a:cs typeface="+mn-cs"/>
              </a:rPr>
              <a:t>wait_for_grant</a:t>
            </a:r>
            <a:r>
              <a:rPr lang="en-US" sz="1200" b="0" i="0" kern="1200" dirty="0">
                <a:solidFill>
                  <a:schemeClr val="tx1"/>
                </a:solidFill>
                <a:effectLst/>
                <a:latin typeface="Arial" charset="0"/>
                <a:ea typeface="+mn-ea"/>
                <a:cs typeface="+mn-cs"/>
              </a:rPr>
              <a:t>() method to get grant from the sequencer. The </a:t>
            </a:r>
            <a:r>
              <a:rPr lang="en-US" sz="1200" b="0" i="0" kern="1200" dirty="0" err="1">
                <a:solidFill>
                  <a:schemeClr val="tx1"/>
                </a:solidFill>
                <a:effectLst/>
                <a:latin typeface="Arial" charset="0"/>
                <a:ea typeface="+mn-ea"/>
                <a:cs typeface="+mn-cs"/>
              </a:rPr>
              <a:t>finish_item</a:t>
            </a:r>
            <a:r>
              <a:rPr lang="en-US" sz="1200" b="0" i="0" kern="1200" dirty="0">
                <a:solidFill>
                  <a:schemeClr val="tx1"/>
                </a:solidFill>
                <a:effectLst/>
                <a:latin typeface="Arial" charset="0"/>
                <a:ea typeface="+mn-ea"/>
                <a:cs typeface="+mn-cs"/>
              </a:rPr>
              <a:t>(req) method internally calls </a:t>
            </a:r>
            <a:r>
              <a:rPr lang="en-US" sz="1200" b="0" i="0" kern="1200" dirty="0" err="1">
                <a:solidFill>
                  <a:schemeClr val="tx1"/>
                </a:solidFill>
                <a:effectLst/>
                <a:latin typeface="Arial" charset="0"/>
                <a:ea typeface="+mn-ea"/>
                <a:cs typeface="+mn-cs"/>
              </a:rPr>
              <a:t>send_request</a:t>
            </a:r>
            <a:r>
              <a:rPr lang="en-US" sz="1200" b="0" i="0" kern="1200" dirty="0">
                <a:solidFill>
                  <a:schemeClr val="tx1"/>
                </a:solidFill>
                <a:effectLst/>
                <a:latin typeface="Arial" charset="0"/>
                <a:ea typeface="+mn-ea"/>
                <a:cs typeface="+mn-cs"/>
              </a:rPr>
              <a:t>() and </a:t>
            </a:r>
            <a:r>
              <a:rPr lang="en-US" sz="1200" b="0" i="0" kern="1200" dirty="0" err="1">
                <a:solidFill>
                  <a:schemeClr val="tx1"/>
                </a:solidFill>
                <a:effectLst/>
                <a:latin typeface="Arial" charset="0"/>
                <a:ea typeface="+mn-ea"/>
                <a:cs typeface="+mn-cs"/>
              </a:rPr>
              <a:t>wait_for_item_done</a:t>
            </a:r>
            <a:r>
              <a:rPr lang="en-US" sz="1200" b="0" i="0" kern="1200" dirty="0">
                <a:solidFill>
                  <a:schemeClr val="tx1"/>
                </a:solidFill>
                <a:effectLst/>
                <a:latin typeface="Arial" charset="0"/>
                <a:ea typeface="+mn-ea"/>
                <a:cs typeface="+mn-cs"/>
              </a:rPr>
              <a:t>() methods. Hence, </a:t>
            </a:r>
            <a:r>
              <a:rPr lang="en-US" sz="1200" b="0" i="0" kern="1200" dirty="0" err="1">
                <a:solidFill>
                  <a:schemeClr val="tx1"/>
                </a:solidFill>
                <a:effectLst/>
                <a:latin typeface="Arial" charset="0"/>
                <a:ea typeface="+mn-ea"/>
                <a:cs typeface="+mn-cs"/>
              </a:rPr>
              <a:t>start_item</a:t>
            </a:r>
            <a:r>
              <a:rPr lang="en-US" sz="1200" b="0" i="0" kern="1200" dirty="0">
                <a:solidFill>
                  <a:schemeClr val="tx1"/>
                </a:solidFill>
                <a:effectLst/>
                <a:latin typeface="Arial" charset="0"/>
                <a:ea typeface="+mn-ea"/>
                <a:cs typeface="+mn-cs"/>
              </a:rPr>
              <a:t> and </a:t>
            </a:r>
            <a:r>
              <a:rPr lang="en-US" sz="1200" b="0" i="0" kern="1200" dirty="0" err="1">
                <a:solidFill>
                  <a:schemeClr val="tx1"/>
                </a:solidFill>
                <a:effectLst/>
                <a:latin typeface="Arial" charset="0"/>
                <a:ea typeface="+mn-ea"/>
                <a:cs typeface="+mn-cs"/>
              </a:rPr>
              <a:t>finish_item</a:t>
            </a:r>
            <a:r>
              <a:rPr lang="en-US" sz="1200" b="0" i="0" kern="1200" dirty="0">
                <a:solidFill>
                  <a:schemeClr val="tx1"/>
                </a:solidFill>
                <a:effectLst/>
                <a:latin typeface="Arial" charset="0"/>
                <a:ea typeface="+mn-ea"/>
                <a:cs typeface="+mn-cs"/>
              </a:rPr>
              <a:t> methods act as wrapper methods over them.</a:t>
            </a:r>
          </a:p>
          <a:p>
            <a:pPr eaLnBrk="1" hangingPunct="1"/>
            <a:endParaRPr lang="en-US" dirty="0"/>
          </a:p>
          <a:p>
            <a:pPr eaLnBrk="1" hangingPunct="1"/>
            <a:endParaRPr lang="en-US" dirty="0"/>
          </a:p>
        </p:txBody>
      </p:sp>
    </p:spTree>
    <p:extLst>
      <p:ext uri="{BB962C8B-B14F-4D97-AF65-F5344CB8AC3E}">
        <p14:creationId xmlns:p14="http://schemas.microsoft.com/office/powerpoint/2010/main" val="3066992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29</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3</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1. A sequence</a:t>
            </a:r>
            <a:r>
              <a:rPr lang="en-US" baseline="0" dirty="0"/>
              <a:t> generates a series of </a:t>
            </a:r>
            <a:r>
              <a:rPr lang="en-US" baseline="0" dirty="0" err="1"/>
              <a:t>sequence_items</a:t>
            </a:r>
            <a:r>
              <a:rPr lang="en-US" baseline="0" dirty="0"/>
              <a:t> and sends it to the driver via sequencer.</a:t>
            </a:r>
          </a:p>
          <a:p>
            <a:pPr eaLnBrk="1" hangingPunct="1"/>
            <a:r>
              <a:rPr lang="en-US" baseline="0" dirty="0"/>
              <a:t>2. They are executed by an assigned sequencer that then sends the data items to the driver. Hence, sequences make up the core stimuli of any verification plan.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30</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IN" sz="1200" b="0" i="0" kern="1200" dirty="0">
              <a:solidFill>
                <a:schemeClr val="tx1"/>
              </a:solidFill>
              <a:latin typeface="Arial" charset="0"/>
              <a:ea typeface="+mn-ea"/>
              <a:cs typeface="+mn-cs"/>
            </a:endParaRPr>
          </a:p>
        </p:txBody>
      </p:sp>
    </p:spTree>
    <p:extLst>
      <p:ext uri="{BB962C8B-B14F-4D97-AF65-F5344CB8AC3E}">
        <p14:creationId xmlns:p14="http://schemas.microsoft.com/office/powerpoint/2010/main" val="3977469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5</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baseline="0" dirty="0"/>
              <a:t>A </a:t>
            </a:r>
            <a:r>
              <a:rPr lang="en-US" baseline="0" dirty="0" err="1"/>
              <a:t>uvm_sequence</a:t>
            </a:r>
            <a:r>
              <a:rPr lang="en-US" baseline="0" dirty="0"/>
              <a:t> is derived from </a:t>
            </a:r>
            <a:r>
              <a:rPr lang="en-US" baseline="0" dirty="0" err="1"/>
              <a:t>uvm_sequence</a:t>
            </a:r>
            <a:r>
              <a:rPr lang="en-US" baseline="0" dirty="0"/>
              <a:t>. The sequence is parameterized with the type of </a:t>
            </a:r>
            <a:r>
              <a:rPr lang="en-US" baseline="0" dirty="0" err="1"/>
              <a:t>sequence_item</a:t>
            </a:r>
            <a:r>
              <a:rPr lang="en-US" baseline="0" dirty="0"/>
              <a:t>, which defines the type of the item sequence that will send/receive to/from the driver. </a:t>
            </a:r>
          </a:p>
          <a:p>
            <a:pPr eaLnBrk="1" hangingPunct="1"/>
            <a:r>
              <a:rPr lang="en-US" dirty="0"/>
              <a:t>The</a:t>
            </a:r>
            <a:r>
              <a:rPr lang="en-US" baseline="0" dirty="0"/>
              <a:t> sequence has handle req and </a:t>
            </a:r>
            <a:r>
              <a:rPr lang="en-US" baseline="0" dirty="0" err="1"/>
              <a:t>rsp</a:t>
            </a:r>
            <a:r>
              <a:rPr lang="en-US" baseline="0" dirty="0"/>
              <a:t> of </a:t>
            </a:r>
            <a:r>
              <a:rPr lang="en-US" baseline="0" dirty="0" err="1"/>
              <a:t>mem_seq_item</a:t>
            </a:r>
            <a:endParaRPr lang="en-US" baseline="0" dirty="0"/>
          </a:p>
        </p:txBody>
      </p:sp>
    </p:spTree>
    <p:extLst>
      <p:ext uri="{BB962C8B-B14F-4D97-AF65-F5344CB8AC3E}">
        <p14:creationId xmlns:p14="http://schemas.microsoft.com/office/powerpoint/2010/main" val="329481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7</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0" i="0" dirty="0">
                <a:solidFill>
                  <a:srgbClr val="374151"/>
                </a:solidFill>
                <a:effectLst/>
                <a:latin typeface="Söhne"/>
              </a:rPr>
              <a:t>The prefix </a:t>
            </a:r>
            <a:r>
              <a:rPr lang="en-US" dirty="0"/>
              <a:t>m_</a:t>
            </a:r>
            <a:r>
              <a:rPr lang="en-US" b="0" i="0" dirty="0">
                <a:solidFill>
                  <a:srgbClr val="374151"/>
                </a:solidFill>
                <a:effectLst/>
                <a:latin typeface="Söhne"/>
              </a:rPr>
              <a:t> usually stands for "member" in UVM coding style, suggesting that </a:t>
            </a:r>
            <a:r>
              <a:rPr lang="en-US" dirty="0" err="1"/>
              <a:t>m_sequencer</a:t>
            </a:r>
            <a:r>
              <a:rPr lang="en-US" b="0" i="0" dirty="0">
                <a:solidFill>
                  <a:srgbClr val="374151"/>
                </a:solidFill>
                <a:effectLst/>
                <a:latin typeface="Söhne"/>
              </a:rPr>
              <a:t> is a member variable of a class, </a:t>
            </a:r>
            <a:endParaRPr lang="en-US" sz="1200" dirty="0">
              <a:solidFill>
                <a:srgbClr val="000000"/>
              </a:soli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solidFill>
                  <a:srgbClr val="000000"/>
                </a:solidFill>
              </a:rPr>
              <a:t>It's used by the component to access the sequencer for getting sequence items, among other interactions.</a:t>
            </a:r>
          </a:p>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8</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0" i="0" dirty="0">
                <a:solidFill>
                  <a:srgbClr val="374151"/>
                </a:solidFill>
                <a:effectLst/>
                <a:latin typeface="Söhne"/>
              </a:rPr>
              <a:t>The prefix </a:t>
            </a:r>
            <a:r>
              <a:rPr lang="en-US" dirty="0"/>
              <a:t>m_</a:t>
            </a:r>
            <a:r>
              <a:rPr lang="en-US" b="0" i="0" dirty="0">
                <a:solidFill>
                  <a:srgbClr val="374151"/>
                </a:solidFill>
                <a:effectLst/>
                <a:latin typeface="Söhne"/>
              </a:rPr>
              <a:t> usually stands for "member" in UVM coding style, suggesting that </a:t>
            </a:r>
            <a:r>
              <a:rPr lang="en-US" dirty="0" err="1"/>
              <a:t>m_sequencer</a:t>
            </a:r>
            <a:r>
              <a:rPr lang="en-US" b="0" i="0" dirty="0">
                <a:solidFill>
                  <a:srgbClr val="374151"/>
                </a:solidFill>
                <a:effectLst/>
                <a:latin typeface="Söhne"/>
              </a:rPr>
              <a:t> is a member variable of a class, </a:t>
            </a:r>
            <a:endParaRPr lang="en-US" sz="1200" dirty="0">
              <a:solidFill>
                <a:srgbClr val="000000"/>
              </a:soli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solidFill>
                  <a:srgbClr val="000000"/>
                </a:solidFill>
              </a:rPr>
              <a:t>It's used by the component to access the sequencer for getting sequence items, among other interactions.</a:t>
            </a:r>
          </a:p>
          <a:p>
            <a:pPr eaLnBrk="1" hangingPunct="1"/>
            <a:endParaRPr lang="en-US" dirty="0"/>
          </a:p>
        </p:txBody>
      </p:sp>
    </p:spTree>
    <p:extLst>
      <p:ext uri="{BB962C8B-B14F-4D97-AF65-F5344CB8AC3E}">
        <p14:creationId xmlns:p14="http://schemas.microsoft.com/office/powerpoint/2010/main" val="2945787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9</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4124326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555875" y="765175"/>
            <a:ext cx="6048375" cy="750888"/>
          </a:xfrm>
        </p:spPr>
        <p:txBody>
          <a:bodyPr/>
          <a:lstStyle>
            <a:lvl1pPr algn="r">
              <a:defRPr sz="2800" b="1"/>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2555875" y="1485900"/>
            <a:ext cx="6048375"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r">
              <a:buFontTx/>
              <a:buNone/>
              <a:defRPr sz="2400" b="1"/>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92950" y="617538"/>
            <a:ext cx="1871663" cy="6051550"/>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476375" y="617538"/>
            <a:ext cx="5464175"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476375" y="1341438"/>
            <a:ext cx="3667125"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295900" y="1341438"/>
            <a:ext cx="3668713"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8175" y="617538"/>
            <a:ext cx="7056438"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476375" y="1341438"/>
            <a:ext cx="7488238" cy="532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Class Libraries - Recap</a:t>
            </a:r>
          </a:p>
        </p:txBody>
      </p:sp>
      <p:sp>
        <p:nvSpPr>
          <p:cNvPr id="5123" name="Rectangle 3"/>
          <p:cNvSpPr>
            <a:spLocks noGrp="1" noChangeArrowheads="1"/>
          </p:cNvSpPr>
          <p:nvPr>
            <p:ph type="body" idx="1"/>
          </p:nvPr>
        </p:nvSpPr>
        <p:spPr>
          <a:xfrm>
            <a:off x="1908175" y="909638"/>
            <a:ext cx="7056438" cy="5832475"/>
          </a:xfrm>
        </p:spPr>
        <p:txBody>
          <a:bodyPr/>
          <a:lstStyle/>
          <a:p>
            <a:pPr>
              <a:buNone/>
            </a:pPr>
            <a:endParaRPr lang="en-IN" sz="2000" dirty="0">
              <a:solidFill>
                <a:srgbClr val="000000"/>
              </a:solidFill>
            </a:endParaRPr>
          </a:p>
          <a:p>
            <a:pPr>
              <a:buNone/>
            </a:pPr>
            <a:endParaRPr lang="en-US" sz="2200" b="0" dirty="0">
              <a:solidFill>
                <a:srgbClr val="000000"/>
              </a:solidFill>
            </a:endParaRPr>
          </a:p>
        </p:txBody>
      </p:sp>
      <p:pic>
        <p:nvPicPr>
          <p:cNvPr id="2" name="Picture 2" descr="uvm class hierarchy">
            <a:extLst>
              <a:ext uri="{FF2B5EF4-FFF2-40B4-BE49-F238E27FC236}">
                <a16:creationId xmlns:a16="http://schemas.microsoft.com/office/drawing/2014/main" id="{CB18B89A-A4D3-D1D2-DE0F-2AE54A3AEE0E}"/>
              </a:ext>
            </a:extLst>
          </p:cNvPr>
          <p:cNvPicPr>
            <a:picLocks noChangeAspect="1" noChangeArrowheads="1"/>
          </p:cNvPicPr>
          <p:nvPr/>
        </p:nvPicPr>
        <p:blipFill>
          <a:blip r:embed="rId4"/>
          <a:srcRect/>
          <a:stretch>
            <a:fillRect/>
          </a:stretch>
        </p:blipFill>
        <p:spPr bwMode="auto">
          <a:xfrm>
            <a:off x="1908175" y="939078"/>
            <a:ext cx="6723557" cy="5604046"/>
          </a:xfrm>
          <a:prstGeom prst="rect">
            <a:avLst/>
          </a:prstGeom>
          <a:noFill/>
        </p:spPr>
      </p:pic>
    </p:spTree>
    <p:extLst>
      <p:ext uri="{BB962C8B-B14F-4D97-AF65-F5344CB8AC3E}">
        <p14:creationId xmlns:p14="http://schemas.microsoft.com/office/powerpoint/2010/main" val="2699951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400" b="1" dirty="0">
                <a:solidFill>
                  <a:srgbClr val="000000"/>
                </a:solidFill>
              </a:rPr>
              <a:t>Difference between </a:t>
            </a:r>
            <a:r>
              <a:rPr lang="en-US" sz="2400" b="1" dirty="0" err="1">
                <a:solidFill>
                  <a:srgbClr val="000000"/>
                </a:solidFill>
              </a:rPr>
              <a:t>m_sequencer</a:t>
            </a:r>
            <a:r>
              <a:rPr lang="en-US" sz="2400" b="1" dirty="0">
                <a:solidFill>
                  <a:srgbClr val="000000"/>
                </a:solidFill>
              </a:rPr>
              <a:t> and </a:t>
            </a:r>
            <a:r>
              <a:rPr lang="en-US" sz="2400" b="1" dirty="0" err="1">
                <a:solidFill>
                  <a:srgbClr val="000000"/>
                </a:solidFill>
              </a:rPr>
              <a:t>p_sequencer</a:t>
            </a:r>
            <a:endParaRPr lang="en-US" sz="2400" b="1" dirty="0">
              <a:solidFill>
                <a:srgbClr val="000000"/>
              </a:solidFill>
            </a:endParaRPr>
          </a:p>
        </p:txBody>
      </p:sp>
      <p:sp>
        <p:nvSpPr>
          <p:cNvPr id="5123" name="Rectangle 3"/>
          <p:cNvSpPr>
            <a:spLocks noGrp="1" noChangeArrowheads="1"/>
          </p:cNvSpPr>
          <p:nvPr>
            <p:ph type="body" idx="1"/>
          </p:nvPr>
        </p:nvSpPr>
        <p:spPr>
          <a:xfrm>
            <a:off x="1908175" y="909638"/>
            <a:ext cx="7056438" cy="5832475"/>
          </a:xfrm>
        </p:spPr>
        <p:txBody>
          <a:bodyPr/>
          <a:lstStyle/>
          <a:p>
            <a:pPr algn="just">
              <a:buNone/>
            </a:pPr>
            <a:r>
              <a:rPr lang="en-US" sz="2400" dirty="0" err="1">
                <a:solidFill>
                  <a:srgbClr val="000000"/>
                </a:solidFill>
              </a:rPr>
              <a:t>p_sequencer</a:t>
            </a:r>
            <a:endParaRPr lang="en-US" sz="2400" dirty="0">
              <a:solidFill>
                <a:srgbClr val="000000"/>
              </a:solidFill>
            </a:endParaRPr>
          </a:p>
          <a:p>
            <a:pPr algn="just"/>
            <a:r>
              <a:rPr lang="en-US" sz="2200" dirty="0">
                <a:solidFill>
                  <a:srgbClr val="000000"/>
                </a:solidFill>
              </a:rPr>
              <a:t>a variable, used as a handle to access sequencer properties</a:t>
            </a:r>
          </a:p>
          <a:p>
            <a:pPr algn="just"/>
            <a:r>
              <a:rPr lang="en-US" altLang="en-US" sz="2400" b="1" dirty="0" err="1">
                <a:solidFill>
                  <a:schemeClr val="tx1"/>
                </a:solidFill>
                <a:latin typeface="Söhne Mono"/>
              </a:rPr>
              <a:t>p_sequencer</a:t>
            </a:r>
            <a:r>
              <a:rPr lang="en-US" altLang="en-US" sz="2400" dirty="0">
                <a:solidFill>
                  <a:srgbClr val="374151"/>
                </a:solidFill>
                <a:latin typeface="Söhne"/>
              </a:rPr>
              <a:t> is a member of the </a:t>
            </a:r>
            <a:r>
              <a:rPr lang="en-US" altLang="en-US" sz="2400" b="1" dirty="0" err="1">
                <a:solidFill>
                  <a:schemeClr val="tx1"/>
                </a:solidFill>
                <a:latin typeface="Söhne Mono"/>
              </a:rPr>
              <a:t>uvm_sequence</a:t>
            </a:r>
            <a:r>
              <a:rPr lang="en-US" altLang="en-US" sz="2400" dirty="0">
                <a:solidFill>
                  <a:srgbClr val="374151"/>
                </a:solidFill>
                <a:latin typeface="Söhne"/>
              </a:rPr>
              <a:t> class.</a:t>
            </a:r>
            <a:r>
              <a:rPr lang="en-US" altLang="en-US" sz="800" dirty="0">
                <a:solidFill>
                  <a:schemeClr val="tx1"/>
                </a:solidFill>
              </a:rPr>
              <a:t> </a:t>
            </a:r>
          </a:p>
          <a:p>
            <a:pPr algn="just"/>
            <a:r>
              <a:rPr lang="en-US" altLang="en-US" sz="2400" dirty="0">
                <a:solidFill>
                  <a:schemeClr val="tx1"/>
                </a:solidFill>
                <a:latin typeface="Söhne Mono"/>
              </a:rPr>
              <a:t>It</a:t>
            </a:r>
            <a:r>
              <a:rPr lang="en-US" altLang="en-US" sz="2400" b="1" dirty="0">
                <a:solidFill>
                  <a:schemeClr val="tx1"/>
                </a:solidFill>
                <a:latin typeface="Söhne Mono"/>
              </a:rPr>
              <a:t> </a:t>
            </a:r>
            <a:r>
              <a:rPr lang="en-US" altLang="en-US" sz="2400" dirty="0">
                <a:solidFill>
                  <a:srgbClr val="374151"/>
                </a:solidFill>
                <a:latin typeface="Söhne"/>
              </a:rPr>
              <a:t>is not a standard UVM identifier</a:t>
            </a:r>
            <a:r>
              <a:rPr lang="en-US" altLang="en-US" sz="800" dirty="0">
                <a:solidFill>
                  <a:schemeClr val="tx1"/>
                </a:solidFill>
              </a:rPr>
              <a:t> </a:t>
            </a:r>
            <a:endParaRPr lang="en-US" sz="2200" dirty="0">
              <a:solidFill>
                <a:srgbClr val="000000"/>
              </a:solidFill>
            </a:endParaRPr>
          </a:p>
          <a:p>
            <a:pPr algn="just"/>
            <a:r>
              <a:rPr lang="en-US" sz="2000" dirty="0">
                <a:solidFill>
                  <a:srgbClr val="000000"/>
                </a:solidFill>
              </a:rPr>
              <a:t>Used within UVM drivers or other components that need to interact with a sequencer.</a:t>
            </a:r>
            <a:endParaRPr lang="en-US" sz="2200" dirty="0">
              <a:solidFill>
                <a:srgbClr val="000000"/>
              </a:solidFill>
            </a:endParaRPr>
          </a:p>
          <a:p>
            <a:r>
              <a:rPr lang="en-US" sz="2200" dirty="0">
                <a:solidFill>
                  <a:srgbClr val="000000"/>
                </a:solidFill>
              </a:rPr>
              <a:t>Defined using the macro `</a:t>
            </a:r>
            <a:r>
              <a:rPr lang="en-US" sz="2200" dirty="0" err="1">
                <a:solidFill>
                  <a:srgbClr val="000000"/>
                </a:solidFill>
              </a:rPr>
              <a:t>uvm_declare_p_sequencer</a:t>
            </a:r>
            <a:r>
              <a:rPr lang="en-US" sz="2200" dirty="0">
                <a:solidFill>
                  <a:srgbClr val="000000"/>
                </a:solidFill>
              </a:rPr>
              <a:t>(SEQUENCER_NAME)</a:t>
            </a:r>
          </a:p>
          <a:p>
            <a:r>
              <a:rPr lang="en-US" sz="2000" dirty="0">
                <a:solidFill>
                  <a:srgbClr val="000000"/>
                </a:solidFill>
              </a:rPr>
              <a:t>It is a pointer or handle to the sequencer that is currently executing the sequence.</a:t>
            </a:r>
          </a:p>
          <a:p>
            <a:r>
              <a:rPr lang="en-US" sz="2000" dirty="0">
                <a:solidFill>
                  <a:srgbClr val="000000"/>
                </a:solidFill>
              </a:rPr>
              <a:t>Automatically cast to the correct sequencer type within a sequence when you start the sequence on a specific sequencer type.</a:t>
            </a:r>
            <a:endParaRPr lang="en-US" sz="1400" dirty="0">
              <a:solidFill>
                <a:srgbClr val="000000"/>
              </a:solidFill>
            </a:endParaRPr>
          </a:p>
        </p:txBody>
      </p:sp>
    </p:spTree>
    <p:extLst>
      <p:ext uri="{BB962C8B-B14F-4D97-AF65-F5344CB8AC3E}">
        <p14:creationId xmlns:p14="http://schemas.microsoft.com/office/powerpoint/2010/main" val="177870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2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400" b="1" dirty="0">
                <a:solidFill>
                  <a:srgbClr val="000000"/>
                </a:solidFill>
              </a:rPr>
              <a:t>Difference between </a:t>
            </a:r>
            <a:r>
              <a:rPr lang="en-US" sz="2400" b="1" dirty="0" err="1">
                <a:solidFill>
                  <a:srgbClr val="000000"/>
                </a:solidFill>
              </a:rPr>
              <a:t>m_sequencer</a:t>
            </a:r>
            <a:r>
              <a:rPr lang="en-US" sz="2400" b="1" dirty="0">
                <a:solidFill>
                  <a:srgbClr val="000000"/>
                </a:solidFill>
              </a:rPr>
              <a:t> and </a:t>
            </a:r>
            <a:r>
              <a:rPr lang="en-US" sz="2400" b="1" dirty="0" err="1">
                <a:solidFill>
                  <a:srgbClr val="000000"/>
                </a:solidFill>
              </a:rPr>
              <a:t>p_sequencer</a:t>
            </a:r>
            <a:endParaRPr lang="en-US" sz="2400" b="1" dirty="0">
              <a:solidFill>
                <a:srgbClr val="000000"/>
              </a:solidFill>
            </a:endParaRPr>
          </a:p>
        </p:txBody>
      </p:sp>
      <p:sp>
        <p:nvSpPr>
          <p:cNvPr id="3" name="Rectangle 2">
            <a:extLst>
              <a:ext uri="{FF2B5EF4-FFF2-40B4-BE49-F238E27FC236}">
                <a16:creationId xmlns:a16="http://schemas.microsoft.com/office/drawing/2014/main" id="{C22AE9F4-A14C-649C-59B4-F9D9E5708A35}"/>
              </a:ext>
            </a:extLst>
          </p:cNvPr>
          <p:cNvSpPr>
            <a:spLocks noChangeArrowheads="1"/>
          </p:cNvSpPr>
          <p:nvPr/>
        </p:nvSpPr>
        <p:spPr bwMode="auto">
          <a:xfrm>
            <a:off x="0" y="-138499"/>
            <a:ext cx="25199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74151"/>
                </a:solidFill>
                <a:effectLst/>
                <a:latin typeface="Söhne"/>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Content Placeholder 4">
            <a:extLst>
              <a:ext uri="{FF2B5EF4-FFF2-40B4-BE49-F238E27FC236}">
                <a16:creationId xmlns:a16="http://schemas.microsoft.com/office/drawing/2014/main" id="{108540B9-BEB9-C97D-4273-90AC9246C195}"/>
              </a:ext>
            </a:extLst>
          </p:cNvPr>
          <p:cNvSpPr>
            <a:spLocks noGrp="1"/>
          </p:cNvSpPr>
          <p:nvPr>
            <p:ph idx="1"/>
          </p:nvPr>
        </p:nvSpPr>
        <p:spPr>
          <a:xfrm>
            <a:off x="1908298" y="1413718"/>
            <a:ext cx="7488238" cy="5327650"/>
          </a:xfrm>
        </p:spPr>
        <p:txBody>
          <a:bodyPr/>
          <a:lstStyle/>
          <a:p>
            <a:pPr marL="0" indent="0">
              <a:buNone/>
            </a:pPr>
            <a:r>
              <a:rPr lang="en-US" sz="1600" dirty="0">
                <a:solidFill>
                  <a:srgbClr val="000000"/>
                </a:solidFill>
              </a:rPr>
              <a:t>class </a:t>
            </a:r>
            <a:r>
              <a:rPr lang="en-US" sz="1600" dirty="0" err="1">
                <a:solidFill>
                  <a:srgbClr val="000000"/>
                </a:solidFill>
              </a:rPr>
              <a:t>my_driver</a:t>
            </a:r>
            <a:r>
              <a:rPr lang="en-US" sz="1600" dirty="0">
                <a:solidFill>
                  <a:srgbClr val="000000"/>
                </a:solidFill>
              </a:rPr>
              <a:t> extends </a:t>
            </a:r>
            <a:r>
              <a:rPr lang="en-US" sz="1600" dirty="0" err="1">
                <a:solidFill>
                  <a:srgbClr val="000000"/>
                </a:solidFill>
              </a:rPr>
              <a:t>uvm_driver</a:t>
            </a:r>
            <a:r>
              <a:rPr lang="en-US" sz="1600" dirty="0">
                <a:solidFill>
                  <a:srgbClr val="000000"/>
                </a:solidFill>
              </a:rPr>
              <a:t> #(my_sequence_item);</a:t>
            </a:r>
          </a:p>
          <a:p>
            <a:pPr marL="0" indent="0">
              <a:buNone/>
            </a:pPr>
            <a:r>
              <a:rPr lang="en-US" sz="1600" dirty="0">
                <a:solidFill>
                  <a:srgbClr val="000000"/>
                </a:solidFill>
              </a:rPr>
              <a:t>    // Casting the generic </a:t>
            </a:r>
            <a:r>
              <a:rPr lang="en-US" sz="1600" dirty="0" err="1">
                <a:solidFill>
                  <a:srgbClr val="000000"/>
                </a:solidFill>
              </a:rPr>
              <a:t>uvm_sequencer</a:t>
            </a:r>
            <a:r>
              <a:rPr lang="en-US" sz="1600" dirty="0">
                <a:solidFill>
                  <a:srgbClr val="000000"/>
                </a:solidFill>
              </a:rPr>
              <a:t> to a specific sequencer type</a:t>
            </a:r>
          </a:p>
          <a:p>
            <a:pPr marL="0" indent="0">
              <a:buNone/>
            </a:pPr>
            <a:r>
              <a:rPr lang="en-US" sz="1600" dirty="0">
                <a:solidFill>
                  <a:srgbClr val="000000"/>
                </a:solidFill>
              </a:rPr>
              <a:t>    function new(string name, </a:t>
            </a:r>
            <a:r>
              <a:rPr lang="en-US" sz="1600" dirty="0" err="1">
                <a:solidFill>
                  <a:srgbClr val="000000"/>
                </a:solidFill>
              </a:rPr>
              <a:t>uvm_component</a:t>
            </a:r>
            <a:r>
              <a:rPr lang="en-US" sz="1600" dirty="0">
                <a:solidFill>
                  <a:srgbClr val="000000"/>
                </a:solidFill>
              </a:rPr>
              <a:t> parent);</a:t>
            </a:r>
          </a:p>
          <a:p>
            <a:pPr marL="0" indent="0">
              <a:buNone/>
            </a:pPr>
            <a:r>
              <a:rPr lang="en-US" sz="1600" dirty="0">
                <a:solidFill>
                  <a:srgbClr val="000000"/>
                </a:solidFill>
              </a:rPr>
              <a:t>        </a:t>
            </a:r>
            <a:r>
              <a:rPr lang="en-US" sz="1600" dirty="0" err="1">
                <a:solidFill>
                  <a:srgbClr val="000000"/>
                </a:solidFill>
              </a:rPr>
              <a:t>super.new</a:t>
            </a:r>
            <a:r>
              <a:rPr lang="en-US" sz="1600" dirty="0">
                <a:solidFill>
                  <a:srgbClr val="000000"/>
                </a:solidFill>
              </a:rPr>
              <a:t>(name, parent);</a:t>
            </a:r>
          </a:p>
          <a:p>
            <a:pPr marL="0" indent="0">
              <a:buNone/>
            </a:pPr>
            <a:r>
              <a:rPr lang="en-US" sz="1600" dirty="0">
                <a:solidFill>
                  <a:srgbClr val="000000"/>
                </a:solidFill>
              </a:rPr>
              <a:t>    </a:t>
            </a:r>
            <a:r>
              <a:rPr lang="en-US" sz="1600" dirty="0" err="1">
                <a:solidFill>
                  <a:srgbClr val="000000"/>
                </a:solidFill>
              </a:rPr>
              <a:t>endfunction</a:t>
            </a:r>
            <a:endParaRPr lang="en-US" sz="1600" dirty="0">
              <a:solidFill>
                <a:srgbClr val="000000"/>
              </a:solidFill>
            </a:endParaRPr>
          </a:p>
          <a:p>
            <a:pPr marL="0" indent="0">
              <a:buNone/>
            </a:pPr>
            <a:endParaRPr lang="en-US" sz="1600" dirty="0">
              <a:solidFill>
                <a:srgbClr val="000000"/>
              </a:solidFill>
            </a:endParaRPr>
          </a:p>
          <a:p>
            <a:pPr marL="0" indent="0">
              <a:buNone/>
            </a:pPr>
            <a:r>
              <a:rPr lang="en-US" sz="1600" dirty="0">
                <a:solidFill>
                  <a:srgbClr val="000000"/>
                </a:solidFill>
              </a:rPr>
              <a:t>    virtual task </a:t>
            </a:r>
            <a:r>
              <a:rPr lang="en-US" sz="1600" dirty="0" err="1">
                <a:solidFill>
                  <a:srgbClr val="000000"/>
                </a:solidFill>
              </a:rPr>
              <a:t>run_phase</a:t>
            </a:r>
            <a:r>
              <a:rPr lang="en-US" sz="1600" dirty="0">
                <a:solidFill>
                  <a:srgbClr val="000000"/>
                </a:solidFill>
              </a:rPr>
              <a:t>(</a:t>
            </a:r>
            <a:r>
              <a:rPr lang="en-US" sz="1600" dirty="0" err="1">
                <a:solidFill>
                  <a:srgbClr val="000000"/>
                </a:solidFill>
              </a:rPr>
              <a:t>uvm_phase</a:t>
            </a:r>
            <a:r>
              <a:rPr lang="en-US" sz="1600" dirty="0">
                <a:solidFill>
                  <a:srgbClr val="000000"/>
                </a:solidFill>
              </a:rPr>
              <a:t> phase);</a:t>
            </a:r>
          </a:p>
          <a:p>
            <a:pPr marL="0" indent="0">
              <a:buNone/>
            </a:pPr>
            <a:r>
              <a:rPr lang="en-US" sz="1600" dirty="0">
                <a:solidFill>
                  <a:srgbClr val="000000"/>
                </a:solidFill>
              </a:rPr>
              <a:t>        </a:t>
            </a:r>
            <a:r>
              <a:rPr lang="en-US" sz="1600" dirty="0" err="1">
                <a:solidFill>
                  <a:srgbClr val="000000"/>
                </a:solidFill>
              </a:rPr>
              <a:t>my_sequencer_specific_type</a:t>
            </a:r>
            <a:r>
              <a:rPr lang="en-US" sz="1600" dirty="0">
                <a:solidFill>
                  <a:srgbClr val="000000"/>
                </a:solidFill>
              </a:rPr>
              <a:t> </a:t>
            </a:r>
            <a:r>
              <a:rPr lang="en-US" sz="1600" dirty="0" err="1">
                <a:solidFill>
                  <a:srgbClr val="000000"/>
                </a:solidFill>
              </a:rPr>
              <a:t>p_sequencer</a:t>
            </a:r>
            <a:r>
              <a:rPr lang="en-US" sz="1600" dirty="0">
                <a:solidFill>
                  <a:srgbClr val="000000"/>
                </a:solidFill>
              </a:rPr>
              <a:t>;</a:t>
            </a:r>
          </a:p>
          <a:p>
            <a:pPr marL="0" indent="0">
              <a:buNone/>
            </a:pPr>
            <a:r>
              <a:rPr lang="en-US" sz="1600" dirty="0">
                <a:solidFill>
                  <a:srgbClr val="000000"/>
                </a:solidFill>
              </a:rPr>
              <a:t>        </a:t>
            </a:r>
            <a:r>
              <a:rPr lang="en-US" sz="1600" dirty="0" err="1">
                <a:solidFill>
                  <a:srgbClr val="000000"/>
                </a:solidFill>
              </a:rPr>
              <a:t>p_sequencer</a:t>
            </a:r>
            <a:r>
              <a:rPr lang="en-US" sz="1600" dirty="0">
                <a:solidFill>
                  <a:srgbClr val="000000"/>
                </a:solidFill>
              </a:rPr>
              <a:t> = </a:t>
            </a:r>
            <a:r>
              <a:rPr lang="en-US" sz="1600" dirty="0" err="1">
                <a:solidFill>
                  <a:srgbClr val="000000"/>
                </a:solidFill>
              </a:rPr>
              <a:t>my_sequencer_specific_type</a:t>
            </a:r>
            <a:r>
              <a:rPr lang="en-US" sz="1600" dirty="0">
                <a:solidFill>
                  <a:srgbClr val="000000"/>
                </a:solidFill>
              </a:rPr>
              <a:t>(</a:t>
            </a:r>
            <a:r>
              <a:rPr lang="en-US" sz="1600" dirty="0" err="1">
                <a:solidFill>
                  <a:srgbClr val="000000"/>
                </a:solidFill>
              </a:rPr>
              <a:t>m_sequencer</a:t>
            </a:r>
            <a:r>
              <a:rPr lang="en-US" sz="1600" dirty="0">
                <a:solidFill>
                  <a:srgbClr val="000000"/>
                </a:solidFill>
              </a:rPr>
              <a:t>); // Casting</a:t>
            </a:r>
          </a:p>
          <a:p>
            <a:pPr marL="0" indent="0">
              <a:buNone/>
            </a:pPr>
            <a:r>
              <a:rPr lang="en-US" sz="1600" dirty="0">
                <a:solidFill>
                  <a:srgbClr val="000000"/>
                </a:solidFill>
              </a:rPr>
              <a:t>        // Now </a:t>
            </a:r>
            <a:r>
              <a:rPr lang="en-US" sz="1600" dirty="0" err="1">
                <a:solidFill>
                  <a:srgbClr val="000000"/>
                </a:solidFill>
              </a:rPr>
              <a:t>p_sequencer</a:t>
            </a:r>
            <a:r>
              <a:rPr lang="en-US" sz="1600" dirty="0">
                <a:solidFill>
                  <a:srgbClr val="000000"/>
                </a:solidFill>
              </a:rPr>
              <a:t> can be used to access specific methods or properties</a:t>
            </a:r>
          </a:p>
          <a:p>
            <a:pPr marL="0" indent="0">
              <a:buNone/>
            </a:pPr>
            <a:r>
              <a:rPr lang="en-US" sz="1600" dirty="0">
                <a:solidFill>
                  <a:srgbClr val="000000"/>
                </a:solidFill>
              </a:rPr>
              <a:t>    </a:t>
            </a:r>
            <a:r>
              <a:rPr lang="en-US" sz="1600" dirty="0" err="1">
                <a:solidFill>
                  <a:srgbClr val="000000"/>
                </a:solidFill>
              </a:rPr>
              <a:t>endtask</a:t>
            </a:r>
            <a:endParaRPr lang="en-US" sz="1600" dirty="0">
              <a:solidFill>
                <a:srgbClr val="000000"/>
              </a:solidFill>
            </a:endParaRPr>
          </a:p>
          <a:p>
            <a:pPr marL="0" indent="0">
              <a:buNone/>
            </a:pPr>
            <a:r>
              <a:rPr lang="en-US" sz="1600" dirty="0" err="1">
                <a:solidFill>
                  <a:srgbClr val="000000"/>
                </a:solidFill>
              </a:rPr>
              <a:t>endclass</a:t>
            </a:r>
            <a:endParaRPr lang="en-US" sz="1600" dirty="0">
              <a:solidFill>
                <a:srgbClr val="000000"/>
              </a:solidFill>
            </a:endParaRPr>
          </a:p>
        </p:txBody>
      </p:sp>
    </p:spTree>
    <p:extLst>
      <p:ext uri="{BB962C8B-B14F-4D97-AF65-F5344CB8AC3E}">
        <p14:creationId xmlns:p14="http://schemas.microsoft.com/office/powerpoint/2010/main" val="499899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a:t>
            </a:r>
          </a:p>
        </p:txBody>
      </p:sp>
      <p:sp>
        <p:nvSpPr>
          <p:cNvPr id="5123" name="Rectangle 3"/>
          <p:cNvSpPr>
            <a:spLocks noGrp="1" noChangeArrowheads="1"/>
          </p:cNvSpPr>
          <p:nvPr>
            <p:ph type="body" idx="1"/>
          </p:nvPr>
        </p:nvSpPr>
        <p:spPr>
          <a:xfrm>
            <a:off x="1908175" y="909638"/>
            <a:ext cx="7056438" cy="5832475"/>
          </a:xfrm>
        </p:spPr>
        <p:txBody>
          <a:bodyPr/>
          <a:lstStyle/>
          <a:p>
            <a:pPr marL="457200" indent="-457200" algn="just" eaLnBrk="1" hangingPunct="1">
              <a:buNone/>
            </a:pPr>
            <a:r>
              <a:rPr lang="en-US" sz="2400" i="1" dirty="0">
                <a:solidFill>
                  <a:srgbClr val="000000"/>
                </a:solidFill>
              </a:rPr>
              <a:t>3. 	Define the body method</a:t>
            </a:r>
          </a:p>
          <a:p>
            <a:pPr marL="457200" indent="-457200" algn="just" eaLnBrk="1" hangingPunct="1">
              <a:buNone/>
            </a:pPr>
            <a:r>
              <a:rPr lang="en-US" sz="1800" dirty="0">
                <a:solidFill>
                  <a:srgbClr val="000000"/>
                </a:solidFill>
              </a:rPr>
              <a:t>// This task is virtual so that child classes can override this task definition</a:t>
            </a:r>
          </a:p>
          <a:p>
            <a:pPr marL="457200" indent="-457200" algn="just" eaLnBrk="1" hangingPunct="1">
              <a:buNone/>
            </a:pPr>
            <a:r>
              <a:rPr lang="en-US" sz="2200" dirty="0">
                <a:solidFill>
                  <a:srgbClr val="000000"/>
                </a:solidFill>
              </a:rPr>
              <a:t>virtual task body();</a:t>
            </a:r>
          </a:p>
          <a:p>
            <a:pPr marL="457200" indent="-457200" algn="just" eaLnBrk="1" hangingPunct="1">
              <a:buNone/>
            </a:pPr>
            <a:r>
              <a:rPr lang="en-US" sz="2200" dirty="0">
                <a:solidFill>
                  <a:srgbClr val="000000"/>
                </a:solidFill>
              </a:rPr>
              <a:t>	//Stimulus for this sequence </a:t>
            </a:r>
          </a:p>
          <a:p>
            <a:pPr marL="457200" indent="-457200" algn="just" eaLnBrk="1" hangingPunct="1">
              <a:buNone/>
            </a:pPr>
            <a:r>
              <a:rPr lang="en-US" sz="2200" dirty="0" err="1">
                <a:solidFill>
                  <a:srgbClr val="000000"/>
                </a:solidFill>
              </a:rPr>
              <a:t>endtask</a:t>
            </a:r>
            <a:endParaRPr lang="en-US" sz="2200" dirty="0">
              <a:solidFill>
                <a:srgbClr val="000000"/>
              </a:solidFill>
            </a:endParaRPr>
          </a:p>
          <a:p>
            <a:pPr marL="457200" indent="-457200" algn="just" eaLnBrk="1" hangingPunct="1">
              <a:buNone/>
            </a:pPr>
            <a:endParaRPr lang="en-US" sz="2200" dirty="0">
              <a:solidFill>
                <a:srgbClr val="000000"/>
              </a:solidFill>
            </a:endParaRPr>
          </a:p>
          <a:p>
            <a:pPr marL="457200" indent="-457200" algn="just" eaLnBrk="1" hangingPunct="1">
              <a:buNone/>
            </a:pPr>
            <a:endParaRPr lang="en-US" sz="2200" dirty="0">
              <a:solidFill>
                <a:srgbClr val="000000"/>
              </a:solidFill>
            </a:endParaRPr>
          </a:p>
          <a:p>
            <a:pPr marL="457200" indent="-457200" algn="just" eaLnBrk="1" hangingPunct="1">
              <a:buNone/>
            </a:pPr>
            <a:endParaRPr lang="en-US" sz="2400" dirty="0">
              <a:solidFill>
                <a:srgbClr val="000000"/>
              </a:solidFill>
            </a:endParaRPr>
          </a:p>
          <a:p>
            <a:pPr marL="457200" indent="-457200" algn="just" eaLnBrk="1" hangingPunct="1">
              <a:buNone/>
            </a:pPr>
            <a:endParaRPr lang="en-US" sz="2200" dirty="0">
              <a:solidFill>
                <a:srgbClr val="000000"/>
              </a:solidFill>
            </a:endParaRPr>
          </a:p>
        </p:txBody>
      </p:sp>
      <p:pic>
        <p:nvPicPr>
          <p:cNvPr id="7170" name="Picture 2"/>
          <p:cNvPicPr>
            <a:picLocks noChangeAspect="1" noChangeArrowheads="1"/>
          </p:cNvPicPr>
          <p:nvPr/>
        </p:nvPicPr>
        <p:blipFill>
          <a:blip r:embed="rId4"/>
          <a:srcRect/>
          <a:stretch>
            <a:fillRect/>
          </a:stretch>
        </p:blipFill>
        <p:spPr bwMode="auto">
          <a:xfrm>
            <a:off x="2974751" y="973149"/>
            <a:ext cx="4929222" cy="58907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r>
              <a:rPr lang="en-US" sz="2200" dirty="0">
                <a:solidFill>
                  <a:srgbClr val="000000"/>
                </a:solidFill>
              </a:rPr>
              <a:t>Most important properties of a sequence are:</a:t>
            </a:r>
          </a:p>
          <a:p>
            <a:pPr lvl="1" algn="just"/>
            <a:r>
              <a:rPr lang="en-US" sz="1800" dirty="0">
                <a:solidFill>
                  <a:srgbClr val="000000"/>
                </a:solidFill>
              </a:rPr>
              <a:t>Body method</a:t>
            </a:r>
          </a:p>
          <a:p>
            <a:pPr lvl="1" algn="just"/>
            <a:r>
              <a:rPr lang="en-US" sz="1800" dirty="0" err="1">
                <a:solidFill>
                  <a:srgbClr val="000000"/>
                </a:solidFill>
              </a:rPr>
              <a:t>m_sequencer</a:t>
            </a:r>
            <a:r>
              <a:rPr lang="en-US" sz="1800" dirty="0">
                <a:solidFill>
                  <a:srgbClr val="000000"/>
                </a:solidFill>
              </a:rPr>
              <a:t> handle</a:t>
            </a:r>
          </a:p>
          <a:p>
            <a:pPr lvl="1" algn="just"/>
            <a:endParaRPr lang="en-US" sz="1800" dirty="0">
              <a:solidFill>
                <a:srgbClr val="000000"/>
              </a:solidFill>
            </a:endParaRPr>
          </a:p>
          <a:p>
            <a:pPr algn="just"/>
            <a:r>
              <a:rPr lang="en-US" sz="2200" dirty="0">
                <a:solidFill>
                  <a:srgbClr val="000000"/>
                </a:solidFill>
              </a:rPr>
              <a:t>The sequence gets executed on calling </a:t>
            </a:r>
            <a:r>
              <a:rPr lang="en-US" sz="2200" i="1" dirty="0">
                <a:solidFill>
                  <a:srgbClr val="000000"/>
                </a:solidFill>
              </a:rPr>
              <a:t>start of the sequence </a:t>
            </a:r>
            <a:r>
              <a:rPr lang="en-US" sz="2200" dirty="0">
                <a:solidFill>
                  <a:srgbClr val="000000"/>
                </a:solidFill>
              </a:rPr>
              <a:t>from the test.</a:t>
            </a:r>
          </a:p>
          <a:p>
            <a:pPr lvl="1" algn="just">
              <a:buNone/>
            </a:pPr>
            <a:r>
              <a:rPr lang="en-US" sz="1800" dirty="0" err="1">
                <a:solidFill>
                  <a:srgbClr val="000000"/>
                </a:solidFill>
              </a:rPr>
              <a:t>Sequence_name.start</a:t>
            </a:r>
            <a:r>
              <a:rPr lang="en-US" sz="1800" dirty="0">
                <a:solidFill>
                  <a:srgbClr val="000000"/>
                </a:solidFill>
              </a:rPr>
              <a:t>(</a:t>
            </a:r>
            <a:r>
              <a:rPr lang="en-US" sz="1800" dirty="0" err="1">
                <a:solidFill>
                  <a:srgbClr val="000000"/>
                </a:solidFill>
              </a:rPr>
              <a:t>sequencer_name</a:t>
            </a:r>
            <a:r>
              <a:rPr lang="en-US" sz="1800" dirty="0">
                <a:solidFill>
                  <a:srgbClr val="000000"/>
                </a:solidFill>
              </a:rPr>
              <a:t>);</a:t>
            </a:r>
          </a:p>
          <a:p>
            <a:pPr lvl="1" algn="just">
              <a:buNone/>
            </a:pPr>
            <a:endParaRPr lang="en-US" sz="1800" dirty="0">
              <a:solidFill>
                <a:srgbClr val="000000"/>
              </a:solidFill>
            </a:endParaRPr>
          </a:p>
          <a:p>
            <a:pPr algn="just"/>
            <a:r>
              <a:rPr lang="en-US" sz="2200" dirty="0" err="1">
                <a:solidFill>
                  <a:srgbClr val="000000"/>
                </a:solidFill>
              </a:rPr>
              <a:t>sequencer_name</a:t>
            </a:r>
            <a:r>
              <a:rPr lang="en-US" sz="2200" dirty="0">
                <a:solidFill>
                  <a:srgbClr val="000000"/>
                </a:solidFill>
              </a:rPr>
              <a:t> specifies on which sequencer the sequence has to run</a:t>
            </a:r>
          </a:p>
          <a:p>
            <a:pPr lvl="1" algn="just"/>
            <a:r>
              <a:rPr lang="en-US" sz="1800" dirty="0">
                <a:solidFill>
                  <a:srgbClr val="000000"/>
                </a:solidFill>
              </a:rPr>
              <a:t>There are methods, macros and pre-defined callbacks associated with </a:t>
            </a:r>
            <a:r>
              <a:rPr lang="en-US" sz="1800" dirty="0" err="1">
                <a:solidFill>
                  <a:srgbClr val="000000"/>
                </a:solidFill>
              </a:rPr>
              <a:t>uvm_sequence</a:t>
            </a:r>
            <a:r>
              <a:rPr lang="en-US" sz="1800" dirty="0">
                <a:solidFill>
                  <a:srgbClr val="000000"/>
                </a:solidFill>
              </a:rPr>
              <a:t>.</a:t>
            </a:r>
          </a:p>
          <a:p>
            <a:pPr lvl="1" algn="just"/>
            <a:r>
              <a:rPr lang="en-US" sz="1800" dirty="0">
                <a:solidFill>
                  <a:srgbClr val="000000"/>
                </a:solidFill>
              </a:rPr>
              <a:t>Users can define the methods(task or function) to pre-defined callbacks, these methods will get executed automatically upon calling start of the sequence.</a:t>
            </a:r>
          </a:p>
          <a:p>
            <a:pPr lvl="1" algn="just"/>
            <a:r>
              <a:rPr lang="en-US" sz="1800" dirty="0">
                <a:solidFill>
                  <a:srgbClr val="000000"/>
                </a:solidFill>
              </a:rPr>
              <a:t>These methods should not be called directly by the user.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a:t>
            </a:r>
          </a:p>
        </p:txBody>
      </p:sp>
      <p:sp>
        <p:nvSpPr>
          <p:cNvPr id="2" name="Rectangle 3">
            <a:extLst>
              <a:ext uri="{FF2B5EF4-FFF2-40B4-BE49-F238E27FC236}">
                <a16:creationId xmlns:a16="http://schemas.microsoft.com/office/drawing/2014/main" id="{3978B596-63DE-7A32-50DD-6BA91142031C}"/>
              </a:ext>
            </a:extLst>
          </p:cNvPr>
          <p:cNvSpPr txBox="1">
            <a:spLocks noChangeArrowheads="1"/>
          </p:cNvSpPr>
          <p:nvPr/>
        </p:nvSpPr>
        <p:spPr bwMode="auto">
          <a:xfrm>
            <a:off x="1763688" y="908720"/>
            <a:ext cx="7056438" cy="367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n-US" sz="2000" kern="0" dirty="0">
                <a:solidFill>
                  <a:srgbClr val="000000"/>
                </a:solidFill>
              </a:rPr>
              <a:t>Body method</a:t>
            </a:r>
          </a:p>
          <a:p>
            <a:pPr lvl="1" algn="just"/>
            <a:r>
              <a:rPr lang="en-US" sz="1800" b="0" kern="0" dirty="0">
                <a:solidFill>
                  <a:srgbClr val="000000"/>
                </a:solidFill>
              </a:rPr>
              <a:t>The operation which is intended to be done by sequence is defined inside a body method.</a:t>
            </a:r>
          </a:p>
          <a:p>
            <a:pPr lvl="1" algn="just"/>
            <a:r>
              <a:rPr lang="en-US" sz="1800" b="0" kern="0" dirty="0">
                <a:solidFill>
                  <a:srgbClr val="000000"/>
                </a:solidFill>
              </a:rPr>
              <a:t>Along with a body() method,  </a:t>
            </a:r>
            <a:r>
              <a:rPr lang="en-US" sz="1800" b="0" kern="0" dirty="0" err="1">
                <a:solidFill>
                  <a:srgbClr val="000000"/>
                </a:solidFill>
              </a:rPr>
              <a:t>pre_body</a:t>
            </a:r>
            <a:r>
              <a:rPr lang="en-US" sz="1800" b="0" kern="0" dirty="0">
                <a:solidFill>
                  <a:srgbClr val="000000"/>
                </a:solidFill>
              </a:rPr>
              <a:t>, and </a:t>
            </a:r>
            <a:r>
              <a:rPr lang="en-US" sz="1800" b="0" kern="0" dirty="0" err="1">
                <a:solidFill>
                  <a:srgbClr val="000000"/>
                </a:solidFill>
              </a:rPr>
              <a:t>post_body</a:t>
            </a:r>
            <a:r>
              <a:rPr lang="en-US" sz="1800" b="0" kern="0" dirty="0">
                <a:solidFill>
                  <a:srgbClr val="000000"/>
                </a:solidFill>
              </a:rPr>
              <a:t> methods are called by default</a:t>
            </a:r>
          </a:p>
          <a:p>
            <a:pPr lvl="1" algn="just"/>
            <a:r>
              <a:rPr lang="en-US" sz="1800" b="0" kern="0" dirty="0">
                <a:solidFill>
                  <a:srgbClr val="000000"/>
                </a:solidFill>
              </a:rPr>
              <a:t>These </a:t>
            </a:r>
            <a:r>
              <a:rPr lang="en-US" sz="1800" b="0" kern="0" dirty="0" err="1">
                <a:solidFill>
                  <a:srgbClr val="000000"/>
                </a:solidFill>
              </a:rPr>
              <a:t>pre_body</a:t>
            </a:r>
            <a:r>
              <a:rPr lang="en-US" sz="1800" b="0" kern="0" dirty="0">
                <a:solidFill>
                  <a:srgbClr val="000000"/>
                </a:solidFill>
              </a:rPr>
              <a:t> and </a:t>
            </a:r>
            <a:r>
              <a:rPr lang="en-US" sz="1800" b="0" kern="0" dirty="0" err="1">
                <a:solidFill>
                  <a:srgbClr val="000000"/>
                </a:solidFill>
              </a:rPr>
              <a:t>post_body</a:t>
            </a:r>
            <a:r>
              <a:rPr lang="en-US" sz="1800" b="0" kern="0" dirty="0">
                <a:solidFill>
                  <a:srgbClr val="000000"/>
                </a:solidFill>
              </a:rPr>
              <a:t> tasks are additional (which are useful to perform any operation before and after the execution of the body() method. </a:t>
            </a:r>
          </a:p>
          <a:p>
            <a:pPr lvl="1" algn="just"/>
            <a:r>
              <a:rPr lang="en-US" sz="1800" b="0" kern="0" dirty="0" err="1">
                <a:solidFill>
                  <a:srgbClr val="000000"/>
                </a:solidFill>
              </a:rPr>
              <a:t>pre_body</a:t>
            </a:r>
            <a:r>
              <a:rPr lang="en-US" sz="1800" b="0" kern="0" dirty="0">
                <a:solidFill>
                  <a:srgbClr val="000000"/>
                </a:solidFill>
              </a:rPr>
              <a:t>() and </a:t>
            </a:r>
            <a:r>
              <a:rPr lang="en-US" sz="1800" b="0" kern="0" dirty="0" err="1">
                <a:solidFill>
                  <a:srgbClr val="000000"/>
                </a:solidFill>
              </a:rPr>
              <a:t>post_body</a:t>
            </a:r>
            <a:r>
              <a:rPr lang="en-US" sz="1800" b="0" kern="0" dirty="0">
                <a:solidFill>
                  <a:srgbClr val="000000"/>
                </a:solidFill>
              </a:rPr>
              <a:t>() methods are optional.</a:t>
            </a:r>
          </a:p>
          <a:p>
            <a:pPr lvl="1" algn="just"/>
            <a:endParaRPr lang="en-US" sz="1800" b="0" kern="0" dirty="0">
              <a:solidFill>
                <a:srgbClr val="000000"/>
              </a:solidFill>
            </a:endParaRPr>
          </a:p>
        </p:txBody>
      </p:sp>
      <p:sp>
        <p:nvSpPr>
          <p:cNvPr id="3" name="Rectangle 2">
            <a:extLst>
              <a:ext uri="{FF2B5EF4-FFF2-40B4-BE49-F238E27FC236}">
                <a16:creationId xmlns:a16="http://schemas.microsoft.com/office/drawing/2014/main" id="{C967BE2D-152B-833A-E0DE-F79521C3F234}"/>
              </a:ext>
            </a:extLst>
          </p:cNvPr>
          <p:cNvSpPr/>
          <p:nvPr/>
        </p:nvSpPr>
        <p:spPr>
          <a:xfrm>
            <a:off x="3203848" y="4155202"/>
            <a:ext cx="4572000" cy="2585323"/>
          </a:xfrm>
          <a:prstGeom prst="rect">
            <a:avLst/>
          </a:prstGeom>
        </p:spPr>
        <p:txBody>
          <a:bodyPr>
            <a:spAutoFit/>
          </a:bodyPr>
          <a:lstStyle/>
          <a:p>
            <a:r>
              <a:rPr lang="en-US" dirty="0">
                <a:solidFill>
                  <a:srgbClr val="1990B8"/>
                </a:solidFill>
                <a:latin typeface="Consolas" panose="020B0609020204030204" pitchFamily="49" charset="0"/>
              </a:rPr>
              <a:t>task</a:t>
            </a:r>
            <a:r>
              <a:rPr lang="en-US" dirty="0">
                <a:solidFill>
                  <a:srgbClr val="000000"/>
                </a:solidFill>
                <a:latin typeface="Consolas" panose="020B0609020204030204" pitchFamily="49" charset="0"/>
              </a:rPr>
              <a:t> </a:t>
            </a:r>
            <a:r>
              <a:rPr lang="en-US" dirty="0" err="1">
                <a:solidFill>
                  <a:srgbClr val="2F9C0A"/>
                </a:solidFill>
                <a:latin typeface="Consolas" panose="020B0609020204030204" pitchFamily="49" charset="0"/>
              </a:rPr>
              <a:t>pre_body</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err="1">
                <a:solidFill>
                  <a:srgbClr val="1990B8"/>
                </a:solidFill>
                <a:latin typeface="Consolas" panose="020B0609020204030204" pitchFamily="49" charset="0"/>
              </a:rPr>
              <a:t>endtask</a:t>
            </a:r>
            <a:r>
              <a:rPr lang="en-US" dirty="0">
                <a:solidFill>
                  <a:srgbClr val="000000"/>
                </a:solidFill>
                <a:latin typeface="Consolas" panose="020B0609020204030204" pitchFamily="49" charset="0"/>
              </a:rPr>
              <a:t> </a:t>
            </a:r>
          </a:p>
          <a:p>
            <a:r>
              <a:rPr lang="en-US" dirty="0">
                <a:solidFill>
                  <a:srgbClr val="1990B8"/>
                </a:solidFill>
                <a:latin typeface="Consolas" panose="020B0609020204030204" pitchFamily="49" charset="0"/>
              </a:rPr>
              <a:t>task</a:t>
            </a:r>
            <a:r>
              <a:rPr lang="en-US" dirty="0">
                <a:solidFill>
                  <a:srgbClr val="000000"/>
                </a:solidFill>
                <a:latin typeface="Consolas" panose="020B0609020204030204" pitchFamily="49" charset="0"/>
              </a:rPr>
              <a:t> </a:t>
            </a:r>
            <a:r>
              <a:rPr lang="en-US" dirty="0">
                <a:solidFill>
                  <a:srgbClr val="2F9C0A"/>
                </a:solidFill>
                <a:latin typeface="Consolas" panose="020B0609020204030204" pitchFamily="49" charset="0"/>
              </a:rPr>
              <a:t>body</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err="1">
                <a:solidFill>
                  <a:srgbClr val="1990B8"/>
                </a:solidFill>
                <a:latin typeface="Consolas" panose="020B0609020204030204" pitchFamily="49" charset="0"/>
              </a:rPr>
              <a:t>endtask</a:t>
            </a:r>
            <a:r>
              <a:rPr lang="en-US" dirty="0">
                <a:solidFill>
                  <a:srgbClr val="000000"/>
                </a:solidFill>
                <a:latin typeface="Consolas" panose="020B0609020204030204" pitchFamily="49" charset="0"/>
              </a:rPr>
              <a:t> </a:t>
            </a:r>
          </a:p>
          <a:p>
            <a:r>
              <a:rPr lang="en-US" dirty="0">
                <a:solidFill>
                  <a:srgbClr val="1990B8"/>
                </a:solidFill>
                <a:latin typeface="Consolas" panose="020B0609020204030204" pitchFamily="49" charset="0"/>
              </a:rPr>
              <a:t>task</a:t>
            </a:r>
            <a:r>
              <a:rPr lang="en-US" dirty="0">
                <a:solidFill>
                  <a:srgbClr val="000000"/>
                </a:solidFill>
                <a:latin typeface="Consolas" panose="020B0609020204030204" pitchFamily="49" charset="0"/>
              </a:rPr>
              <a:t> </a:t>
            </a:r>
            <a:r>
              <a:rPr lang="en-US" dirty="0" err="1">
                <a:solidFill>
                  <a:srgbClr val="2F9C0A"/>
                </a:solidFill>
                <a:latin typeface="Consolas" panose="020B0609020204030204" pitchFamily="49" charset="0"/>
              </a:rPr>
              <a:t>post_body</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err="1">
                <a:solidFill>
                  <a:srgbClr val="1990B8"/>
                </a:solidFill>
                <a:latin typeface="Consolas" panose="020B0609020204030204" pitchFamily="49" charset="0"/>
              </a:rPr>
              <a:t>endtask</a:t>
            </a:r>
            <a:endParaRPr lang="en-IN" dirty="0"/>
          </a:p>
        </p:txBody>
      </p:sp>
    </p:spTree>
    <p:extLst>
      <p:ext uri="{BB962C8B-B14F-4D97-AF65-F5344CB8AC3E}">
        <p14:creationId xmlns:p14="http://schemas.microsoft.com/office/powerpoint/2010/main" val="47116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endParaRPr lang="en-US" sz="1800" dirty="0">
              <a:solidFill>
                <a:srgbClr val="000000"/>
              </a:solidFill>
            </a:endParaRPr>
          </a:p>
        </p:txBody>
      </p:sp>
      <p:pic>
        <p:nvPicPr>
          <p:cNvPr id="2050" name="Picture 2"/>
          <p:cNvPicPr>
            <a:picLocks noChangeAspect="1" noChangeArrowheads="1"/>
          </p:cNvPicPr>
          <p:nvPr/>
        </p:nvPicPr>
        <p:blipFill>
          <a:blip r:embed="rId4"/>
          <a:srcRect/>
          <a:stretch>
            <a:fillRect/>
          </a:stretch>
        </p:blipFill>
        <p:spPr bwMode="auto">
          <a:xfrm>
            <a:off x="2357422" y="928670"/>
            <a:ext cx="6250724" cy="542928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endParaRPr lang="en-US" sz="1800" dirty="0">
              <a:solidFill>
                <a:srgbClr val="000000"/>
              </a:solidFill>
            </a:endParaRPr>
          </a:p>
        </p:txBody>
      </p:sp>
      <p:pic>
        <p:nvPicPr>
          <p:cNvPr id="3074" name="Picture 2"/>
          <p:cNvPicPr>
            <a:picLocks noChangeAspect="1" noChangeArrowheads="1"/>
          </p:cNvPicPr>
          <p:nvPr/>
        </p:nvPicPr>
        <p:blipFill>
          <a:blip r:embed="rId4"/>
          <a:srcRect/>
          <a:stretch>
            <a:fillRect/>
          </a:stretch>
        </p:blipFill>
        <p:spPr bwMode="auto">
          <a:xfrm>
            <a:off x="1785918" y="928670"/>
            <a:ext cx="7374750" cy="471490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endParaRPr lang="en-US" sz="1800" dirty="0">
              <a:solidFill>
                <a:srgbClr val="000000"/>
              </a:solidFill>
            </a:endParaRPr>
          </a:p>
        </p:txBody>
      </p:sp>
      <p:pic>
        <p:nvPicPr>
          <p:cNvPr id="4098" name="Picture 2"/>
          <p:cNvPicPr>
            <a:picLocks noChangeAspect="1" noChangeArrowheads="1"/>
          </p:cNvPicPr>
          <p:nvPr/>
        </p:nvPicPr>
        <p:blipFill>
          <a:blip r:embed="rId4"/>
          <a:srcRect/>
          <a:stretch>
            <a:fillRect/>
          </a:stretch>
        </p:blipFill>
        <p:spPr bwMode="auto">
          <a:xfrm>
            <a:off x="1785918" y="1000108"/>
            <a:ext cx="7286645" cy="500066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a:t>
            </a:r>
          </a:p>
        </p:txBody>
      </p:sp>
      <p:sp>
        <p:nvSpPr>
          <p:cNvPr id="2" name="Rectangle 3">
            <a:extLst>
              <a:ext uri="{FF2B5EF4-FFF2-40B4-BE49-F238E27FC236}">
                <a16:creationId xmlns:a16="http://schemas.microsoft.com/office/drawing/2014/main" id="{A7FB856A-0409-039A-FEF9-5A2B0E8B7F5E}"/>
              </a:ext>
            </a:extLst>
          </p:cNvPr>
          <p:cNvSpPr txBox="1">
            <a:spLocks noChangeArrowheads="1"/>
          </p:cNvSpPr>
          <p:nvPr/>
        </p:nvSpPr>
        <p:spPr bwMode="auto">
          <a:xfrm>
            <a:off x="1829546" y="836613"/>
            <a:ext cx="7128321" cy="489654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lnSpc>
                <a:spcPct val="150000"/>
              </a:lnSpc>
            </a:pPr>
            <a:r>
              <a:rPr lang="en-US" sz="2000" kern="0" dirty="0">
                <a:solidFill>
                  <a:srgbClr val="000000"/>
                </a:solidFill>
              </a:rPr>
              <a:t>Steps to write a sequence</a:t>
            </a:r>
          </a:p>
          <a:p>
            <a:pPr lvl="1" algn="just">
              <a:lnSpc>
                <a:spcPct val="150000"/>
              </a:lnSpc>
            </a:pPr>
            <a:r>
              <a:rPr lang="en-US" sz="2000" b="0" kern="0" dirty="0">
                <a:solidFill>
                  <a:srgbClr val="000000"/>
                </a:solidFill>
              </a:rPr>
              <a:t>Create a </a:t>
            </a:r>
            <a:r>
              <a:rPr lang="en-US" sz="2000" b="0" kern="0" dirty="0" err="1">
                <a:solidFill>
                  <a:srgbClr val="000000"/>
                </a:solidFill>
              </a:rPr>
              <a:t>seq_item</a:t>
            </a:r>
            <a:r>
              <a:rPr lang="en-US" sz="2000" b="0" kern="0" dirty="0">
                <a:solidFill>
                  <a:srgbClr val="000000"/>
                </a:solidFill>
              </a:rPr>
              <a:t>, randomize it, and then send it to the driver. </a:t>
            </a:r>
          </a:p>
          <a:p>
            <a:pPr lvl="1" algn="just">
              <a:lnSpc>
                <a:spcPct val="150000"/>
              </a:lnSpc>
            </a:pPr>
            <a:r>
              <a:rPr lang="en-US" sz="2000" b="0" kern="0" dirty="0">
                <a:solidFill>
                  <a:srgbClr val="000000"/>
                </a:solidFill>
              </a:rPr>
              <a:t>To perform this operation any one of the following approaches is followed in the sequence.</a:t>
            </a:r>
          </a:p>
          <a:p>
            <a:pPr lvl="2" algn="just">
              <a:lnSpc>
                <a:spcPct val="150000"/>
              </a:lnSpc>
            </a:pPr>
            <a:r>
              <a:rPr lang="en-US" sz="2000" kern="0" dirty="0">
                <a:solidFill>
                  <a:srgbClr val="000000"/>
                </a:solidFill>
              </a:rPr>
              <a:t>Using macros like `</a:t>
            </a:r>
            <a:r>
              <a:rPr lang="en-US" sz="2000" kern="0" dirty="0" err="1">
                <a:solidFill>
                  <a:srgbClr val="000000"/>
                </a:solidFill>
              </a:rPr>
              <a:t>uvm_do</a:t>
            </a:r>
            <a:r>
              <a:rPr lang="en-US" sz="2000" kern="0" dirty="0">
                <a:solidFill>
                  <a:srgbClr val="000000"/>
                </a:solidFill>
              </a:rPr>
              <a:t> , `</a:t>
            </a:r>
            <a:r>
              <a:rPr lang="en-US" sz="2000" kern="0" dirty="0" err="1">
                <a:solidFill>
                  <a:srgbClr val="000000"/>
                </a:solidFill>
              </a:rPr>
              <a:t>uvm_create</a:t>
            </a:r>
            <a:r>
              <a:rPr lang="en-US" sz="2000" kern="0" dirty="0">
                <a:solidFill>
                  <a:srgbClr val="000000"/>
                </a:solidFill>
              </a:rPr>
              <a:t>, `</a:t>
            </a:r>
            <a:r>
              <a:rPr lang="en-US" sz="2000" kern="0" dirty="0" err="1">
                <a:solidFill>
                  <a:srgbClr val="000000"/>
                </a:solidFill>
              </a:rPr>
              <a:t>uvm_send</a:t>
            </a:r>
            <a:r>
              <a:rPr lang="en-US" sz="2000" kern="0" dirty="0">
                <a:solidFill>
                  <a:srgbClr val="000000"/>
                </a:solidFill>
              </a:rPr>
              <a:t> </a:t>
            </a:r>
            <a:r>
              <a:rPr lang="en-US" sz="2000" kern="0" dirty="0" err="1">
                <a:solidFill>
                  <a:srgbClr val="000000"/>
                </a:solidFill>
              </a:rPr>
              <a:t>etc</a:t>
            </a:r>
            <a:endParaRPr lang="en-US" sz="2000" kern="0" dirty="0">
              <a:solidFill>
                <a:srgbClr val="000000"/>
              </a:solidFill>
            </a:endParaRPr>
          </a:p>
          <a:p>
            <a:pPr lvl="2" algn="just">
              <a:lnSpc>
                <a:spcPct val="150000"/>
              </a:lnSpc>
            </a:pPr>
            <a:r>
              <a:rPr lang="en-US" sz="2000" kern="0" dirty="0">
                <a:solidFill>
                  <a:srgbClr val="000000"/>
                </a:solidFill>
              </a:rPr>
              <a:t>Using existing methods from the base class</a:t>
            </a:r>
          </a:p>
          <a:p>
            <a:pPr marL="914400" lvl="2" indent="0">
              <a:lnSpc>
                <a:spcPct val="150000"/>
              </a:lnSpc>
              <a:buFontTx/>
              <a:buNone/>
            </a:pPr>
            <a:r>
              <a:rPr lang="en-US" sz="1800" kern="0" dirty="0">
                <a:solidFill>
                  <a:srgbClr val="000000"/>
                </a:solidFill>
              </a:rPr>
              <a:t>a. Using </a:t>
            </a:r>
            <a:r>
              <a:rPr lang="en-US" sz="1800" kern="0" dirty="0" err="1">
                <a:solidFill>
                  <a:srgbClr val="000000"/>
                </a:solidFill>
              </a:rPr>
              <a:t>wait_for_grant</a:t>
            </a:r>
            <a:r>
              <a:rPr lang="en-US" sz="1800" kern="0" dirty="0">
                <a:solidFill>
                  <a:srgbClr val="000000"/>
                </a:solidFill>
              </a:rPr>
              <a:t>(), </a:t>
            </a:r>
            <a:r>
              <a:rPr lang="en-US" sz="1800" kern="0" dirty="0" err="1">
                <a:solidFill>
                  <a:srgbClr val="000000"/>
                </a:solidFill>
              </a:rPr>
              <a:t>send_request</a:t>
            </a:r>
            <a:r>
              <a:rPr lang="en-US" sz="1800" kern="0" dirty="0">
                <a:solidFill>
                  <a:srgbClr val="000000"/>
                </a:solidFill>
              </a:rPr>
              <a:t>(), </a:t>
            </a:r>
            <a:r>
              <a:rPr lang="en-US" sz="1800" kern="0" dirty="0" err="1">
                <a:solidFill>
                  <a:srgbClr val="000000"/>
                </a:solidFill>
              </a:rPr>
              <a:t>wait_for_item_done</a:t>
            </a:r>
            <a:r>
              <a:rPr lang="en-US" sz="1800" kern="0" dirty="0">
                <a:solidFill>
                  <a:srgbClr val="000000"/>
                </a:solidFill>
              </a:rPr>
              <a:t>() </a:t>
            </a:r>
            <a:r>
              <a:rPr lang="en-US" sz="1800" kern="0" dirty="0" err="1">
                <a:solidFill>
                  <a:srgbClr val="000000"/>
                </a:solidFill>
              </a:rPr>
              <a:t>etc</a:t>
            </a:r>
            <a:endParaRPr lang="en-US" sz="1800" kern="0" dirty="0">
              <a:solidFill>
                <a:srgbClr val="000000"/>
              </a:solidFill>
            </a:endParaRPr>
          </a:p>
          <a:p>
            <a:pPr marL="914400" lvl="2" indent="0" algn="just">
              <a:lnSpc>
                <a:spcPct val="150000"/>
              </a:lnSpc>
              <a:buFontTx/>
              <a:buNone/>
            </a:pPr>
            <a:r>
              <a:rPr lang="en-US" sz="1800" kern="0" dirty="0">
                <a:solidFill>
                  <a:srgbClr val="000000"/>
                </a:solidFill>
              </a:rPr>
              <a:t>b. Using </a:t>
            </a:r>
            <a:r>
              <a:rPr lang="en-US" sz="1800" kern="0" dirty="0" err="1">
                <a:solidFill>
                  <a:srgbClr val="000000"/>
                </a:solidFill>
              </a:rPr>
              <a:t>start_item</a:t>
            </a:r>
            <a:r>
              <a:rPr lang="en-US" sz="1800" kern="0" dirty="0">
                <a:solidFill>
                  <a:srgbClr val="000000"/>
                </a:solidFill>
              </a:rPr>
              <a:t>/</a:t>
            </a:r>
            <a:r>
              <a:rPr lang="en-US" sz="1800" kern="0" dirty="0" err="1">
                <a:solidFill>
                  <a:srgbClr val="000000"/>
                </a:solidFill>
              </a:rPr>
              <a:t>finish_item</a:t>
            </a:r>
            <a:r>
              <a:rPr lang="en-US" sz="1800" kern="0" dirty="0">
                <a:solidFill>
                  <a:srgbClr val="000000"/>
                </a:solidFill>
              </a:rPr>
              <a:t> methods.</a:t>
            </a:r>
            <a:endParaRPr lang="en-US" sz="2000" kern="0" dirty="0">
              <a:solidFill>
                <a:srgbClr val="000000"/>
              </a:solidFill>
            </a:endParaRPr>
          </a:p>
        </p:txBody>
      </p:sp>
    </p:spTree>
    <p:extLst>
      <p:ext uri="{BB962C8B-B14F-4D97-AF65-F5344CB8AC3E}">
        <p14:creationId xmlns:p14="http://schemas.microsoft.com/office/powerpoint/2010/main" val="333088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endParaRPr lang="en-US" sz="1800" dirty="0">
              <a:solidFill>
                <a:srgbClr val="000000"/>
              </a:solidFill>
            </a:endParaRPr>
          </a:p>
        </p:txBody>
      </p:sp>
      <p:graphicFrame>
        <p:nvGraphicFramePr>
          <p:cNvPr id="2" name="Table 1">
            <a:extLst>
              <a:ext uri="{FF2B5EF4-FFF2-40B4-BE49-F238E27FC236}">
                <a16:creationId xmlns:a16="http://schemas.microsoft.com/office/drawing/2014/main" id="{6B96C7BF-5577-0808-17A0-5A1B2980BA72}"/>
              </a:ext>
            </a:extLst>
          </p:cNvPr>
          <p:cNvGraphicFramePr>
            <a:graphicFrameLocks noGrp="1"/>
          </p:cNvGraphicFramePr>
          <p:nvPr>
            <p:extLst>
              <p:ext uri="{D42A27DB-BD31-4B8C-83A1-F6EECF244321}">
                <p14:modId xmlns:p14="http://schemas.microsoft.com/office/powerpoint/2010/main" val="1414082803"/>
              </p:ext>
            </p:extLst>
          </p:nvPr>
        </p:nvGraphicFramePr>
        <p:xfrm>
          <a:off x="75641" y="1196752"/>
          <a:ext cx="8888972" cy="3871128"/>
        </p:xfrm>
        <a:graphic>
          <a:graphicData uri="http://schemas.openxmlformats.org/drawingml/2006/table">
            <a:tbl>
              <a:tblPr>
                <a:tableStyleId>{35758FB7-9AC5-4552-8A53-C91805E547FA}</a:tableStyleId>
              </a:tblPr>
              <a:tblGrid>
                <a:gridCol w="4444486">
                  <a:extLst>
                    <a:ext uri="{9D8B030D-6E8A-4147-A177-3AD203B41FA5}">
                      <a16:colId xmlns:a16="http://schemas.microsoft.com/office/drawing/2014/main" val="1099232263"/>
                    </a:ext>
                  </a:extLst>
                </a:gridCol>
                <a:gridCol w="4444486">
                  <a:extLst>
                    <a:ext uri="{9D8B030D-6E8A-4147-A177-3AD203B41FA5}">
                      <a16:colId xmlns:a16="http://schemas.microsoft.com/office/drawing/2014/main" val="1707456585"/>
                    </a:ext>
                  </a:extLst>
                </a:gridCol>
              </a:tblGrid>
              <a:tr h="131679">
                <a:tc>
                  <a:txBody>
                    <a:bodyPr/>
                    <a:lstStyle/>
                    <a:p>
                      <a:pPr algn="ctr" fontAlgn="base"/>
                      <a:r>
                        <a:rPr lang="en-IN" sz="2000" b="1" dirty="0">
                          <a:effectLst/>
                        </a:rPr>
                        <a:t>Macros </a:t>
                      </a:r>
                    </a:p>
                  </a:txBody>
                  <a:tcPr marL="17794" marR="17794" marT="17794" marB="17794" anchor="ctr"/>
                </a:tc>
                <a:tc>
                  <a:txBody>
                    <a:bodyPr/>
                    <a:lstStyle/>
                    <a:p>
                      <a:pPr algn="ctr" fontAlgn="base"/>
                      <a:r>
                        <a:rPr lang="en-IN" sz="2000" b="1" dirty="0">
                          <a:effectLst/>
                        </a:rPr>
                        <a:t>Description</a:t>
                      </a:r>
                    </a:p>
                  </a:txBody>
                  <a:tcPr marL="17794" marR="17794" marT="17794" marB="17794" anchor="ctr"/>
                </a:tc>
                <a:extLst>
                  <a:ext uri="{0D108BD9-81ED-4DB2-BD59-A6C34878D82A}">
                    <a16:rowId xmlns:a16="http://schemas.microsoft.com/office/drawing/2014/main" val="2010899284"/>
                  </a:ext>
                </a:extLst>
              </a:tr>
              <a:tr h="419948">
                <a:tc>
                  <a:txBody>
                    <a:bodyPr/>
                    <a:lstStyle/>
                    <a:p>
                      <a:pPr fontAlgn="base"/>
                      <a:r>
                        <a:rPr lang="en-IN" sz="2000" dirty="0">
                          <a:effectLst/>
                        </a:rPr>
                        <a:t>`</a:t>
                      </a:r>
                      <a:r>
                        <a:rPr lang="en-IN" sz="2000" dirty="0" err="1">
                          <a:effectLst/>
                        </a:rPr>
                        <a:t>uvm_do</a:t>
                      </a:r>
                      <a:r>
                        <a:rPr lang="en-IN" sz="2000" dirty="0">
                          <a:effectLst/>
                        </a:rPr>
                        <a:t> (</a:t>
                      </a:r>
                      <a:r>
                        <a:rPr lang="en-IN" sz="2000" dirty="0" err="1">
                          <a:effectLst/>
                        </a:rPr>
                        <a:t>seq</a:t>
                      </a:r>
                      <a:r>
                        <a:rPr lang="en-IN" sz="2000" dirty="0">
                          <a:effectLst/>
                        </a:rPr>
                        <a:t>/item)</a:t>
                      </a:r>
                    </a:p>
                  </a:txBody>
                  <a:tcPr marL="17794" marR="17794" marT="17794" marB="17794" anchor="ctr"/>
                </a:tc>
                <a:tc>
                  <a:txBody>
                    <a:bodyPr/>
                    <a:lstStyle/>
                    <a:p>
                      <a:pPr algn="just" fontAlgn="base"/>
                      <a:r>
                        <a:rPr lang="en-US" sz="2000" dirty="0">
                          <a:effectLst/>
                        </a:rPr>
                        <a:t>Create, randomize and send to the driver will be executed</a:t>
                      </a:r>
                    </a:p>
                  </a:txBody>
                  <a:tcPr marL="17794" marR="17794" marT="17794" marB="17794" anchor="ctr"/>
                </a:tc>
                <a:extLst>
                  <a:ext uri="{0D108BD9-81ED-4DB2-BD59-A6C34878D82A}">
                    <a16:rowId xmlns:a16="http://schemas.microsoft.com/office/drawing/2014/main" val="1278307879"/>
                  </a:ext>
                </a:extLst>
              </a:tr>
              <a:tr h="612128">
                <a:tc>
                  <a:txBody>
                    <a:bodyPr/>
                    <a:lstStyle/>
                    <a:p>
                      <a:pPr fontAlgn="base"/>
                      <a:r>
                        <a:rPr lang="en-US" sz="2000" dirty="0">
                          <a:effectLst/>
                        </a:rPr>
                        <a:t>`</a:t>
                      </a:r>
                      <a:r>
                        <a:rPr lang="en-US" sz="2000" dirty="0" err="1">
                          <a:effectLst/>
                        </a:rPr>
                        <a:t>uvm_do_with</a:t>
                      </a:r>
                      <a:r>
                        <a:rPr lang="en-US" sz="2000" dirty="0">
                          <a:effectLst/>
                        </a:rPr>
                        <a:t> (seq/item, constraints)</a:t>
                      </a:r>
                    </a:p>
                  </a:txBody>
                  <a:tcPr marL="17794" marR="17794" marT="17794" marB="17794" anchor="ctr"/>
                </a:tc>
                <a:tc>
                  <a:txBody>
                    <a:bodyPr/>
                    <a:lstStyle/>
                    <a:p>
                      <a:pPr algn="just" fontAlgn="base"/>
                      <a:r>
                        <a:rPr lang="en-US" sz="2000" dirty="0">
                          <a:effectLst/>
                        </a:rPr>
                        <a:t>`</a:t>
                      </a:r>
                      <a:r>
                        <a:rPr lang="en-US" sz="2000" dirty="0" err="1">
                          <a:effectLst/>
                        </a:rPr>
                        <a:t>uvm_do</a:t>
                      </a:r>
                      <a:r>
                        <a:rPr lang="en-US" sz="2000" dirty="0">
                          <a:effectLst/>
                        </a:rPr>
                        <a:t> + constraints can be defined while randomizing</a:t>
                      </a:r>
                    </a:p>
                  </a:txBody>
                  <a:tcPr marL="17794" marR="17794" marT="17794" marB="17794" anchor="ctr"/>
                </a:tc>
                <a:extLst>
                  <a:ext uri="{0D108BD9-81ED-4DB2-BD59-A6C34878D82A}">
                    <a16:rowId xmlns:a16="http://schemas.microsoft.com/office/drawing/2014/main" val="112600730"/>
                  </a:ext>
                </a:extLst>
              </a:tr>
              <a:tr h="516038">
                <a:tc>
                  <a:txBody>
                    <a:bodyPr/>
                    <a:lstStyle/>
                    <a:p>
                      <a:pPr fontAlgn="base"/>
                      <a:r>
                        <a:rPr lang="pt-BR" sz="2000" dirty="0">
                          <a:effectLst/>
                        </a:rPr>
                        <a:t>`uvm_do_pri(seq/item, priority) </a:t>
                      </a:r>
                    </a:p>
                    <a:p>
                      <a:br>
                        <a:rPr lang="pt-BR" sz="2000" dirty="0">
                          <a:effectLst/>
                        </a:rPr>
                      </a:br>
                      <a:br>
                        <a:rPr lang="pt-BR" sz="2000" dirty="0">
                          <a:effectLst/>
                        </a:rPr>
                      </a:br>
                      <a:endParaRPr lang="pt-BR" sz="2000" dirty="0">
                        <a:effectLst/>
                      </a:endParaRPr>
                    </a:p>
                  </a:txBody>
                  <a:tcPr marL="17794" marR="17794" marT="17794" marB="17794" anchor="ctr"/>
                </a:tc>
                <a:tc>
                  <a:txBody>
                    <a:bodyPr/>
                    <a:lstStyle/>
                    <a:p>
                      <a:pPr algn="just" fontAlgn="base"/>
                      <a:r>
                        <a:rPr lang="en-US" sz="2000" dirty="0">
                          <a:effectLst/>
                        </a:rPr>
                        <a:t>`</a:t>
                      </a:r>
                      <a:r>
                        <a:rPr lang="en-US" sz="2000" dirty="0" err="1">
                          <a:effectLst/>
                        </a:rPr>
                        <a:t>uvm_do</a:t>
                      </a:r>
                      <a:r>
                        <a:rPr lang="en-US" sz="2000" dirty="0">
                          <a:effectLst/>
                        </a:rPr>
                        <a:t> + mentioned priority is considered.</a:t>
                      </a:r>
                    </a:p>
                  </a:txBody>
                  <a:tcPr marL="17794" marR="17794" marT="17794" marB="17794" anchor="ctr"/>
                </a:tc>
                <a:extLst>
                  <a:ext uri="{0D108BD9-81ED-4DB2-BD59-A6C34878D82A}">
                    <a16:rowId xmlns:a16="http://schemas.microsoft.com/office/drawing/2014/main" val="3843084814"/>
                  </a:ext>
                </a:extLst>
              </a:tr>
              <a:tr h="323858">
                <a:tc>
                  <a:txBody>
                    <a:bodyPr/>
                    <a:lstStyle/>
                    <a:p>
                      <a:pPr fontAlgn="base"/>
                      <a:r>
                        <a:rPr lang="en-IN" sz="2000" dirty="0">
                          <a:effectLst/>
                        </a:rPr>
                        <a:t>`</a:t>
                      </a:r>
                      <a:r>
                        <a:rPr lang="en-IN" sz="2000" dirty="0" err="1">
                          <a:effectLst/>
                        </a:rPr>
                        <a:t>uvm_do_pri_with</a:t>
                      </a:r>
                      <a:r>
                        <a:rPr lang="en-IN" sz="2000" dirty="0">
                          <a:effectLst/>
                        </a:rPr>
                        <a:t>(</a:t>
                      </a:r>
                      <a:r>
                        <a:rPr lang="en-IN" sz="2000" dirty="0" err="1">
                          <a:effectLst/>
                        </a:rPr>
                        <a:t>seq</a:t>
                      </a:r>
                      <a:r>
                        <a:rPr lang="en-IN" sz="2000" dirty="0">
                          <a:effectLst/>
                        </a:rPr>
                        <a:t>/item, constraints, priority).</a:t>
                      </a:r>
                    </a:p>
                  </a:txBody>
                  <a:tcPr marL="17794" marR="17794" marT="17794" marB="17794" anchor="ctr"/>
                </a:tc>
                <a:tc>
                  <a:txBody>
                    <a:bodyPr/>
                    <a:lstStyle/>
                    <a:p>
                      <a:pPr algn="just" fontAlgn="base"/>
                      <a:r>
                        <a:rPr lang="en-US" sz="2000" dirty="0">
                          <a:effectLst/>
                        </a:rPr>
                        <a:t>Combination of `</a:t>
                      </a:r>
                      <a:r>
                        <a:rPr lang="en-US" sz="2000" dirty="0" err="1">
                          <a:effectLst/>
                        </a:rPr>
                        <a:t>uvm_do_with</a:t>
                      </a:r>
                      <a:r>
                        <a:rPr lang="en-US" sz="2000" dirty="0">
                          <a:effectLst/>
                        </a:rPr>
                        <a:t> and `</a:t>
                      </a:r>
                      <a:r>
                        <a:rPr lang="en-US" sz="2000" dirty="0" err="1">
                          <a:effectLst/>
                        </a:rPr>
                        <a:t>uvm_do_pri</a:t>
                      </a:r>
                      <a:endParaRPr lang="en-US" sz="2000" dirty="0">
                        <a:effectLst/>
                      </a:endParaRPr>
                    </a:p>
                  </a:txBody>
                  <a:tcPr marL="17794" marR="17794" marT="17794" marB="17794" anchor="ctr"/>
                </a:tc>
                <a:extLst>
                  <a:ext uri="{0D108BD9-81ED-4DB2-BD59-A6C34878D82A}">
                    <a16:rowId xmlns:a16="http://schemas.microsoft.com/office/drawing/2014/main" val="2549981517"/>
                  </a:ext>
                </a:extLst>
              </a:tr>
              <a:tr h="227769">
                <a:tc>
                  <a:txBody>
                    <a:bodyPr/>
                    <a:lstStyle/>
                    <a:p>
                      <a:pPr fontAlgn="base"/>
                      <a:r>
                        <a:rPr lang="en-IN" sz="2000">
                          <a:effectLst/>
                        </a:rPr>
                        <a:t>`uvm_create(seq/item)</a:t>
                      </a:r>
                    </a:p>
                  </a:txBody>
                  <a:tcPr marL="17794" marR="17794" marT="17794" marB="17794" anchor="ctr"/>
                </a:tc>
                <a:tc>
                  <a:txBody>
                    <a:bodyPr/>
                    <a:lstStyle/>
                    <a:p>
                      <a:pPr fontAlgn="base"/>
                      <a:r>
                        <a:rPr lang="en-US" sz="2000" dirty="0">
                          <a:effectLst/>
                        </a:rPr>
                        <a:t>Creates a sequence or item.</a:t>
                      </a:r>
                    </a:p>
                  </a:txBody>
                  <a:tcPr marL="17794" marR="17794" marT="17794" marB="17794" anchor="ctr"/>
                </a:tc>
                <a:extLst>
                  <a:ext uri="{0D108BD9-81ED-4DB2-BD59-A6C34878D82A}">
                    <a16:rowId xmlns:a16="http://schemas.microsoft.com/office/drawing/2014/main" val="3854184522"/>
                  </a:ext>
                </a:extLst>
              </a:tr>
            </a:tbl>
          </a:graphicData>
        </a:graphic>
      </p:graphicFrame>
    </p:spTree>
    <p:extLst>
      <p:ext uri="{BB962C8B-B14F-4D97-AF65-F5344CB8AC3E}">
        <p14:creationId xmlns:p14="http://schemas.microsoft.com/office/powerpoint/2010/main" val="150133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endParaRPr lang="en-US" b="1" dirty="0">
              <a:solidFill>
                <a:srgbClr val="000000"/>
              </a:solidFill>
            </a:endParaRP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pic>
        <p:nvPicPr>
          <p:cNvPr id="1027" name="Picture 3"/>
          <p:cNvPicPr>
            <a:picLocks noChangeAspect="1" noChangeArrowheads="1"/>
          </p:cNvPicPr>
          <p:nvPr/>
        </p:nvPicPr>
        <p:blipFill>
          <a:blip r:embed="rId4"/>
          <a:srcRect/>
          <a:stretch>
            <a:fillRect/>
          </a:stretch>
        </p:blipFill>
        <p:spPr bwMode="auto">
          <a:xfrm>
            <a:off x="1857356" y="1428736"/>
            <a:ext cx="7191375" cy="4572032"/>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endParaRPr lang="en-US" sz="1800" dirty="0">
              <a:solidFill>
                <a:srgbClr val="000000"/>
              </a:solidFill>
            </a:endParaRPr>
          </a:p>
        </p:txBody>
      </p:sp>
      <p:graphicFrame>
        <p:nvGraphicFramePr>
          <p:cNvPr id="3" name="Table 2">
            <a:extLst>
              <a:ext uri="{FF2B5EF4-FFF2-40B4-BE49-F238E27FC236}">
                <a16:creationId xmlns:a16="http://schemas.microsoft.com/office/drawing/2014/main" id="{7DFE2412-E813-1B5F-0AB4-3BD899CD3622}"/>
              </a:ext>
            </a:extLst>
          </p:cNvPr>
          <p:cNvGraphicFramePr>
            <a:graphicFrameLocks noGrp="1"/>
          </p:cNvGraphicFramePr>
          <p:nvPr>
            <p:extLst>
              <p:ext uri="{D42A27DB-BD31-4B8C-83A1-F6EECF244321}">
                <p14:modId xmlns:p14="http://schemas.microsoft.com/office/powerpoint/2010/main" val="1017786355"/>
              </p:ext>
            </p:extLst>
          </p:nvPr>
        </p:nvGraphicFramePr>
        <p:xfrm>
          <a:off x="147524" y="950612"/>
          <a:ext cx="8888972" cy="5430716"/>
        </p:xfrm>
        <a:graphic>
          <a:graphicData uri="http://schemas.openxmlformats.org/drawingml/2006/table">
            <a:tbl>
              <a:tblPr>
                <a:tableStyleId>{35758FB7-9AC5-4552-8A53-C91805E547FA}</a:tableStyleId>
              </a:tblPr>
              <a:tblGrid>
                <a:gridCol w="4444486">
                  <a:extLst>
                    <a:ext uri="{9D8B030D-6E8A-4147-A177-3AD203B41FA5}">
                      <a16:colId xmlns:a16="http://schemas.microsoft.com/office/drawing/2014/main" val="1099232263"/>
                    </a:ext>
                  </a:extLst>
                </a:gridCol>
                <a:gridCol w="4444486">
                  <a:extLst>
                    <a:ext uri="{9D8B030D-6E8A-4147-A177-3AD203B41FA5}">
                      <a16:colId xmlns:a16="http://schemas.microsoft.com/office/drawing/2014/main" val="1707456585"/>
                    </a:ext>
                  </a:extLst>
                </a:gridCol>
              </a:tblGrid>
              <a:tr h="131679">
                <a:tc>
                  <a:txBody>
                    <a:bodyPr/>
                    <a:lstStyle/>
                    <a:p>
                      <a:pPr algn="ctr" fontAlgn="base"/>
                      <a:r>
                        <a:rPr lang="en-IN" sz="2000" b="1" dirty="0">
                          <a:effectLst/>
                        </a:rPr>
                        <a:t>Macros </a:t>
                      </a:r>
                    </a:p>
                  </a:txBody>
                  <a:tcPr marL="17794" marR="17794" marT="17794" marB="17794" anchor="ctr"/>
                </a:tc>
                <a:tc>
                  <a:txBody>
                    <a:bodyPr/>
                    <a:lstStyle/>
                    <a:p>
                      <a:pPr algn="ctr" fontAlgn="base"/>
                      <a:r>
                        <a:rPr lang="en-IN" sz="2000" b="1" dirty="0">
                          <a:effectLst/>
                        </a:rPr>
                        <a:t>Description</a:t>
                      </a:r>
                    </a:p>
                  </a:txBody>
                  <a:tcPr marL="17794" marR="17794" marT="17794" marB="17794" anchor="ctr"/>
                </a:tc>
                <a:extLst>
                  <a:ext uri="{0D108BD9-81ED-4DB2-BD59-A6C34878D82A}">
                    <a16:rowId xmlns:a16="http://schemas.microsoft.com/office/drawing/2014/main" val="2010899284"/>
                  </a:ext>
                </a:extLst>
              </a:tr>
              <a:tr h="708218">
                <a:tc>
                  <a:txBody>
                    <a:bodyPr/>
                    <a:lstStyle/>
                    <a:p>
                      <a:pPr fontAlgn="base"/>
                      <a:r>
                        <a:rPr lang="en-IN" sz="2000" dirty="0">
                          <a:effectLst/>
                        </a:rPr>
                        <a:t>`</a:t>
                      </a:r>
                      <a:r>
                        <a:rPr lang="en-IN" sz="2000" dirty="0" err="1">
                          <a:effectLst/>
                        </a:rPr>
                        <a:t>uvm_send</a:t>
                      </a:r>
                      <a:r>
                        <a:rPr lang="en-IN" sz="2000" dirty="0">
                          <a:effectLst/>
                        </a:rPr>
                        <a:t>(</a:t>
                      </a:r>
                      <a:r>
                        <a:rPr lang="en-IN" sz="2000" dirty="0" err="1">
                          <a:effectLst/>
                        </a:rPr>
                        <a:t>seq</a:t>
                      </a:r>
                      <a:r>
                        <a:rPr lang="en-IN" sz="2000" dirty="0">
                          <a:effectLst/>
                        </a:rPr>
                        <a:t>/item)</a:t>
                      </a:r>
                    </a:p>
                  </a:txBody>
                  <a:tcPr marL="17794" marR="17794" marT="17794" marB="17794" anchor="ctr"/>
                </a:tc>
                <a:tc>
                  <a:txBody>
                    <a:bodyPr/>
                    <a:lstStyle/>
                    <a:p>
                      <a:pPr algn="just" fontAlgn="base"/>
                      <a:r>
                        <a:rPr lang="en-US" sz="2000" dirty="0">
                          <a:effectLst/>
                        </a:rPr>
                        <a:t>Sends seq/item without creating and randomizing it. (So, make sure the seq/item is created and randomized first.)</a:t>
                      </a:r>
                    </a:p>
                  </a:txBody>
                  <a:tcPr marL="17794" marR="17794" marT="17794" marB="17794" anchor="ctr"/>
                </a:tc>
                <a:extLst>
                  <a:ext uri="{0D108BD9-81ED-4DB2-BD59-A6C34878D82A}">
                    <a16:rowId xmlns:a16="http://schemas.microsoft.com/office/drawing/2014/main" val="1915680253"/>
                  </a:ext>
                </a:extLst>
              </a:tr>
              <a:tr h="612128">
                <a:tc>
                  <a:txBody>
                    <a:bodyPr/>
                    <a:lstStyle/>
                    <a:p>
                      <a:pPr fontAlgn="base"/>
                      <a:r>
                        <a:rPr lang="en-IN" sz="2000" dirty="0">
                          <a:effectLst/>
                        </a:rPr>
                        <a:t>`</a:t>
                      </a:r>
                      <a:r>
                        <a:rPr lang="en-IN" sz="2000" dirty="0" err="1">
                          <a:effectLst/>
                        </a:rPr>
                        <a:t>uvm_rand_send</a:t>
                      </a:r>
                      <a:r>
                        <a:rPr lang="en-IN" sz="2000" dirty="0">
                          <a:effectLst/>
                        </a:rPr>
                        <a:t>(</a:t>
                      </a:r>
                      <a:r>
                        <a:rPr lang="en-IN" sz="2000" dirty="0" err="1">
                          <a:effectLst/>
                        </a:rPr>
                        <a:t>seq</a:t>
                      </a:r>
                      <a:r>
                        <a:rPr lang="en-IN" sz="2000" dirty="0">
                          <a:effectLst/>
                        </a:rPr>
                        <a:t>/item)</a:t>
                      </a:r>
                    </a:p>
                  </a:txBody>
                  <a:tcPr marL="17794" marR="17794" marT="17794" marB="17794" anchor="ctr"/>
                </a:tc>
                <a:tc>
                  <a:txBody>
                    <a:bodyPr/>
                    <a:lstStyle/>
                    <a:p>
                      <a:pPr algn="just" fontAlgn="base"/>
                      <a:r>
                        <a:rPr lang="en-US" sz="2000" dirty="0">
                          <a:effectLst/>
                        </a:rPr>
                        <a:t>Directly sends a randomized seq/item without creating it. So, make sure the seq/item is created first.</a:t>
                      </a:r>
                    </a:p>
                  </a:txBody>
                  <a:tcPr marL="17794" marR="17794" marT="17794" marB="17794" anchor="ctr"/>
                </a:tc>
                <a:extLst>
                  <a:ext uri="{0D108BD9-81ED-4DB2-BD59-A6C34878D82A}">
                    <a16:rowId xmlns:a16="http://schemas.microsoft.com/office/drawing/2014/main" val="3893725503"/>
                  </a:ext>
                </a:extLst>
              </a:tr>
              <a:tr h="708218">
                <a:tc>
                  <a:txBody>
                    <a:bodyPr/>
                    <a:lstStyle/>
                    <a:p>
                      <a:pPr fontAlgn="base"/>
                      <a:r>
                        <a:rPr lang="en-US" sz="2000" dirty="0">
                          <a:effectLst/>
                        </a:rPr>
                        <a:t>`</a:t>
                      </a:r>
                      <a:r>
                        <a:rPr lang="en-US" sz="2000" dirty="0" err="1">
                          <a:effectLst/>
                        </a:rPr>
                        <a:t>uvm_rand_send_with</a:t>
                      </a:r>
                      <a:r>
                        <a:rPr lang="en-US" sz="2000" dirty="0">
                          <a:effectLst/>
                        </a:rPr>
                        <a:t>(seq/item, </a:t>
                      </a:r>
                      <a:r>
                        <a:rPr lang="en-US" sz="2000" dirty="0" err="1">
                          <a:effectLst/>
                        </a:rPr>
                        <a:t>constr</a:t>
                      </a:r>
                      <a:r>
                        <a:rPr lang="en-US" sz="2000" dirty="0">
                          <a:effectLst/>
                        </a:rPr>
                        <a:t>)</a:t>
                      </a:r>
                    </a:p>
                  </a:txBody>
                  <a:tcPr marL="17794" marR="17794" marT="17794" marB="17794" anchor="ctr"/>
                </a:tc>
                <a:tc>
                  <a:txBody>
                    <a:bodyPr/>
                    <a:lstStyle/>
                    <a:p>
                      <a:pPr algn="just" fontAlgn="base"/>
                      <a:r>
                        <a:rPr lang="en-US" sz="2000" dirty="0">
                          <a:effectLst/>
                        </a:rPr>
                        <a:t>Directly sends a randomized seq/item with constraints but without creating it. So, make sure seq/item is created first</a:t>
                      </a:r>
                    </a:p>
                  </a:txBody>
                  <a:tcPr marL="17794" marR="17794" marT="17794" marB="17794" anchor="ctr"/>
                </a:tc>
                <a:extLst>
                  <a:ext uri="{0D108BD9-81ED-4DB2-BD59-A6C34878D82A}">
                    <a16:rowId xmlns:a16="http://schemas.microsoft.com/office/drawing/2014/main" val="4027956511"/>
                  </a:ext>
                </a:extLst>
              </a:tr>
              <a:tr h="419948">
                <a:tc>
                  <a:txBody>
                    <a:bodyPr/>
                    <a:lstStyle/>
                    <a:p>
                      <a:pPr fontAlgn="base"/>
                      <a:r>
                        <a:rPr lang="en-IN" sz="2000" dirty="0">
                          <a:effectLst/>
                        </a:rPr>
                        <a:t>`</a:t>
                      </a:r>
                      <a:r>
                        <a:rPr lang="en-IN" sz="2000" dirty="0" err="1">
                          <a:effectLst/>
                        </a:rPr>
                        <a:t>uvm_send_pri</a:t>
                      </a:r>
                      <a:r>
                        <a:rPr lang="en-IN" sz="2000" dirty="0">
                          <a:effectLst/>
                        </a:rPr>
                        <a:t>(</a:t>
                      </a:r>
                      <a:r>
                        <a:rPr lang="en-IN" sz="2000" dirty="0" err="1">
                          <a:effectLst/>
                        </a:rPr>
                        <a:t>seq</a:t>
                      </a:r>
                      <a:r>
                        <a:rPr lang="en-IN" sz="2000" dirty="0">
                          <a:effectLst/>
                        </a:rPr>
                        <a:t>/item, Priority)</a:t>
                      </a:r>
                    </a:p>
                  </a:txBody>
                  <a:tcPr marL="17794" marR="17794" marT="17794" marB="17794" anchor="ctr"/>
                </a:tc>
                <a:tc>
                  <a:txBody>
                    <a:bodyPr/>
                    <a:lstStyle/>
                    <a:p>
                      <a:pPr algn="just" fontAlgn="base"/>
                      <a:r>
                        <a:rPr lang="en-US" sz="2000" dirty="0">
                          <a:effectLst/>
                        </a:rPr>
                        <a:t>`</a:t>
                      </a:r>
                      <a:r>
                        <a:rPr lang="en-US" sz="2000" dirty="0" err="1">
                          <a:effectLst/>
                        </a:rPr>
                        <a:t>uvm_send</a:t>
                      </a:r>
                      <a:r>
                        <a:rPr lang="en-US" sz="2000" dirty="0">
                          <a:effectLst/>
                        </a:rPr>
                        <a:t> + priority is also considered.</a:t>
                      </a:r>
                    </a:p>
                  </a:txBody>
                  <a:tcPr marL="17794" marR="17794" marT="17794" marB="17794" anchor="ctr"/>
                </a:tc>
                <a:extLst>
                  <a:ext uri="{0D108BD9-81ED-4DB2-BD59-A6C34878D82A}">
                    <a16:rowId xmlns:a16="http://schemas.microsoft.com/office/drawing/2014/main" val="1844973538"/>
                  </a:ext>
                </a:extLst>
              </a:tr>
              <a:tr h="323858">
                <a:tc>
                  <a:txBody>
                    <a:bodyPr/>
                    <a:lstStyle/>
                    <a:p>
                      <a:pPr fontAlgn="base"/>
                      <a:r>
                        <a:rPr lang="en-IN" sz="2000">
                          <a:effectLst/>
                        </a:rPr>
                        <a:t>`uvm_rand_send_pri(seq/item, Priority)</a:t>
                      </a:r>
                    </a:p>
                  </a:txBody>
                  <a:tcPr marL="17794" marR="17794" marT="17794" marB="17794" anchor="ctr"/>
                </a:tc>
                <a:tc>
                  <a:txBody>
                    <a:bodyPr/>
                    <a:lstStyle/>
                    <a:p>
                      <a:pPr algn="just" fontAlgn="base"/>
                      <a:r>
                        <a:rPr lang="en-US" sz="2000" dirty="0">
                          <a:effectLst/>
                        </a:rPr>
                        <a:t>Combination of `</a:t>
                      </a:r>
                      <a:r>
                        <a:rPr lang="en-US" sz="2000" dirty="0" err="1">
                          <a:effectLst/>
                        </a:rPr>
                        <a:t>uvm_rand_send</a:t>
                      </a:r>
                      <a:r>
                        <a:rPr lang="en-US" sz="2000" dirty="0">
                          <a:effectLst/>
                        </a:rPr>
                        <a:t> and `</a:t>
                      </a:r>
                      <a:r>
                        <a:rPr lang="en-US" sz="2000" dirty="0" err="1">
                          <a:effectLst/>
                        </a:rPr>
                        <a:t>uvm_send_pri</a:t>
                      </a:r>
                      <a:endParaRPr lang="en-US" sz="2000" dirty="0">
                        <a:effectLst/>
                      </a:endParaRPr>
                    </a:p>
                  </a:txBody>
                  <a:tcPr marL="17794" marR="17794" marT="17794" marB="17794" anchor="ctr"/>
                </a:tc>
                <a:extLst>
                  <a:ext uri="{0D108BD9-81ED-4DB2-BD59-A6C34878D82A}">
                    <a16:rowId xmlns:a16="http://schemas.microsoft.com/office/drawing/2014/main" val="1918609256"/>
                  </a:ext>
                </a:extLst>
              </a:tr>
              <a:tr h="323858">
                <a:tc>
                  <a:txBody>
                    <a:bodyPr/>
                    <a:lstStyle/>
                    <a:p>
                      <a:pPr fontAlgn="base"/>
                      <a:r>
                        <a:rPr lang="en-US" sz="2000" dirty="0">
                          <a:effectLst/>
                        </a:rPr>
                        <a:t>`</a:t>
                      </a:r>
                      <a:r>
                        <a:rPr lang="en-US" sz="2000" dirty="0" err="1">
                          <a:effectLst/>
                        </a:rPr>
                        <a:t>uvm_rand_send_pri_with</a:t>
                      </a:r>
                      <a:r>
                        <a:rPr lang="en-US" sz="2000" dirty="0">
                          <a:effectLst/>
                        </a:rPr>
                        <a:t>(seq/item, Priority, </a:t>
                      </a:r>
                      <a:r>
                        <a:rPr lang="en-US" sz="2000" dirty="0" err="1">
                          <a:effectLst/>
                        </a:rPr>
                        <a:t>constr</a:t>
                      </a:r>
                      <a:r>
                        <a:rPr lang="en-US" sz="2000" dirty="0">
                          <a:effectLst/>
                        </a:rPr>
                        <a:t>)</a:t>
                      </a:r>
                    </a:p>
                  </a:txBody>
                  <a:tcPr marL="17794" marR="17794" marT="17794" marB="17794" anchor="ctr"/>
                </a:tc>
                <a:tc>
                  <a:txBody>
                    <a:bodyPr/>
                    <a:lstStyle/>
                    <a:p>
                      <a:pPr fontAlgn="base"/>
                      <a:r>
                        <a:rPr lang="en-US" sz="2000" dirty="0">
                          <a:effectLst/>
                        </a:rPr>
                        <a:t>Combination of `</a:t>
                      </a:r>
                      <a:r>
                        <a:rPr lang="en-US" sz="2000" dirty="0" err="1">
                          <a:effectLst/>
                        </a:rPr>
                        <a:t>uvm_rand_send_with</a:t>
                      </a:r>
                      <a:r>
                        <a:rPr lang="en-US" sz="2000" dirty="0">
                          <a:effectLst/>
                        </a:rPr>
                        <a:t> and `</a:t>
                      </a:r>
                      <a:r>
                        <a:rPr lang="en-US" sz="2000" dirty="0" err="1">
                          <a:effectLst/>
                        </a:rPr>
                        <a:t>uvm_send_pri</a:t>
                      </a:r>
                      <a:r>
                        <a:rPr lang="en-US" sz="2000" dirty="0">
                          <a:effectLst/>
                        </a:rPr>
                        <a:t>.</a:t>
                      </a:r>
                    </a:p>
                  </a:txBody>
                  <a:tcPr marL="17794" marR="17794" marT="17794" marB="17794" anchor="ctr"/>
                </a:tc>
                <a:extLst>
                  <a:ext uri="{0D108BD9-81ED-4DB2-BD59-A6C34878D82A}">
                    <a16:rowId xmlns:a16="http://schemas.microsoft.com/office/drawing/2014/main" val="1144033850"/>
                  </a:ext>
                </a:extLst>
              </a:tr>
            </a:tbl>
          </a:graphicData>
        </a:graphic>
      </p:graphicFrame>
    </p:spTree>
    <p:extLst>
      <p:ext uri="{BB962C8B-B14F-4D97-AF65-F5344CB8AC3E}">
        <p14:creationId xmlns:p14="http://schemas.microsoft.com/office/powerpoint/2010/main" val="157228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endParaRPr lang="en-US" sz="1800" dirty="0">
              <a:solidFill>
                <a:srgbClr val="000000"/>
              </a:solidFill>
            </a:endParaRPr>
          </a:p>
        </p:txBody>
      </p:sp>
      <p:pic>
        <p:nvPicPr>
          <p:cNvPr id="2" name="Picture 1">
            <a:extLst>
              <a:ext uri="{FF2B5EF4-FFF2-40B4-BE49-F238E27FC236}">
                <a16:creationId xmlns:a16="http://schemas.microsoft.com/office/drawing/2014/main" id="{EC14FB23-1E46-2723-F1FE-4C888729B446}"/>
              </a:ext>
            </a:extLst>
          </p:cNvPr>
          <p:cNvPicPr>
            <a:picLocks noChangeAspect="1"/>
          </p:cNvPicPr>
          <p:nvPr/>
        </p:nvPicPr>
        <p:blipFill>
          <a:blip r:embed="rId4"/>
          <a:stretch>
            <a:fillRect/>
          </a:stretch>
        </p:blipFill>
        <p:spPr>
          <a:xfrm>
            <a:off x="1763688" y="1268761"/>
            <a:ext cx="6840760" cy="2408026"/>
          </a:xfrm>
          <a:prstGeom prst="rect">
            <a:avLst/>
          </a:prstGeom>
        </p:spPr>
      </p:pic>
    </p:spTree>
    <p:extLst>
      <p:ext uri="{BB962C8B-B14F-4D97-AF65-F5344CB8AC3E}">
        <p14:creationId xmlns:p14="http://schemas.microsoft.com/office/powerpoint/2010/main" val="4287003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 examples using macros</a:t>
            </a:r>
          </a:p>
        </p:txBody>
      </p:sp>
      <p:sp>
        <p:nvSpPr>
          <p:cNvPr id="2" name="Rectangle 1">
            <a:extLst>
              <a:ext uri="{FF2B5EF4-FFF2-40B4-BE49-F238E27FC236}">
                <a16:creationId xmlns:a16="http://schemas.microsoft.com/office/drawing/2014/main" id="{0FA7E5D5-2104-EDC1-5C55-2BD3BEAD4EF6}"/>
              </a:ext>
            </a:extLst>
          </p:cNvPr>
          <p:cNvSpPr/>
          <p:nvPr/>
        </p:nvSpPr>
        <p:spPr>
          <a:xfrm>
            <a:off x="2051720" y="728692"/>
            <a:ext cx="6768752" cy="2862322"/>
          </a:xfrm>
          <a:prstGeom prst="rect">
            <a:avLst/>
          </a:prstGeom>
          <a:ln>
            <a:solidFill>
              <a:schemeClr val="accent6">
                <a:lumMod val="20000"/>
                <a:lumOff val="80000"/>
              </a:schemeClr>
            </a:solidFill>
          </a:ln>
        </p:spPr>
        <p:txBody>
          <a:bodyPr wrap="square">
            <a:spAutoFit/>
          </a:bodyPr>
          <a:lstStyle/>
          <a:p>
            <a:r>
              <a:rPr lang="en-IN" dirty="0">
                <a:solidFill>
                  <a:srgbClr val="1990B8"/>
                </a:solidFill>
                <a:latin typeface="Consolas" panose="020B0609020204030204" pitchFamily="49" charset="0"/>
              </a:rPr>
              <a:t>class</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my_sequence</a:t>
            </a:r>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extends</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uvm_sequencer</a:t>
            </a:r>
            <a:r>
              <a:rPr lang="en-IN" dirty="0">
                <a:solidFill>
                  <a:srgbClr val="000000"/>
                </a:solidFill>
                <a:latin typeface="Consolas" panose="020B0609020204030204" pitchFamily="49" charset="0"/>
              </a:rPr>
              <a:t> #</a:t>
            </a:r>
            <a:r>
              <a:rPr lang="en-IN" dirty="0">
                <a:solidFill>
                  <a:srgbClr val="5F6364"/>
                </a:solidFill>
                <a:latin typeface="Consolas" panose="020B0609020204030204" pitchFamily="49" charset="0"/>
              </a:rPr>
              <a:t>(</a:t>
            </a:r>
            <a:r>
              <a:rPr lang="en-IN" dirty="0" err="1">
                <a:solidFill>
                  <a:srgbClr val="000000"/>
                </a:solidFill>
                <a:latin typeface="Consolas" panose="020B0609020204030204" pitchFamily="49" charset="0"/>
              </a:rPr>
              <a:t>seq_item</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a:t>
            </a:r>
            <a:r>
              <a:rPr lang="en-IN" dirty="0" err="1">
                <a:solidFill>
                  <a:srgbClr val="C92C2C"/>
                </a:solidFill>
                <a:latin typeface="Consolas" panose="020B0609020204030204" pitchFamily="49" charset="0"/>
              </a:rPr>
              <a:t>uvm_object_utils</a:t>
            </a:r>
            <a:r>
              <a:rPr lang="en-IN" dirty="0">
                <a:solidFill>
                  <a:srgbClr val="5F6364"/>
                </a:solidFill>
                <a:latin typeface="Consolas" panose="020B0609020204030204" pitchFamily="49" charset="0"/>
              </a:rPr>
              <a:t>(</a:t>
            </a:r>
            <a:r>
              <a:rPr lang="en-IN" dirty="0" err="1">
                <a:solidFill>
                  <a:srgbClr val="000000"/>
                </a:solidFill>
                <a:latin typeface="Consolas" panose="020B0609020204030204" pitchFamily="49" charset="0"/>
              </a:rPr>
              <a:t>my_sequence</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function</a:t>
            </a:r>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new</a:t>
            </a:r>
            <a:r>
              <a:rPr lang="en-IN" dirty="0">
                <a:solidFill>
                  <a:srgbClr val="000000"/>
                </a:solidFill>
                <a:latin typeface="Consolas" panose="020B0609020204030204" pitchFamily="49" charset="0"/>
              </a:rPr>
              <a:t> </a:t>
            </a:r>
            <a:r>
              <a:rPr lang="en-IN" dirty="0">
                <a:solidFill>
                  <a:srgbClr val="5F6364"/>
                </a:solidFill>
                <a:latin typeface="Consolas" panose="020B0609020204030204" pitchFamily="49" charset="0"/>
              </a:rPr>
              <a:t>(</a:t>
            </a:r>
            <a:r>
              <a:rPr lang="en-IN" dirty="0">
                <a:solidFill>
                  <a:srgbClr val="1990B8"/>
                </a:solidFill>
                <a:latin typeface="Consolas" panose="020B0609020204030204" pitchFamily="49" charset="0"/>
              </a:rPr>
              <a:t>string</a:t>
            </a:r>
            <a:r>
              <a:rPr lang="en-IN" dirty="0">
                <a:solidFill>
                  <a:srgbClr val="000000"/>
                </a:solidFill>
                <a:latin typeface="Consolas" panose="020B0609020204030204" pitchFamily="49" charset="0"/>
              </a:rPr>
              <a:t> name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2F9C0A"/>
                </a:solidFill>
                <a:latin typeface="Consolas" panose="020B0609020204030204" pitchFamily="49" charset="0"/>
              </a:rPr>
              <a:t>"</a:t>
            </a:r>
            <a:r>
              <a:rPr lang="en-IN" dirty="0" err="1">
                <a:solidFill>
                  <a:srgbClr val="2F9C0A"/>
                </a:solidFill>
                <a:latin typeface="Consolas" panose="020B0609020204030204" pitchFamily="49" charset="0"/>
              </a:rPr>
              <a:t>my_sequence</a:t>
            </a:r>
            <a:r>
              <a:rPr lang="en-IN" dirty="0">
                <a:solidFill>
                  <a:srgbClr val="2F9C0A"/>
                </a:solidFill>
                <a:latin typeface="Consolas" panose="020B0609020204030204" pitchFamily="49" charset="0"/>
              </a:rPr>
              <a:t>"</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super</a:t>
            </a:r>
            <a:r>
              <a:rPr lang="en-IN" dirty="0" err="1">
                <a:solidFill>
                  <a:srgbClr val="5F6364"/>
                </a:solidFill>
                <a:latin typeface="Consolas" panose="020B0609020204030204" pitchFamily="49" charset="0"/>
              </a:rPr>
              <a:t>.</a:t>
            </a:r>
            <a:r>
              <a:rPr lang="en-IN" dirty="0" err="1">
                <a:solidFill>
                  <a:srgbClr val="2F9C0A"/>
                </a:solidFill>
                <a:latin typeface="Consolas" panose="020B0609020204030204" pitchFamily="49" charset="0"/>
              </a:rPr>
              <a:t>new</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name</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p>
          <a:p>
            <a:r>
              <a:rPr lang="en-IN" dirty="0">
                <a:solidFill>
                  <a:srgbClr val="1990B8"/>
                </a:solidFill>
                <a:latin typeface="Consolas" panose="020B0609020204030204" pitchFamily="49" charset="0"/>
              </a:rPr>
              <a:t>   </a:t>
            </a:r>
            <a:r>
              <a:rPr lang="en-IN" dirty="0" err="1">
                <a:solidFill>
                  <a:srgbClr val="1990B8"/>
                </a:solidFill>
                <a:latin typeface="Consolas" panose="020B0609020204030204" pitchFamily="49" charset="0"/>
              </a:rPr>
              <a:t>endfunction</a:t>
            </a:r>
            <a:r>
              <a:rPr lang="en-IN" dirty="0">
                <a:solidFill>
                  <a:srgbClr val="000000"/>
                </a:solidFill>
                <a:latin typeface="Consolas" panose="020B0609020204030204" pitchFamily="49" charset="0"/>
              </a:rPr>
              <a:t> </a:t>
            </a:r>
          </a:p>
          <a:p>
            <a:endParaRPr lang="en-IN" dirty="0">
              <a:solidFill>
                <a:srgbClr val="1990B8"/>
              </a:solidFill>
              <a:latin typeface="Consolas" panose="020B0609020204030204" pitchFamily="49" charset="0"/>
            </a:endParaRPr>
          </a:p>
          <a:p>
            <a:r>
              <a:rPr lang="en-IN" dirty="0">
                <a:solidFill>
                  <a:srgbClr val="1990B8"/>
                </a:solidFill>
                <a:latin typeface="Consolas" panose="020B0609020204030204" pitchFamily="49" charset="0"/>
              </a:rPr>
              <a:t>  task</a:t>
            </a:r>
            <a:r>
              <a:rPr lang="en-IN" dirty="0">
                <a:solidFill>
                  <a:srgbClr val="000000"/>
                </a:solidFill>
                <a:latin typeface="Consolas" panose="020B0609020204030204" pitchFamily="49" charset="0"/>
              </a:rPr>
              <a:t> </a:t>
            </a:r>
            <a:r>
              <a:rPr lang="en-IN" dirty="0">
                <a:solidFill>
                  <a:srgbClr val="2F9C0A"/>
                </a:solidFill>
                <a:latin typeface="Consolas" panose="020B0609020204030204" pitchFamily="49" charset="0"/>
              </a:rPr>
              <a:t>body</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p>
          <a:p>
            <a:r>
              <a:rPr lang="en-IN" dirty="0">
                <a:solidFill>
                  <a:srgbClr val="C92C2C"/>
                </a:solidFill>
                <a:latin typeface="Consolas" panose="020B0609020204030204" pitchFamily="49" charset="0"/>
              </a:rPr>
              <a:t>    `</a:t>
            </a:r>
            <a:r>
              <a:rPr lang="en-IN" dirty="0" err="1">
                <a:solidFill>
                  <a:srgbClr val="C92C2C"/>
                </a:solidFill>
                <a:latin typeface="Consolas" panose="020B0609020204030204" pitchFamily="49" charset="0"/>
              </a:rPr>
              <a:t>uvm_do</a:t>
            </a:r>
            <a:r>
              <a:rPr lang="en-IN" dirty="0">
                <a:solidFill>
                  <a:srgbClr val="5F6364"/>
                </a:solidFill>
                <a:latin typeface="Consolas" panose="020B0609020204030204" pitchFamily="49" charset="0"/>
              </a:rPr>
              <a:t>(</a:t>
            </a:r>
            <a:r>
              <a:rPr lang="en-IN" dirty="0" err="1">
                <a:solidFill>
                  <a:srgbClr val="000000"/>
                </a:solidFill>
                <a:latin typeface="Consolas" panose="020B0609020204030204" pitchFamily="49" charset="0"/>
              </a:rPr>
              <a:t>req</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p>
          <a:p>
            <a:r>
              <a:rPr lang="en-IN" dirty="0">
                <a:solidFill>
                  <a:srgbClr val="1990B8"/>
                </a:solidFill>
                <a:latin typeface="Consolas" panose="020B0609020204030204" pitchFamily="49" charset="0"/>
              </a:rPr>
              <a:t>  </a:t>
            </a:r>
            <a:r>
              <a:rPr lang="en-IN" dirty="0" err="1">
                <a:solidFill>
                  <a:srgbClr val="1990B8"/>
                </a:solidFill>
                <a:latin typeface="Consolas" panose="020B0609020204030204" pitchFamily="49" charset="0"/>
              </a:rPr>
              <a:t>endtask</a:t>
            </a:r>
            <a:r>
              <a:rPr lang="en-IN" dirty="0">
                <a:solidFill>
                  <a:srgbClr val="000000"/>
                </a:solidFill>
                <a:latin typeface="Consolas" panose="020B0609020204030204" pitchFamily="49" charset="0"/>
              </a:rPr>
              <a:t> </a:t>
            </a:r>
          </a:p>
          <a:p>
            <a:r>
              <a:rPr lang="en-IN" dirty="0" err="1">
                <a:solidFill>
                  <a:srgbClr val="1990B8"/>
                </a:solidFill>
                <a:latin typeface="Consolas" panose="020B0609020204030204" pitchFamily="49" charset="0"/>
              </a:rPr>
              <a:t>endclass</a:t>
            </a:r>
            <a:r>
              <a:rPr lang="en-IN" dirty="0">
                <a:solidFill>
                  <a:srgbClr val="000000"/>
                </a:solidFill>
                <a:latin typeface="Consolas" panose="020B0609020204030204" pitchFamily="49" charset="0"/>
              </a:rPr>
              <a:t> </a:t>
            </a:r>
          </a:p>
        </p:txBody>
      </p:sp>
      <p:sp>
        <p:nvSpPr>
          <p:cNvPr id="3" name="Rectangle 2">
            <a:extLst>
              <a:ext uri="{FF2B5EF4-FFF2-40B4-BE49-F238E27FC236}">
                <a16:creationId xmlns:a16="http://schemas.microsoft.com/office/drawing/2014/main" id="{6F1A024B-3EAA-39FB-80C3-91B4D2C584DD}"/>
              </a:ext>
            </a:extLst>
          </p:cNvPr>
          <p:cNvSpPr/>
          <p:nvPr/>
        </p:nvSpPr>
        <p:spPr>
          <a:xfrm>
            <a:off x="2051720" y="3674055"/>
            <a:ext cx="6768752" cy="3139321"/>
          </a:xfrm>
          <a:prstGeom prst="rect">
            <a:avLst/>
          </a:prstGeom>
          <a:ln>
            <a:solidFill>
              <a:schemeClr val="accent1"/>
            </a:solidFill>
          </a:ln>
        </p:spPr>
        <p:txBody>
          <a:bodyPr wrap="square">
            <a:spAutoFit/>
          </a:bodyPr>
          <a:lstStyle/>
          <a:p>
            <a:r>
              <a:rPr lang="en-IN" dirty="0">
                <a:solidFill>
                  <a:srgbClr val="1990B8"/>
                </a:solidFill>
                <a:latin typeface="Consolas" panose="020B0609020204030204" pitchFamily="49" charset="0"/>
              </a:rPr>
              <a:t>class</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my_sequence</a:t>
            </a:r>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extends</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uvm_sequencer</a:t>
            </a:r>
            <a:r>
              <a:rPr lang="en-IN" dirty="0">
                <a:solidFill>
                  <a:srgbClr val="000000"/>
                </a:solidFill>
                <a:latin typeface="Consolas" panose="020B0609020204030204" pitchFamily="49" charset="0"/>
              </a:rPr>
              <a:t> #</a:t>
            </a:r>
            <a:r>
              <a:rPr lang="en-IN" dirty="0">
                <a:solidFill>
                  <a:srgbClr val="5F6364"/>
                </a:solidFill>
                <a:latin typeface="Consolas" panose="020B0609020204030204" pitchFamily="49" charset="0"/>
              </a:rPr>
              <a:t>(</a:t>
            </a:r>
            <a:r>
              <a:rPr lang="en-IN" dirty="0" err="1">
                <a:solidFill>
                  <a:srgbClr val="000000"/>
                </a:solidFill>
                <a:latin typeface="Consolas" panose="020B0609020204030204" pitchFamily="49" charset="0"/>
              </a:rPr>
              <a:t>seq_item</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a:t>
            </a:r>
            <a:r>
              <a:rPr lang="en-IN" dirty="0" err="1">
                <a:solidFill>
                  <a:srgbClr val="C92C2C"/>
                </a:solidFill>
                <a:latin typeface="Consolas" panose="020B0609020204030204" pitchFamily="49" charset="0"/>
              </a:rPr>
              <a:t>uvm_object_utils</a:t>
            </a:r>
            <a:r>
              <a:rPr lang="en-IN" dirty="0">
                <a:solidFill>
                  <a:srgbClr val="5F6364"/>
                </a:solidFill>
                <a:latin typeface="Consolas" panose="020B0609020204030204" pitchFamily="49" charset="0"/>
              </a:rPr>
              <a:t>(</a:t>
            </a:r>
            <a:r>
              <a:rPr lang="en-IN" dirty="0" err="1">
                <a:solidFill>
                  <a:srgbClr val="000000"/>
                </a:solidFill>
                <a:latin typeface="Consolas" panose="020B0609020204030204" pitchFamily="49" charset="0"/>
              </a:rPr>
              <a:t>my_sequence</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function</a:t>
            </a:r>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new</a:t>
            </a:r>
            <a:r>
              <a:rPr lang="en-IN" dirty="0">
                <a:solidFill>
                  <a:srgbClr val="000000"/>
                </a:solidFill>
                <a:latin typeface="Consolas" panose="020B0609020204030204" pitchFamily="49" charset="0"/>
              </a:rPr>
              <a:t> </a:t>
            </a:r>
            <a:r>
              <a:rPr lang="en-IN" dirty="0">
                <a:solidFill>
                  <a:srgbClr val="5F6364"/>
                </a:solidFill>
                <a:latin typeface="Consolas" panose="020B0609020204030204" pitchFamily="49" charset="0"/>
              </a:rPr>
              <a:t>(</a:t>
            </a:r>
            <a:r>
              <a:rPr lang="en-IN" dirty="0">
                <a:solidFill>
                  <a:srgbClr val="1990B8"/>
                </a:solidFill>
                <a:latin typeface="Consolas" panose="020B0609020204030204" pitchFamily="49" charset="0"/>
              </a:rPr>
              <a:t>string</a:t>
            </a:r>
            <a:r>
              <a:rPr lang="en-IN" dirty="0">
                <a:solidFill>
                  <a:srgbClr val="000000"/>
                </a:solidFill>
                <a:latin typeface="Consolas" panose="020B0609020204030204" pitchFamily="49" charset="0"/>
              </a:rPr>
              <a:t> name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2F9C0A"/>
                </a:solidFill>
                <a:latin typeface="Consolas" panose="020B0609020204030204" pitchFamily="49" charset="0"/>
              </a:rPr>
              <a:t>"</a:t>
            </a:r>
            <a:r>
              <a:rPr lang="en-IN" dirty="0" err="1">
                <a:solidFill>
                  <a:srgbClr val="2F9C0A"/>
                </a:solidFill>
                <a:latin typeface="Consolas" panose="020B0609020204030204" pitchFamily="49" charset="0"/>
              </a:rPr>
              <a:t>my_sequence</a:t>
            </a:r>
            <a:r>
              <a:rPr lang="en-IN" dirty="0">
                <a:solidFill>
                  <a:srgbClr val="2F9C0A"/>
                </a:solidFill>
                <a:latin typeface="Consolas" panose="020B0609020204030204" pitchFamily="49" charset="0"/>
              </a:rPr>
              <a:t>"</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super</a:t>
            </a:r>
            <a:r>
              <a:rPr lang="en-IN" dirty="0" err="1">
                <a:solidFill>
                  <a:srgbClr val="5F6364"/>
                </a:solidFill>
                <a:latin typeface="Consolas" panose="020B0609020204030204" pitchFamily="49" charset="0"/>
              </a:rPr>
              <a:t>.</a:t>
            </a:r>
            <a:r>
              <a:rPr lang="en-IN" dirty="0" err="1">
                <a:solidFill>
                  <a:srgbClr val="2F9C0A"/>
                </a:solidFill>
                <a:latin typeface="Consolas" panose="020B0609020204030204" pitchFamily="49" charset="0"/>
              </a:rPr>
              <a:t>new</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name</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endfunction</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task</a:t>
            </a:r>
            <a:r>
              <a:rPr lang="en-IN" dirty="0">
                <a:solidFill>
                  <a:srgbClr val="000000"/>
                </a:solidFill>
                <a:latin typeface="Consolas" panose="020B0609020204030204" pitchFamily="49" charset="0"/>
              </a:rPr>
              <a:t> </a:t>
            </a:r>
            <a:r>
              <a:rPr lang="en-IN" dirty="0">
                <a:solidFill>
                  <a:srgbClr val="2F9C0A"/>
                </a:solidFill>
                <a:latin typeface="Consolas" panose="020B0609020204030204" pitchFamily="49" charset="0"/>
              </a:rPr>
              <a:t>body</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a:t>
            </a:r>
            <a:r>
              <a:rPr lang="en-IN" dirty="0" err="1">
                <a:solidFill>
                  <a:srgbClr val="C92C2C"/>
                </a:solidFill>
                <a:latin typeface="Consolas" panose="020B0609020204030204" pitchFamily="49" charset="0"/>
              </a:rPr>
              <a:t>uvm_do_with</a:t>
            </a:r>
            <a:r>
              <a:rPr lang="en-IN" dirty="0">
                <a:solidFill>
                  <a:srgbClr val="5F6364"/>
                </a:solidFill>
                <a:latin typeface="Consolas" panose="020B0609020204030204" pitchFamily="49" charset="0"/>
              </a:rPr>
              <a:t>(</a:t>
            </a:r>
            <a:r>
              <a:rPr lang="en-IN" dirty="0" err="1">
                <a:solidFill>
                  <a:srgbClr val="000000"/>
                </a:solidFill>
                <a:latin typeface="Consolas" panose="020B0609020204030204" pitchFamily="49" charset="0"/>
              </a:rPr>
              <a:t>req</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req</a:t>
            </a:r>
            <a:r>
              <a:rPr lang="en-IN" dirty="0">
                <a:solidFill>
                  <a:srgbClr val="5F6364"/>
                </a:solidFill>
                <a:latin typeface="Consolas" panose="020B0609020204030204" pitchFamily="49" charset="0"/>
              </a:rPr>
              <a:t>.</a:t>
            </a:r>
            <a:r>
              <a:rPr lang="en-IN" dirty="0">
                <a:solidFill>
                  <a:srgbClr val="A67F59"/>
                </a:solidFill>
                <a:latin typeface="Consolas" panose="020B0609020204030204" pitchFamily="49" charset="0"/>
              </a:rPr>
              <a:t>&lt;</a:t>
            </a:r>
            <a:r>
              <a:rPr lang="en-IN" dirty="0">
                <a:solidFill>
                  <a:srgbClr val="000000"/>
                </a:solidFill>
                <a:latin typeface="Consolas" panose="020B0609020204030204" pitchFamily="49" charset="0"/>
              </a:rPr>
              <a:t>variable</a:t>
            </a:r>
            <a:r>
              <a:rPr lang="en-IN" dirty="0">
                <a:solidFill>
                  <a:srgbClr val="A67F59"/>
                </a:solidFill>
                <a:latin typeface="Consolas" panose="020B0609020204030204" pitchFamily="49" charset="0"/>
              </a:rPr>
              <a:t>&gt;</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0</a:t>
            </a:r>
            <a:r>
              <a:rPr lang="en-IN" dirty="0">
                <a:solidFill>
                  <a:srgbClr val="5F6364"/>
                </a:solidFill>
                <a:latin typeface="Consolas" panose="020B0609020204030204" pitchFamily="49" charset="0"/>
              </a:rPr>
              <a:t>;</a:t>
            </a:r>
            <a:r>
              <a:rPr lang="en-IN" dirty="0">
                <a:solidFill>
                  <a:srgbClr val="A67F59"/>
                </a:solidFill>
                <a:latin typeface="Consolas" panose="020B0609020204030204" pitchFamily="49" charset="0"/>
              </a:rPr>
              <a:t>}</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7D8B99"/>
                </a:solidFill>
                <a:latin typeface="Consolas" panose="020B0609020204030204" pitchFamily="49" charset="0"/>
              </a:rPr>
              <a:t>// any constraint</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endtask</a:t>
            </a:r>
            <a:r>
              <a:rPr lang="en-IN" dirty="0">
                <a:solidFill>
                  <a:srgbClr val="000000"/>
                </a:solidFill>
                <a:latin typeface="Consolas" panose="020B0609020204030204" pitchFamily="49" charset="0"/>
              </a:rPr>
              <a:t> </a:t>
            </a:r>
          </a:p>
          <a:p>
            <a:r>
              <a:rPr lang="en-IN" dirty="0" err="1">
                <a:solidFill>
                  <a:srgbClr val="1990B8"/>
                </a:solidFill>
                <a:latin typeface="Consolas" panose="020B0609020204030204" pitchFamily="49" charset="0"/>
              </a:rPr>
              <a:t>endclass</a:t>
            </a:r>
            <a:endParaRPr lang="en-IN" dirty="0"/>
          </a:p>
        </p:txBody>
      </p:sp>
    </p:spTree>
    <p:extLst>
      <p:ext uri="{BB962C8B-B14F-4D97-AF65-F5344CB8AC3E}">
        <p14:creationId xmlns:p14="http://schemas.microsoft.com/office/powerpoint/2010/main" val="367166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 </a:t>
            </a:r>
            <a:r>
              <a:rPr lang="en-US" sz="2800" b="1">
                <a:solidFill>
                  <a:srgbClr val="000000"/>
                </a:solidFill>
              </a:rPr>
              <a:t>examples with macros</a:t>
            </a:r>
            <a:endParaRPr lang="en-US" sz="2800" b="1" dirty="0">
              <a:solidFill>
                <a:srgbClr val="000000"/>
              </a:solidFill>
            </a:endParaRPr>
          </a:p>
        </p:txBody>
      </p:sp>
      <p:sp>
        <p:nvSpPr>
          <p:cNvPr id="2" name="Rectangle 1">
            <a:extLst>
              <a:ext uri="{FF2B5EF4-FFF2-40B4-BE49-F238E27FC236}">
                <a16:creationId xmlns:a16="http://schemas.microsoft.com/office/drawing/2014/main" id="{B9082ABB-3B16-EB33-33DC-6EA39CA3A8A3}"/>
              </a:ext>
            </a:extLst>
          </p:cNvPr>
          <p:cNvSpPr/>
          <p:nvPr/>
        </p:nvSpPr>
        <p:spPr>
          <a:xfrm>
            <a:off x="1883224" y="825961"/>
            <a:ext cx="6857080" cy="2970044"/>
          </a:xfrm>
          <a:prstGeom prst="rect">
            <a:avLst/>
          </a:prstGeom>
          <a:ln>
            <a:solidFill>
              <a:schemeClr val="accent6">
                <a:lumMod val="20000"/>
                <a:lumOff val="80000"/>
              </a:schemeClr>
            </a:solidFill>
          </a:ln>
        </p:spPr>
        <p:txBody>
          <a:bodyPr wrap="square">
            <a:spAutoFit/>
          </a:bodyPr>
          <a:lstStyle/>
          <a:p>
            <a:r>
              <a:rPr lang="en-IN" sz="1700" dirty="0">
                <a:solidFill>
                  <a:srgbClr val="1990B8"/>
                </a:solidFill>
                <a:latin typeface="Consolas" panose="020B0609020204030204" pitchFamily="49" charset="0"/>
              </a:rPr>
              <a:t>class</a:t>
            </a:r>
            <a:r>
              <a:rPr lang="en-IN" sz="1700" dirty="0">
                <a:solidFill>
                  <a:srgbClr val="000000"/>
                </a:solidFill>
                <a:latin typeface="Consolas" panose="020B0609020204030204" pitchFamily="49" charset="0"/>
              </a:rPr>
              <a:t> </a:t>
            </a:r>
            <a:r>
              <a:rPr lang="en-IN" sz="1700" dirty="0" err="1">
                <a:solidFill>
                  <a:srgbClr val="000000"/>
                </a:solidFill>
                <a:latin typeface="Consolas" panose="020B0609020204030204" pitchFamily="49" charset="0"/>
              </a:rPr>
              <a:t>my_sequence</a:t>
            </a:r>
            <a:r>
              <a:rPr lang="en-IN" sz="1700" dirty="0">
                <a:solidFill>
                  <a:srgbClr val="000000"/>
                </a:solidFill>
                <a:latin typeface="Consolas" panose="020B0609020204030204" pitchFamily="49" charset="0"/>
              </a:rPr>
              <a:t> </a:t>
            </a:r>
            <a:r>
              <a:rPr lang="en-IN" sz="1700" dirty="0">
                <a:solidFill>
                  <a:srgbClr val="1990B8"/>
                </a:solidFill>
                <a:latin typeface="Consolas" panose="020B0609020204030204" pitchFamily="49" charset="0"/>
              </a:rPr>
              <a:t>extends</a:t>
            </a:r>
            <a:r>
              <a:rPr lang="en-IN" sz="1700" dirty="0">
                <a:solidFill>
                  <a:srgbClr val="000000"/>
                </a:solidFill>
                <a:latin typeface="Consolas" panose="020B0609020204030204" pitchFamily="49" charset="0"/>
              </a:rPr>
              <a:t> </a:t>
            </a:r>
            <a:r>
              <a:rPr lang="en-IN" sz="1700" dirty="0" err="1">
                <a:solidFill>
                  <a:srgbClr val="000000"/>
                </a:solidFill>
                <a:latin typeface="Consolas" panose="020B0609020204030204" pitchFamily="49" charset="0"/>
              </a:rPr>
              <a:t>uvm_sequencer</a:t>
            </a:r>
            <a:r>
              <a:rPr lang="en-IN" sz="1700" dirty="0">
                <a:solidFill>
                  <a:srgbClr val="000000"/>
                </a:solidFill>
                <a:latin typeface="Consolas" panose="020B0609020204030204" pitchFamily="49" charset="0"/>
              </a:rPr>
              <a:t> #</a:t>
            </a:r>
            <a:r>
              <a:rPr lang="en-IN" sz="1700" dirty="0">
                <a:solidFill>
                  <a:srgbClr val="5F6364"/>
                </a:solidFill>
                <a:latin typeface="Consolas" panose="020B0609020204030204" pitchFamily="49" charset="0"/>
              </a:rPr>
              <a:t>(</a:t>
            </a:r>
            <a:r>
              <a:rPr lang="en-IN" sz="1700" dirty="0" err="1">
                <a:solidFill>
                  <a:srgbClr val="000000"/>
                </a:solidFill>
                <a:latin typeface="Consolas" panose="020B0609020204030204" pitchFamily="49" charset="0"/>
              </a:rPr>
              <a:t>seq_item</a:t>
            </a:r>
            <a:r>
              <a:rPr lang="en-IN" sz="1700" dirty="0">
                <a:solidFill>
                  <a:srgbClr val="5F6364"/>
                </a:solidFill>
                <a:latin typeface="Consolas" panose="020B0609020204030204" pitchFamily="49" charset="0"/>
              </a:rPr>
              <a:t>);</a:t>
            </a:r>
          </a:p>
          <a:p>
            <a:r>
              <a:rPr lang="en-IN" sz="1700" dirty="0">
                <a:solidFill>
                  <a:srgbClr val="5F6364"/>
                </a:solidFill>
                <a:latin typeface="Consolas" panose="020B0609020204030204" pitchFamily="49" charset="0"/>
              </a:rPr>
              <a:t>  </a:t>
            </a:r>
            <a:r>
              <a:rPr lang="en-IN" sz="1700" dirty="0">
                <a:solidFill>
                  <a:srgbClr val="C92C2C"/>
                </a:solidFill>
                <a:latin typeface="Consolas" panose="020B0609020204030204" pitchFamily="49" charset="0"/>
              </a:rPr>
              <a:t>`</a:t>
            </a:r>
            <a:r>
              <a:rPr lang="en-IN" sz="1700" dirty="0" err="1">
                <a:solidFill>
                  <a:srgbClr val="C92C2C"/>
                </a:solidFill>
                <a:latin typeface="Consolas" panose="020B0609020204030204" pitchFamily="49" charset="0"/>
              </a:rPr>
              <a:t>uvm_object_utils</a:t>
            </a:r>
            <a:r>
              <a:rPr lang="en-IN" sz="1700" dirty="0">
                <a:solidFill>
                  <a:srgbClr val="5F6364"/>
                </a:solidFill>
                <a:latin typeface="Consolas" panose="020B0609020204030204" pitchFamily="49" charset="0"/>
              </a:rPr>
              <a:t>(</a:t>
            </a:r>
            <a:r>
              <a:rPr lang="en-IN" sz="1700" dirty="0" err="1">
                <a:solidFill>
                  <a:srgbClr val="000000"/>
                </a:solidFill>
                <a:latin typeface="Consolas" panose="020B0609020204030204" pitchFamily="49" charset="0"/>
              </a:rPr>
              <a:t>my_sequence</a:t>
            </a:r>
            <a:r>
              <a:rPr lang="en-IN" sz="1700" dirty="0">
                <a:solidFill>
                  <a:srgbClr val="5F6364"/>
                </a:solidFill>
                <a:latin typeface="Consolas" panose="020B0609020204030204" pitchFamily="49" charset="0"/>
              </a:rPr>
              <a:t>)</a:t>
            </a:r>
            <a:r>
              <a:rPr lang="en-IN" sz="1700" dirty="0">
                <a:solidFill>
                  <a:srgbClr val="000000"/>
                </a:solidFill>
                <a:latin typeface="Consolas" panose="020B0609020204030204" pitchFamily="49" charset="0"/>
              </a:rPr>
              <a:t> </a:t>
            </a:r>
          </a:p>
          <a:p>
            <a:r>
              <a:rPr lang="en-IN" sz="1700" dirty="0">
                <a:solidFill>
                  <a:srgbClr val="000000"/>
                </a:solidFill>
                <a:latin typeface="Consolas" panose="020B0609020204030204" pitchFamily="49" charset="0"/>
              </a:rPr>
              <a:t>   </a:t>
            </a:r>
            <a:r>
              <a:rPr lang="en-IN" sz="1700" dirty="0">
                <a:solidFill>
                  <a:srgbClr val="1990B8"/>
                </a:solidFill>
                <a:latin typeface="Consolas" panose="020B0609020204030204" pitchFamily="49" charset="0"/>
              </a:rPr>
              <a:t>function</a:t>
            </a:r>
            <a:r>
              <a:rPr lang="en-IN" sz="1700" dirty="0">
                <a:solidFill>
                  <a:srgbClr val="000000"/>
                </a:solidFill>
                <a:latin typeface="Consolas" panose="020B0609020204030204" pitchFamily="49" charset="0"/>
              </a:rPr>
              <a:t> </a:t>
            </a:r>
            <a:r>
              <a:rPr lang="en-IN" sz="1700" dirty="0">
                <a:solidFill>
                  <a:srgbClr val="1990B8"/>
                </a:solidFill>
                <a:latin typeface="Consolas" panose="020B0609020204030204" pitchFamily="49" charset="0"/>
              </a:rPr>
              <a:t>new</a:t>
            </a:r>
            <a:r>
              <a:rPr lang="en-IN" sz="1700" dirty="0">
                <a:solidFill>
                  <a:srgbClr val="000000"/>
                </a:solidFill>
                <a:latin typeface="Consolas" panose="020B0609020204030204" pitchFamily="49" charset="0"/>
              </a:rPr>
              <a:t> </a:t>
            </a:r>
            <a:r>
              <a:rPr lang="en-IN" sz="1700" dirty="0">
                <a:solidFill>
                  <a:srgbClr val="5F6364"/>
                </a:solidFill>
                <a:latin typeface="Consolas" panose="020B0609020204030204" pitchFamily="49" charset="0"/>
              </a:rPr>
              <a:t>(</a:t>
            </a:r>
            <a:r>
              <a:rPr lang="en-IN" sz="1700" dirty="0">
                <a:solidFill>
                  <a:srgbClr val="1990B8"/>
                </a:solidFill>
                <a:latin typeface="Consolas" panose="020B0609020204030204" pitchFamily="49" charset="0"/>
              </a:rPr>
              <a:t>string</a:t>
            </a:r>
            <a:r>
              <a:rPr lang="en-IN" sz="1700" dirty="0">
                <a:solidFill>
                  <a:srgbClr val="000000"/>
                </a:solidFill>
                <a:latin typeface="Consolas" panose="020B0609020204030204" pitchFamily="49" charset="0"/>
              </a:rPr>
              <a:t> name </a:t>
            </a:r>
            <a:r>
              <a:rPr lang="en-IN" sz="1700" dirty="0">
                <a:solidFill>
                  <a:srgbClr val="A67F59"/>
                </a:solidFill>
                <a:latin typeface="Consolas" panose="020B0609020204030204" pitchFamily="49" charset="0"/>
              </a:rPr>
              <a:t>=</a:t>
            </a:r>
            <a:r>
              <a:rPr lang="en-IN" sz="1700" dirty="0">
                <a:solidFill>
                  <a:srgbClr val="000000"/>
                </a:solidFill>
                <a:latin typeface="Consolas" panose="020B0609020204030204" pitchFamily="49" charset="0"/>
              </a:rPr>
              <a:t> </a:t>
            </a:r>
            <a:r>
              <a:rPr lang="en-IN" sz="1700" dirty="0">
                <a:solidFill>
                  <a:srgbClr val="2F9C0A"/>
                </a:solidFill>
                <a:latin typeface="Consolas" panose="020B0609020204030204" pitchFamily="49" charset="0"/>
              </a:rPr>
              <a:t>"</a:t>
            </a:r>
            <a:r>
              <a:rPr lang="en-IN" sz="1700" dirty="0" err="1">
                <a:solidFill>
                  <a:srgbClr val="2F9C0A"/>
                </a:solidFill>
                <a:latin typeface="Consolas" panose="020B0609020204030204" pitchFamily="49" charset="0"/>
              </a:rPr>
              <a:t>my_sequence</a:t>
            </a:r>
            <a:r>
              <a:rPr lang="en-IN" sz="1700" dirty="0">
                <a:solidFill>
                  <a:srgbClr val="2F9C0A"/>
                </a:solidFill>
                <a:latin typeface="Consolas" panose="020B0609020204030204" pitchFamily="49" charset="0"/>
              </a:rPr>
              <a:t>"</a:t>
            </a:r>
            <a:r>
              <a:rPr lang="en-IN" sz="1700" dirty="0">
                <a:solidFill>
                  <a:srgbClr val="5F6364"/>
                </a:solidFill>
                <a:latin typeface="Consolas" panose="020B0609020204030204" pitchFamily="49" charset="0"/>
              </a:rPr>
              <a:t>)</a:t>
            </a:r>
            <a:r>
              <a:rPr lang="en-IN" sz="1700" dirty="0">
                <a:solidFill>
                  <a:srgbClr val="000000"/>
                </a:solidFill>
                <a:latin typeface="Consolas" panose="020B0609020204030204" pitchFamily="49" charset="0"/>
              </a:rPr>
              <a:t> </a:t>
            </a:r>
          </a:p>
          <a:p>
            <a:r>
              <a:rPr lang="en-IN" sz="1700" dirty="0">
                <a:solidFill>
                  <a:srgbClr val="000000"/>
                </a:solidFill>
                <a:latin typeface="Consolas" panose="020B0609020204030204" pitchFamily="49" charset="0"/>
              </a:rPr>
              <a:t>     </a:t>
            </a:r>
            <a:r>
              <a:rPr lang="en-IN" sz="1700" dirty="0" err="1">
                <a:solidFill>
                  <a:srgbClr val="1990B8"/>
                </a:solidFill>
                <a:latin typeface="Consolas" panose="020B0609020204030204" pitchFamily="49" charset="0"/>
              </a:rPr>
              <a:t>super</a:t>
            </a:r>
            <a:r>
              <a:rPr lang="en-IN" sz="1700" dirty="0" err="1">
                <a:solidFill>
                  <a:srgbClr val="5F6364"/>
                </a:solidFill>
                <a:latin typeface="Consolas" panose="020B0609020204030204" pitchFamily="49" charset="0"/>
              </a:rPr>
              <a:t>.</a:t>
            </a:r>
            <a:r>
              <a:rPr lang="en-IN" sz="1700" dirty="0" err="1">
                <a:solidFill>
                  <a:srgbClr val="2F9C0A"/>
                </a:solidFill>
                <a:latin typeface="Consolas" panose="020B0609020204030204" pitchFamily="49" charset="0"/>
              </a:rPr>
              <a:t>new</a:t>
            </a:r>
            <a:r>
              <a:rPr lang="en-IN" sz="1700" dirty="0">
                <a:solidFill>
                  <a:srgbClr val="5F6364"/>
                </a:solidFill>
                <a:latin typeface="Consolas" panose="020B0609020204030204" pitchFamily="49" charset="0"/>
              </a:rPr>
              <a:t>(</a:t>
            </a:r>
            <a:r>
              <a:rPr lang="en-IN" sz="1700" dirty="0">
                <a:solidFill>
                  <a:srgbClr val="000000"/>
                </a:solidFill>
                <a:latin typeface="Consolas" panose="020B0609020204030204" pitchFamily="49" charset="0"/>
              </a:rPr>
              <a:t>name</a:t>
            </a:r>
            <a:r>
              <a:rPr lang="en-IN" sz="1700" dirty="0">
                <a:solidFill>
                  <a:srgbClr val="5F6364"/>
                </a:solidFill>
                <a:latin typeface="Consolas" panose="020B0609020204030204" pitchFamily="49" charset="0"/>
              </a:rPr>
              <a:t>);</a:t>
            </a:r>
            <a:r>
              <a:rPr lang="en-IN" sz="1700" dirty="0">
                <a:solidFill>
                  <a:srgbClr val="000000"/>
                </a:solidFill>
                <a:latin typeface="Consolas" panose="020B0609020204030204" pitchFamily="49" charset="0"/>
              </a:rPr>
              <a:t> </a:t>
            </a:r>
          </a:p>
          <a:p>
            <a:r>
              <a:rPr lang="en-IN" sz="1700" dirty="0">
                <a:solidFill>
                  <a:srgbClr val="000000"/>
                </a:solidFill>
                <a:latin typeface="Consolas" panose="020B0609020204030204" pitchFamily="49" charset="0"/>
              </a:rPr>
              <a:t>   </a:t>
            </a:r>
            <a:r>
              <a:rPr lang="en-IN" sz="1700" dirty="0" err="1">
                <a:solidFill>
                  <a:srgbClr val="1990B8"/>
                </a:solidFill>
                <a:latin typeface="Consolas" panose="020B0609020204030204" pitchFamily="49" charset="0"/>
              </a:rPr>
              <a:t>endfunction</a:t>
            </a:r>
            <a:r>
              <a:rPr lang="en-IN" sz="1700" dirty="0">
                <a:solidFill>
                  <a:srgbClr val="000000"/>
                </a:solidFill>
                <a:latin typeface="Consolas" panose="020B0609020204030204" pitchFamily="49" charset="0"/>
              </a:rPr>
              <a:t> </a:t>
            </a:r>
          </a:p>
          <a:p>
            <a:r>
              <a:rPr lang="en-IN" sz="1700" dirty="0">
                <a:solidFill>
                  <a:srgbClr val="000000"/>
                </a:solidFill>
                <a:latin typeface="Consolas" panose="020B0609020204030204" pitchFamily="49" charset="0"/>
              </a:rPr>
              <a:t>   </a:t>
            </a:r>
            <a:r>
              <a:rPr lang="en-IN" sz="1700" dirty="0">
                <a:solidFill>
                  <a:srgbClr val="1990B8"/>
                </a:solidFill>
                <a:latin typeface="Consolas" panose="020B0609020204030204" pitchFamily="49" charset="0"/>
              </a:rPr>
              <a:t>task</a:t>
            </a:r>
            <a:r>
              <a:rPr lang="en-IN" sz="1700" dirty="0">
                <a:solidFill>
                  <a:srgbClr val="000000"/>
                </a:solidFill>
                <a:latin typeface="Consolas" panose="020B0609020204030204" pitchFamily="49" charset="0"/>
              </a:rPr>
              <a:t> </a:t>
            </a:r>
            <a:r>
              <a:rPr lang="en-IN" sz="1700" dirty="0">
                <a:solidFill>
                  <a:srgbClr val="2F9C0A"/>
                </a:solidFill>
                <a:latin typeface="Consolas" panose="020B0609020204030204" pitchFamily="49" charset="0"/>
              </a:rPr>
              <a:t>body</a:t>
            </a:r>
            <a:r>
              <a:rPr lang="en-IN" sz="1700" dirty="0">
                <a:solidFill>
                  <a:srgbClr val="5F6364"/>
                </a:solidFill>
                <a:latin typeface="Consolas" panose="020B0609020204030204" pitchFamily="49" charset="0"/>
              </a:rPr>
              <a:t>();</a:t>
            </a:r>
          </a:p>
          <a:p>
            <a:r>
              <a:rPr lang="en-IN" sz="1700" dirty="0">
                <a:solidFill>
                  <a:srgbClr val="5F6364"/>
                </a:solidFill>
                <a:latin typeface="Consolas" panose="020B0609020204030204" pitchFamily="49" charset="0"/>
              </a:rPr>
              <a:t>    </a:t>
            </a:r>
            <a:r>
              <a:rPr lang="en-IN" sz="1700" dirty="0">
                <a:solidFill>
                  <a:srgbClr val="000000"/>
                </a:solidFill>
                <a:latin typeface="Consolas" panose="020B0609020204030204" pitchFamily="49" charset="0"/>
              </a:rPr>
              <a:t> </a:t>
            </a:r>
            <a:r>
              <a:rPr lang="en-IN" sz="1700" dirty="0">
                <a:solidFill>
                  <a:srgbClr val="C92C2C"/>
                </a:solidFill>
                <a:latin typeface="Consolas" panose="020B0609020204030204" pitchFamily="49" charset="0"/>
              </a:rPr>
              <a:t>`</a:t>
            </a:r>
            <a:r>
              <a:rPr lang="en-IN" sz="1700" dirty="0" err="1">
                <a:solidFill>
                  <a:srgbClr val="C92C2C"/>
                </a:solidFill>
                <a:latin typeface="Consolas" panose="020B0609020204030204" pitchFamily="49" charset="0"/>
              </a:rPr>
              <a:t>uvm_create</a:t>
            </a:r>
            <a:r>
              <a:rPr lang="en-IN" sz="1700" dirty="0">
                <a:solidFill>
                  <a:srgbClr val="5F6364"/>
                </a:solidFill>
                <a:latin typeface="Consolas" panose="020B0609020204030204" pitchFamily="49" charset="0"/>
              </a:rPr>
              <a:t>(</a:t>
            </a:r>
            <a:r>
              <a:rPr lang="en-IN" sz="1700" dirty="0" err="1">
                <a:solidFill>
                  <a:srgbClr val="000000"/>
                </a:solidFill>
                <a:latin typeface="Consolas" panose="020B0609020204030204" pitchFamily="49" charset="0"/>
              </a:rPr>
              <a:t>req</a:t>
            </a:r>
            <a:r>
              <a:rPr lang="en-IN" sz="1700" dirty="0">
                <a:solidFill>
                  <a:srgbClr val="5F6364"/>
                </a:solidFill>
                <a:latin typeface="Consolas" panose="020B0609020204030204" pitchFamily="49" charset="0"/>
              </a:rPr>
              <a:t>);</a:t>
            </a:r>
            <a:r>
              <a:rPr lang="en-IN" sz="1700" dirty="0">
                <a:solidFill>
                  <a:srgbClr val="000000"/>
                </a:solidFill>
                <a:latin typeface="Consolas" panose="020B0609020204030204" pitchFamily="49" charset="0"/>
              </a:rPr>
              <a:t> </a:t>
            </a:r>
          </a:p>
          <a:p>
            <a:r>
              <a:rPr lang="en-IN" sz="1700" dirty="0">
                <a:solidFill>
                  <a:srgbClr val="000000"/>
                </a:solidFill>
                <a:latin typeface="Consolas" panose="020B0609020204030204" pitchFamily="49" charset="0"/>
              </a:rPr>
              <a:t>      </a:t>
            </a:r>
            <a:r>
              <a:rPr lang="en-IN" sz="1700" dirty="0">
                <a:solidFill>
                  <a:srgbClr val="2F9C0A"/>
                </a:solidFill>
                <a:latin typeface="Consolas" panose="020B0609020204030204" pitchFamily="49" charset="0"/>
              </a:rPr>
              <a:t>assert</a:t>
            </a:r>
            <a:r>
              <a:rPr lang="en-IN" sz="1700" dirty="0">
                <a:solidFill>
                  <a:srgbClr val="5F6364"/>
                </a:solidFill>
                <a:latin typeface="Consolas" panose="020B0609020204030204" pitchFamily="49" charset="0"/>
              </a:rPr>
              <a:t>(</a:t>
            </a:r>
            <a:r>
              <a:rPr lang="en-IN" sz="1700" dirty="0" err="1">
                <a:solidFill>
                  <a:srgbClr val="000000"/>
                </a:solidFill>
                <a:latin typeface="Consolas" panose="020B0609020204030204" pitchFamily="49" charset="0"/>
              </a:rPr>
              <a:t>req</a:t>
            </a:r>
            <a:r>
              <a:rPr lang="en-IN" sz="1700" dirty="0" err="1">
                <a:solidFill>
                  <a:srgbClr val="5F6364"/>
                </a:solidFill>
                <a:latin typeface="Consolas" panose="020B0609020204030204" pitchFamily="49" charset="0"/>
              </a:rPr>
              <a:t>.</a:t>
            </a:r>
            <a:r>
              <a:rPr lang="en-IN" sz="1700" dirty="0" err="1">
                <a:solidFill>
                  <a:srgbClr val="2F9C0A"/>
                </a:solidFill>
                <a:latin typeface="Consolas" panose="020B0609020204030204" pitchFamily="49" charset="0"/>
              </a:rPr>
              <a:t>randomize</a:t>
            </a:r>
            <a:r>
              <a:rPr lang="en-IN" sz="1700" dirty="0">
                <a:solidFill>
                  <a:srgbClr val="5F6364"/>
                </a:solidFill>
                <a:latin typeface="Consolas" panose="020B0609020204030204" pitchFamily="49" charset="0"/>
              </a:rPr>
              <a:t>());</a:t>
            </a:r>
            <a:r>
              <a:rPr lang="en-IN" sz="1700" dirty="0">
                <a:solidFill>
                  <a:srgbClr val="000000"/>
                </a:solidFill>
                <a:latin typeface="Consolas" panose="020B0609020204030204" pitchFamily="49" charset="0"/>
              </a:rPr>
              <a:t> </a:t>
            </a:r>
          </a:p>
          <a:p>
            <a:r>
              <a:rPr lang="en-IN" sz="1700" dirty="0">
                <a:solidFill>
                  <a:srgbClr val="000000"/>
                </a:solidFill>
                <a:latin typeface="Consolas" panose="020B0609020204030204" pitchFamily="49" charset="0"/>
              </a:rPr>
              <a:t>      </a:t>
            </a:r>
            <a:r>
              <a:rPr lang="en-IN" sz="1700" dirty="0">
                <a:solidFill>
                  <a:srgbClr val="C92C2C"/>
                </a:solidFill>
                <a:latin typeface="Consolas" panose="020B0609020204030204" pitchFamily="49" charset="0"/>
              </a:rPr>
              <a:t>`</a:t>
            </a:r>
            <a:r>
              <a:rPr lang="en-IN" sz="1700" dirty="0" err="1">
                <a:solidFill>
                  <a:srgbClr val="C92C2C"/>
                </a:solidFill>
                <a:latin typeface="Consolas" panose="020B0609020204030204" pitchFamily="49" charset="0"/>
              </a:rPr>
              <a:t>uvm_send</a:t>
            </a:r>
            <a:r>
              <a:rPr lang="en-IN" sz="1700" dirty="0">
                <a:solidFill>
                  <a:srgbClr val="5F6364"/>
                </a:solidFill>
                <a:latin typeface="Consolas" panose="020B0609020204030204" pitchFamily="49" charset="0"/>
              </a:rPr>
              <a:t>(</a:t>
            </a:r>
            <a:r>
              <a:rPr lang="en-IN" sz="1700" dirty="0" err="1">
                <a:solidFill>
                  <a:srgbClr val="000000"/>
                </a:solidFill>
                <a:latin typeface="Consolas" panose="020B0609020204030204" pitchFamily="49" charset="0"/>
              </a:rPr>
              <a:t>req</a:t>
            </a:r>
            <a:r>
              <a:rPr lang="en-IN" sz="1700" dirty="0">
                <a:solidFill>
                  <a:srgbClr val="5F6364"/>
                </a:solidFill>
                <a:latin typeface="Consolas" panose="020B0609020204030204" pitchFamily="49" charset="0"/>
              </a:rPr>
              <a:t>);</a:t>
            </a:r>
            <a:r>
              <a:rPr lang="en-IN" sz="1700" dirty="0">
                <a:solidFill>
                  <a:srgbClr val="000000"/>
                </a:solidFill>
                <a:latin typeface="Consolas" panose="020B0609020204030204" pitchFamily="49" charset="0"/>
              </a:rPr>
              <a:t> </a:t>
            </a:r>
          </a:p>
          <a:p>
            <a:r>
              <a:rPr lang="en-IN" sz="1700" dirty="0">
                <a:solidFill>
                  <a:srgbClr val="000000"/>
                </a:solidFill>
                <a:latin typeface="Consolas" panose="020B0609020204030204" pitchFamily="49" charset="0"/>
              </a:rPr>
              <a:t>   </a:t>
            </a:r>
            <a:r>
              <a:rPr lang="en-IN" sz="1700" dirty="0" err="1">
                <a:solidFill>
                  <a:srgbClr val="1990B8"/>
                </a:solidFill>
                <a:latin typeface="Consolas" panose="020B0609020204030204" pitchFamily="49" charset="0"/>
              </a:rPr>
              <a:t>endtask</a:t>
            </a:r>
            <a:r>
              <a:rPr lang="en-IN" sz="1700" dirty="0">
                <a:solidFill>
                  <a:srgbClr val="000000"/>
                </a:solidFill>
                <a:latin typeface="Consolas" panose="020B0609020204030204" pitchFamily="49" charset="0"/>
              </a:rPr>
              <a:t> </a:t>
            </a:r>
          </a:p>
          <a:p>
            <a:r>
              <a:rPr lang="en-IN" sz="1700" dirty="0" err="1">
                <a:solidFill>
                  <a:srgbClr val="1990B8"/>
                </a:solidFill>
                <a:latin typeface="Consolas" panose="020B0609020204030204" pitchFamily="49" charset="0"/>
              </a:rPr>
              <a:t>endclass</a:t>
            </a:r>
            <a:endParaRPr lang="en-IN" sz="1700" dirty="0"/>
          </a:p>
        </p:txBody>
      </p:sp>
      <p:sp>
        <p:nvSpPr>
          <p:cNvPr id="3" name="Rectangle 2">
            <a:extLst>
              <a:ext uri="{FF2B5EF4-FFF2-40B4-BE49-F238E27FC236}">
                <a16:creationId xmlns:a16="http://schemas.microsoft.com/office/drawing/2014/main" id="{AC466F5E-6F9B-FC09-E046-7BEDAF138B05}"/>
              </a:ext>
            </a:extLst>
          </p:cNvPr>
          <p:cNvSpPr/>
          <p:nvPr/>
        </p:nvSpPr>
        <p:spPr>
          <a:xfrm>
            <a:off x="1891384" y="3771324"/>
            <a:ext cx="6857080" cy="2970044"/>
          </a:xfrm>
          <a:prstGeom prst="rect">
            <a:avLst/>
          </a:prstGeom>
          <a:ln>
            <a:solidFill>
              <a:schemeClr val="accent1"/>
            </a:solidFill>
          </a:ln>
        </p:spPr>
        <p:txBody>
          <a:bodyPr wrap="square">
            <a:spAutoFit/>
          </a:bodyPr>
          <a:lstStyle/>
          <a:p>
            <a:r>
              <a:rPr lang="en-IN" sz="1700" dirty="0">
                <a:solidFill>
                  <a:srgbClr val="1990B8"/>
                </a:solidFill>
                <a:latin typeface="Consolas" panose="020B0609020204030204" pitchFamily="49" charset="0"/>
              </a:rPr>
              <a:t>class</a:t>
            </a:r>
            <a:r>
              <a:rPr lang="en-IN" sz="1700" dirty="0">
                <a:solidFill>
                  <a:srgbClr val="000000"/>
                </a:solidFill>
                <a:latin typeface="Consolas" panose="020B0609020204030204" pitchFamily="49" charset="0"/>
              </a:rPr>
              <a:t> </a:t>
            </a:r>
            <a:r>
              <a:rPr lang="en-IN" sz="1700" dirty="0" err="1">
                <a:solidFill>
                  <a:srgbClr val="000000"/>
                </a:solidFill>
                <a:latin typeface="Consolas" panose="020B0609020204030204" pitchFamily="49" charset="0"/>
              </a:rPr>
              <a:t>my_sequence</a:t>
            </a:r>
            <a:r>
              <a:rPr lang="en-IN" sz="1700" dirty="0">
                <a:solidFill>
                  <a:srgbClr val="000000"/>
                </a:solidFill>
                <a:latin typeface="Consolas" panose="020B0609020204030204" pitchFamily="49" charset="0"/>
              </a:rPr>
              <a:t> </a:t>
            </a:r>
            <a:r>
              <a:rPr lang="en-IN" sz="1700" dirty="0">
                <a:solidFill>
                  <a:srgbClr val="1990B8"/>
                </a:solidFill>
                <a:latin typeface="Consolas" panose="020B0609020204030204" pitchFamily="49" charset="0"/>
              </a:rPr>
              <a:t>extends</a:t>
            </a:r>
            <a:r>
              <a:rPr lang="en-IN" sz="1700" dirty="0">
                <a:solidFill>
                  <a:srgbClr val="000000"/>
                </a:solidFill>
                <a:latin typeface="Consolas" panose="020B0609020204030204" pitchFamily="49" charset="0"/>
              </a:rPr>
              <a:t> </a:t>
            </a:r>
            <a:r>
              <a:rPr lang="en-IN" sz="1700" dirty="0" err="1">
                <a:solidFill>
                  <a:srgbClr val="000000"/>
                </a:solidFill>
                <a:latin typeface="Consolas" panose="020B0609020204030204" pitchFamily="49" charset="0"/>
              </a:rPr>
              <a:t>uvm_sequencer</a:t>
            </a:r>
            <a:r>
              <a:rPr lang="en-IN" sz="1700" dirty="0">
                <a:solidFill>
                  <a:srgbClr val="000000"/>
                </a:solidFill>
                <a:latin typeface="Consolas" panose="020B0609020204030204" pitchFamily="49" charset="0"/>
              </a:rPr>
              <a:t> #</a:t>
            </a:r>
            <a:r>
              <a:rPr lang="en-IN" sz="1700" dirty="0">
                <a:solidFill>
                  <a:srgbClr val="5F6364"/>
                </a:solidFill>
                <a:latin typeface="Consolas" panose="020B0609020204030204" pitchFamily="49" charset="0"/>
              </a:rPr>
              <a:t>(</a:t>
            </a:r>
            <a:r>
              <a:rPr lang="en-IN" sz="1700" dirty="0" err="1">
                <a:solidFill>
                  <a:srgbClr val="000000"/>
                </a:solidFill>
                <a:latin typeface="Consolas" panose="020B0609020204030204" pitchFamily="49" charset="0"/>
              </a:rPr>
              <a:t>seq_item</a:t>
            </a:r>
            <a:r>
              <a:rPr lang="en-IN" sz="1700" dirty="0">
                <a:solidFill>
                  <a:srgbClr val="5F6364"/>
                </a:solidFill>
                <a:latin typeface="Consolas" panose="020B0609020204030204" pitchFamily="49" charset="0"/>
              </a:rPr>
              <a:t>);</a:t>
            </a:r>
          </a:p>
          <a:p>
            <a:r>
              <a:rPr lang="en-IN" sz="1700" dirty="0">
                <a:solidFill>
                  <a:srgbClr val="5F6364"/>
                </a:solidFill>
                <a:latin typeface="Consolas" panose="020B0609020204030204" pitchFamily="49" charset="0"/>
              </a:rPr>
              <a:t>  </a:t>
            </a:r>
            <a:r>
              <a:rPr lang="en-IN" sz="1700" dirty="0">
                <a:solidFill>
                  <a:srgbClr val="C92C2C"/>
                </a:solidFill>
                <a:latin typeface="Consolas" panose="020B0609020204030204" pitchFamily="49" charset="0"/>
              </a:rPr>
              <a:t>`</a:t>
            </a:r>
            <a:r>
              <a:rPr lang="en-IN" sz="1700" dirty="0" err="1">
                <a:solidFill>
                  <a:srgbClr val="C92C2C"/>
                </a:solidFill>
                <a:latin typeface="Consolas" panose="020B0609020204030204" pitchFamily="49" charset="0"/>
              </a:rPr>
              <a:t>uvm_object_utils</a:t>
            </a:r>
            <a:r>
              <a:rPr lang="en-IN" sz="1700" dirty="0">
                <a:solidFill>
                  <a:srgbClr val="5F6364"/>
                </a:solidFill>
                <a:latin typeface="Consolas" panose="020B0609020204030204" pitchFamily="49" charset="0"/>
              </a:rPr>
              <a:t>(</a:t>
            </a:r>
            <a:r>
              <a:rPr lang="en-IN" sz="1700" dirty="0" err="1">
                <a:solidFill>
                  <a:srgbClr val="000000"/>
                </a:solidFill>
                <a:latin typeface="Consolas" panose="020B0609020204030204" pitchFamily="49" charset="0"/>
              </a:rPr>
              <a:t>my_sequence</a:t>
            </a:r>
            <a:r>
              <a:rPr lang="en-IN" sz="1700" dirty="0">
                <a:solidFill>
                  <a:srgbClr val="5F6364"/>
                </a:solidFill>
                <a:latin typeface="Consolas" panose="020B0609020204030204" pitchFamily="49" charset="0"/>
              </a:rPr>
              <a:t>)</a:t>
            </a:r>
            <a:r>
              <a:rPr lang="en-IN" sz="1700" dirty="0">
                <a:solidFill>
                  <a:srgbClr val="000000"/>
                </a:solidFill>
                <a:latin typeface="Consolas" panose="020B0609020204030204" pitchFamily="49" charset="0"/>
              </a:rPr>
              <a:t> </a:t>
            </a:r>
          </a:p>
          <a:p>
            <a:r>
              <a:rPr lang="en-IN" sz="1700" dirty="0">
                <a:solidFill>
                  <a:srgbClr val="000000"/>
                </a:solidFill>
                <a:latin typeface="Consolas" panose="020B0609020204030204" pitchFamily="49" charset="0"/>
              </a:rPr>
              <a:t>   </a:t>
            </a:r>
            <a:r>
              <a:rPr lang="en-IN" sz="1700" dirty="0">
                <a:solidFill>
                  <a:srgbClr val="1990B8"/>
                </a:solidFill>
                <a:latin typeface="Consolas" panose="020B0609020204030204" pitchFamily="49" charset="0"/>
              </a:rPr>
              <a:t>function</a:t>
            </a:r>
            <a:r>
              <a:rPr lang="en-IN" sz="1700" dirty="0">
                <a:solidFill>
                  <a:srgbClr val="000000"/>
                </a:solidFill>
                <a:latin typeface="Consolas" panose="020B0609020204030204" pitchFamily="49" charset="0"/>
              </a:rPr>
              <a:t> </a:t>
            </a:r>
            <a:r>
              <a:rPr lang="en-IN" sz="1700" dirty="0">
                <a:solidFill>
                  <a:srgbClr val="1990B8"/>
                </a:solidFill>
                <a:latin typeface="Consolas" panose="020B0609020204030204" pitchFamily="49" charset="0"/>
              </a:rPr>
              <a:t>new</a:t>
            </a:r>
            <a:r>
              <a:rPr lang="en-IN" sz="1700" dirty="0">
                <a:solidFill>
                  <a:srgbClr val="000000"/>
                </a:solidFill>
                <a:latin typeface="Consolas" panose="020B0609020204030204" pitchFamily="49" charset="0"/>
              </a:rPr>
              <a:t> </a:t>
            </a:r>
            <a:r>
              <a:rPr lang="en-IN" sz="1700" dirty="0">
                <a:solidFill>
                  <a:srgbClr val="5F6364"/>
                </a:solidFill>
                <a:latin typeface="Consolas" panose="020B0609020204030204" pitchFamily="49" charset="0"/>
              </a:rPr>
              <a:t>(</a:t>
            </a:r>
            <a:r>
              <a:rPr lang="en-IN" sz="1700" dirty="0">
                <a:solidFill>
                  <a:srgbClr val="1990B8"/>
                </a:solidFill>
                <a:latin typeface="Consolas" panose="020B0609020204030204" pitchFamily="49" charset="0"/>
              </a:rPr>
              <a:t>string</a:t>
            </a:r>
            <a:r>
              <a:rPr lang="en-IN" sz="1700" dirty="0">
                <a:solidFill>
                  <a:srgbClr val="000000"/>
                </a:solidFill>
                <a:latin typeface="Consolas" panose="020B0609020204030204" pitchFamily="49" charset="0"/>
              </a:rPr>
              <a:t> name </a:t>
            </a:r>
            <a:r>
              <a:rPr lang="en-IN" sz="1700" dirty="0">
                <a:solidFill>
                  <a:srgbClr val="A67F59"/>
                </a:solidFill>
                <a:latin typeface="Consolas" panose="020B0609020204030204" pitchFamily="49" charset="0"/>
              </a:rPr>
              <a:t>=</a:t>
            </a:r>
            <a:r>
              <a:rPr lang="en-IN" sz="1700" dirty="0">
                <a:solidFill>
                  <a:srgbClr val="000000"/>
                </a:solidFill>
                <a:latin typeface="Consolas" panose="020B0609020204030204" pitchFamily="49" charset="0"/>
              </a:rPr>
              <a:t> </a:t>
            </a:r>
            <a:r>
              <a:rPr lang="en-IN" sz="1700" dirty="0">
                <a:solidFill>
                  <a:srgbClr val="2F9C0A"/>
                </a:solidFill>
                <a:latin typeface="Consolas" panose="020B0609020204030204" pitchFamily="49" charset="0"/>
              </a:rPr>
              <a:t>"</a:t>
            </a:r>
            <a:r>
              <a:rPr lang="en-IN" sz="1700" dirty="0" err="1">
                <a:solidFill>
                  <a:srgbClr val="2F9C0A"/>
                </a:solidFill>
                <a:latin typeface="Consolas" panose="020B0609020204030204" pitchFamily="49" charset="0"/>
              </a:rPr>
              <a:t>my_sequence</a:t>
            </a:r>
            <a:r>
              <a:rPr lang="en-IN" sz="1700" dirty="0">
                <a:solidFill>
                  <a:srgbClr val="2F9C0A"/>
                </a:solidFill>
                <a:latin typeface="Consolas" panose="020B0609020204030204" pitchFamily="49" charset="0"/>
              </a:rPr>
              <a:t>"</a:t>
            </a:r>
            <a:r>
              <a:rPr lang="en-IN" sz="1700" dirty="0">
                <a:solidFill>
                  <a:srgbClr val="5F6364"/>
                </a:solidFill>
                <a:latin typeface="Consolas" panose="020B0609020204030204" pitchFamily="49" charset="0"/>
              </a:rPr>
              <a:t>)</a:t>
            </a:r>
            <a:r>
              <a:rPr lang="en-IN" sz="1700" dirty="0">
                <a:solidFill>
                  <a:srgbClr val="000000"/>
                </a:solidFill>
                <a:latin typeface="Consolas" panose="020B0609020204030204" pitchFamily="49" charset="0"/>
              </a:rPr>
              <a:t> </a:t>
            </a:r>
          </a:p>
          <a:p>
            <a:r>
              <a:rPr lang="en-IN" sz="1700" dirty="0">
                <a:solidFill>
                  <a:srgbClr val="000000"/>
                </a:solidFill>
                <a:latin typeface="Consolas" panose="020B0609020204030204" pitchFamily="49" charset="0"/>
              </a:rPr>
              <a:t>     </a:t>
            </a:r>
            <a:r>
              <a:rPr lang="en-IN" sz="1700" dirty="0" err="1">
                <a:solidFill>
                  <a:srgbClr val="1990B8"/>
                </a:solidFill>
                <a:latin typeface="Consolas" panose="020B0609020204030204" pitchFamily="49" charset="0"/>
              </a:rPr>
              <a:t>super</a:t>
            </a:r>
            <a:r>
              <a:rPr lang="en-IN" sz="1700" dirty="0" err="1">
                <a:solidFill>
                  <a:srgbClr val="5F6364"/>
                </a:solidFill>
                <a:latin typeface="Consolas" panose="020B0609020204030204" pitchFamily="49" charset="0"/>
              </a:rPr>
              <a:t>.</a:t>
            </a:r>
            <a:r>
              <a:rPr lang="en-IN" sz="1700" dirty="0" err="1">
                <a:solidFill>
                  <a:srgbClr val="2F9C0A"/>
                </a:solidFill>
                <a:latin typeface="Consolas" panose="020B0609020204030204" pitchFamily="49" charset="0"/>
              </a:rPr>
              <a:t>new</a:t>
            </a:r>
            <a:r>
              <a:rPr lang="en-IN" sz="1700" dirty="0">
                <a:solidFill>
                  <a:srgbClr val="5F6364"/>
                </a:solidFill>
                <a:latin typeface="Consolas" panose="020B0609020204030204" pitchFamily="49" charset="0"/>
              </a:rPr>
              <a:t>(</a:t>
            </a:r>
            <a:r>
              <a:rPr lang="en-IN" sz="1700" dirty="0">
                <a:solidFill>
                  <a:srgbClr val="000000"/>
                </a:solidFill>
                <a:latin typeface="Consolas" panose="020B0609020204030204" pitchFamily="49" charset="0"/>
              </a:rPr>
              <a:t>name</a:t>
            </a:r>
            <a:r>
              <a:rPr lang="en-IN" sz="1700" dirty="0">
                <a:solidFill>
                  <a:srgbClr val="5F6364"/>
                </a:solidFill>
                <a:latin typeface="Consolas" panose="020B0609020204030204" pitchFamily="49" charset="0"/>
              </a:rPr>
              <a:t>);</a:t>
            </a:r>
            <a:r>
              <a:rPr lang="en-IN" sz="1700" dirty="0">
                <a:solidFill>
                  <a:srgbClr val="000000"/>
                </a:solidFill>
                <a:latin typeface="Consolas" panose="020B0609020204030204" pitchFamily="49" charset="0"/>
              </a:rPr>
              <a:t> </a:t>
            </a:r>
          </a:p>
          <a:p>
            <a:r>
              <a:rPr lang="en-IN" sz="1700" dirty="0">
                <a:solidFill>
                  <a:srgbClr val="000000"/>
                </a:solidFill>
                <a:latin typeface="Consolas" panose="020B0609020204030204" pitchFamily="49" charset="0"/>
              </a:rPr>
              <a:t>   </a:t>
            </a:r>
            <a:r>
              <a:rPr lang="en-IN" sz="1700" dirty="0" err="1">
                <a:solidFill>
                  <a:srgbClr val="1990B8"/>
                </a:solidFill>
                <a:latin typeface="Consolas" panose="020B0609020204030204" pitchFamily="49" charset="0"/>
              </a:rPr>
              <a:t>endfunction</a:t>
            </a:r>
            <a:r>
              <a:rPr lang="en-IN" sz="1700" dirty="0">
                <a:solidFill>
                  <a:srgbClr val="000000"/>
                </a:solidFill>
                <a:latin typeface="Consolas" panose="020B0609020204030204" pitchFamily="49" charset="0"/>
              </a:rPr>
              <a:t> </a:t>
            </a:r>
          </a:p>
          <a:p>
            <a:r>
              <a:rPr lang="en-IN" sz="1700" dirty="0">
                <a:solidFill>
                  <a:srgbClr val="000000"/>
                </a:solidFill>
                <a:latin typeface="Consolas" panose="020B0609020204030204" pitchFamily="49" charset="0"/>
              </a:rPr>
              <a:t>   </a:t>
            </a:r>
          </a:p>
          <a:p>
            <a:r>
              <a:rPr lang="en-IN" sz="1700" dirty="0">
                <a:solidFill>
                  <a:srgbClr val="000000"/>
                </a:solidFill>
                <a:latin typeface="Consolas" panose="020B0609020204030204" pitchFamily="49" charset="0"/>
              </a:rPr>
              <a:t>   </a:t>
            </a:r>
            <a:r>
              <a:rPr lang="en-IN" sz="1700" dirty="0">
                <a:solidFill>
                  <a:srgbClr val="1990B8"/>
                </a:solidFill>
                <a:latin typeface="Consolas" panose="020B0609020204030204" pitchFamily="49" charset="0"/>
              </a:rPr>
              <a:t>task</a:t>
            </a:r>
            <a:r>
              <a:rPr lang="en-IN" sz="1700" dirty="0">
                <a:solidFill>
                  <a:srgbClr val="000000"/>
                </a:solidFill>
                <a:latin typeface="Consolas" panose="020B0609020204030204" pitchFamily="49" charset="0"/>
              </a:rPr>
              <a:t> </a:t>
            </a:r>
            <a:r>
              <a:rPr lang="en-IN" sz="1700" dirty="0">
                <a:solidFill>
                  <a:srgbClr val="2F9C0A"/>
                </a:solidFill>
                <a:latin typeface="Consolas" panose="020B0609020204030204" pitchFamily="49" charset="0"/>
              </a:rPr>
              <a:t>body</a:t>
            </a:r>
            <a:r>
              <a:rPr lang="en-IN" sz="1700" dirty="0">
                <a:solidFill>
                  <a:srgbClr val="5F6364"/>
                </a:solidFill>
                <a:latin typeface="Consolas" panose="020B0609020204030204" pitchFamily="49" charset="0"/>
              </a:rPr>
              <a:t>();</a:t>
            </a:r>
          </a:p>
          <a:p>
            <a:r>
              <a:rPr lang="en-IN" sz="1700" dirty="0">
                <a:solidFill>
                  <a:srgbClr val="5F6364"/>
                </a:solidFill>
                <a:latin typeface="Consolas" panose="020B0609020204030204" pitchFamily="49" charset="0"/>
              </a:rPr>
              <a:t>    </a:t>
            </a:r>
            <a:r>
              <a:rPr lang="en-IN" sz="1700" dirty="0">
                <a:solidFill>
                  <a:srgbClr val="000000"/>
                </a:solidFill>
                <a:latin typeface="Consolas" panose="020B0609020204030204" pitchFamily="49" charset="0"/>
              </a:rPr>
              <a:t> </a:t>
            </a:r>
            <a:r>
              <a:rPr lang="en-IN" sz="1700" dirty="0">
                <a:solidFill>
                  <a:srgbClr val="C92C2C"/>
                </a:solidFill>
                <a:latin typeface="Consolas" panose="020B0609020204030204" pitchFamily="49" charset="0"/>
              </a:rPr>
              <a:t>`</a:t>
            </a:r>
            <a:r>
              <a:rPr lang="en-IN" sz="1700" dirty="0" err="1">
                <a:solidFill>
                  <a:srgbClr val="C92C2C"/>
                </a:solidFill>
                <a:latin typeface="Consolas" panose="020B0609020204030204" pitchFamily="49" charset="0"/>
              </a:rPr>
              <a:t>uvm_create</a:t>
            </a:r>
            <a:r>
              <a:rPr lang="en-IN" sz="1700" dirty="0">
                <a:solidFill>
                  <a:srgbClr val="5F6364"/>
                </a:solidFill>
                <a:latin typeface="Consolas" panose="020B0609020204030204" pitchFamily="49" charset="0"/>
              </a:rPr>
              <a:t>(</a:t>
            </a:r>
            <a:r>
              <a:rPr lang="en-IN" sz="1700" dirty="0" err="1">
                <a:solidFill>
                  <a:srgbClr val="000000"/>
                </a:solidFill>
                <a:latin typeface="Consolas" panose="020B0609020204030204" pitchFamily="49" charset="0"/>
              </a:rPr>
              <a:t>req</a:t>
            </a:r>
            <a:r>
              <a:rPr lang="en-IN" sz="1700" dirty="0">
                <a:solidFill>
                  <a:srgbClr val="5F6364"/>
                </a:solidFill>
                <a:latin typeface="Consolas" panose="020B0609020204030204" pitchFamily="49" charset="0"/>
              </a:rPr>
              <a:t>);</a:t>
            </a:r>
            <a:r>
              <a:rPr lang="en-IN" sz="1700" dirty="0">
                <a:solidFill>
                  <a:srgbClr val="000000"/>
                </a:solidFill>
                <a:latin typeface="Consolas" panose="020B0609020204030204" pitchFamily="49" charset="0"/>
              </a:rPr>
              <a:t> </a:t>
            </a:r>
          </a:p>
          <a:p>
            <a:r>
              <a:rPr lang="en-IN" sz="1700" dirty="0">
                <a:solidFill>
                  <a:srgbClr val="C92C2C"/>
                </a:solidFill>
                <a:latin typeface="Consolas" panose="020B0609020204030204" pitchFamily="49" charset="0"/>
              </a:rPr>
              <a:t>     `</a:t>
            </a:r>
            <a:r>
              <a:rPr lang="en-IN" sz="1700" dirty="0" err="1">
                <a:solidFill>
                  <a:srgbClr val="C92C2C"/>
                </a:solidFill>
                <a:latin typeface="Consolas" panose="020B0609020204030204" pitchFamily="49" charset="0"/>
              </a:rPr>
              <a:t>uvm_rand_send</a:t>
            </a:r>
            <a:r>
              <a:rPr lang="en-IN" sz="1700" dirty="0">
                <a:solidFill>
                  <a:srgbClr val="5F6364"/>
                </a:solidFill>
                <a:latin typeface="Consolas" panose="020B0609020204030204" pitchFamily="49" charset="0"/>
              </a:rPr>
              <a:t>(</a:t>
            </a:r>
            <a:r>
              <a:rPr lang="en-IN" sz="1700" dirty="0" err="1">
                <a:solidFill>
                  <a:srgbClr val="000000"/>
                </a:solidFill>
                <a:latin typeface="Consolas" panose="020B0609020204030204" pitchFamily="49" charset="0"/>
              </a:rPr>
              <a:t>req</a:t>
            </a:r>
            <a:r>
              <a:rPr lang="en-IN" sz="1700" dirty="0">
                <a:solidFill>
                  <a:srgbClr val="5F6364"/>
                </a:solidFill>
                <a:latin typeface="Consolas" panose="020B0609020204030204" pitchFamily="49" charset="0"/>
              </a:rPr>
              <a:t>);</a:t>
            </a:r>
            <a:r>
              <a:rPr lang="en-IN" sz="1700" dirty="0">
                <a:solidFill>
                  <a:srgbClr val="000000"/>
                </a:solidFill>
                <a:latin typeface="Consolas" panose="020B0609020204030204" pitchFamily="49" charset="0"/>
              </a:rPr>
              <a:t> </a:t>
            </a:r>
          </a:p>
          <a:p>
            <a:r>
              <a:rPr lang="en-IN" sz="1700" dirty="0">
                <a:solidFill>
                  <a:srgbClr val="000000"/>
                </a:solidFill>
                <a:latin typeface="Consolas" panose="020B0609020204030204" pitchFamily="49" charset="0"/>
              </a:rPr>
              <a:t>   </a:t>
            </a:r>
            <a:r>
              <a:rPr lang="en-IN" sz="1700" dirty="0" err="1">
                <a:solidFill>
                  <a:srgbClr val="1990B8"/>
                </a:solidFill>
                <a:latin typeface="Consolas" panose="020B0609020204030204" pitchFamily="49" charset="0"/>
              </a:rPr>
              <a:t>endtask</a:t>
            </a:r>
            <a:r>
              <a:rPr lang="en-IN" sz="1700" dirty="0">
                <a:solidFill>
                  <a:srgbClr val="000000"/>
                </a:solidFill>
                <a:latin typeface="Consolas" panose="020B0609020204030204" pitchFamily="49" charset="0"/>
              </a:rPr>
              <a:t> </a:t>
            </a:r>
          </a:p>
          <a:p>
            <a:r>
              <a:rPr lang="en-IN" sz="1700" dirty="0" err="1">
                <a:solidFill>
                  <a:srgbClr val="1990B8"/>
                </a:solidFill>
                <a:latin typeface="Consolas" panose="020B0609020204030204" pitchFamily="49" charset="0"/>
              </a:rPr>
              <a:t>endclass</a:t>
            </a:r>
            <a:endParaRPr lang="en-IN" sz="1700" dirty="0"/>
          </a:p>
        </p:txBody>
      </p:sp>
    </p:spTree>
    <p:extLst>
      <p:ext uri="{BB962C8B-B14F-4D97-AF65-F5344CB8AC3E}">
        <p14:creationId xmlns:p14="http://schemas.microsoft.com/office/powerpoint/2010/main" val="124931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 using base methods</a:t>
            </a:r>
          </a:p>
        </p:txBody>
      </p:sp>
      <p:sp>
        <p:nvSpPr>
          <p:cNvPr id="2" name="Rectangle 3">
            <a:extLst>
              <a:ext uri="{FF2B5EF4-FFF2-40B4-BE49-F238E27FC236}">
                <a16:creationId xmlns:a16="http://schemas.microsoft.com/office/drawing/2014/main" id="{4EB520D7-E995-9E18-FC62-FEF7685D51C2}"/>
              </a:ext>
            </a:extLst>
          </p:cNvPr>
          <p:cNvSpPr txBox="1">
            <a:spLocks noChangeArrowheads="1"/>
          </p:cNvSpPr>
          <p:nvPr/>
        </p:nvSpPr>
        <p:spPr bwMode="auto">
          <a:xfrm>
            <a:off x="1908175" y="1234506"/>
            <a:ext cx="7056438" cy="259136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lnSpc>
                <a:spcPct val="200000"/>
              </a:lnSpc>
            </a:pPr>
            <a:r>
              <a:rPr lang="en-US" sz="2200" kern="0" dirty="0">
                <a:solidFill>
                  <a:srgbClr val="000000"/>
                </a:solidFill>
              </a:rPr>
              <a:t>Using </a:t>
            </a:r>
            <a:r>
              <a:rPr lang="en-US" sz="2200" kern="0" dirty="0" err="1">
                <a:solidFill>
                  <a:srgbClr val="000000"/>
                </a:solidFill>
              </a:rPr>
              <a:t>wait_for_grant</a:t>
            </a:r>
            <a:r>
              <a:rPr lang="en-US" sz="2200" kern="0" dirty="0">
                <a:solidFill>
                  <a:srgbClr val="000000"/>
                </a:solidFill>
              </a:rPr>
              <a:t>(), </a:t>
            </a:r>
            <a:r>
              <a:rPr lang="en-US" sz="2200" kern="0" dirty="0" err="1">
                <a:solidFill>
                  <a:srgbClr val="000000"/>
                </a:solidFill>
              </a:rPr>
              <a:t>send_request</a:t>
            </a:r>
            <a:r>
              <a:rPr lang="en-US" sz="2200" kern="0" dirty="0">
                <a:solidFill>
                  <a:srgbClr val="000000"/>
                </a:solidFill>
              </a:rPr>
              <a:t>(), </a:t>
            </a:r>
            <a:r>
              <a:rPr lang="en-US" sz="2200" kern="0" dirty="0" err="1">
                <a:solidFill>
                  <a:srgbClr val="000000"/>
                </a:solidFill>
              </a:rPr>
              <a:t>wait_for_item_done</a:t>
            </a:r>
            <a:r>
              <a:rPr lang="en-US" sz="2200" kern="0" dirty="0">
                <a:solidFill>
                  <a:srgbClr val="000000"/>
                </a:solidFill>
              </a:rPr>
              <a:t>()</a:t>
            </a:r>
          </a:p>
          <a:p>
            <a:pPr algn="just">
              <a:lnSpc>
                <a:spcPct val="200000"/>
              </a:lnSpc>
            </a:pPr>
            <a:r>
              <a:rPr lang="en-US" sz="2200" kern="0" dirty="0">
                <a:solidFill>
                  <a:srgbClr val="000000"/>
                </a:solidFill>
              </a:rPr>
              <a:t>Using </a:t>
            </a:r>
            <a:r>
              <a:rPr lang="en-US" sz="2200" kern="0" dirty="0" err="1">
                <a:solidFill>
                  <a:srgbClr val="000000"/>
                </a:solidFill>
              </a:rPr>
              <a:t>start_item</a:t>
            </a:r>
            <a:r>
              <a:rPr lang="en-US" sz="2200" kern="0" dirty="0">
                <a:solidFill>
                  <a:srgbClr val="000000"/>
                </a:solidFill>
              </a:rPr>
              <a:t>/</a:t>
            </a:r>
            <a:r>
              <a:rPr lang="en-US" sz="2200" kern="0" dirty="0" err="1">
                <a:solidFill>
                  <a:srgbClr val="000000"/>
                </a:solidFill>
              </a:rPr>
              <a:t>finish_item</a:t>
            </a:r>
            <a:r>
              <a:rPr lang="en-US" sz="2200" kern="0" dirty="0">
                <a:solidFill>
                  <a:srgbClr val="000000"/>
                </a:solidFill>
              </a:rPr>
              <a:t> methods</a:t>
            </a:r>
          </a:p>
        </p:txBody>
      </p:sp>
    </p:spTree>
    <p:extLst>
      <p:ext uri="{BB962C8B-B14F-4D97-AF65-F5344CB8AC3E}">
        <p14:creationId xmlns:p14="http://schemas.microsoft.com/office/powerpoint/2010/main" val="2804107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 using base items</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endParaRPr lang="en-US" sz="1800" dirty="0">
              <a:solidFill>
                <a:srgbClr val="000000"/>
              </a:solidFill>
            </a:endParaRPr>
          </a:p>
        </p:txBody>
      </p:sp>
      <p:sp>
        <p:nvSpPr>
          <p:cNvPr id="2" name="Rectangle 3">
            <a:extLst>
              <a:ext uri="{FF2B5EF4-FFF2-40B4-BE49-F238E27FC236}">
                <a16:creationId xmlns:a16="http://schemas.microsoft.com/office/drawing/2014/main" id="{D0A45682-4FF9-0407-F0E2-885334A8ED0B}"/>
              </a:ext>
            </a:extLst>
          </p:cNvPr>
          <p:cNvSpPr txBox="1">
            <a:spLocks noChangeArrowheads="1"/>
          </p:cNvSpPr>
          <p:nvPr/>
        </p:nvSpPr>
        <p:spPr bwMode="auto">
          <a:xfrm>
            <a:off x="1908175" y="836613"/>
            <a:ext cx="7202460" cy="9362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n-US" sz="2200" kern="0" dirty="0">
                <a:solidFill>
                  <a:srgbClr val="000000"/>
                </a:solidFill>
              </a:rPr>
              <a:t>Methods are defined in the </a:t>
            </a:r>
            <a:r>
              <a:rPr lang="en-US" sz="2200" kern="0" dirty="0" err="1">
                <a:solidFill>
                  <a:srgbClr val="000000"/>
                </a:solidFill>
              </a:rPr>
              <a:t>uvm_sequence_base</a:t>
            </a:r>
            <a:r>
              <a:rPr lang="en-US" sz="2200" kern="0" dirty="0">
                <a:solidFill>
                  <a:srgbClr val="000000"/>
                </a:solidFill>
              </a:rPr>
              <a:t> class which is derived from the </a:t>
            </a:r>
            <a:r>
              <a:rPr lang="en-US" sz="2200" kern="0" dirty="0" err="1">
                <a:solidFill>
                  <a:srgbClr val="000000"/>
                </a:solidFill>
              </a:rPr>
              <a:t>uvm_sequence_item</a:t>
            </a:r>
            <a:r>
              <a:rPr lang="en-US" sz="2200" kern="0" dirty="0">
                <a:solidFill>
                  <a:srgbClr val="000000"/>
                </a:solidFill>
              </a:rPr>
              <a:t> class</a:t>
            </a:r>
          </a:p>
          <a:p>
            <a:pPr algn="just"/>
            <a:endParaRPr lang="en-US" sz="2200" kern="0" dirty="0">
              <a:solidFill>
                <a:srgbClr val="000000"/>
              </a:solidFill>
            </a:endParaRPr>
          </a:p>
        </p:txBody>
      </p:sp>
      <p:graphicFrame>
        <p:nvGraphicFramePr>
          <p:cNvPr id="3" name="Table 2">
            <a:extLst>
              <a:ext uri="{FF2B5EF4-FFF2-40B4-BE49-F238E27FC236}">
                <a16:creationId xmlns:a16="http://schemas.microsoft.com/office/drawing/2014/main" id="{CB7CD5D8-080B-0A14-0BCE-A391D7A14B5C}"/>
              </a:ext>
            </a:extLst>
          </p:cNvPr>
          <p:cNvGraphicFramePr>
            <a:graphicFrameLocks noGrp="1"/>
          </p:cNvGraphicFramePr>
          <p:nvPr>
            <p:extLst>
              <p:ext uri="{D42A27DB-BD31-4B8C-83A1-F6EECF244321}">
                <p14:modId xmlns:p14="http://schemas.microsoft.com/office/powerpoint/2010/main" val="2047972261"/>
              </p:ext>
            </p:extLst>
          </p:nvPr>
        </p:nvGraphicFramePr>
        <p:xfrm>
          <a:off x="379111" y="1976276"/>
          <a:ext cx="8496945" cy="4764249"/>
        </p:xfrm>
        <a:graphic>
          <a:graphicData uri="http://schemas.openxmlformats.org/drawingml/2006/table">
            <a:tbl>
              <a:tblPr>
                <a:tableStyleId>{35758FB7-9AC5-4552-8A53-C91805E547FA}</a:tableStyleId>
              </a:tblPr>
              <a:tblGrid>
                <a:gridCol w="1080120">
                  <a:extLst>
                    <a:ext uri="{9D8B030D-6E8A-4147-A177-3AD203B41FA5}">
                      <a16:colId xmlns:a16="http://schemas.microsoft.com/office/drawing/2014/main" val="1654192149"/>
                    </a:ext>
                  </a:extLst>
                </a:gridCol>
                <a:gridCol w="2808312">
                  <a:extLst>
                    <a:ext uri="{9D8B030D-6E8A-4147-A177-3AD203B41FA5}">
                      <a16:colId xmlns:a16="http://schemas.microsoft.com/office/drawing/2014/main" val="2185384279"/>
                    </a:ext>
                  </a:extLst>
                </a:gridCol>
                <a:gridCol w="4608513">
                  <a:extLst>
                    <a:ext uri="{9D8B030D-6E8A-4147-A177-3AD203B41FA5}">
                      <a16:colId xmlns:a16="http://schemas.microsoft.com/office/drawing/2014/main" val="570727773"/>
                    </a:ext>
                  </a:extLst>
                </a:gridCol>
              </a:tblGrid>
              <a:tr h="148324">
                <a:tc>
                  <a:txBody>
                    <a:bodyPr/>
                    <a:lstStyle/>
                    <a:p>
                      <a:pPr algn="ctr" fontAlgn="base"/>
                      <a:r>
                        <a:rPr lang="en-IN" sz="1800" b="1" dirty="0">
                          <a:effectLst/>
                        </a:rPr>
                        <a:t>Type</a:t>
                      </a:r>
                    </a:p>
                  </a:txBody>
                  <a:tcPr marL="20044" marR="20044" marT="20044" marB="20044" anchor="ctr"/>
                </a:tc>
                <a:tc>
                  <a:txBody>
                    <a:bodyPr/>
                    <a:lstStyle/>
                    <a:p>
                      <a:pPr algn="ctr" fontAlgn="base"/>
                      <a:r>
                        <a:rPr lang="en-IN" sz="1800" b="1" dirty="0">
                          <a:effectLst/>
                        </a:rPr>
                        <a:t>Methods</a:t>
                      </a:r>
                    </a:p>
                  </a:txBody>
                  <a:tcPr marL="20044" marR="20044" marT="20044" marB="20044" anchor="ctr"/>
                </a:tc>
                <a:tc>
                  <a:txBody>
                    <a:bodyPr/>
                    <a:lstStyle/>
                    <a:p>
                      <a:pPr algn="ctr" fontAlgn="base"/>
                      <a:r>
                        <a:rPr lang="en-IN" sz="1800" b="1" dirty="0">
                          <a:effectLst/>
                        </a:rPr>
                        <a:t>Description</a:t>
                      </a:r>
                    </a:p>
                  </a:txBody>
                  <a:tcPr marL="20044" marR="20044" marT="20044" marB="20044" anchor="ctr"/>
                </a:tc>
                <a:extLst>
                  <a:ext uri="{0D108BD9-81ED-4DB2-BD59-A6C34878D82A}">
                    <a16:rowId xmlns:a16="http://schemas.microsoft.com/office/drawing/2014/main" val="1258387314"/>
                  </a:ext>
                </a:extLst>
              </a:tr>
              <a:tr h="622549">
                <a:tc>
                  <a:txBody>
                    <a:bodyPr/>
                    <a:lstStyle/>
                    <a:p>
                      <a:pPr fontAlgn="base"/>
                      <a:r>
                        <a:rPr lang="en-IN" sz="1800">
                          <a:effectLst/>
                        </a:rPr>
                        <a:t>function</a:t>
                      </a:r>
                    </a:p>
                  </a:txBody>
                  <a:tcPr marL="20044" marR="20044" marT="20044" marB="20044" anchor="ctr"/>
                </a:tc>
                <a:tc>
                  <a:txBody>
                    <a:bodyPr/>
                    <a:lstStyle/>
                    <a:p>
                      <a:pPr fontAlgn="base"/>
                      <a:r>
                        <a:rPr lang="en-IN" sz="1800">
                          <a:effectLst/>
                        </a:rPr>
                        <a:t>create_item</a:t>
                      </a:r>
                    </a:p>
                  </a:txBody>
                  <a:tcPr marL="20044" marR="20044" marT="20044" marB="20044" anchor="ctr"/>
                </a:tc>
                <a:tc>
                  <a:txBody>
                    <a:bodyPr/>
                    <a:lstStyle/>
                    <a:p>
                      <a:pPr fontAlgn="base"/>
                      <a:r>
                        <a:rPr lang="en-US" sz="1800" dirty="0">
                          <a:effectLst/>
                        </a:rPr>
                        <a:t>Creates and initializes request items or sequences and initializes using the factory.</a:t>
                      </a:r>
                    </a:p>
                  </a:txBody>
                  <a:tcPr marL="20044" marR="20044" marT="20044" marB="20044" anchor="ctr"/>
                </a:tc>
                <a:extLst>
                  <a:ext uri="{0D108BD9-81ED-4DB2-BD59-A6C34878D82A}">
                    <a16:rowId xmlns:a16="http://schemas.microsoft.com/office/drawing/2014/main" val="2302708869"/>
                  </a:ext>
                </a:extLst>
              </a:tr>
              <a:tr h="1336973">
                <a:tc>
                  <a:txBody>
                    <a:bodyPr/>
                    <a:lstStyle/>
                    <a:p>
                      <a:pPr fontAlgn="base"/>
                      <a:r>
                        <a:rPr lang="en-IN" sz="1800">
                          <a:effectLst/>
                        </a:rPr>
                        <a:t>task</a:t>
                      </a:r>
                    </a:p>
                  </a:txBody>
                  <a:tcPr marL="20044" marR="20044" marT="20044" marB="20044" anchor="ctr"/>
                </a:tc>
                <a:tc>
                  <a:txBody>
                    <a:bodyPr/>
                    <a:lstStyle/>
                    <a:p>
                      <a:pPr fontAlgn="base"/>
                      <a:r>
                        <a:rPr lang="en-IN" sz="1800">
                          <a:effectLst/>
                        </a:rPr>
                        <a:t>wait_for_grant </a:t>
                      </a:r>
                    </a:p>
                  </a:txBody>
                  <a:tcPr marL="20044" marR="20044" marT="20044" marB="20044" anchor="ctr"/>
                </a:tc>
                <a:tc>
                  <a:txBody>
                    <a:bodyPr/>
                    <a:lstStyle/>
                    <a:p>
                      <a:pPr fontAlgn="base"/>
                      <a:r>
                        <a:rPr lang="en-US" sz="1800" dirty="0">
                          <a:effectLst/>
                        </a:rPr>
                        <a:t>Issues a request to the current sequencer and it returns when the sequencer has granted the sequence. </a:t>
                      </a:r>
                    </a:p>
                    <a:p>
                      <a:pPr fontAlgn="base"/>
                      <a:r>
                        <a:rPr lang="en-US" sz="1800" dirty="0">
                          <a:effectLst/>
                        </a:rPr>
                        <a:t>Hence, it is a blocking method that waits for a grant from the sequencer.</a:t>
                      </a:r>
                    </a:p>
                  </a:txBody>
                  <a:tcPr marL="20044" marR="20044" marT="20044" marB="20044" anchor="ctr"/>
                </a:tc>
                <a:extLst>
                  <a:ext uri="{0D108BD9-81ED-4DB2-BD59-A6C34878D82A}">
                    <a16:rowId xmlns:a16="http://schemas.microsoft.com/office/drawing/2014/main" val="3040347019"/>
                  </a:ext>
                </a:extLst>
              </a:tr>
              <a:tr h="964576">
                <a:tc>
                  <a:txBody>
                    <a:bodyPr/>
                    <a:lstStyle/>
                    <a:p>
                      <a:pPr fontAlgn="base"/>
                      <a:r>
                        <a:rPr lang="en-IN" sz="1800">
                          <a:effectLst/>
                        </a:rPr>
                        <a:t>function</a:t>
                      </a:r>
                    </a:p>
                  </a:txBody>
                  <a:tcPr marL="20044" marR="20044" marT="20044" marB="20044" anchor="ctr"/>
                </a:tc>
                <a:tc>
                  <a:txBody>
                    <a:bodyPr/>
                    <a:lstStyle/>
                    <a:p>
                      <a:pPr fontAlgn="base"/>
                      <a:r>
                        <a:rPr lang="en-IN" sz="1800">
                          <a:effectLst/>
                        </a:rPr>
                        <a:t>send_request(uvm_sequence_item request, bit rerandomize = 0)</a:t>
                      </a:r>
                    </a:p>
                  </a:txBody>
                  <a:tcPr marL="20044" marR="20044" marT="20044" marB="20044" anchor="ctr"/>
                </a:tc>
                <a:tc>
                  <a:txBody>
                    <a:bodyPr/>
                    <a:lstStyle/>
                    <a:p>
                      <a:pPr fontAlgn="base"/>
                      <a:r>
                        <a:rPr lang="en-US" sz="1800" dirty="0">
                          <a:effectLst/>
                        </a:rPr>
                        <a:t>Send request items to the driver via the sequencer. </a:t>
                      </a:r>
                    </a:p>
                    <a:p>
                      <a:pPr fontAlgn="base"/>
                      <a:r>
                        <a:rPr lang="en-US" sz="1800" dirty="0">
                          <a:effectLst/>
                        </a:rPr>
                        <a:t>If rerandomize = 1, the item will be randomized before sent to the driver.</a:t>
                      </a:r>
                    </a:p>
                  </a:txBody>
                  <a:tcPr marL="20044" marR="20044" marT="20044" marB="20044" anchor="ctr"/>
                </a:tc>
                <a:extLst>
                  <a:ext uri="{0D108BD9-81ED-4DB2-BD59-A6C34878D82A}">
                    <a16:rowId xmlns:a16="http://schemas.microsoft.com/office/drawing/2014/main" val="3957366099"/>
                  </a:ext>
                </a:extLst>
              </a:tr>
              <a:tr h="576064">
                <a:tc>
                  <a:txBody>
                    <a:bodyPr/>
                    <a:lstStyle/>
                    <a:p>
                      <a:pPr fontAlgn="base"/>
                      <a:r>
                        <a:rPr lang="en-IN" sz="1800">
                          <a:effectLst/>
                        </a:rPr>
                        <a:t>task</a:t>
                      </a:r>
                    </a:p>
                  </a:txBody>
                  <a:tcPr marL="20044" marR="20044" marT="20044" marB="20044" anchor="ctr"/>
                </a:tc>
                <a:tc>
                  <a:txBody>
                    <a:bodyPr/>
                    <a:lstStyle/>
                    <a:p>
                      <a:pPr fontAlgn="base"/>
                      <a:r>
                        <a:rPr lang="en-IN" sz="1800">
                          <a:effectLst/>
                        </a:rPr>
                        <a:t>wait_for_item_done()</a:t>
                      </a:r>
                    </a:p>
                  </a:txBody>
                  <a:tcPr marL="20044" marR="20044" marT="20044" marB="20044" anchor="ctr"/>
                </a:tc>
                <a:tc>
                  <a:txBody>
                    <a:bodyPr/>
                    <a:lstStyle/>
                    <a:p>
                      <a:pPr fontAlgn="base"/>
                      <a:r>
                        <a:rPr lang="en-US" sz="1800">
                          <a:effectLst/>
                        </a:rPr>
                        <a:t>This task will block until the driver calls put or item_done. It is an optional call.</a:t>
                      </a:r>
                    </a:p>
                  </a:txBody>
                  <a:tcPr marL="20044" marR="20044" marT="20044" marB="20044" anchor="ctr"/>
                </a:tc>
                <a:extLst>
                  <a:ext uri="{0D108BD9-81ED-4DB2-BD59-A6C34878D82A}">
                    <a16:rowId xmlns:a16="http://schemas.microsoft.com/office/drawing/2014/main" val="4167374572"/>
                  </a:ext>
                </a:extLst>
              </a:tr>
              <a:tr h="689508">
                <a:tc>
                  <a:txBody>
                    <a:bodyPr/>
                    <a:lstStyle/>
                    <a:p>
                      <a:endParaRPr lang="en-IN" sz="1800">
                        <a:effectLst/>
                      </a:endParaRPr>
                    </a:p>
                  </a:txBody>
                  <a:tcPr marL="20044" marR="20044" marT="20044" marB="20044" anchor="ctr"/>
                </a:tc>
                <a:tc>
                  <a:txBody>
                    <a:bodyPr/>
                    <a:lstStyle/>
                    <a:p>
                      <a:pPr fontAlgn="base"/>
                      <a:r>
                        <a:rPr lang="en-IN" sz="1800">
                          <a:effectLst/>
                        </a:rPr>
                        <a:t>get_response (RSP)</a:t>
                      </a:r>
                    </a:p>
                  </a:txBody>
                  <a:tcPr marL="20044" marR="20044" marT="20044" marB="20044" anchor="ctr"/>
                </a:tc>
                <a:tc>
                  <a:txBody>
                    <a:bodyPr/>
                    <a:lstStyle/>
                    <a:p>
                      <a:pPr fontAlgn="base"/>
                      <a:r>
                        <a:rPr lang="en-US" sz="1800" dirty="0">
                          <a:effectLst/>
                        </a:rPr>
                        <a:t>This is optional in case the driver sends back any response</a:t>
                      </a:r>
                    </a:p>
                  </a:txBody>
                  <a:tcPr marL="20044" marR="20044" marT="20044" marB="20044" anchor="ctr"/>
                </a:tc>
                <a:extLst>
                  <a:ext uri="{0D108BD9-81ED-4DB2-BD59-A6C34878D82A}">
                    <a16:rowId xmlns:a16="http://schemas.microsoft.com/office/drawing/2014/main" val="3717574576"/>
                  </a:ext>
                </a:extLst>
              </a:tr>
            </a:tbl>
          </a:graphicData>
        </a:graphic>
      </p:graphicFrame>
    </p:spTree>
    <p:extLst>
      <p:ext uri="{BB962C8B-B14F-4D97-AF65-F5344CB8AC3E}">
        <p14:creationId xmlns:p14="http://schemas.microsoft.com/office/powerpoint/2010/main" val="3129081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 example</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endParaRPr lang="en-US" sz="1800" dirty="0">
              <a:solidFill>
                <a:srgbClr val="000000"/>
              </a:solidFill>
            </a:endParaRPr>
          </a:p>
        </p:txBody>
      </p:sp>
      <p:pic>
        <p:nvPicPr>
          <p:cNvPr id="9218" name="Picture 2"/>
          <p:cNvPicPr>
            <a:picLocks noChangeAspect="1" noChangeArrowheads="1"/>
          </p:cNvPicPr>
          <p:nvPr/>
        </p:nvPicPr>
        <p:blipFill>
          <a:blip r:embed="rId4"/>
          <a:srcRect/>
          <a:stretch>
            <a:fillRect/>
          </a:stretch>
        </p:blipFill>
        <p:spPr bwMode="auto">
          <a:xfrm>
            <a:off x="0" y="836613"/>
            <a:ext cx="7176025" cy="4357718"/>
          </a:xfrm>
          <a:prstGeom prst="rect">
            <a:avLst/>
          </a:prstGeom>
          <a:noFill/>
          <a:ln w="9525">
            <a:noFill/>
            <a:miter lim="800000"/>
            <a:headEnd/>
            <a:tailEnd/>
          </a:ln>
          <a:effectLst/>
        </p:spPr>
      </p:pic>
      <p:sp>
        <p:nvSpPr>
          <p:cNvPr id="2" name="Rectangle 3">
            <a:extLst>
              <a:ext uri="{FF2B5EF4-FFF2-40B4-BE49-F238E27FC236}">
                <a16:creationId xmlns:a16="http://schemas.microsoft.com/office/drawing/2014/main" id="{C379AA96-4419-7F24-2BEE-A546919FD943}"/>
              </a:ext>
            </a:extLst>
          </p:cNvPr>
          <p:cNvSpPr txBox="1">
            <a:spLocks noChangeArrowheads="1"/>
          </p:cNvSpPr>
          <p:nvPr/>
        </p:nvSpPr>
        <p:spPr bwMode="auto">
          <a:xfrm>
            <a:off x="5437197" y="836613"/>
            <a:ext cx="5809778" cy="719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n-US" sz="1400" kern="0" dirty="0">
                <a:solidFill>
                  <a:srgbClr val="000000"/>
                </a:solidFill>
              </a:rPr>
              <a:t>Steps: </a:t>
            </a:r>
          </a:p>
          <a:p>
            <a:pPr marL="457200" indent="-457200" algn="just">
              <a:buFont typeface="+mj-lt"/>
              <a:buAutoNum type="arabicPeriod"/>
            </a:pPr>
            <a:r>
              <a:rPr lang="en-US" sz="1400" kern="0" dirty="0">
                <a:solidFill>
                  <a:srgbClr val="000000"/>
                </a:solidFill>
              </a:rPr>
              <a:t>Create a </a:t>
            </a:r>
            <a:r>
              <a:rPr lang="en-US" sz="1400" kern="0" dirty="0" err="1">
                <a:solidFill>
                  <a:srgbClr val="000000"/>
                </a:solidFill>
              </a:rPr>
              <a:t>seq_tem</a:t>
            </a:r>
            <a:r>
              <a:rPr lang="en-US" sz="1400" kern="0" dirty="0">
                <a:solidFill>
                  <a:srgbClr val="000000"/>
                </a:solidFill>
              </a:rPr>
              <a:t> using create() method.</a:t>
            </a:r>
          </a:p>
          <a:p>
            <a:pPr marL="457200" indent="-457200" algn="just">
              <a:buFont typeface="+mj-lt"/>
              <a:buAutoNum type="arabicPeriod"/>
            </a:pPr>
            <a:r>
              <a:rPr lang="en-US" sz="1400" kern="0" dirty="0" err="1">
                <a:solidFill>
                  <a:srgbClr val="000000"/>
                </a:solidFill>
              </a:rPr>
              <a:t>wait_for_grant</a:t>
            </a:r>
            <a:endParaRPr lang="en-US" sz="1400" kern="0" dirty="0">
              <a:solidFill>
                <a:srgbClr val="000000"/>
              </a:solidFill>
            </a:endParaRPr>
          </a:p>
          <a:p>
            <a:pPr marL="457200" indent="-457200" algn="just">
              <a:buFont typeface="+mj-lt"/>
              <a:buAutoNum type="arabicPeriod"/>
            </a:pPr>
            <a:r>
              <a:rPr lang="en-US" sz="1400" kern="0" dirty="0">
                <a:solidFill>
                  <a:srgbClr val="000000"/>
                </a:solidFill>
              </a:rPr>
              <a:t>Randomize </a:t>
            </a:r>
            <a:r>
              <a:rPr lang="en-US" sz="1400" kern="0" dirty="0" err="1">
                <a:solidFill>
                  <a:srgbClr val="000000"/>
                </a:solidFill>
              </a:rPr>
              <a:t>seq_item</a:t>
            </a:r>
            <a:endParaRPr lang="en-US" sz="1400" kern="0" dirty="0">
              <a:solidFill>
                <a:srgbClr val="000000"/>
              </a:solidFill>
            </a:endParaRPr>
          </a:p>
          <a:p>
            <a:pPr marL="457200" indent="-457200" algn="just">
              <a:buFont typeface="+mj-lt"/>
              <a:buAutoNum type="arabicPeriod"/>
            </a:pPr>
            <a:r>
              <a:rPr lang="en-US" sz="1400" kern="0" dirty="0" err="1">
                <a:solidFill>
                  <a:srgbClr val="000000"/>
                </a:solidFill>
              </a:rPr>
              <a:t>send_request</a:t>
            </a:r>
            <a:r>
              <a:rPr lang="en-US" sz="1400" kern="0" dirty="0">
                <a:solidFill>
                  <a:srgbClr val="000000"/>
                </a:solidFill>
              </a:rPr>
              <a:t>(req)</a:t>
            </a:r>
          </a:p>
          <a:p>
            <a:pPr marL="457200" indent="-457200" algn="just">
              <a:buFont typeface="+mj-lt"/>
              <a:buAutoNum type="arabicPeriod"/>
            </a:pPr>
            <a:r>
              <a:rPr lang="en-US" sz="1400" kern="0" dirty="0" err="1">
                <a:solidFill>
                  <a:srgbClr val="000000"/>
                </a:solidFill>
              </a:rPr>
              <a:t>wait_for_item_done</a:t>
            </a:r>
            <a:r>
              <a:rPr lang="en-US" sz="1400" kern="0" dirty="0">
                <a:solidFill>
                  <a:srgbClr val="000000"/>
                </a:solidFill>
              </a:rPr>
              <a:t>()</a:t>
            </a:r>
          </a:p>
          <a:p>
            <a:pPr marL="457200" indent="-457200" algn="just">
              <a:buFont typeface="+mj-lt"/>
              <a:buAutoNum type="arabicPeriod"/>
            </a:pPr>
            <a:r>
              <a:rPr lang="en-US" sz="1400" kern="0" dirty="0" err="1">
                <a:solidFill>
                  <a:srgbClr val="000000"/>
                </a:solidFill>
              </a:rPr>
              <a:t>get_response</a:t>
            </a:r>
            <a:r>
              <a:rPr lang="en-US" sz="1400" kern="0" dirty="0">
                <a:solidFill>
                  <a:srgbClr val="000000"/>
                </a:solidFill>
              </a:rPr>
              <a:t> (</a:t>
            </a:r>
            <a:r>
              <a:rPr lang="en-US" sz="1400" kern="0" dirty="0" err="1">
                <a:solidFill>
                  <a:srgbClr val="000000"/>
                </a:solidFill>
              </a:rPr>
              <a:t>rsp</a:t>
            </a:r>
            <a:r>
              <a:rPr lang="en-US" sz="1400" kern="0" dirty="0">
                <a:solidFill>
                  <a:srgbClr val="000000"/>
                </a:solidFill>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 using base methods</a:t>
            </a:r>
          </a:p>
        </p:txBody>
      </p:sp>
      <p:sp>
        <p:nvSpPr>
          <p:cNvPr id="2" name="Rectangle 3">
            <a:extLst>
              <a:ext uri="{FF2B5EF4-FFF2-40B4-BE49-F238E27FC236}">
                <a16:creationId xmlns:a16="http://schemas.microsoft.com/office/drawing/2014/main" id="{15BB9BD3-A616-EE62-69A5-8D9C7F45B812}"/>
              </a:ext>
            </a:extLst>
          </p:cNvPr>
          <p:cNvSpPr txBox="1">
            <a:spLocks noChangeArrowheads="1"/>
          </p:cNvSpPr>
          <p:nvPr/>
        </p:nvSpPr>
        <p:spPr bwMode="auto">
          <a:xfrm>
            <a:off x="1908174" y="1052736"/>
            <a:ext cx="7235825" cy="22322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n-US" sz="2000" kern="0" dirty="0">
                <a:solidFill>
                  <a:srgbClr val="000000"/>
                </a:solidFill>
              </a:rPr>
              <a:t>Using </a:t>
            </a:r>
            <a:r>
              <a:rPr lang="en-US" sz="2000" kern="0" dirty="0" err="1">
                <a:solidFill>
                  <a:srgbClr val="000000"/>
                </a:solidFill>
              </a:rPr>
              <a:t>start_item</a:t>
            </a:r>
            <a:r>
              <a:rPr lang="en-US" sz="2000" kern="0" dirty="0">
                <a:solidFill>
                  <a:srgbClr val="000000"/>
                </a:solidFill>
              </a:rPr>
              <a:t>/</a:t>
            </a:r>
            <a:r>
              <a:rPr lang="en-US" sz="2000" kern="0" dirty="0" err="1">
                <a:solidFill>
                  <a:srgbClr val="000000"/>
                </a:solidFill>
              </a:rPr>
              <a:t>finish_item</a:t>
            </a:r>
            <a:r>
              <a:rPr lang="en-US" sz="2000" kern="0" dirty="0">
                <a:solidFill>
                  <a:srgbClr val="000000"/>
                </a:solidFill>
              </a:rPr>
              <a:t> methods</a:t>
            </a:r>
          </a:p>
          <a:p>
            <a:pPr algn="just"/>
            <a:r>
              <a:rPr lang="en-US" sz="2000" kern="0" dirty="0">
                <a:solidFill>
                  <a:srgbClr val="000000"/>
                </a:solidFill>
              </a:rPr>
              <a:t>The </a:t>
            </a:r>
            <a:r>
              <a:rPr lang="en-US" sz="2000" kern="0" dirty="0" err="1">
                <a:solidFill>
                  <a:srgbClr val="000000"/>
                </a:solidFill>
              </a:rPr>
              <a:t>start_item</a:t>
            </a:r>
            <a:r>
              <a:rPr lang="en-US" sz="2000" kern="0" dirty="0">
                <a:solidFill>
                  <a:srgbClr val="000000"/>
                </a:solidFill>
              </a:rPr>
              <a:t> and </a:t>
            </a:r>
            <a:r>
              <a:rPr lang="en-US" sz="2000" kern="0" dirty="0" err="1">
                <a:solidFill>
                  <a:srgbClr val="000000"/>
                </a:solidFill>
              </a:rPr>
              <a:t>finish_item</a:t>
            </a:r>
            <a:r>
              <a:rPr lang="en-US" sz="2000" kern="0" dirty="0">
                <a:solidFill>
                  <a:srgbClr val="000000"/>
                </a:solidFill>
              </a:rPr>
              <a:t> tasks are also defined in the </a:t>
            </a:r>
            <a:r>
              <a:rPr lang="en-US" sz="2000" kern="0" dirty="0" err="1">
                <a:solidFill>
                  <a:srgbClr val="000000"/>
                </a:solidFill>
              </a:rPr>
              <a:t>uvm_sequence_base</a:t>
            </a:r>
            <a:r>
              <a:rPr lang="en-US" sz="2000" kern="0" dirty="0">
                <a:solidFill>
                  <a:srgbClr val="000000"/>
                </a:solidFill>
              </a:rPr>
              <a:t> class. </a:t>
            </a:r>
          </a:p>
          <a:p>
            <a:pPr algn="just"/>
            <a:r>
              <a:rPr lang="en-US" sz="2000" kern="0" dirty="0">
                <a:solidFill>
                  <a:srgbClr val="000000"/>
                </a:solidFill>
              </a:rPr>
              <a:t>Both methods initiate the operation of sequence items. </a:t>
            </a:r>
          </a:p>
          <a:p>
            <a:pPr algn="just"/>
            <a:r>
              <a:rPr lang="en-US" sz="2000" kern="0" dirty="0">
                <a:solidFill>
                  <a:srgbClr val="000000"/>
                </a:solidFill>
              </a:rPr>
              <a:t>Note: There should be no simulation time consumed between </a:t>
            </a:r>
            <a:r>
              <a:rPr lang="en-US" sz="2000" kern="0" dirty="0" err="1">
                <a:solidFill>
                  <a:srgbClr val="000000"/>
                </a:solidFill>
              </a:rPr>
              <a:t>start_item</a:t>
            </a:r>
            <a:r>
              <a:rPr lang="en-US" sz="2000" kern="0" dirty="0">
                <a:solidFill>
                  <a:srgbClr val="000000"/>
                </a:solidFill>
              </a:rPr>
              <a:t> and </a:t>
            </a:r>
            <a:r>
              <a:rPr lang="en-US" sz="2000" kern="0" dirty="0" err="1">
                <a:solidFill>
                  <a:srgbClr val="000000"/>
                </a:solidFill>
              </a:rPr>
              <a:t>finish_item</a:t>
            </a:r>
            <a:r>
              <a:rPr lang="en-US" sz="2000" kern="0" dirty="0">
                <a:solidFill>
                  <a:srgbClr val="000000"/>
                </a:solidFill>
              </a:rPr>
              <a:t> call.</a:t>
            </a:r>
          </a:p>
        </p:txBody>
      </p:sp>
      <p:graphicFrame>
        <p:nvGraphicFramePr>
          <p:cNvPr id="3" name="Table 2">
            <a:extLst>
              <a:ext uri="{FF2B5EF4-FFF2-40B4-BE49-F238E27FC236}">
                <a16:creationId xmlns:a16="http://schemas.microsoft.com/office/drawing/2014/main" id="{28D7B9B3-9341-236B-20B0-61ABCC5A27B3}"/>
              </a:ext>
            </a:extLst>
          </p:cNvPr>
          <p:cNvGraphicFramePr>
            <a:graphicFrameLocks noGrp="1"/>
          </p:cNvGraphicFramePr>
          <p:nvPr>
            <p:extLst>
              <p:ext uri="{D42A27DB-BD31-4B8C-83A1-F6EECF244321}">
                <p14:modId xmlns:p14="http://schemas.microsoft.com/office/powerpoint/2010/main" val="118216192"/>
              </p:ext>
            </p:extLst>
          </p:nvPr>
        </p:nvGraphicFramePr>
        <p:xfrm>
          <a:off x="1906267" y="3546874"/>
          <a:ext cx="7056439" cy="2402406"/>
        </p:xfrm>
        <a:graphic>
          <a:graphicData uri="http://schemas.openxmlformats.org/drawingml/2006/table">
            <a:tbl>
              <a:tblPr>
                <a:tableStyleId>{35758FB7-9AC5-4552-8A53-C91805E547FA}</a:tableStyleId>
              </a:tblPr>
              <a:tblGrid>
                <a:gridCol w="2671855">
                  <a:extLst>
                    <a:ext uri="{9D8B030D-6E8A-4147-A177-3AD203B41FA5}">
                      <a16:colId xmlns:a16="http://schemas.microsoft.com/office/drawing/2014/main" val="2185384279"/>
                    </a:ext>
                  </a:extLst>
                </a:gridCol>
                <a:gridCol w="4384584">
                  <a:extLst>
                    <a:ext uri="{9D8B030D-6E8A-4147-A177-3AD203B41FA5}">
                      <a16:colId xmlns:a16="http://schemas.microsoft.com/office/drawing/2014/main" val="570727773"/>
                    </a:ext>
                  </a:extLst>
                </a:gridCol>
              </a:tblGrid>
              <a:tr h="320033">
                <a:tc>
                  <a:txBody>
                    <a:bodyPr/>
                    <a:lstStyle/>
                    <a:p>
                      <a:pPr algn="ctr" fontAlgn="base"/>
                      <a:r>
                        <a:rPr lang="en-IN" sz="1800" b="1" dirty="0">
                          <a:effectLst/>
                        </a:rPr>
                        <a:t>Methods</a:t>
                      </a:r>
                    </a:p>
                  </a:txBody>
                  <a:tcPr marL="20044" marR="20044" marT="20044" marB="20044" anchor="ctr"/>
                </a:tc>
                <a:tc>
                  <a:txBody>
                    <a:bodyPr/>
                    <a:lstStyle/>
                    <a:p>
                      <a:pPr algn="ctr" fontAlgn="base"/>
                      <a:r>
                        <a:rPr lang="en-IN" sz="1800" b="1" dirty="0">
                          <a:effectLst/>
                        </a:rPr>
                        <a:t>Description</a:t>
                      </a:r>
                    </a:p>
                  </a:txBody>
                  <a:tcPr marL="20044" marR="20044" marT="20044" marB="20044" anchor="ctr"/>
                </a:tc>
                <a:extLst>
                  <a:ext uri="{0D108BD9-81ED-4DB2-BD59-A6C34878D82A}">
                    <a16:rowId xmlns:a16="http://schemas.microsoft.com/office/drawing/2014/main" val="1258387314"/>
                  </a:ext>
                </a:extLst>
              </a:tr>
              <a:tr h="941100">
                <a:tc>
                  <a:txBody>
                    <a:bodyPr/>
                    <a:lstStyle/>
                    <a:p>
                      <a:pPr fontAlgn="base"/>
                      <a:r>
                        <a:rPr lang="en-IN" b="0">
                          <a:effectLst/>
                        </a:rPr>
                        <a:t>start_item(req)</a:t>
                      </a:r>
                      <a:endParaRPr lang="en-IN">
                        <a:effectLst/>
                      </a:endParaRPr>
                    </a:p>
                  </a:txBody>
                  <a:tcPr marL="50800" marR="50800" marT="50800" marB="50800" anchor="ctr"/>
                </a:tc>
                <a:tc>
                  <a:txBody>
                    <a:bodyPr/>
                    <a:lstStyle/>
                    <a:p>
                      <a:pPr fontAlgn="base"/>
                      <a:r>
                        <a:rPr lang="en-US" b="0" dirty="0">
                          <a:effectLst/>
                        </a:rPr>
                        <a:t>It blocks until the sequencer grants the sequence and the sequence_item access to the driver.</a:t>
                      </a:r>
                      <a:endParaRPr lang="en-US" dirty="0">
                        <a:effectLst/>
                      </a:endParaRPr>
                    </a:p>
                  </a:txBody>
                  <a:tcPr marL="50800" marR="50800" marT="50800" marB="50800" anchor="ctr"/>
                </a:tc>
                <a:extLst>
                  <a:ext uri="{0D108BD9-81ED-4DB2-BD59-A6C34878D82A}">
                    <a16:rowId xmlns:a16="http://schemas.microsoft.com/office/drawing/2014/main" val="2302708869"/>
                  </a:ext>
                </a:extLst>
              </a:tr>
              <a:tr h="1141273">
                <a:tc>
                  <a:txBody>
                    <a:bodyPr/>
                    <a:lstStyle/>
                    <a:p>
                      <a:pPr fontAlgn="base"/>
                      <a:r>
                        <a:rPr lang="en-IN" b="0" dirty="0" err="1">
                          <a:effectLst/>
                        </a:rPr>
                        <a:t>finish_item</a:t>
                      </a:r>
                      <a:r>
                        <a:rPr lang="en-IN" b="0" dirty="0">
                          <a:effectLst/>
                        </a:rPr>
                        <a:t>(</a:t>
                      </a:r>
                      <a:r>
                        <a:rPr lang="en-IN" b="0" dirty="0" err="1">
                          <a:effectLst/>
                        </a:rPr>
                        <a:t>req</a:t>
                      </a:r>
                      <a:r>
                        <a:rPr lang="en-IN" b="0" dirty="0">
                          <a:effectLst/>
                        </a:rPr>
                        <a:t>)</a:t>
                      </a:r>
                      <a:endParaRPr lang="en-IN" dirty="0">
                        <a:effectLst/>
                      </a:endParaRPr>
                    </a:p>
                  </a:txBody>
                  <a:tcPr marL="50800" marR="50800" marT="50800" marB="50800" anchor="ctr"/>
                </a:tc>
                <a:tc>
                  <a:txBody>
                    <a:bodyPr/>
                    <a:lstStyle/>
                    <a:p>
                      <a:pPr fontAlgn="base"/>
                      <a:r>
                        <a:rPr lang="en-US" b="0" dirty="0">
                          <a:effectLst/>
                        </a:rPr>
                        <a:t>It blocks the driver until it finishes the transfer protocol for the sequence item.</a:t>
                      </a:r>
                      <a:endParaRPr lang="en-US" dirty="0">
                        <a:effectLst/>
                      </a:endParaRPr>
                    </a:p>
                  </a:txBody>
                  <a:tcPr marL="50800" marR="50800" marT="50800" marB="50800" anchor="ctr"/>
                </a:tc>
                <a:extLst>
                  <a:ext uri="{0D108BD9-81ED-4DB2-BD59-A6C34878D82A}">
                    <a16:rowId xmlns:a16="http://schemas.microsoft.com/office/drawing/2014/main" val="3040347019"/>
                  </a:ext>
                </a:extLst>
              </a:tr>
            </a:tbl>
          </a:graphicData>
        </a:graphic>
      </p:graphicFrame>
    </p:spTree>
    <p:extLst>
      <p:ext uri="{BB962C8B-B14F-4D97-AF65-F5344CB8AC3E}">
        <p14:creationId xmlns:p14="http://schemas.microsoft.com/office/powerpoint/2010/main" val="181683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 with base methods</a:t>
            </a:r>
          </a:p>
        </p:txBody>
      </p:sp>
      <p:sp>
        <p:nvSpPr>
          <p:cNvPr id="2" name="Rectangle 3">
            <a:extLst>
              <a:ext uri="{FF2B5EF4-FFF2-40B4-BE49-F238E27FC236}">
                <a16:creationId xmlns:a16="http://schemas.microsoft.com/office/drawing/2014/main" id="{E01F9F0D-824D-CACB-63BB-E7D554A1BF86}"/>
              </a:ext>
            </a:extLst>
          </p:cNvPr>
          <p:cNvSpPr txBox="1">
            <a:spLocks noChangeArrowheads="1"/>
          </p:cNvSpPr>
          <p:nvPr/>
        </p:nvSpPr>
        <p:spPr bwMode="auto">
          <a:xfrm>
            <a:off x="2123728" y="908720"/>
            <a:ext cx="4968552" cy="2016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just">
              <a:buNone/>
            </a:pPr>
            <a:r>
              <a:rPr lang="en-US" sz="1600" kern="0" dirty="0">
                <a:solidFill>
                  <a:srgbClr val="000000"/>
                </a:solidFill>
              </a:rPr>
              <a:t>Steps: </a:t>
            </a:r>
          </a:p>
          <a:p>
            <a:pPr marL="457200" indent="-457200" algn="just">
              <a:buFont typeface="+mj-lt"/>
              <a:buAutoNum type="arabicPeriod"/>
            </a:pPr>
            <a:r>
              <a:rPr lang="en-US" sz="1600" kern="0" dirty="0">
                <a:solidFill>
                  <a:srgbClr val="000000"/>
                </a:solidFill>
              </a:rPr>
              <a:t>Create a </a:t>
            </a:r>
            <a:r>
              <a:rPr lang="en-US" sz="1600" kern="0" dirty="0" err="1">
                <a:solidFill>
                  <a:srgbClr val="000000"/>
                </a:solidFill>
              </a:rPr>
              <a:t>seq_tem</a:t>
            </a:r>
            <a:r>
              <a:rPr lang="en-US" sz="1600" kern="0" dirty="0">
                <a:solidFill>
                  <a:srgbClr val="000000"/>
                </a:solidFill>
              </a:rPr>
              <a:t> using create() method.</a:t>
            </a:r>
          </a:p>
          <a:p>
            <a:pPr marL="457200" indent="-457200" algn="just">
              <a:buFont typeface="+mj-lt"/>
              <a:buAutoNum type="arabicPeriod"/>
            </a:pPr>
            <a:r>
              <a:rPr lang="en-US" sz="1600" kern="0" dirty="0" err="1">
                <a:solidFill>
                  <a:srgbClr val="000000"/>
                </a:solidFill>
              </a:rPr>
              <a:t>start_item</a:t>
            </a:r>
            <a:r>
              <a:rPr lang="en-US" sz="1600" kern="0" dirty="0">
                <a:solidFill>
                  <a:srgbClr val="000000"/>
                </a:solidFill>
              </a:rPr>
              <a:t>(req)</a:t>
            </a:r>
          </a:p>
          <a:p>
            <a:pPr marL="457200" indent="-457200" algn="just">
              <a:buFont typeface="+mj-lt"/>
              <a:buAutoNum type="arabicPeriod"/>
            </a:pPr>
            <a:r>
              <a:rPr lang="en-US" sz="1600" kern="0" dirty="0">
                <a:solidFill>
                  <a:srgbClr val="000000"/>
                </a:solidFill>
              </a:rPr>
              <a:t>Randomize </a:t>
            </a:r>
            <a:r>
              <a:rPr lang="en-US" sz="1600" kern="0" dirty="0" err="1">
                <a:solidFill>
                  <a:srgbClr val="000000"/>
                </a:solidFill>
              </a:rPr>
              <a:t>seq_item</a:t>
            </a:r>
            <a:endParaRPr lang="en-US" sz="1600" kern="0" dirty="0">
              <a:solidFill>
                <a:srgbClr val="000000"/>
              </a:solidFill>
            </a:endParaRPr>
          </a:p>
          <a:p>
            <a:pPr marL="457200" indent="-457200" algn="just">
              <a:buFont typeface="+mj-lt"/>
              <a:buAutoNum type="arabicPeriod"/>
            </a:pPr>
            <a:r>
              <a:rPr lang="en-US" sz="1600" kern="0" dirty="0" err="1">
                <a:solidFill>
                  <a:srgbClr val="000000"/>
                </a:solidFill>
              </a:rPr>
              <a:t>finish_item</a:t>
            </a:r>
            <a:r>
              <a:rPr lang="en-US" sz="1600" kern="0" dirty="0">
                <a:solidFill>
                  <a:srgbClr val="000000"/>
                </a:solidFill>
              </a:rPr>
              <a:t>(req)</a:t>
            </a:r>
          </a:p>
        </p:txBody>
      </p:sp>
      <p:sp>
        <p:nvSpPr>
          <p:cNvPr id="3" name="Rectangle 2">
            <a:extLst>
              <a:ext uri="{FF2B5EF4-FFF2-40B4-BE49-F238E27FC236}">
                <a16:creationId xmlns:a16="http://schemas.microsoft.com/office/drawing/2014/main" id="{2A931BD9-DBE6-6FB5-0F8E-D02E0155451A}"/>
              </a:ext>
            </a:extLst>
          </p:cNvPr>
          <p:cNvSpPr/>
          <p:nvPr/>
        </p:nvSpPr>
        <p:spPr>
          <a:xfrm>
            <a:off x="2809340" y="3047206"/>
            <a:ext cx="6185629" cy="3693319"/>
          </a:xfrm>
          <a:prstGeom prst="rect">
            <a:avLst/>
          </a:prstGeom>
        </p:spPr>
        <p:txBody>
          <a:bodyPr wrap="square">
            <a:spAutoFit/>
          </a:bodyPr>
          <a:lstStyle/>
          <a:p>
            <a:r>
              <a:rPr lang="en-IN" dirty="0">
                <a:solidFill>
                  <a:srgbClr val="1990B8"/>
                </a:solidFill>
                <a:latin typeface="Consolas" panose="020B0609020204030204" pitchFamily="49" charset="0"/>
              </a:rPr>
              <a:t>class</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my_sequence</a:t>
            </a:r>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extends</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uvm_sequencer</a:t>
            </a:r>
            <a:r>
              <a:rPr lang="en-IN" dirty="0">
                <a:solidFill>
                  <a:srgbClr val="000000"/>
                </a:solidFill>
                <a:latin typeface="Consolas" panose="020B0609020204030204" pitchFamily="49" charset="0"/>
              </a:rPr>
              <a:t> #</a:t>
            </a:r>
            <a:r>
              <a:rPr lang="en-IN" dirty="0">
                <a:solidFill>
                  <a:srgbClr val="5F6364"/>
                </a:solidFill>
                <a:latin typeface="Consolas" panose="020B0609020204030204" pitchFamily="49" charset="0"/>
              </a:rPr>
              <a:t>(</a:t>
            </a:r>
            <a:r>
              <a:rPr lang="en-IN" dirty="0" err="1">
                <a:solidFill>
                  <a:srgbClr val="000000"/>
                </a:solidFill>
                <a:latin typeface="Consolas" panose="020B0609020204030204" pitchFamily="49" charset="0"/>
              </a:rPr>
              <a:t>seq_item</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a:t>
            </a:r>
            <a:r>
              <a:rPr lang="en-IN" dirty="0" err="1">
                <a:solidFill>
                  <a:srgbClr val="C92C2C"/>
                </a:solidFill>
                <a:latin typeface="Consolas" panose="020B0609020204030204" pitchFamily="49" charset="0"/>
              </a:rPr>
              <a:t>uvm_object_utils</a:t>
            </a:r>
            <a:r>
              <a:rPr lang="en-IN" dirty="0">
                <a:solidFill>
                  <a:srgbClr val="5F6364"/>
                </a:solidFill>
                <a:latin typeface="Consolas" panose="020B0609020204030204" pitchFamily="49" charset="0"/>
              </a:rPr>
              <a:t>(</a:t>
            </a:r>
            <a:r>
              <a:rPr lang="en-IN" dirty="0" err="1">
                <a:solidFill>
                  <a:srgbClr val="000000"/>
                </a:solidFill>
                <a:latin typeface="Consolas" panose="020B0609020204030204" pitchFamily="49" charset="0"/>
              </a:rPr>
              <a:t>my_sequence</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function</a:t>
            </a:r>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new</a:t>
            </a:r>
            <a:r>
              <a:rPr lang="en-IN" dirty="0">
                <a:solidFill>
                  <a:srgbClr val="000000"/>
                </a:solidFill>
                <a:latin typeface="Consolas" panose="020B0609020204030204" pitchFamily="49" charset="0"/>
              </a:rPr>
              <a:t> </a:t>
            </a:r>
            <a:r>
              <a:rPr lang="en-IN" dirty="0">
                <a:solidFill>
                  <a:srgbClr val="5F6364"/>
                </a:solidFill>
                <a:latin typeface="Consolas" panose="020B0609020204030204" pitchFamily="49" charset="0"/>
              </a:rPr>
              <a:t>(</a:t>
            </a:r>
            <a:r>
              <a:rPr lang="en-IN" dirty="0">
                <a:solidFill>
                  <a:srgbClr val="1990B8"/>
                </a:solidFill>
                <a:latin typeface="Consolas" panose="020B0609020204030204" pitchFamily="49" charset="0"/>
              </a:rPr>
              <a:t>string</a:t>
            </a:r>
            <a:r>
              <a:rPr lang="en-IN" dirty="0">
                <a:solidFill>
                  <a:srgbClr val="000000"/>
                </a:solidFill>
                <a:latin typeface="Consolas" panose="020B0609020204030204" pitchFamily="49" charset="0"/>
              </a:rPr>
              <a:t> name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2F9C0A"/>
                </a:solidFill>
                <a:latin typeface="Consolas" panose="020B0609020204030204" pitchFamily="49" charset="0"/>
              </a:rPr>
              <a:t>"</a:t>
            </a:r>
            <a:r>
              <a:rPr lang="en-IN" dirty="0" err="1">
                <a:solidFill>
                  <a:srgbClr val="2F9C0A"/>
                </a:solidFill>
                <a:latin typeface="Consolas" panose="020B0609020204030204" pitchFamily="49" charset="0"/>
              </a:rPr>
              <a:t>my_sequence</a:t>
            </a:r>
            <a:r>
              <a:rPr lang="en-IN" dirty="0">
                <a:solidFill>
                  <a:srgbClr val="2F9C0A"/>
                </a:solidFill>
                <a:latin typeface="Consolas" panose="020B0609020204030204" pitchFamily="49" charset="0"/>
              </a:rPr>
              <a:t>"</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super</a:t>
            </a:r>
            <a:r>
              <a:rPr lang="en-IN" dirty="0" err="1">
                <a:solidFill>
                  <a:srgbClr val="5F6364"/>
                </a:solidFill>
                <a:latin typeface="Consolas" panose="020B0609020204030204" pitchFamily="49" charset="0"/>
              </a:rPr>
              <a:t>.</a:t>
            </a:r>
            <a:r>
              <a:rPr lang="en-IN" dirty="0" err="1">
                <a:solidFill>
                  <a:srgbClr val="2F9C0A"/>
                </a:solidFill>
                <a:latin typeface="Consolas" panose="020B0609020204030204" pitchFamily="49" charset="0"/>
              </a:rPr>
              <a:t>new</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name</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endfunction</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task</a:t>
            </a:r>
            <a:r>
              <a:rPr lang="en-IN" dirty="0">
                <a:solidFill>
                  <a:srgbClr val="000000"/>
                </a:solidFill>
                <a:latin typeface="Consolas" panose="020B0609020204030204" pitchFamily="49" charset="0"/>
              </a:rPr>
              <a:t> </a:t>
            </a:r>
            <a:r>
              <a:rPr lang="en-IN" dirty="0">
                <a:solidFill>
                  <a:srgbClr val="2F9C0A"/>
                </a:solidFill>
                <a:latin typeface="Consolas" panose="020B0609020204030204" pitchFamily="49" charset="0"/>
              </a:rPr>
              <a:t>body</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req</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seq_item</a:t>
            </a:r>
            <a:r>
              <a:rPr lang="en-IN" dirty="0">
                <a:solidFill>
                  <a:srgbClr val="5F6364"/>
                </a:solidFill>
                <a:latin typeface="Consolas" panose="020B0609020204030204" pitchFamily="49" charset="0"/>
              </a:rPr>
              <a:t>::</a:t>
            </a:r>
            <a:r>
              <a:rPr lang="en-IN" dirty="0" err="1">
                <a:solidFill>
                  <a:srgbClr val="000000"/>
                </a:solidFill>
                <a:latin typeface="Consolas" panose="020B0609020204030204" pitchFamily="49" charset="0"/>
              </a:rPr>
              <a:t>type_id</a:t>
            </a:r>
            <a:r>
              <a:rPr lang="en-IN" dirty="0">
                <a:solidFill>
                  <a:srgbClr val="5F6364"/>
                </a:solidFill>
                <a:latin typeface="Consolas" panose="020B0609020204030204" pitchFamily="49" charset="0"/>
              </a:rPr>
              <a:t>::</a:t>
            </a:r>
            <a:r>
              <a:rPr lang="en-IN" dirty="0">
                <a:solidFill>
                  <a:srgbClr val="2F9C0A"/>
                </a:solidFill>
                <a:latin typeface="Consolas" panose="020B0609020204030204" pitchFamily="49" charset="0"/>
              </a:rPr>
              <a:t>create</a:t>
            </a:r>
            <a:r>
              <a:rPr lang="en-IN" dirty="0">
                <a:solidFill>
                  <a:srgbClr val="5F6364"/>
                </a:solidFill>
                <a:latin typeface="Consolas" panose="020B0609020204030204" pitchFamily="49" charset="0"/>
              </a:rPr>
              <a:t>(</a:t>
            </a:r>
            <a:r>
              <a:rPr lang="en-IN" dirty="0">
                <a:solidFill>
                  <a:srgbClr val="2F9C0A"/>
                </a:solidFill>
                <a:latin typeface="Consolas" panose="020B0609020204030204" pitchFamily="49" charset="0"/>
              </a:rPr>
              <a:t>"</a:t>
            </a:r>
            <a:r>
              <a:rPr lang="en-IN" dirty="0" err="1">
                <a:solidFill>
                  <a:srgbClr val="2F9C0A"/>
                </a:solidFill>
                <a:latin typeface="Consolas" panose="020B0609020204030204" pitchFamily="49" charset="0"/>
              </a:rPr>
              <a:t>req</a:t>
            </a:r>
            <a:r>
              <a:rPr lang="en-IN" dirty="0">
                <a:solidFill>
                  <a:srgbClr val="2F9C0A"/>
                </a:solidFill>
                <a:latin typeface="Consolas" panose="020B0609020204030204" pitchFamily="49" charset="0"/>
              </a:rPr>
              <a:t>"</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2F9C0A"/>
                </a:solidFill>
                <a:latin typeface="Consolas" panose="020B0609020204030204" pitchFamily="49" charset="0"/>
              </a:rPr>
              <a:t>start_item</a:t>
            </a:r>
            <a:r>
              <a:rPr lang="en-IN" dirty="0">
                <a:solidFill>
                  <a:srgbClr val="5F6364"/>
                </a:solidFill>
                <a:latin typeface="Consolas" panose="020B0609020204030204" pitchFamily="49" charset="0"/>
              </a:rPr>
              <a:t>(</a:t>
            </a:r>
            <a:r>
              <a:rPr lang="en-IN" dirty="0" err="1">
                <a:solidFill>
                  <a:srgbClr val="000000"/>
                </a:solidFill>
                <a:latin typeface="Consolas" panose="020B0609020204030204" pitchFamily="49" charset="0"/>
              </a:rPr>
              <a:t>req</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2F9C0A"/>
                </a:solidFill>
                <a:latin typeface="Consolas" panose="020B0609020204030204" pitchFamily="49" charset="0"/>
              </a:rPr>
              <a:t>assert</a:t>
            </a:r>
            <a:r>
              <a:rPr lang="en-IN" dirty="0">
                <a:solidFill>
                  <a:srgbClr val="5F6364"/>
                </a:solidFill>
                <a:latin typeface="Consolas" panose="020B0609020204030204" pitchFamily="49" charset="0"/>
              </a:rPr>
              <a:t>(</a:t>
            </a:r>
            <a:r>
              <a:rPr lang="en-IN" dirty="0" err="1">
                <a:solidFill>
                  <a:srgbClr val="000000"/>
                </a:solidFill>
                <a:latin typeface="Consolas" panose="020B0609020204030204" pitchFamily="49" charset="0"/>
              </a:rPr>
              <a:t>req</a:t>
            </a:r>
            <a:r>
              <a:rPr lang="en-IN" dirty="0" err="1">
                <a:solidFill>
                  <a:srgbClr val="5F6364"/>
                </a:solidFill>
                <a:latin typeface="Consolas" panose="020B0609020204030204" pitchFamily="49" charset="0"/>
              </a:rPr>
              <a:t>.</a:t>
            </a:r>
            <a:r>
              <a:rPr lang="en-IN" dirty="0" err="1">
                <a:solidFill>
                  <a:srgbClr val="2F9C0A"/>
                </a:solidFill>
                <a:latin typeface="Consolas" panose="020B0609020204030204" pitchFamily="49" charset="0"/>
              </a:rPr>
              <a:t>randomize</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2F9C0A"/>
                </a:solidFill>
                <a:latin typeface="Consolas" panose="020B0609020204030204" pitchFamily="49" charset="0"/>
              </a:rPr>
              <a:t>finish_item</a:t>
            </a:r>
            <a:r>
              <a:rPr lang="en-IN" dirty="0">
                <a:solidFill>
                  <a:srgbClr val="5F6364"/>
                </a:solidFill>
                <a:latin typeface="Consolas" panose="020B0609020204030204" pitchFamily="49" charset="0"/>
              </a:rPr>
              <a:t>(</a:t>
            </a:r>
            <a:r>
              <a:rPr lang="en-IN" dirty="0" err="1">
                <a:solidFill>
                  <a:srgbClr val="000000"/>
                </a:solidFill>
                <a:latin typeface="Consolas" panose="020B0609020204030204" pitchFamily="49" charset="0"/>
              </a:rPr>
              <a:t>req</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endtask</a:t>
            </a:r>
            <a:r>
              <a:rPr lang="en-IN" dirty="0">
                <a:solidFill>
                  <a:srgbClr val="000000"/>
                </a:solidFill>
                <a:latin typeface="Consolas" panose="020B0609020204030204" pitchFamily="49" charset="0"/>
              </a:rPr>
              <a:t> </a:t>
            </a:r>
          </a:p>
          <a:p>
            <a:r>
              <a:rPr lang="en-IN" dirty="0" err="1">
                <a:solidFill>
                  <a:srgbClr val="1990B8"/>
                </a:solidFill>
                <a:latin typeface="Consolas" panose="020B0609020204030204" pitchFamily="49" charset="0"/>
              </a:rPr>
              <a:t>endclass</a:t>
            </a:r>
            <a:endParaRPr lang="en-IN" dirty="0"/>
          </a:p>
        </p:txBody>
      </p:sp>
    </p:spTree>
    <p:extLst>
      <p:ext uri="{BB962C8B-B14F-4D97-AF65-F5344CB8AC3E}">
        <p14:creationId xmlns:p14="http://schemas.microsoft.com/office/powerpoint/2010/main" val="100000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endParaRPr lang="en-US" sz="2800" b="1" dirty="0">
              <a:solidFill>
                <a:srgbClr val="000000"/>
              </a:solidFill>
            </a:endParaRP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endParaRPr lang="en-US" sz="1800" dirty="0">
              <a:solidFill>
                <a:srgbClr val="000000"/>
              </a:solidFill>
            </a:endParaRPr>
          </a:p>
        </p:txBody>
      </p:sp>
      <p:pic>
        <p:nvPicPr>
          <p:cNvPr id="2" name="Picture 2"/>
          <p:cNvPicPr>
            <a:picLocks noChangeAspect="1" noChangeArrowheads="1"/>
          </p:cNvPicPr>
          <p:nvPr/>
        </p:nvPicPr>
        <p:blipFill>
          <a:blip r:embed="rId4"/>
          <a:srcRect/>
          <a:stretch>
            <a:fillRect/>
          </a:stretch>
        </p:blipFill>
        <p:spPr bwMode="auto">
          <a:xfrm>
            <a:off x="1887226" y="285728"/>
            <a:ext cx="7185368" cy="614366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r>
              <a:rPr lang="en-US" sz="2000" dirty="0">
                <a:solidFill>
                  <a:srgbClr val="000000"/>
                </a:solidFill>
              </a:rPr>
              <a:t>UVM sequences are made up of several data items that are put together in different ways to create interesting scenarios.</a:t>
            </a:r>
          </a:p>
          <a:p>
            <a:pPr algn="just" eaLnBrk="1" hangingPunct="1"/>
            <a:endParaRPr lang="en-US" sz="2200" dirty="0">
              <a:solidFill>
                <a:srgbClr val="000000"/>
              </a:solidFill>
            </a:endParaRPr>
          </a:p>
          <a:p>
            <a:pPr algn="just" eaLnBrk="1" hangingPunct="1"/>
            <a:endParaRPr lang="en-US" sz="2200" dirty="0">
              <a:solidFill>
                <a:srgbClr val="000000"/>
              </a:solidFill>
            </a:endParaRPr>
          </a:p>
          <a:p>
            <a:pPr algn="just" eaLnBrk="1" hangingPunct="1"/>
            <a:endParaRPr lang="en-US" sz="2200" dirty="0">
              <a:solidFill>
                <a:srgbClr val="000000"/>
              </a:solidFill>
            </a:endParaRPr>
          </a:p>
          <a:p>
            <a:pPr algn="just" eaLnBrk="1" hangingPunct="1"/>
            <a:endParaRPr lang="en-US" sz="2200" dirty="0">
              <a:solidFill>
                <a:srgbClr val="000000"/>
              </a:solidFill>
            </a:endParaRPr>
          </a:p>
          <a:p>
            <a:pPr algn="just" eaLnBrk="1" hangingPunct="1"/>
            <a:endParaRPr lang="en-US" sz="2200" dirty="0">
              <a:solidFill>
                <a:srgbClr val="000000"/>
              </a:solidFill>
            </a:endParaRPr>
          </a:p>
          <a:p>
            <a:pPr algn="just" eaLnBrk="1" hangingPunct="1"/>
            <a:endParaRPr lang="en-US" sz="2200" dirty="0">
              <a:solidFill>
                <a:srgbClr val="000000"/>
              </a:solidFill>
            </a:endParaRPr>
          </a:p>
          <a:p>
            <a:pPr algn="just"/>
            <a:r>
              <a:rPr lang="en-US" sz="1800" dirty="0">
                <a:solidFill>
                  <a:srgbClr val="000000"/>
                </a:solidFill>
              </a:rPr>
              <a:t>Primary means of generating stimulus in the UVM</a:t>
            </a:r>
          </a:p>
          <a:p>
            <a:pPr algn="just"/>
            <a:r>
              <a:rPr lang="en-US" sz="1800" dirty="0">
                <a:solidFill>
                  <a:srgbClr val="000000"/>
                </a:solidFill>
              </a:rPr>
              <a:t>A sequence generates a series of </a:t>
            </a:r>
            <a:r>
              <a:rPr lang="en-US" sz="1800" dirty="0" err="1">
                <a:solidFill>
                  <a:srgbClr val="000000"/>
                </a:solidFill>
              </a:rPr>
              <a:t>sequence_items</a:t>
            </a:r>
            <a:r>
              <a:rPr lang="en-US" sz="1800" dirty="0">
                <a:solidFill>
                  <a:srgbClr val="000000"/>
                </a:solidFill>
              </a:rPr>
              <a:t> and sends it to the driver via sequencer. </a:t>
            </a:r>
          </a:p>
          <a:p>
            <a:pPr algn="just"/>
            <a:r>
              <a:rPr lang="en-IN" sz="1800" dirty="0">
                <a:solidFill>
                  <a:srgbClr val="000000"/>
                </a:solidFill>
              </a:rPr>
              <a:t>Advantages </a:t>
            </a:r>
          </a:p>
          <a:p>
            <a:pPr lvl="1" algn="just"/>
            <a:r>
              <a:rPr lang="en-US" sz="1800" b="0" dirty="0">
                <a:solidFill>
                  <a:srgbClr val="000000"/>
                </a:solidFill>
              </a:rPr>
              <a:t>Sequences can be reused.</a:t>
            </a:r>
          </a:p>
          <a:p>
            <a:pPr lvl="1" algn="just"/>
            <a:r>
              <a:rPr lang="en-US" sz="1800" b="0" dirty="0">
                <a:solidFill>
                  <a:srgbClr val="000000"/>
                </a:solidFill>
              </a:rPr>
              <a:t>Stimulus generation is independent of testbench.</a:t>
            </a:r>
          </a:p>
          <a:p>
            <a:pPr lvl="1" algn="just"/>
            <a:r>
              <a:rPr lang="en-US" sz="1800" b="0" dirty="0">
                <a:solidFill>
                  <a:srgbClr val="000000"/>
                </a:solidFill>
              </a:rPr>
              <a:t>Easy to control the generation of transaction.</a:t>
            </a:r>
          </a:p>
          <a:p>
            <a:pPr lvl="1" algn="just"/>
            <a:r>
              <a:rPr lang="en-US" sz="1800" b="0" dirty="0">
                <a:solidFill>
                  <a:srgbClr val="000000"/>
                </a:solidFill>
              </a:rPr>
              <a:t>Sequences can be combined sequentially and hierarchically</a:t>
            </a:r>
            <a:r>
              <a:rPr lang="en-US" sz="1800" dirty="0">
                <a:solidFill>
                  <a:srgbClr val="000000"/>
                </a:solidFill>
              </a:rPr>
              <a:t>.</a:t>
            </a:r>
          </a:p>
        </p:txBody>
      </p:sp>
      <p:pic>
        <p:nvPicPr>
          <p:cNvPr id="1026" name="Picture 2"/>
          <p:cNvPicPr>
            <a:picLocks noChangeAspect="1" noChangeArrowheads="1"/>
          </p:cNvPicPr>
          <p:nvPr/>
        </p:nvPicPr>
        <p:blipFill>
          <a:blip r:embed="rId4"/>
          <a:srcRect/>
          <a:stretch>
            <a:fillRect/>
          </a:stretch>
        </p:blipFill>
        <p:spPr bwMode="auto">
          <a:xfrm>
            <a:off x="2214546" y="1857364"/>
            <a:ext cx="6143668" cy="187452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4"/>
          <a:srcRect/>
          <a:stretch>
            <a:fillRect/>
          </a:stretch>
        </p:blipFill>
        <p:spPr bwMode="auto">
          <a:xfrm>
            <a:off x="1885018" y="1571612"/>
            <a:ext cx="7258982" cy="271464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a:t>
            </a:r>
          </a:p>
        </p:txBody>
      </p:sp>
      <p:sp>
        <p:nvSpPr>
          <p:cNvPr id="5123" name="Rectangle 3"/>
          <p:cNvSpPr>
            <a:spLocks noGrp="1" noChangeArrowheads="1"/>
          </p:cNvSpPr>
          <p:nvPr>
            <p:ph type="body" idx="1"/>
          </p:nvPr>
        </p:nvSpPr>
        <p:spPr>
          <a:xfrm>
            <a:off x="1908175" y="909638"/>
            <a:ext cx="7056438" cy="5832475"/>
          </a:xfrm>
        </p:spPr>
        <p:txBody>
          <a:bodyPr/>
          <a:lstStyle/>
          <a:p>
            <a:pPr marL="0" indent="0" algn="just" eaLnBrk="1" hangingPunct="1">
              <a:buNone/>
            </a:pPr>
            <a:endParaRPr lang="en-US" sz="2200" dirty="0">
              <a:solidFill>
                <a:srgbClr val="000000"/>
              </a:solidFill>
            </a:endParaRPr>
          </a:p>
          <a:p>
            <a:pPr algn="just" eaLnBrk="1" hangingPunct="1"/>
            <a:endParaRPr lang="en-US" sz="2200" dirty="0">
              <a:solidFill>
                <a:srgbClr val="000000"/>
              </a:solidFill>
            </a:endParaRPr>
          </a:p>
          <a:p>
            <a:pPr algn="just" eaLnBrk="1" hangingPunct="1"/>
            <a:endParaRPr lang="en-US" sz="2200" dirty="0">
              <a:solidFill>
                <a:srgbClr val="000000"/>
              </a:solidFill>
            </a:endParaRPr>
          </a:p>
          <a:p>
            <a:pPr algn="just" eaLnBrk="1" hangingPunct="1"/>
            <a:endParaRPr lang="en-US" sz="2200" dirty="0">
              <a:solidFill>
                <a:srgbClr val="000000"/>
              </a:solidFill>
            </a:endParaRPr>
          </a:p>
          <a:p>
            <a:pPr algn="just" eaLnBrk="1" hangingPunct="1"/>
            <a:endParaRPr lang="en-US" sz="2200" dirty="0">
              <a:solidFill>
                <a:srgbClr val="000000"/>
              </a:solidFill>
            </a:endParaRPr>
          </a:p>
          <a:p>
            <a:pPr algn="just" eaLnBrk="1" hangingPunct="1"/>
            <a:endParaRPr lang="en-US" sz="2200" dirty="0">
              <a:solidFill>
                <a:srgbClr val="000000"/>
              </a:solidFill>
            </a:endParaRPr>
          </a:p>
          <a:p>
            <a:pPr algn="just" eaLnBrk="1" hangingPunct="1"/>
            <a:endParaRPr lang="en-US" sz="2200" dirty="0">
              <a:solidFill>
                <a:srgbClr val="000000"/>
              </a:solidFill>
            </a:endParaRPr>
          </a:p>
        </p:txBody>
      </p:sp>
      <p:sp>
        <p:nvSpPr>
          <p:cNvPr id="3" name="Rectangle 3">
            <a:extLst>
              <a:ext uri="{FF2B5EF4-FFF2-40B4-BE49-F238E27FC236}">
                <a16:creationId xmlns:a16="http://schemas.microsoft.com/office/drawing/2014/main" id="{9A727828-ABEE-C360-CBB4-0E15A2E262AB}"/>
              </a:ext>
            </a:extLst>
          </p:cNvPr>
          <p:cNvSpPr txBox="1">
            <a:spLocks noChangeArrowheads="1"/>
          </p:cNvSpPr>
          <p:nvPr/>
        </p:nvSpPr>
        <p:spPr bwMode="auto">
          <a:xfrm>
            <a:off x="1766453" y="909638"/>
            <a:ext cx="8641085" cy="16667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n-US" sz="2000" kern="0" dirty="0">
                <a:solidFill>
                  <a:srgbClr val="000000"/>
                </a:solidFill>
              </a:rPr>
              <a:t>A complete sequence generation requires following 4 classes.</a:t>
            </a:r>
          </a:p>
          <a:p>
            <a:pPr marL="400050" lvl="1" indent="0" algn="just">
              <a:buFontTx/>
              <a:buNone/>
            </a:pPr>
            <a:r>
              <a:rPr lang="en-US" sz="1800" b="0" kern="0" dirty="0">
                <a:solidFill>
                  <a:srgbClr val="000000"/>
                </a:solidFill>
              </a:rPr>
              <a:t>1- Sequence item</a:t>
            </a:r>
          </a:p>
          <a:p>
            <a:pPr marL="400050" lvl="1" indent="0" algn="just">
              <a:buFontTx/>
              <a:buNone/>
            </a:pPr>
            <a:r>
              <a:rPr lang="en-US" sz="1800" b="0" kern="0" dirty="0">
                <a:solidFill>
                  <a:srgbClr val="000000"/>
                </a:solidFill>
              </a:rPr>
              <a:t>2- Sequence</a:t>
            </a:r>
          </a:p>
          <a:p>
            <a:pPr marL="400050" lvl="1" indent="0" algn="just">
              <a:buFontTx/>
              <a:buNone/>
            </a:pPr>
            <a:r>
              <a:rPr lang="en-US" sz="1800" b="0" kern="0" dirty="0">
                <a:solidFill>
                  <a:srgbClr val="000000"/>
                </a:solidFill>
              </a:rPr>
              <a:t>3- Sequencer</a:t>
            </a:r>
          </a:p>
          <a:p>
            <a:pPr marL="400050" lvl="1" indent="0" algn="just">
              <a:buFontTx/>
              <a:buNone/>
            </a:pPr>
            <a:r>
              <a:rPr lang="en-US" sz="1800" b="0" kern="0" dirty="0">
                <a:solidFill>
                  <a:srgbClr val="000000"/>
                </a:solidFill>
              </a:rPr>
              <a:t>4- Driver</a:t>
            </a:r>
          </a:p>
        </p:txBody>
      </p:sp>
      <p:pic>
        <p:nvPicPr>
          <p:cNvPr id="4" name="Picture 3">
            <a:extLst>
              <a:ext uri="{FF2B5EF4-FFF2-40B4-BE49-F238E27FC236}">
                <a16:creationId xmlns:a16="http://schemas.microsoft.com/office/drawing/2014/main" id="{3EACA83F-512C-7E57-2006-8594D38684B6}"/>
              </a:ext>
            </a:extLst>
          </p:cNvPr>
          <p:cNvPicPr>
            <a:picLocks noChangeAspect="1"/>
          </p:cNvPicPr>
          <p:nvPr/>
        </p:nvPicPr>
        <p:blipFill>
          <a:blip r:embed="rId4"/>
          <a:stretch>
            <a:fillRect/>
          </a:stretch>
        </p:blipFill>
        <p:spPr>
          <a:xfrm>
            <a:off x="2187911" y="3070936"/>
            <a:ext cx="6918424" cy="2421448"/>
          </a:xfrm>
          <a:prstGeom prst="rect">
            <a:avLst/>
          </a:prstGeom>
        </p:spPr>
      </p:pic>
    </p:spTree>
    <p:extLst>
      <p:ext uri="{BB962C8B-B14F-4D97-AF65-F5344CB8AC3E}">
        <p14:creationId xmlns:p14="http://schemas.microsoft.com/office/powerpoint/2010/main" val="73098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sequence</a:t>
            </a:r>
          </a:p>
        </p:txBody>
      </p:sp>
      <p:sp>
        <p:nvSpPr>
          <p:cNvPr id="5123" name="Rectangle 3"/>
          <p:cNvSpPr>
            <a:spLocks noGrp="1" noChangeArrowheads="1"/>
          </p:cNvSpPr>
          <p:nvPr>
            <p:ph type="body" idx="1"/>
          </p:nvPr>
        </p:nvSpPr>
        <p:spPr>
          <a:xfrm>
            <a:off x="1908175" y="909638"/>
            <a:ext cx="7056438" cy="5832475"/>
          </a:xfrm>
        </p:spPr>
        <p:txBody>
          <a:bodyPr/>
          <a:lstStyle/>
          <a:p>
            <a:pPr marL="0" indent="0" algn="just" eaLnBrk="1" hangingPunct="1">
              <a:buNone/>
            </a:pPr>
            <a:endParaRPr lang="en-US" sz="2200" dirty="0">
              <a:solidFill>
                <a:srgbClr val="000000"/>
              </a:solidFill>
            </a:endParaRPr>
          </a:p>
          <a:p>
            <a:pPr algn="just" eaLnBrk="1" hangingPunct="1"/>
            <a:endParaRPr lang="en-US" sz="2200" dirty="0">
              <a:solidFill>
                <a:srgbClr val="000000"/>
              </a:solidFill>
            </a:endParaRPr>
          </a:p>
          <a:p>
            <a:pPr algn="just" eaLnBrk="1" hangingPunct="1"/>
            <a:endParaRPr lang="en-US" sz="2200" dirty="0">
              <a:solidFill>
                <a:srgbClr val="000000"/>
              </a:solidFill>
            </a:endParaRPr>
          </a:p>
          <a:p>
            <a:pPr algn="just" eaLnBrk="1" hangingPunct="1"/>
            <a:endParaRPr lang="en-US" sz="2200" dirty="0">
              <a:solidFill>
                <a:srgbClr val="000000"/>
              </a:solidFill>
            </a:endParaRPr>
          </a:p>
          <a:p>
            <a:pPr algn="just" eaLnBrk="1" hangingPunct="1"/>
            <a:endParaRPr lang="en-US" sz="2200" dirty="0">
              <a:solidFill>
                <a:srgbClr val="000000"/>
              </a:solidFill>
            </a:endParaRPr>
          </a:p>
          <a:p>
            <a:pPr algn="just" eaLnBrk="1" hangingPunct="1"/>
            <a:endParaRPr lang="en-US" sz="2200" dirty="0">
              <a:solidFill>
                <a:srgbClr val="000000"/>
              </a:solidFill>
            </a:endParaRPr>
          </a:p>
          <a:p>
            <a:pPr algn="just" eaLnBrk="1" hangingPunct="1"/>
            <a:endParaRPr lang="en-US" sz="2200" dirty="0">
              <a:solidFill>
                <a:srgbClr val="000000"/>
              </a:solidFill>
            </a:endParaRPr>
          </a:p>
        </p:txBody>
      </p:sp>
      <p:pic>
        <p:nvPicPr>
          <p:cNvPr id="1027" name="Picture 3"/>
          <p:cNvPicPr>
            <a:picLocks noChangeAspect="1" noChangeArrowheads="1"/>
          </p:cNvPicPr>
          <p:nvPr/>
        </p:nvPicPr>
        <p:blipFill>
          <a:blip r:embed="rId4"/>
          <a:srcRect/>
          <a:stretch>
            <a:fillRect/>
          </a:stretch>
        </p:blipFill>
        <p:spPr bwMode="auto">
          <a:xfrm>
            <a:off x="2051720" y="1412776"/>
            <a:ext cx="6357982" cy="1348663"/>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2150246" y="3816597"/>
            <a:ext cx="6572296" cy="1092986"/>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9162E2F0-D80A-EEAE-3F8D-8E8DE983DB95}"/>
              </a:ext>
            </a:extLst>
          </p:cNvPr>
          <p:cNvSpPr txBox="1"/>
          <p:nvPr/>
        </p:nvSpPr>
        <p:spPr>
          <a:xfrm>
            <a:off x="1763688" y="4919008"/>
            <a:ext cx="7380312" cy="1754326"/>
          </a:xfrm>
          <a:prstGeom prst="rect">
            <a:avLst/>
          </a:prstGeom>
          <a:noFill/>
        </p:spPr>
        <p:txBody>
          <a:bodyPr wrap="square">
            <a:spAutoFit/>
          </a:bodyPr>
          <a:lstStyle/>
          <a:p>
            <a:pPr marL="285750" indent="-285750">
              <a:buFont typeface="Arial" panose="020B0604020202020204" pitchFamily="34" charset="0"/>
              <a:buChar char="•"/>
            </a:pPr>
            <a:r>
              <a:rPr lang="en-US" b="1" dirty="0">
                <a:solidFill>
                  <a:srgbClr val="000000"/>
                </a:solidFill>
                <a:latin typeface="+mn-lt"/>
              </a:rPr>
              <a:t>request/req:</a:t>
            </a:r>
          </a:p>
          <a:p>
            <a:pPr marL="742950" lvl="1" indent="-285750">
              <a:buFont typeface="Arial" panose="020B0604020202020204" pitchFamily="34" charset="0"/>
              <a:buChar char="•"/>
            </a:pPr>
            <a:r>
              <a:rPr lang="en-US" dirty="0">
                <a:solidFill>
                  <a:srgbClr val="292929"/>
                </a:solidFill>
                <a:latin typeface="+mn-lt"/>
              </a:rPr>
              <a:t>A transaction that provides information to initiate the processing of a particular operation.</a:t>
            </a:r>
          </a:p>
          <a:p>
            <a:pPr marL="285750" indent="-285750">
              <a:buFont typeface="Arial" panose="020B0604020202020204" pitchFamily="34" charset="0"/>
              <a:buChar char="•"/>
            </a:pPr>
            <a:r>
              <a:rPr lang="en-US" b="1" dirty="0">
                <a:solidFill>
                  <a:srgbClr val="000000"/>
                </a:solidFill>
                <a:latin typeface="+mn-lt"/>
              </a:rPr>
              <a:t>response/</a:t>
            </a:r>
            <a:r>
              <a:rPr lang="en-US" b="1" dirty="0" err="1">
                <a:solidFill>
                  <a:srgbClr val="000000"/>
                </a:solidFill>
                <a:latin typeface="+mn-lt"/>
              </a:rPr>
              <a:t>rsp</a:t>
            </a:r>
            <a:r>
              <a:rPr lang="en-US" b="1" dirty="0">
                <a:solidFill>
                  <a:srgbClr val="000000"/>
                </a:solidFill>
                <a:latin typeface="+mn-lt"/>
              </a:rPr>
              <a:t>:</a:t>
            </a:r>
          </a:p>
          <a:p>
            <a:pPr marL="742950" lvl="1" indent="-285750">
              <a:buFont typeface="Arial" panose="020B0604020202020204" pitchFamily="34" charset="0"/>
              <a:buChar char="•"/>
            </a:pPr>
            <a:r>
              <a:rPr lang="en-US" dirty="0">
                <a:solidFill>
                  <a:srgbClr val="292929"/>
                </a:solidFill>
                <a:latin typeface="+mn-lt"/>
              </a:rPr>
              <a:t>A transaction that provides information about the completion or status of a particular operation.</a:t>
            </a:r>
            <a:endParaRPr lang="en-US" b="0" i="0" dirty="0">
              <a:solidFill>
                <a:srgbClr val="292929"/>
              </a:solidFill>
              <a:effectLst/>
              <a:latin typeface="+mn-lt"/>
            </a:endParaRPr>
          </a:p>
        </p:txBody>
      </p:sp>
    </p:spTree>
    <p:extLst>
      <p:ext uri="{BB962C8B-B14F-4D97-AF65-F5344CB8AC3E}">
        <p14:creationId xmlns:p14="http://schemas.microsoft.com/office/powerpoint/2010/main" val="137259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Creating a UVM sequence</a:t>
            </a:r>
          </a:p>
        </p:txBody>
      </p:sp>
      <p:sp>
        <p:nvSpPr>
          <p:cNvPr id="5123" name="Rectangle 3"/>
          <p:cNvSpPr>
            <a:spLocks noGrp="1" noChangeArrowheads="1"/>
          </p:cNvSpPr>
          <p:nvPr>
            <p:ph type="body" idx="1"/>
          </p:nvPr>
        </p:nvSpPr>
        <p:spPr>
          <a:xfrm>
            <a:off x="1908175" y="909638"/>
            <a:ext cx="7056438" cy="5832475"/>
          </a:xfrm>
        </p:spPr>
        <p:txBody>
          <a:bodyPr/>
          <a:lstStyle/>
          <a:p>
            <a:pPr marL="457200" indent="-457200" algn="just" eaLnBrk="1" hangingPunct="1">
              <a:buFont typeface="+mj-lt"/>
              <a:buAutoNum type="arabicPeriod"/>
            </a:pPr>
            <a:r>
              <a:rPr lang="en-US" sz="2200" i="1" dirty="0">
                <a:solidFill>
                  <a:srgbClr val="000000"/>
                </a:solidFill>
              </a:rPr>
              <a:t>Create a user-defined class inherited from </a:t>
            </a:r>
            <a:r>
              <a:rPr lang="en-US" sz="2200" i="1" dirty="0" err="1">
                <a:solidFill>
                  <a:srgbClr val="000000"/>
                </a:solidFill>
              </a:rPr>
              <a:t>uvm_sequence</a:t>
            </a:r>
            <a:r>
              <a:rPr lang="en-US" sz="2200" i="1" dirty="0">
                <a:solidFill>
                  <a:srgbClr val="000000"/>
                </a:solidFill>
              </a:rPr>
              <a:t>, register with factory and call new</a:t>
            </a:r>
          </a:p>
          <a:p>
            <a:pPr marL="457200" indent="-457200" algn="just" eaLnBrk="1" hangingPunct="1">
              <a:buNone/>
            </a:pPr>
            <a:endParaRPr lang="en-US" sz="2000" dirty="0">
              <a:solidFill>
                <a:srgbClr val="000000"/>
              </a:solidFill>
            </a:endParaRPr>
          </a:p>
          <a:p>
            <a:pPr marL="457200" indent="-457200" algn="just" eaLnBrk="1" hangingPunct="1">
              <a:buNone/>
            </a:pPr>
            <a:r>
              <a:rPr lang="en-US" sz="2000" dirty="0">
                <a:solidFill>
                  <a:srgbClr val="000000"/>
                </a:solidFill>
              </a:rPr>
              <a:t>class </a:t>
            </a:r>
            <a:r>
              <a:rPr lang="en-US" sz="2000" dirty="0" err="1">
                <a:solidFill>
                  <a:srgbClr val="000000"/>
                </a:solidFill>
              </a:rPr>
              <a:t>my_sequence</a:t>
            </a:r>
            <a:r>
              <a:rPr lang="en-US" sz="2000" dirty="0">
                <a:solidFill>
                  <a:srgbClr val="000000"/>
                </a:solidFill>
              </a:rPr>
              <a:t> extends </a:t>
            </a:r>
            <a:r>
              <a:rPr lang="en-US" sz="2000" dirty="0" err="1">
                <a:solidFill>
                  <a:srgbClr val="000000"/>
                </a:solidFill>
              </a:rPr>
              <a:t>uvm_sequence</a:t>
            </a:r>
            <a:r>
              <a:rPr lang="en-US" sz="2000" dirty="0">
                <a:solidFill>
                  <a:srgbClr val="000000"/>
                </a:solidFill>
              </a:rPr>
              <a:t>;</a:t>
            </a:r>
          </a:p>
          <a:p>
            <a:pPr marL="457200" indent="-457200" algn="just" eaLnBrk="1" hangingPunct="1">
              <a:buNone/>
            </a:pPr>
            <a:r>
              <a:rPr lang="en-US" sz="2000" dirty="0">
                <a:solidFill>
                  <a:srgbClr val="000000"/>
                </a:solidFill>
              </a:rPr>
              <a:t>	`</a:t>
            </a:r>
            <a:r>
              <a:rPr lang="en-US" sz="2000" dirty="0" err="1">
                <a:solidFill>
                  <a:srgbClr val="000000"/>
                </a:solidFill>
              </a:rPr>
              <a:t>uvm_object_utils</a:t>
            </a:r>
            <a:r>
              <a:rPr lang="en-US" sz="2000" dirty="0">
                <a:solidFill>
                  <a:srgbClr val="000000"/>
                </a:solidFill>
              </a:rPr>
              <a:t> (</a:t>
            </a:r>
            <a:r>
              <a:rPr lang="en-US" sz="2000" dirty="0" err="1">
                <a:solidFill>
                  <a:srgbClr val="000000"/>
                </a:solidFill>
              </a:rPr>
              <a:t>my_sequence</a:t>
            </a:r>
            <a:r>
              <a:rPr lang="en-US" sz="2000" dirty="0">
                <a:solidFill>
                  <a:srgbClr val="000000"/>
                </a:solidFill>
              </a:rPr>
              <a:t>)</a:t>
            </a:r>
          </a:p>
          <a:p>
            <a:pPr marL="457200" indent="-457200" algn="just" eaLnBrk="1" hangingPunct="1">
              <a:buNone/>
            </a:pPr>
            <a:r>
              <a:rPr lang="en-US" sz="2000" dirty="0">
                <a:solidFill>
                  <a:srgbClr val="000000"/>
                </a:solidFill>
              </a:rPr>
              <a:t>	</a:t>
            </a:r>
          </a:p>
          <a:p>
            <a:pPr marL="457200" indent="-457200" algn="just" eaLnBrk="1" hangingPunct="1">
              <a:buNone/>
            </a:pPr>
            <a:r>
              <a:rPr lang="en-US" sz="2000" dirty="0">
                <a:solidFill>
                  <a:srgbClr val="000000"/>
                </a:solidFill>
              </a:rPr>
              <a:t>	function new (string name = “</a:t>
            </a:r>
            <a:r>
              <a:rPr lang="en-US" sz="2000" dirty="0" err="1">
                <a:solidFill>
                  <a:srgbClr val="000000"/>
                </a:solidFill>
              </a:rPr>
              <a:t>my_sequence</a:t>
            </a:r>
            <a:r>
              <a:rPr lang="en-US" sz="2000" dirty="0">
                <a:solidFill>
                  <a:srgbClr val="000000"/>
                </a:solidFill>
              </a:rPr>
              <a:t>”);</a:t>
            </a:r>
          </a:p>
          <a:p>
            <a:pPr marL="457200" indent="-457200" algn="just" eaLnBrk="1" hangingPunct="1">
              <a:buNone/>
            </a:pPr>
            <a:r>
              <a:rPr lang="en-US" sz="2000" dirty="0">
                <a:solidFill>
                  <a:srgbClr val="000000"/>
                </a:solidFill>
              </a:rPr>
              <a:t>		</a:t>
            </a:r>
            <a:r>
              <a:rPr lang="en-US" sz="2000" dirty="0" err="1">
                <a:solidFill>
                  <a:srgbClr val="000000"/>
                </a:solidFill>
              </a:rPr>
              <a:t>super.new</a:t>
            </a:r>
            <a:r>
              <a:rPr lang="en-US" sz="2000" dirty="0">
                <a:solidFill>
                  <a:srgbClr val="000000"/>
                </a:solidFill>
              </a:rPr>
              <a:t>(name);</a:t>
            </a:r>
          </a:p>
          <a:p>
            <a:pPr marL="457200" indent="-457200" algn="just" eaLnBrk="1" hangingPunct="1">
              <a:buNone/>
            </a:pPr>
            <a:r>
              <a:rPr lang="en-US" sz="2000" dirty="0">
                <a:solidFill>
                  <a:srgbClr val="000000"/>
                </a:solidFill>
              </a:rPr>
              <a:t>	</a:t>
            </a:r>
            <a:r>
              <a:rPr lang="en-US" sz="2000" dirty="0" err="1">
                <a:solidFill>
                  <a:srgbClr val="000000"/>
                </a:solidFill>
              </a:rPr>
              <a:t>endfunction</a:t>
            </a:r>
            <a:endParaRPr lang="en-US" sz="2000" dirty="0">
              <a:solidFill>
                <a:srgbClr val="000000"/>
              </a:solidFill>
            </a:endParaRPr>
          </a:p>
          <a:p>
            <a:pPr marL="457200" indent="-457200" algn="just" eaLnBrk="1" hangingPunct="1">
              <a:buNone/>
            </a:pPr>
            <a:r>
              <a:rPr lang="en-US" sz="2000" dirty="0" err="1">
                <a:solidFill>
                  <a:srgbClr val="000000"/>
                </a:solidFill>
              </a:rPr>
              <a:t>endclass</a:t>
            </a:r>
            <a:endParaRPr lang="en-US" sz="2000" dirty="0">
              <a:solidFill>
                <a:srgbClr val="000000"/>
              </a:solidFill>
            </a:endParaRPr>
          </a:p>
          <a:p>
            <a:pPr marL="457200" indent="-457200" algn="just" eaLnBrk="1" hangingPunct="1">
              <a:buNone/>
            </a:pPr>
            <a:endParaRPr lang="en-US" sz="2200" i="1" dirty="0">
              <a:solidFill>
                <a:srgbClr val="000000"/>
              </a:solidFill>
            </a:endParaRPr>
          </a:p>
          <a:p>
            <a:pPr marL="457200" indent="-457200" algn="just" eaLnBrk="1" hangingPunct="1">
              <a:buAutoNum type="arabicPeriod" startAt="2"/>
            </a:pPr>
            <a:r>
              <a:rPr lang="en-US" sz="2200" i="1" dirty="0">
                <a:solidFill>
                  <a:srgbClr val="000000"/>
                </a:solidFill>
              </a:rPr>
              <a:t>Declare the default sequencer to execute this sequence</a:t>
            </a:r>
          </a:p>
          <a:p>
            <a:pPr marL="457200" indent="-457200" algn="just" eaLnBrk="1" hangingPunct="1">
              <a:buNone/>
            </a:pPr>
            <a:r>
              <a:rPr lang="en-US" sz="1800" i="1" dirty="0">
                <a:solidFill>
                  <a:srgbClr val="000000"/>
                </a:solidFill>
              </a:rPr>
              <a:t>//[Optional] </a:t>
            </a:r>
            <a:r>
              <a:rPr lang="en-US" sz="1800" i="1" dirty="0" err="1">
                <a:solidFill>
                  <a:srgbClr val="000000"/>
                </a:solidFill>
              </a:rPr>
              <a:t>my_sequencer</a:t>
            </a:r>
            <a:r>
              <a:rPr lang="en-US" sz="1800" i="1" dirty="0">
                <a:solidFill>
                  <a:srgbClr val="000000"/>
                </a:solidFill>
              </a:rPr>
              <a:t> is a custom sequencer that is predefined before this sequence definition</a:t>
            </a:r>
          </a:p>
          <a:p>
            <a:pPr marL="457200" indent="-457200" algn="just" eaLnBrk="1" hangingPunct="1">
              <a:buNone/>
            </a:pPr>
            <a:r>
              <a:rPr lang="en-US" sz="2200" dirty="0">
                <a:solidFill>
                  <a:srgbClr val="000000"/>
                </a:solidFill>
              </a:rPr>
              <a:t>`</a:t>
            </a:r>
            <a:r>
              <a:rPr lang="en-US" sz="2200" dirty="0" err="1">
                <a:solidFill>
                  <a:srgbClr val="000000"/>
                </a:solidFill>
              </a:rPr>
              <a:t>uvm_declare_p_sequencer</a:t>
            </a:r>
            <a:r>
              <a:rPr lang="en-US" sz="2200" dirty="0">
                <a:solidFill>
                  <a:srgbClr val="000000"/>
                </a:solidFill>
              </a:rPr>
              <a:t> (</a:t>
            </a:r>
            <a:r>
              <a:rPr lang="en-US" sz="2200" dirty="0" err="1">
                <a:solidFill>
                  <a:srgbClr val="000000"/>
                </a:solidFill>
              </a:rPr>
              <a:t>my_sequencer</a:t>
            </a:r>
            <a:r>
              <a:rPr lang="en-US" sz="2200" dirty="0">
                <a:solidFill>
                  <a:srgbClr val="000000"/>
                </a:solidFill>
              </a:rPr>
              <a:t>)</a:t>
            </a:r>
            <a:endParaRPr lang="en-US" sz="20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400" b="1" dirty="0">
                <a:solidFill>
                  <a:srgbClr val="000000"/>
                </a:solidFill>
              </a:rPr>
              <a:t>Difference between </a:t>
            </a:r>
            <a:r>
              <a:rPr lang="en-US" sz="2400" b="1" dirty="0" err="1">
                <a:solidFill>
                  <a:srgbClr val="000000"/>
                </a:solidFill>
              </a:rPr>
              <a:t>m_sequencer</a:t>
            </a:r>
            <a:r>
              <a:rPr lang="en-US" sz="2400" b="1" dirty="0">
                <a:solidFill>
                  <a:srgbClr val="000000"/>
                </a:solidFill>
              </a:rPr>
              <a:t> and </a:t>
            </a:r>
            <a:r>
              <a:rPr lang="en-US" sz="2400" b="1" dirty="0" err="1">
                <a:solidFill>
                  <a:srgbClr val="000000"/>
                </a:solidFill>
              </a:rPr>
              <a:t>p_sequencer</a:t>
            </a:r>
            <a:endParaRPr lang="en-US" sz="2400" b="1" dirty="0">
              <a:solidFill>
                <a:srgbClr val="000000"/>
              </a:solidFill>
            </a:endParaRP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buNone/>
            </a:pPr>
            <a:r>
              <a:rPr lang="en-US" sz="2400" dirty="0" err="1">
                <a:solidFill>
                  <a:srgbClr val="000000"/>
                </a:solidFill>
              </a:rPr>
              <a:t>m_sequencer</a:t>
            </a:r>
            <a:endParaRPr lang="en-US" sz="2400" dirty="0">
              <a:solidFill>
                <a:srgbClr val="000000"/>
              </a:solidFill>
            </a:endParaRPr>
          </a:p>
          <a:p>
            <a:pPr algn="just"/>
            <a:r>
              <a:rPr lang="en-US" sz="2200" dirty="0">
                <a:solidFill>
                  <a:srgbClr val="000000"/>
                </a:solidFill>
              </a:rPr>
              <a:t>contains reference to the sequencer(default sequencer) on which the sequence is running.</a:t>
            </a:r>
          </a:p>
          <a:p>
            <a:pPr algn="just"/>
            <a:r>
              <a:rPr lang="en-US" altLang="en-US" sz="2200" dirty="0" err="1">
                <a:solidFill>
                  <a:srgbClr val="000000"/>
                </a:solidFill>
              </a:rPr>
              <a:t>m_sequencer</a:t>
            </a:r>
            <a:r>
              <a:rPr lang="en-US" altLang="en-US" sz="2200" dirty="0">
                <a:solidFill>
                  <a:srgbClr val="000000"/>
                </a:solidFill>
              </a:rPr>
              <a:t> is a member variable of the </a:t>
            </a:r>
            <a:r>
              <a:rPr lang="en-US" altLang="en-US" sz="2200" dirty="0" err="1">
                <a:solidFill>
                  <a:srgbClr val="000000"/>
                </a:solidFill>
              </a:rPr>
              <a:t>uvm_sequence_item</a:t>
            </a:r>
            <a:r>
              <a:rPr lang="en-US" altLang="en-US" sz="2200" dirty="0">
                <a:solidFill>
                  <a:srgbClr val="000000"/>
                </a:solidFill>
              </a:rPr>
              <a:t> class. </a:t>
            </a:r>
            <a:endParaRPr lang="en-US" sz="2200" dirty="0">
              <a:solidFill>
                <a:srgbClr val="000000"/>
              </a:solidFill>
            </a:endParaRPr>
          </a:p>
          <a:p>
            <a:pPr algn="just"/>
            <a:r>
              <a:rPr lang="en-US" sz="2200" dirty="0">
                <a:solidFill>
                  <a:srgbClr val="000000"/>
                </a:solidFill>
              </a:rPr>
              <a:t>Determined by:</a:t>
            </a:r>
          </a:p>
          <a:p>
            <a:pPr lvl="1" algn="just"/>
            <a:r>
              <a:rPr lang="en-US" sz="1600" dirty="0">
                <a:solidFill>
                  <a:srgbClr val="000000"/>
                </a:solidFill>
              </a:rPr>
              <a:t>sequencer handle provided in the start method</a:t>
            </a:r>
          </a:p>
          <a:p>
            <a:pPr lvl="1" algn="just"/>
            <a:r>
              <a:rPr lang="en-US" sz="1600" dirty="0">
                <a:solidFill>
                  <a:srgbClr val="000000"/>
                </a:solidFill>
              </a:rPr>
              <a:t>sequencer used by the parent sequence</a:t>
            </a:r>
          </a:p>
          <a:p>
            <a:pPr lvl="1" algn="just"/>
            <a:r>
              <a:rPr lang="en-US" sz="1600" dirty="0">
                <a:solidFill>
                  <a:srgbClr val="000000"/>
                </a:solidFill>
              </a:rPr>
              <a:t>sequencer that was set using the </a:t>
            </a:r>
            <a:r>
              <a:rPr lang="en-US" sz="1600" dirty="0" err="1">
                <a:solidFill>
                  <a:srgbClr val="000000"/>
                </a:solidFill>
              </a:rPr>
              <a:t>set_sequencer</a:t>
            </a:r>
            <a:r>
              <a:rPr lang="en-US" sz="1600" dirty="0">
                <a:solidFill>
                  <a:srgbClr val="000000"/>
                </a:solidFill>
              </a:rPr>
              <a:t>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400" b="1" dirty="0">
                <a:solidFill>
                  <a:srgbClr val="000000"/>
                </a:solidFill>
              </a:rPr>
              <a:t>Difference between </a:t>
            </a:r>
            <a:r>
              <a:rPr lang="en-US" sz="2400" b="1" dirty="0" err="1">
                <a:solidFill>
                  <a:srgbClr val="000000"/>
                </a:solidFill>
              </a:rPr>
              <a:t>m_sequencer</a:t>
            </a:r>
            <a:r>
              <a:rPr lang="en-US" sz="2400" b="1" dirty="0">
                <a:solidFill>
                  <a:srgbClr val="000000"/>
                </a:solidFill>
              </a:rPr>
              <a:t> and </a:t>
            </a:r>
            <a:r>
              <a:rPr lang="en-US" sz="2400" b="1" dirty="0" err="1">
                <a:solidFill>
                  <a:srgbClr val="000000"/>
                </a:solidFill>
              </a:rPr>
              <a:t>p_sequencer</a:t>
            </a:r>
            <a:endParaRPr lang="en-US" sz="2400" b="1" dirty="0">
              <a:solidFill>
                <a:srgbClr val="000000"/>
              </a:solidFill>
            </a:endParaRPr>
          </a:p>
        </p:txBody>
      </p:sp>
      <p:sp>
        <p:nvSpPr>
          <p:cNvPr id="5123" name="Rectangle 3"/>
          <p:cNvSpPr>
            <a:spLocks noGrp="1" noChangeArrowheads="1"/>
          </p:cNvSpPr>
          <p:nvPr>
            <p:ph type="body" idx="1"/>
          </p:nvPr>
        </p:nvSpPr>
        <p:spPr>
          <a:xfrm>
            <a:off x="1908175" y="909638"/>
            <a:ext cx="7056438" cy="5832475"/>
          </a:xfrm>
        </p:spPr>
        <p:txBody>
          <a:bodyPr/>
          <a:lstStyle/>
          <a:p>
            <a:pPr algn="just"/>
            <a:r>
              <a:rPr lang="en-US" sz="2400" dirty="0">
                <a:solidFill>
                  <a:srgbClr val="000000"/>
                </a:solidFill>
              </a:rPr>
              <a:t>It is automatically set by the UVM framework when the sequence item is sent to a sequencer.</a:t>
            </a:r>
            <a:endParaRPr lang="en-US" sz="1800" dirty="0">
              <a:solidFill>
                <a:srgbClr val="000000"/>
              </a:solidFill>
            </a:endParaRPr>
          </a:p>
          <a:p>
            <a:pPr algn="just"/>
            <a:r>
              <a:rPr lang="en-US" sz="2400" dirty="0">
                <a:solidFill>
                  <a:srgbClr val="000000"/>
                </a:solidFill>
              </a:rPr>
              <a:t>Used in sequences or sequence items to access the sequencer for dynamic sequence or configuration changes during runtime</a:t>
            </a:r>
          </a:p>
          <a:p>
            <a:pPr algn="just"/>
            <a:r>
              <a:rPr lang="en-US" sz="2400" dirty="0">
                <a:solidFill>
                  <a:srgbClr val="000000"/>
                </a:solidFill>
              </a:rPr>
              <a:t>It is typically a handle to the sequencer instance that a component (usually a driver) is associated with.</a:t>
            </a:r>
          </a:p>
          <a:p>
            <a:pPr algn="just"/>
            <a:r>
              <a:rPr lang="en-US" altLang="en-US" sz="2400" dirty="0">
                <a:solidFill>
                  <a:srgbClr val="000000"/>
                </a:solidFill>
                <a:latin typeface="Söhne"/>
              </a:rPr>
              <a:t>In a driver, </a:t>
            </a:r>
            <a:r>
              <a:rPr lang="en-US" altLang="en-US" sz="2400" b="1" dirty="0" err="1">
                <a:solidFill>
                  <a:srgbClr val="000000"/>
                </a:solidFill>
                <a:latin typeface="Söhne Mono"/>
              </a:rPr>
              <a:t>m_sequencer</a:t>
            </a:r>
            <a:r>
              <a:rPr lang="en-US" altLang="en-US" sz="2400" dirty="0">
                <a:solidFill>
                  <a:srgbClr val="000000"/>
                </a:solidFill>
                <a:latin typeface="Söhne"/>
              </a:rPr>
              <a:t> is often set automatically by the UVM framework when the driver is connected to a sequencer via a configuration mechanism (e.g., </a:t>
            </a:r>
            <a:r>
              <a:rPr lang="en-US" altLang="en-US" sz="2400" b="1" dirty="0" err="1">
                <a:solidFill>
                  <a:srgbClr val="000000"/>
                </a:solidFill>
                <a:latin typeface="Söhne Mono"/>
              </a:rPr>
              <a:t>uvm_config_db</a:t>
            </a:r>
            <a:r>
              <a:rPr lang="en-US" altLang="en-US" sz="2400" dirty="0">
                <a:solidFill>
                  <a:srgbClr val="000000"/>
                </a:solidFill>
                <a:latin typeface="Söhne Mono"/>
              </a:rPr>
              <a:t>)</a:t>
            </a:r>
            <a:endParaRPr lang="en-US" sz="2400" dirty="0">
              <a:solidFill>
                <a:srgbClr val="000000"/>
              </a:solidFill>
            </a:endParaRPr>
          </a:p>
        </p:txBody>
      </p:sp>
    </p:spTree>
    <p:extLst>
      <p:ext uri="{BB962C8B-B14F-4D97-AF65-F5344CB8AC3E}">
        <p14:creationId xmlns:p14="http://schemas.microsoft.com/office/powerpoint/2010/main" val="234382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400" b="1" dirty="0">
                <a:solidFill>
                  <a:srgbClr val="000000"/>
                </a:solidFill>
              </a:rPr>
              <a:t>Difference between </a:t>
            </a:r>
            <a:r>
              <a:rPr lang="en-US" sz="2400" b="1" dirty="0" err="1">
                <a:solidFill>
                  <a:srgbClr val="000000"/>
                </a:solidFill>
              </a:rPr>
              <a:t>m_sequencer</a:t>
            </a:r>
            <a:r>
              <a:rPr lang="en-US" sz="2400" b="1" dirty="0">
                <a:solidFill>
                  <a:srgbClr val="000000"/>
                </a:solidFill>
              </a:rPr>
              <a:t> and </a:t>
            </a:r>
            <a:r>
              <a:rPr lang="en-US" sz="2400" b="1" dirty="0" err="1">
                <a:solidFill>
                  <a:srgbClr val="000000"/>
                </a:solidFill>
              </a:rPr>
              <a:t>p_sequencer</a:t>
            </a:r>
            <a:endParaRPr lang="en-US" sz="2400" b="1" dirty="0">
              <a:solidFill>
                <a:srgbClr val="000000"/>
              </a:solidFill>
            </a:endParaRPr>
          </a:p>
        </p:txBody>
      </p:sp>
      <p:sp>
        <p:nvSpPr>
          <p:cNvPr id="3" name="Rectangle 2">
            <a:extLst>
              <a:ext uri="{FF2B5EF4-FFF2-40B4-BE49-F238E27FC236}">
                <a16:creationId xmlns:a16="http://schemas.microsoft.com/office/drawing/2014/main" id="{C22AE9F4-A14C-649C-59B4-F9D9E5708A35}"/>
              </a:ext>
            </a:extLst>
          </p:cNvPr>
          <p:cNvSpPr>
            <a:spLocks noChangeArrowheads="1"/>
          </p:cNvSpPr>
          <p:nvPr/>
        </p:nvSpPr>
        <p:spPr bwMode="auto">
          <a:xfrm>
            <a:off x="0" y="-138499"/>
            <a:ext cx="25199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74151"/>
                </a:solidFill>
                <a:effectLst/>
                <a:latin typeface="Söhne"/>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Content Placeholder 3">
            <a:extLst>
              <a:ext uri="{FF2B5EF4-FFF2-40B4-BE49-F238E27FC236}">
                <a16:creationId xmlns:a16="http://schemas.microsoft.com/office/drawing/2014/main" id="{604C0261-DA42-F9DB-9816-0BDF08A271B1}"/>
              </a:ext>
            </a:extLst>
          </p:cNvPr>
          <p:cNvSpPr>
            <a:spLocks noGrp="1"/>
          </p:cNvSpPr>
          <p:nvPr>
            <p:ph idx="1"/>
          </p:nvPr>
        </p:nvSpPr>
        <p:spPr>
          <a:xfrm>
            <a:off x="1908175" y="1268760"/>
            <a:ext cx="7488238" cy="5327650"/>
          </a:xfrm>
        </p:spPr>
        <p:txBody>
          <a:bodyPr/>
          <a:lstStyle/>
          <a:p>
            <a:pPr marL="0" indent="0">
              <a:buNone/>
            </a:pPr>
            <a:r>
              <a:rPr lang="en-US" sz="1800" dirty="0">
                <a:solidFill>
                  <a:srgbClr val="000000"/>
                </a:solidFill>
              </a:rPr>
              <a:t>class </a:t>
            </a:r>
            <a:r>
              <a:rPr lang="en-US" sz="1800" dirty="0" err="1">
                <a:solidFill>
                  <a:srgbClr val="000000"/>
                </a:solidFill>
              </a:rPr>
              <a:t>my_sequence</a:t>
            </a:r>
            <a:r>
              <a:rPr lang="en-US" sz="1800" dirty="0">
                <a:solidFill>
                  <a:srgbClr val="000000"/>
                </a:solidFill>
              </a:rPr>
              <a:t> extends </a:t>
            </a:r>
            <a:r>
              <a:rPr lang="en-US" sz="1800" dirty="0" err="1">
                <a:solidFill>
                  <a:srgbClr val="000000"/>
                </a:solidFill>
              </a:rPr>
              <a:t>uvm_sequence</a:t>
            </a:r>
            <a:r>
              <a:rPr lang="en-US" sz="1800" dirty="0">
                <a:solidFill>
                  <a:srgbClr val="000000"/>
                </a:solidFill>
              </a:rPr>
              <a:t> #(my_sequence_item);</a:t>
            </a:r>
          </a:p>
          <a:p>
            <a:pPr marL="0" indent="0">
              <a:buNone/>
            </a:pPr>
            <a:r>
              <a:rPr lang="en-US" sz="1800" dirty="0">
                <a:solidFill>
                  <a:srgbClr val="000000"/>
                </a:solidFill>
              </a:rPr>
              <a:t>    // The </a:t>
            </a:r>
            <a:r>
              <a:rPr lang="en-US" sz="1800" dirty="0" err="1">
                <a:solidFill>
                  <a:srgbClr val="000000"/>
                </a:solidFill>
              </a:rPr>
              <a:t>m_sequencer</a:t>
            </a:r>
            <a:r>
              <a:rPr lang="en-US" sz="1800" dirty="0">
                <a:solidFill>
                  <a:srgbClr val="000000"/>
                </a:solidFill>
              </a:rPr>
              <a:t> variable is often implicitly used through the parent class's sequencer reference</a:t>
            </a:r>
          </a:p>
          <a:p>
            <a:pPr marL="0" indent="0">
              <a:buNone/>
            </a:pPr>
            <a:r>
              <a:rPr lang="en-US" sz="1800" dirty="0">
                <a:solidFill>
                  <a:srgbClr val="000000"/>
                </a:solidFill>
              </a:rPr>
              <a:t>    virtual task body();</a:t>
            </a:r>
          </a:p>
          <a:p>
            <a:pPr marL="0" indent="0">
              <a:buNone/>
            </a:pPr>
            <a:r>
              <a:rPr lang="en-US" sz="1800" dirty="0">
                <a:solidFill>
                  <a:srgbClr val="000000"/>
                </a:solidFill>
              </a:rPr>
              <a:t>        if (</a:t>
            </a:r>
            <a:r>
              <a:rPr lang="en-US" sz="1800" dirty="0" err="1">
                <a:solidFill>
                  <a:srgbClr val="000000"/>
                </a:solidFill>
              </a:rPr>
              <a:t>m_sequencer</a:t>
            </a:r>
            <a:r>
              <a:rPr lang="en-US" sz="1800" dirty="0">
                <a:solidFill>
                  <a:srgbClr val="000000"/>
                </a:solidFill>
              </a:rPr>
              <a:t> != null) begin</a:t>
            </a:r>
          </a:p>
          <a:p>
            <a:pPr marL="0" indent="0">
              <a:buNone/>
            </a:pPr>
            <a:r>
              <a:rPr lang="en-US" sz="1800" dirty="0">
                <a:solidFill>
                  <a:srgbClr val="000000"/>
                </a:solidFill>
              </a:rPr>
              <a:t>            // Use </a:t>
            </a:r>
            <a:r>
              <a:rPr lang="en-US" sz="1800" dirty="0" err="1">
                <a:solidFill>
                  <a:srgbClr val="000000"/>
                </a:solidFill>
              </a:rPr>
              <a:t>m_sequencer</a:t>
            </a:r>
            <a:r>
              <a:rPr lang="en-US" sz="1800" dirty="0">
                <a:solidFill>
                  <a:srgbClr val="000000"/>
                </a:solidFill>
              </a:rPr>
              <a:t> to start a sub-sequence or perform other actions</a:t>
            </a:r>
          </a:p>
          <a:p>
            <a:pPr marL="0" indent="0">
              <a:buNone/>
            </a:pPr>
            <a:r>
              <a:rPr lang="en-US" sz="1800" dirty="0">
                <a:solidFill>
                  <a:srgbClr val="000000"/>
                </a:solidFill>
              </a:rPr>
              <a:t>        end</a:t>
            </a:r>
          </a:p>
          <a:p>
            <a:pPr marL="0" indent="0">
              <a:buNone/>
            </a:pPr>
            <a:r>
              <a:rPr lang="en-US" sz="1800" dirty="0">
                <a:solidFill>
                  <a:srgbClr val="000000"/>
                </a:solidFill>
              </a:rPr>
              <a:t>    </a:t>
            </a:r>
            <a:r>
              <a:rPr lang="en-US" sz="1800" dirty="0" err="1">
                <a:solidFill>
                  <a:srgbClr val="000000"/>
                </a:solidFill>
              </a:rPr>
              <a:t>endtask</a:t>
            </a:r>
            <a:endParaRPr lang="en-US" sz="1800" dirty="0">
              <a:solidFill>
                <a:srgbClr val="000000"/>
              </a:solidFill>
            </a:endParaRPr>
          </a:p>
          <a:p>
            <a:pPr marL="0" indent="0">
              <a:buNone/>
            </a:pPr>
            <a:r>
              <a:rPr lang="en-US" sz="1800" dirty="0" err="1">
                <a:solidFill>
                  <a:srgbClr val="000000"/>
                </a:solidFill>
              </a:rPr>
              <a:t>endclass</a:t>
            </a:r>
            <a:endParaRPr lang="en-US" sz="1800" dirty="0">
              <a:solidFill>
                <a:srgbClr val="000000"/>
              </a:solidFill>
            </a:endParaRPr>
          </a:p>
        </p:txBody>
      </p:sp>
    </p:spTree>
    <p:extLst>
      <p:ext uri="{BB962C8B-B14F-4D97-AF65-F5344CB8AC3E}">
        <p14:creationId xmlns:p14="http://schemas.microsoft.com/office/powerpoint/2010/main" val="1944955715"/>
      </p:ext>
    </p:extLst>
  </p:cSld>
  <p:clrMapOvr>
    <a:masterClrMapping/>
  </p:clrMapOvr>
</p:sld>
</file>

<file path=ppt/theme/theme1.xml><?xml version="1.0" encoding="utf-8"?>
<a:theme xmlns:a="http://schemas.openxmlformats.org/drawingml/2006/main" name="template">
  <a:themeElements>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24345F"/>
        </a:lt2>
        <a:accent1>
          <a:srgbClr val="932128"/>
        </a:accent1>
        <a:accent2>
          <a:srgbClr val="DF6136"/>
        </a:accent2>
        <a:accent3>
          <a:srgbClr val="FFFFFF"/>
        </a:accent3>
        <a:accent4>
          <a:srgbClr val="404040"/>
        </a:accent4>
        <a:accent5>
          <a:srgbClr val="C8ABAC"/>
        </a:accent5>
        <a:accent6>
          <a:srgbClr val="CA5730"/>
        </a:accent6>
        <a:hlink>
          <a:srgbClr val="5B86F7"/>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079F9AA3DAE41BFFDB638BE5E8259" ma:contentTypeVersion="6" ma:contentTypeDescription="Create a new document." ma:contentTypeScope="" ma:versionID="e447706cd7bc770021917c3b0dcd44f8">
  <xsd:schema xmlns:xsd="http://www.w3.org/2001/XMLSchema" xmlns:xs="http://www.w3.org/2001/XMLSchema" xmlns:p="http://schemas.microsoft.com/office/2006/metadata/properties" xmlns:ns2="96b73ab5-af18-480c-badd-1b0e5ede93fa" xmlns:ns3="3109cd0c-d8c1-4d47-9e22-692d78df58d8" targetNamespace="http://schemas.microsoft.com/office/2006/metadata/properties" ma:root="true" ma:fieldsID="7419a103cdc88d2e1ae7a40fda4cc0d6" ns2:_="" ns3:_="">
    <xsd:import namespace="96b73ab5-af18-480c-badd-1b0e5ede93fa"/>
    <xsd:import namespace="3109cd0c-d8c1-4d47-9e22-692d78df58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b73ab5-af18-480c-badd-1b0e5ede93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109cd0c-d8c1-4d47-9e22-692d78df58d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1166EC-E150-4FDA-8593-C15ECAE0163F}"/>
</file>

<file path=customXml/itemProps2.xml><?xml version="1.0" encoding="utf-8"?>
<ds:datastoreItem xmlns:ds="http://schemas.openxmlformats.org/officeDocument/2006/customXml" ds:itemID="{17397C83-9904-4F79-AB14-189C43BA2FC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CEA301E-1E80-48F5-A1A5-369A43CDA6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Template>
  <TotalTime>17290</TotalTime>
  <Words>2952</Words>
  <Application>Microsoft Office PowerPoint</Application>
  <PresentationFormat>On-screen Show (4:3)</PresentationFormat>
  <Paragraphs>342</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template</vt:lpstr>
      <vt:lpstr>UVM Class Libraries - Recap</vt:lpstr>
      <vt:lpstr>PowerPoint Presentation</vt:lpstr>
      <vt:lpstr>UVM sequence</vt:lpstr>
      <vt:lpstr>UVM sequence</vt:lpstr>
      <vt:lpstr>UVM sequence</vt:lpstr>
      <vt:lpstr>Creating a UVM sequence</vt:lpstr>
      <vt:lpstr>Difference between m_sequencer and p_sequencer</vt:lpstr>
      <vt:lpstr>Difference between m_sequencer and p_sequencer</vt:lpstr>
      <vt:lpstr>Difference between m_sequencer and p_sequencer</vt:lpstr>
      <vt:lpstr>Difference between m_sequencer and p_sequencer</vt:lpstr>
      <vt:lpstr>Difference between m_sequencer and p_sequencer</vt:lpstr>
      <vt:lpstr>UVM sequence</vt:lpstr>
      <vt:lpstr>UVM sequence</vt:lpstr>
      <vt:lpstr>UVM sequence</vt:lpstr>
      <vt:lpstr>UVM sequence</vt:lpstr>
      <vt:lpstr>UVM sequence</vt:lpstr>
      <vt:lpstr>UVM sequence</vt:lpstr>
      <vt:lpstr>UVM sequence</vt:lpstr>
      <vt:lpstr>UVM sequence</vt:lpstr>
      <vt:lpstr>UVM sequence</vt:lpstr>
      <vt:lpstr>UVM sequence</vt:lpstr>
      <vt:lpstr>UVM sequence examples using macros</vt:lpstr>
      <vt:lpstr>UVM sequence examples with macros</vt:lpstr>
      <vt:lpstr>UVM sequence using base methods</vt:lpstr>
      <vt:lpstr>UVM sequence using base items</vt:lpstr>
      <vt:lpstr>UVM sequence example</vt:lpstr>
      <vt:lpstr>UVM sequence using base methods</vt:lpstr>
      <vt:lpstr>UVM sequence with base methods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VERIFICATION METHODOLOGY</dc:title>
  <dc:creator>suchitra</dc:creator>
  <cp:lastModifiedBy>Suchitra N</cp:lastModifiedBy>
  <cp:revision>183</cp:revision>
  <dcterms:created xsi:type="dcterms:W3CDTF">2021-03-29T02:04:50Z</dcterms:created>
  <dcterms:modified xsi:type="dcterms:W3CDTF">2024-02-10T04:23:28Z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0x0101004A5079F9AA3DAE41BFFDB638BE5E8259</vt:lpwstr>
  </property>
</Properties>
</file>