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6"/>
  </p:notesMasterIdLst>
  <p:sldIdLst>
    <p:sldId id="256" r:id="rId2"/>
    <p:sldId id="266" r:id="rId3"/>
    <p:sldId id="267" r:id="rId4"/>
    <p:sldId id="268" r:id="rId5"/>
    <p:sldId id="269" r:id="rId6"/>
    <p:sldId id="276" r:id="rId7"/>
    <p:sldId id="275" r:id="rId8"/>
    <p:sldId id="274" r:id="rId9"/>
    <p:sldId id="277" r:id="rId10"/>
    <p:sldId id="278" r:id="rId11"/>
    <p:sldId id="279" r:id="rId12"/>
    <p:sldId id="280" r:id="rId13"/>
    <p:sldId id="259" r:id="rId14"/>
    <p:sldId id="260" r:id="rId15"/>
    <p:sldId id="263" r:id="rId16"/>
    <p:sldId id="264" r:id="rId17"/>
    <p:sldId id="265" r:id="rId18"/>
    <p:sldId id="270" r:id="rId19"/>
    <p:sldId id="271" r:id="rId20"/>
    <p:sldId id="272" r:id="rId21"/>
    <p:sldId id="273" r:id="rId22"/>
    <p:sldId id="281" r:id="rId23"/>
    <p:sldId id="282" r:id="rId24"/>
    <p:sldId id="28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76" autoAdjust="0"/>
  </p:normalViewPr>
  <p:slideViewPr>
    <p:cSldViewPr>
      <p:cViewPr varScale="1">
        <p:scale>
          <a:sx n="70" d="100"/>
          <a:sy n="70" d="100"/>
        </p:scale>
        <p:origin x="1810"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FEDD4A-D2F5-4924-AEF5-A799120C2EDC}" type="datetimeFigureOut">
              <a:rPr lang="en-US" smtClean="0"/>
              <a:pPr/>
              <a:t>3/30/2024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4C51AC-E36E-447F-8A54-4FE57B7F682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The</a:t>
            </a:r>
            <a:r>
              <a:rPr lang="en-IN" baseline="0" dirty="0"/>
              <a:t> UVM Sequencer contains handles to other sequencers. </a:t>
            </a:r>
          </a:p>
          <a:p>
            <a:r>
              <a:rPr lang="en-IN" baseline="0" dirty="0"/>
              <a:t>Why do we need this?</a:t>
            </a:r>
          </a:p>
          <a:p>
            <a:r>
              <a:rPr lang="en-IN" baseline="0" dirty="0"/>
              <a:t>Because we plan to use virtual sequences and want to have control over all sequencers from a central place. </a:t>
            </a:r>
          </a:p>
          <a:p>
            <a:r>
              <a:rPr lang="en-IN" baseline="0" dirty="0"/>
              <a:t>A </a:t>
            </a:r>
            <a:r>
              <a:rPr lang="en-IN" b="1" baseline="0" dirty="0"/>
              <a:t>request type is not required </a:t>
            </a:r>
            <a:r>
              <a:rPr lang="en-IN" baseline="0" dirty="0"/>
              <a:t>here because this sequencer is generic and not limited to handle only one particular data type. </a:t>
            </a:r>
          </a:p>
          <a:p>
            <a:r>
              <a:rPr lang="en-IN" baseline="0" dirty="0"/>
              <a:t>In this example, the environment has an APB agent, Wishbone agent, PCIE environment and a regular register layer environment. Each of these components have their own sequencers on which they are launched. A virtual sequencer called </a:t>
            </a:r>
            <a:r>
              <a:rPr lang="en-IN" baseline="0" dirty="0" err="1"/>
              <a:t>m_virt_seqr</a:t>
            </a:r>
            <a:r>
              <a:rPr lang="en-IN" baseline="0" dirty="0"/>
              <a:t> is instantiated to hold references to each individual sequencer. Hence, a virtual sequence executing on this virtual sequencer will have access to all the sequencers in the </a:t>
            </a:r>
            <a:r>
              <a:rPr lang="en-IN" baseline="0" dirty="0" err="1"/>
              <a:t>testbench</a:t>
            </a:r>
            <a:r>
              <a:rPr lang="en-IN" baseline="0" dirty="0"/>
              <a:t>.</a:t>
            </a:r>
            <a:endParaRPr lang="en-IN" dirty="0"/>
          </a:p>
        </p:txBody>
      </p:sp>
      <p:sp>
        <p:nvSpPr>
          <p:cNvPr id="4" name="Slide Number Placeholder 3"/>
          <p:cNvSpPr>
            <a:spLocks noGrp="1"/>
          </p:cNvSpPr>
          <p:nvPr>
            <p:ph type="sldNum" sz="quarter" idx="10"/>
          </p:nvPr>
        </p:nvSpPr>
        <p:spPr/>
        <p:txBody>
          <a:bodyPr/>
          <a:lstStyle/>
          <a:p>
            <a:fld id="{7F4C51AC-E36E-447F-8A54-4FE57B7F6820}" type="slidenum">
              <a:rPr lang="en-IN" smtClean="0"/>
              <a:pPr/>
              <a:t>2</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In this simplified</a:t>
            </a:r>
            <a:r>
              <a:rPr lang="en-IN" baseline="0" dirty="0"/>
              <a:t> example, </a:t>
            </a:r>
            <a:r>
              <a:rPr lang="en-IN" dirty="0"/>
              <a:t>the </a:t>
            </a:r>
            <a:r>
              <a:rPr lang="en-IN" dirty="0" err="1"/>
              <a:t>subsequencer</a:t>
            </a:r>
            <a:r>
              <a:rPr lang="en-IN" dirty="0"/>
              <a:t> handles are still declared but instead of the virtual sequencer retrieving the handles from the </a:t>
            </a:r>
            <a:r>
              <a:rPr lang="en-IN" dirty="0" err="1"/>
              <a:t>uvm_config_db</a:t>
            </a:r>
            <a:r>
              <a:rPr lang="en-IN" dirty="0"/>
              <a:t>, it will be the job of the environment to copy the </a:t>
            </a:r>
            <a:r>
              <a:rPr lang="en-IN" dirty="0" err="1"/>
              <a:t>subsequencer</a:t>
            </a:r>
            <a:r>
              <a:rPr lang="en-IN" dirty="0"/>
              <a:t> handles from the instantiated agents to the handles declared in this </a:t>
            </a:r>
            <a:r>
              <a:rPr lang="en-IN" dirty="0" err="1"/>
              <a:t>vsequencer</a:t>
            </a:r>
            <a:r>
              <a:rPr lang="en-IN" dirty="0"/>
              <a:t>. </a:t>
            </a:r>
          </a:p>
          <a:p>
            <a:r>
              <a:rPr lang="en-IN" dirty="0"/>
              <a:t>The previous example has the advantage that it extracts its </a:t>
            </a:r>
            <a:r>
              <a:rPr lang="en-IN" dirty="0" err="1"/>
              <a:t>subsequencer</a:t>
            </a:r>
            <a:r>
              <a:rPr lang="en-IN" dirty="0"/>
              <a:t> handles that would be stored in the </a:t>
            </a:r>
            <a:r>
              <a:rPr lang="en-IN" dirty="0" err="1"/>
              <a:t>uvm_config_db</a:t>
            </a:r>
            <a:r>
              <a:rPr lang="en-IN" dirty="0"/>
              <a:t>, which</a:t>
            </a:r>
            <a:r>
              <a:rPr lang="en-IN" baseline="0" dirty="0"/>
              <a:t> might then make that </a:t>
            </a:r>
            <a:r>
              <a:rPr lang="en-IN" baseline="0" dirty="0" err="1"/>
              <a:t>vsequencer</a:t>
            </a:r>
            <a:r>
              <a:rPr lang="en-IN" baseline="0" dirty="0"/>
              <a:t> </a:t>
            </a:r>
            <a:r>
              <a:rPr lang="en-IN" dirty="0"/>
              <a:t>easier to reuse in different hierarchies,</a:t>
            </a:r>
            <a:r>
              <a:rPr lang="en-IN" baseline="0" dirty="0"/>
              <a:t> while this simplified example’s </a:t>
            </a:r>
            <a:r>
              <a:rPr lang="en-IN" baseline="0" dirty="0" err="1"/>
              <a:t>vsequencer</a:t>
            </a:r>
            <a:r>
              <a:rPr lang="en-IN" baseline="0" dirty="0"/>
              <a:t> </a:t>
            </a:r>
            <a:r>
              <a:rPr lang="en-IN" dirty="0"/>
              <a:t>is indeed simpler and it is not difficult for the environment to copy the </a:t>
            </a:r>
            <a:r>
              <a:rPr lang="en-IN" dirty="0" err="1"/>
              <a:t>subsequencer</a:t>
            </a:r>
            <a:r>
              <a:rPr lang="en-IN" dirty="0"/>
              <a:t> handles directly into the simple </a:t>
            </a:r>
            <a:r>
              <a:rPr lang="en-IN" dirty="0" err="1"/>
              <a:t>vsequencer</a:t>
            </a:r>
            <a:endParaRPr lang="en-IN" dirty="0"/>
          </a:p>
        </p:txBody>
      </p:sp>
      <p:sp>
        <p:nvSpPr>
          <p:cNvPr id="4" name="Slide Number Placeholder 3"/>
          <p:cNvSpPr>
            <a:spLocks noGrp="1"/>
          </p:cNvSpPr>
          <p:nvPr>
            <p:ph type="sldNum" sz="quarter" idx="10"/>
          </p:nvPr>
        </p:nvSpPr>
        <p:spPr/>
        <p:txBody>
          <a:bodyPr/>
          <a:lstStyle/>
          <a:p>
            <a:fld id="{7F4C51AC-E36E-447F-8A54-4FE57B7F6820}" type="slidenum">
              <a:rPr lang="en-IN" smtClean="0"/>
              <a:pPr/>
              <a:t>12</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The virtual</a:t>
            </a:r>
            <a:r>
              <a:rPr lang="en-IN" baseline="0" dirty="0"/>
              <a:t> sequence is usually executed by a virtual sequencer that has handles to real sequencers. The need for a virtual sequence arises when you require different sequences to be run on different environments. For example, </a:t>
            </a:r>
            <a:r>
              <a:rPr lang="en-IN" b="1" baseline="0" dirty="0"/>
              <a:t>an </a:t>
            </a:r>
            <a:r>
              <a:rPr lang="en-IN" b="1" baseline="0" dirty="0" err="1"/>
              <a:t>SoC</a:t>
            </a:r>
            <a:r>
              <a:rPr lang="en-IN" b="1" baseline="0" dirty="0"/>
              <a:t> design </a:t>
            </a:r>
            <a:r>
              <a:rPr lang="en-IN" baseline="0" dirty="0"/>
              <a:t>might have multiple different interfaces that might need to be driven by a different set of sequences on individual sequencers. So, the best way to start and control these different sequences is from a virtual sequence. It becomes virtual because it is not associated with any particular data type. </a:t>
            </a:r>
            <a:endParaRPr lang="en-IN" dirty="0"/>
          </a:p>
        </p:txBody>
      </p:sp>
      <p:sp>
        <p:nvSpPr>
          <p:cNvPr id="4" name="Slide Number Placeholder 3"/>
          <p:cNvSpPr>
            <a:spLocks noGrp="1"/>
          </p:cNvSpPr>
          <p:nvPr>
            <p:ph type="sldNum" sz="quarter" idx="10"/>
          </p:nvPr>
        </p:nvSpPr>
        <p:spPr/>
        <p:txBody>
          <a:bodyPr/>
          <a:lstStyle/>
          <a:p>
            <a:fld id="{7F4C51AC-E36E-447F-8A54-4FE57B7F6820}" type="slidenum">
              <a:rPr lang="en-IN" smtClean="0"/>
              <a:pPr/>
              <a:t>13</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IN" sz="1200" b="1" i="0" kern="1200" dirty="0">
                <a:solidFill>
                  <a:schemeClr val="tx1"/>
                </a:solidFill>
                <a:latin typeface="+mn-lt"/>
                <a:ea typeface="+mn-ea"/>
                <a:cs typeface="+mn-cs"/>
              </a:rPr>
              <a:t> </a:t>
            </a:r>
            <a:r>
              <a:rPr lang="en-IN" sz="1200" b="1" i="0" kern="1200" dirty="0" err="1">
                <a:solidFill>
                  <a:schemeClr val="tx1"/>
                </a:solidFill>
                <a:latin typeface="+mn-lt"/>
                <a:ea typeface="+mn-ea"/>
                <a:cs typeface="+mn-cs"/>
              </a:rPr>
              <a:t>my_virtual_seq</a:t>
            </a:r>
            <a:r>
              <a:rPr lang="en-IN" sz="1200" b="0" i="0" kern="1200" dirty="0">
                <a:solidFill>
                  <a:schemeClr val="tx1"/>
                </a:solidFill>
                <a:latin typeface="+mn-lt"/>
                <a:ea typeface="+mn-ea"/>
                <a:cs typeface="+mn-cs"/>
              </a:rPr>
              <a:t> is derived from </a:t>
            </a:r>
            <a:r>
              <a:rPr lang="en-IN" sz="1200" b="0" i="0" kern="1200" dirty="0" err="1">
                <a:solidFill>
                  <a:schemeClr val="tx1"/>
                </a:solidFill>
                <a:latin typeface="+mn-lt"/>
                <a:ea typeface="+mn-ea"/>
                <a:cs typeface="+mn-cs"/>
              </a:rPr>
              <a:t>uvm_sequence</a:t>
            </a:r>
            <a:r>
              <a:rPr lang="en-IN" sz="1200" b="0" i="0" kern="1200" dirty="0">
                <a:solidFill>
                  <a:schemeClr val="tx1"/>
                </a:solidFill>
                <a:latin typeface="+mn-lt"/>
                <a:ea typeface="+mn-ea"/>
                <a:cs typeface="+mn-cs"/>
              </a:rPr>
              <a:t> just like any other sequence</a:t>
            </a:r>
          </a:p>
          <a:p>
            <a:pPr>
              <a:buFont typeface="Arial" pitchFamily="34" charset="0"/>
              <a:buChar char="•"/>
            </a:pPr>
            <a:r>
              <a:rPr lang="en-IN" sz="1200" b="0" i="0" kern="1200" dirty="0">
                <a:solidFill>
                  <a:schemeClr val="tx1"/>
                </a:solidFill>
                <a:latin typeface="+mn-lt"/>
                <a:ea typeface="+mn-ea"/>
                <a:cs typeface="+mn-cs"/>
              </a:rPr>
              <a:t> A handle called </a:t>
            </a:r>
            <a:r>
              <a:rPr lang="en-IN" sz="1200" b="0" i="0" kern="1200" dirty="0" err="1">
                <a:solidFill>
                  <a:schemeClr val="tx1"/>
                </a:solidFill>
                <a:latin typeface="+mn-lt"/>
                <a:ea typeface="+mn-ea"/>
                <a:cs typeface="+mn-cs"/>
              </a:rPr>
              <a:t>p_sequencer</a:t>
            </a:r>
            <a:r>
              <a:rPr lang="en-IN" sz="1200" b="0" i="0" kern="1200" dirty="0">
                <a:solidFill>
                  <a:schemeClr val="tx1"/>
                </a:solidFill>
                <a:latin typeface="+mn-lt"/>
                <a:ea typeface="+mn-ea"/>
                <a:cs typeface="+mn-cs"/>
              </a:rPr>
              <a:t> is created within the sequence via macro `</a:t>
            </a:r>
            <a:r>
              <a:rPr lang="en-IN" sz="1200" b="0" i="0" kern="1200" dirty="0" err="1">
                <a:solidFill>
                  <a:schemeClr val="tx1"/>
                </a:solidFill>
                <a:latin typeface="+mn-lt"/>
                <a:ea typeface="+mn-ea"/>
                <a:cs typeface="+mn-cs"/>
              </a:rPr>
              <a:t>uvm_declare_p_sequencer</a:t>
            </a:r>
            <a:r>
              <a:rPr lang="en-IN" sz="1200" b="0" i="0" kern="1200" dirty="0">
                <a:solidFill>
                  <a:schemeClr val="tx1"/>
                </a:solidFill>
                <a:latin typeface="+mn-lt"/>
                <a:ea typeface="+mn-ea"/>
                <a:cs typeface="+mn-cs"/>
              </a:rPr>
              <a:t> and assigned to be run with </a:t>
            </a:r>
            <a:r>
              <a:rPr lang="en-IN" sz="1200" b="1" i="0" kern="1200" dirty="0" err="1">
                <a:solidFill>
                  <a:schemeClr val="tx1"/>
                </a:solidFill>
                <a:latin typeface="+mn-lt"/>
                <a:ea typeface="+mn-ea"/>
                <a:cs typeface="+mn-cs"/>
              </a:rPr>
              <a:t>my_virtual_sequencer</a:t>
            </a:r>
            <a:endParaRPr lang="en-IN" sz="1200" b="0" i="0" kern="1200" dirty="0">
              <a:solidFill>
                <a:schemeClr val="tx1"/>
              </a:solidFill>
              <a:latin typeface="+mn-lt"/>
              <a:ea typeface="+mn-ea"/>
              <a:cs typeface="+mn-cs"/>
            </a:endParaRPr>
          </a:p>
          <a:p>
            <a:pPr>
              <a:buFont typeface="Arial" pitchFamily="34" charset="0"/>
              <a:buChar char="•"/>
            </a:pPr>
            <a:r>
              <a:rPr lang="en-IN" sz="1200" b="0" i="0" kern="1200" dirty="0">
                <a:solidFill>
                  <a:schemeClr val="tx1"/>
                </a:solidFill>
                <a:latin typeface="+mn-lt"/>
                <a:ea typeface="+mn-ea"/>
                <a:cs typeface="+mn-cs"/>
              </a:rPr>
              <a:t> Each sequence is started on its corresponding sequencer using the start() method</a:t>
            </a:r>
          </a:p>
          <a:p>
            <a:pPr>
              <a:buFont typeface="Arial" pitchFamily="34" charset="0"/>
              <a:buChar char="•"/>
            </a:pPr>
            <a:r>
              <a:rPr lang="en-IN" sz="1200" b="0" i="0" kern="1200" dirty="0">
                <a:solidFill>
                  <a:schemeClr val="tx1"/>
                </a:solidFill>
                <a:latin typeface="+mn-lt"/>
                <a:ea typeface="+mn-ea"/>
                <a:cs typeface="+mn-cs"/>
              </a:rPr>
              <a:t> Each sequencer is referenced by </a:t>
            </a:r>
            <a:r>
              <a:rPr lang="en-IN" sz="1200" b="1" i="0" kern="1200" dirty="0" err="1">
                <a:solidFill>
                  <a:schemeClr val="tx1"/>
                </a:solidFill>
                <a:latin typeface="+mn-lt"/>
                <a:ea typeface="+mn-ea"/>
                <a:cs typeface="+mn-cs"/>
              </a:rPr>
              <a:t>p_sequencer</a:t>
            </a:r>
            <a:r>
              <a:rPr lang="en-IN" sz="1200" b="0" i="0" kern="1200" dirty="0">
                <a:solidFill>
                  <a:schemeClr val="tx1"/>
                </a:solidFill>
                <a:latin typeface="+mn-lt"/>
                <a:ea typeface="+mn-ea"/>
                <a:cs typeface="+mn-cs"/>
              </a:rPr>
              <a:t> handle which points to the virtual sequencer</a:t>
            </a:r>
          </a:p>
        </p:txBody>
      </p:sp>
      <p:sp>
        <p:nvSpPr>
          <p:cNvPr id="4" name="Slide Number Placeholder 3"/>
          <p:cNvSpPr>
            <a:spLocks noGrp="1"/>
          </p:cNvSpPr>
          <p:nvPr>
            <p:ph type="sldNum" sz="quarter" idx="10"/>
          </p:nvPr>
        </p:nvSpPr>
        <p:spPr/>
        <p:txBody>
          <a:bodyPr/>
          <a:lstStyle/>
          <a:p>
            <a:fld id="{7F4C51AC-E36E-447F-8A54-4FE57B7F6820}" type="slidenum">
              <a:rPr lang="en-IN" smtClean="0"/>
              <a:pPr/>
              <a:t>14</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Once a virtual sequence is defined,</a:t>
            </a:r>
            <a:r>
              <a:rPr lang="en-IN" baseline="0" dirty="0"/>
              <a:t> you can start this in the test.</a:t>
            </a:r>
            <a:endParaRPr lang="en-IN" dirty="0"/>
          </a:p>
        </p:txBody>
      </p:sp>
      <p:sp>
        <p:nvSpPr>
          <p:cNvPr id="4" name="Slide Number Placeholder 3"/>
          <p:cNvSpPr>
            <a:spLocks noGrp="1"/>
          </p:cNvSpPr>
          <p:nvPr>
            <p:ph type="sldNum" sz="quarter" idx="10"/>
          </p:nvPr>
        </p:nvSpPr>
        <p:spPr/>
        <p:txBody>
          <a:bodyPr/>
          <a:lstStyle/>
          <a:p>
            <a:fld id="{7F4C51AC-E36E-447F-8A54-4FE57B7F6820}" type="slidenum">
              <a:rPr lang="en-IN" smtClean="0"/>
              <a:pPr/>
              <a:t>15</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You</a:t>
            </a:r>
            <a:r>
              <a:rPr lang="en-IN" baseline="0" dirty="0"/>
              <a:t> can also put handles to individual sequencers within the virtual sequence, and then would not need a virtual sequencer. </a:t>
            </a:r>
            <a:endParaRPr lang="en-IN" dirty="0"/>
          </a:p>
        </p:txBody>
      </p:sp>
      <p:sp>
        <p:nvSpPr>
          <p:cNvPr id="4" name="Slide Number Placeholder 3"/>
          <p:cNvSpPr>
            <a:spLocks noGrp="1"/>
          </p:cNvSpPr>
          <p:nvPr>
            <p:ph type="sldNum" sz="quarter" idx="10"/>
          </p:nvPr>
        </p:nvSpPr>
        <p:spPr/>
        <p:txBody>
          <a:bodyPr/>
          <a:lstStyle/>
          <a:p>
            <a:fld id="{7F4C51AC-E36E-447F-8A54-4FE57B7F6820}" type="slidenum">
              <a:rPr lang="en-IN" smtClean="0"/>
              <a:pPr/>
              <a:t>16</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The</a:t>
            </a:r>
            <a:r>
              <a:rPr lang="en-IN" baseline="0" dirty="0"/>
              <a:t> handles to sequencers within the sequence needs to be assigned prior to starting the virtual sequence. </a:t>
            </a:r>
          </a:p>
          <a:p>
            <a:r>
              <a:rPr lang="en-IN" baseline="0" dirty="0"/>
              <a:t>The creation and assignment of sequence can also be split into </a:t>
            </a:r>
            <a:r>
              <a:rPr lang="en-IN" baseline="0" dirty="0" err="1"/>
              <a:t>build_phase</a:t>
            </a:r>
            <a:r>
              <a:rPr lang="en-IN" baseline="0" dirty="0"/>
              <a:t> and </a:t>
            </a:r>
            <a:r>
              <a:rPr lang="en-IN" baseline="0" dirty="0" err="1"/>
              <a:t>connect_phase</a:t>
            </a:r>
            <a:r>
              <a:rPr lang="en-IN" baseline="0" dirty="0"/>
              <a:t> within </a:t>
            </a:r>
            <a:r>
              <a:rPr lang="en-IN" baseline="0" dirty="0" err="1"/>
              <a:t>my_test</a:t>
            </a:r>
            <a:r>
              <a:rPr lang="en-IN" baseline="0" dirty="0"/>
              <a:t>.</a:t>
            </a:r>
            <a:endParaRPr lang="en-IN" dirty="0"/>
          </a:p>
        </p:txBody>
      </p:sp>
      <p:sp>
        <p:nvSpPr>
          <p:cNvPr id="4" name="Slide Number Placeholder 3"/>
          <p:cNvSpPr>
            <a:spLocks noGrp="1"/>
          </p:cNvSpPr>
          <p:nvPr>
            <p:ph type="sldNum" sz="quarter" idx="10"/>
          </p:nvPr>
        </p:nvSpPr>
        <p:spPr/>
        <p:txBody>
          <a:bodyPr/>
          <a:lstStyle/>
          <a:p>
            <a:fld id="{7F4C51AC-E36E-447F-8A54-4FE57B7F6820}" type="slidenum">
              <a:rPr lang="en-IN" smtClean="0"/>
              <a:pPr/>
              <a:t>17</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The `</a:t>
            </a:r>
            <a:r>
              <a:rPr lang="en-IN" dirty="0" err="1"/>
              <a:t>uvm_do</a:t>
            </a:r>
            <a:r>
              <a:rPr lang="en-IN" dirty="0"/>
              <a:t> macros</a:t>
            </a:r>
            <a:r>
              <a:rPr lang="en-IN" baseline="0" dirty="0"/>
              <a:t> may be the easiest to use, but may also be less simulation efficient(because the sub-sequences are always allocated and randomized before being executed) and more difficult to understand if the user ever expands the `</a:t>
            </a:r>
            <a:r>
              <a:rPr lang="en-IN" baseline="0" dirty="0" err="1"/>
              <a:t>uvm_do</a:t>
            </a:r>
            <a:r>
              <a:rPr lang="en-IN" baseline="0" dirty="0"/>
              <a:t> macro code.</a:t>
            </a:r>
          </a:p>
          <a:p>
            <a:r>
              <a:rPr lang="en-IN" baseline="0" dirty="0"/>
              <a:t>Use explicit allocation, and direct assignments or calls to randomize() before using the start() method to execute the sequences on the chosen </a:t>
            </a:r>
            <a:r>
              <a:rPr lang="en-IN" baseline="0" dirty="0" err="1"/>
              <a:t>subsequencer</a:t>
            </a:r>
            <a:r>
              <a:rPr lang="en-IN" baseline="0" dirty="0"/>
              <a:t> that requires more coding effort, but is straightforward and allows the creation of and execution of more directed sequences. </a:t>
            </a:r>
            <a:endParaRPr lang="en-IN" dirty="0"/>
          </a:p>
        </p:txBody>
      </p:sp>
      <p:sp>
        <p:nvSpPr>
          <p:cNvPr id="4" name="Slide Number Placeholder 3"/>
          <p:cNvSpPr>
            <a:spLocks noGrp="1"/>
          </p:cNvSpPr>
          <p:nvPr>
            <p:ph type="sldNum" sz="quarter" idx="10"/>
          </p:nvPr>
        </p:nvSpPr>
        <p:spPr/>
        <p:txBody>
          <a:bodyPr/>
          <a:lstStyle/>
          <a:p>
            <a:fld id="{7F4C51AC-E36E-447F-8A54-4FE57B7F6820}" type="slidenum">
              <a:rPr lang="en-IN" smtClean="0"/>
              <a:pPr/>
              <a:t>18</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a:t>Getting</a:t>
            </a:r>
            <a:r>
              <a:rPr lang="en-IN" b="1" baseline="0" dirty="0"/>
              <a:t> the device into desired states </a:t>
            </a:r>
            <a:r>
              <a:rPr lang="en-IN" baseline="0" dirty="0"/>
              <a:t>is a significant part of verification. The environment should verify valid responses from the DUT before a feature is declared verified. Two types of </a:t>
            </a:r>
            <a:r>
              <a:rPr lang="en-IN" b="1" baseline="0" dirty="0"/>
              <a:t>auto-checking</a:t>
            </a:r>
            <a:r>
              <a:rPr lang="en-IN" baseline="0" dirty="0"/>
              <a:t> mechanisms can be used: Assertions &amp; Data checkers.</a:t>
            </a:r>
          </a:p>
          <a:p>
            <a:r>
              <a:rPr lang="en-IN" baseline="0" dirty="0"/>
              <a:t>Checking and coverage should be done in the passive domain independently of the active logic. Reusable assertions are a part of reusable components. </a:t>
            </a:r>
            <a:endParaRPr lang="en-IN" dirty="0"/>
          </a:p>
        </p:txBody>
      </p:sp>
      <p:sp>
        <p:nvSpPr>
          <p:cNvPr id="4" name="Slide Number Placeholder 3"/>
          <p:cNvSpPr>
            <a:spLocks noGrp="1"/>
          </p:cNvSpPr>
          <p:nvPr>
            <p:ph type="sldNum" sz="quarter" idx="10"/>
          </p:nvPr>
        </p:nvSpPr>
        <p:spPr/>
        <p:txBody>
          <a:bodyPr/>
          <a:lstStyle/>
          <a:p>
            <a:fld id="{7F4C51AC-E36E-447F-8A54-4FE57B7F6820}" type="slidenum">
              <a:rPr lang="en-IN" smtClean="0"/>
              <a:pPr/>
              <a:t>19</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No single coverage metric</a:t>
            </a:r>
            <a:r>
              <a:rPr lang="en-IN" baseline="0" dirty="0"/>
              <a:t> ensures completeness. There are two coverage methods:</a:t>
            </a:r>
          </a:p>
          <a:p>
            <a:pPr marL="228600" indent="-228600">
              <a:buAutoNum type="alphaLcParenR"/>
            </a:pPr>
            <a:r>
              <a:rPr lang="en-IN" baseline="0" dirty="0"/>
              <a:t>Explicit coverage – Analyzing the coverage goals is straight-forward. Completing all the coverage goals must be one of the metrics used to determine the completion of DUT’s verification. </a:t>
            </a:r>
            <a:r>
              <a:rPr lang="en-IN" baseline="0" dirty="0" err="1"/>
              <a:t>Eg</a:t>
            </a:r>
            <a:r>
              <a:rPr lang="en-IN" baseline="0" dirty="0"/>
              <a:t>: SV Functional coverage. The disadvantage of such metrics is that missing goals are not taken into account. </a:t>
            </a:r>
          </a:p>
          <a:p>
            <a:pPr marL="228600" indent="-228600">
              <a:buAutoNum type="alphaLcParenR"/>
            </a:pPr>
            <a:r>
              <a:rPr lang="en-IN" baseline="0" dirty="0"/>
              <a:t>Implicit coverage</a:t>
            </a:r>
            <a:endParaRPr lang="en-IN" dirty="0"/>
          </a:p>
        </p:txBody>
      </p:sp>
      <p:sp>
        <p:nvSpPr>
          <p:cNvPr id="4" name="Slide Number Placeholder 3"/>
          <p:cNvSpPr>
            <a:spLocks noGrp="1"/>
          </p:cNvSpPr>
          <p:nvPr>
            <p:ph type="sldNum" sz="quarter" idx="10"/>
          </p:nvPr>
        </p:nvSpPr>
        <p:spPr/>
        <p:txBody>
          <a:bodyPr/>
          <a:lstStyle/>
          <a:p>
            <a:fld id="{7F4C51AC-E36E-447F-8A54-4FE57B7F6820}" type="slidenum">
              <a:rPr lang="en-IN" smtClean="0"/>
              <a:pPr/>
              <a:t>21</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Typically, creating an implicit coverage report is straightforward</a:t>
            </a:r>
            <a:r>
              <a:rPr lang="en-IN" baseline="0" dirty="0"/>
              <a:t> and doesn’t require a lot of effort. </a:t>
            </a:r>
            <a:r>
              <a:rPr lang="en-IN" baseline="0" dirty="0" err="1"/>
              <a:t>Eg</a:t>
            </a:r>
            <a:r>
              <a:rPr lang="en-IN" baseline="0" dirty="0"/>
              <a:t>: code coverage, expression coverage, FSM coverage.</a:t>
            </a:r>
          </a:p>
          <a:p>
            <a:r>
              <a:rPr lang="en-IN" baseline="0" dirty="0"/>
              <a:t>In addition the disadvantage stated, it is also </a:t>
            </a:r>
            <a:r>
              <a:rPr lang="en-IN" b="1" baseline="0" dirty="0"/>
              <a:t>difficult to map coverage holes </a:t>
            </a:r>
            <a:r>
              <a:rPr lang="en-IN" baseline="0" dirty="0"/>
              <a:t>into unexecuted high-level features, and implicit coverage is not complete, since it doesn’t take into account high-level abstract events and doesn’t create associations between parallel threads (2 or more simultaneously occurring events).</a:t>
            </a:r>
          </a:p>
          <a:p>
            <a:r>
              <a:rPr lang="en-IN" baseline="0" dirty="0"/>
              <a:t>Starting with explicit coverage is recommended. The coverage model should be built to represent high-level verification goals. Later, implicit coverage can be used as a ‘safety net’ to check and balance the explicit coverage. </a:t>
            </a:r>
          </a:p>
          <a:p>
            <a:r>
              <a:rPr lang="en-IN" baseline="0" dirty="0"/>
              <a:t>NOTE- Reaching 100% functional coverage with very low code-coverage means that the functional coverage needs to be refined and enhanced. </a:t>
            </a:r>
            <a:endParaRPr lang="en-IN" dirty="0"/>
          </a:p>
        </p:txBody>
      </p:sp>
      <p:sp>
        <p:nvSpPr>
          <p:cNvPr id="4" name="Slide Number Placeholder 3"/>
          <p:cNvSpPr>
            <a:spLocks noGrp="1"/>
          </p:cNvSpPr>
          <p:nvPr>
            <p:ph type="sldNum" sz="quarter" idx="10"/>
          </p:nvPr>
        </p:nvSpPr>
        <p:spPr/>
        <p:txBody>
          <a:bodyPr/>
          <a:lstStyle/>
          <a:p>
            <a:fld id="{7F4C51AC-E36E-447F-8A54-4FE57B7F6820}" type="slidenum">
              <a:rPr lang="en-IN" smtClean="0"/>
              <a:pPr/>
              <a:t>22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Unlike</a:t>
            </a:r>
            <a:r>
              <a:rPr lang="en-IN" baseline="0" dirty="0"/>
              <a:t> normal sequencers, the virtual sequencer is </a:t>
            </a:r>
            <a:r>
              <a:rPr lang="en-IN" b="1" baseline="0" dirty="0"/>
              <a:t>not user-parameterized </a:t>
            </a:r>
            <a:r>
              <a:rPr lang="en-IN" baseline="0" dirty="0"/>
              <a:t>to a transaction type since this sequencer can execute multiple transaction types. </a:t>
            </a:r>
          </a:p>
        </p:txBody>
      </p:sp>
      <p:sp>
        <p:nvSpPr>
          <p:cNvPr id="4" name="Slide Number Placeholder 3"/>
          <p:cNvSpPr>
            <a:spLocks noGrp="1"/>
          </p:cNvSpPr>
          <p:nvPr>
            <p:ph type="sldNum" sz="quarter" idx="10"/>
          </p:nvPr>
        </p:nvSpPr>
        <p:spPr/>
        <p:txBody>
          <a:bodyPr/>
          <a:lstStyle/>
          <a:p>
            <a:fld id="{7F4C51AC-E36E-447F-8A54-4FE57B7F6820}" type="slidenum">
              <a:rPr lang="en-IN" smtClean="0"/>
              <a:pPr/>
              <a:t>3</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A verification component should come with a protocol-specific</a:t>
            </a:r>
            <a:r>
              <a:rPr lang="en-IN" baseline="0" dirty="0"/>
              <a:t> functional-coverage model.</a:t>
            </a:r>
          </a:p>
          <a:p>
            <a:r>
              <a:rPr lang="en-IN" baseline="0" dirty="0"/>
              <a:t>You may want to disable some coverage aspects that aren’t important or </a:t>
            </a:r>
            <a:r>
              <a:rPr lang="en-IN" baseline="0" dirty="0" err="1"/>
              <a:t>dont</a:t>
            </a:r>
            <a:r>
              <a:rPr lang="en-IN" baseline="0" dirty="0"/>
              <a:t> need to be verified. For </a:t>
            </a:r>
            <a:r>
              <a:rPr lang="en-IN" baseline="0" dirty="0" err="1"/>
              <a:t>eg</a:t>
            </a:r>
            <a:r>
              <a:rPr lang="en-IN" baseline="0" dirty="0"/>
              <a:t>: you might not need to test all types of bus transactions in your system or you might want to remove that goal from the coverage logic that specifies all types of transactions as goals. </a:t>
            </a:r>
          </a:p>
          <a:p>
            <a:r>
              <a:rPr lang="en-IN" sz="1200" kern="1200" baseline="0" dirty="0">
                <a:solidFill>
                  <a:schemeClr val="tx1"/>
                </a:solidFill>
                <a:latin typeface="+mn-lt"/>
                <a:ea typeface="+mn-ea"/>
                <a:cs typeface="+mn-cs"/>
              </a:rPr>
              <a:t>You might also want to extend the functional-coverage model and create associations between the verification component coverage and other attributes in the system or other interface verification components. For example, you might want to ensure</a:t>
            </a:r>
          </a:p>
          <a:p>
            <a:r>
              <a:rPr lang="en-IN" sz="1200" kern="1200" baseline="0" dirty="0">
                <a:solidFill>
                  <a:schemeClr val="tx1"/>
                </a:solidFill>
                <a:latin typeface="+mn-lt"/>
                <a:ea typeface="+mn-ea"/>
                <a:cs typeface="+mn-cs"/>
              </a:rPr>
              <a:t>proper </a:t>
            </a:r>
            <a:r>
              <a:rPr lang="en-IN" sz="1200" kern="1200" baseline="0" dirty="0" err="1">
                <a:solidFill>
                  <a:schemeClr val="tx1"/>
                </a:solidFill>
                <a:latin typeface="+mn-lt"/>
                <a:ea typeface="+mn-ea"/>
                <a:cs typeface="+mn-cs"/>
              </a:rPr>
              <a:t>behavior</a:t>
            </a:r>
            <a:r>
              <a:rPr lang="en-IN" sz="1200" kern="1200" baseline="0" dirty="0">
                <a:solidFill>
                  <a:schemeClr val="tx1"/>
                </a:solidFill>
                <a:latin typeface="+mn-lt"/>
                <a:ea typeface="+mn-ea"/>
                <a:cs typeface="+mn-cs"/>
              </a:rPr>
              <a:t> when all types of transactions are sent and the FIFO in the system is full. This would translate into crossing the transaction type with the FIFO-status variable.</a:t>
            </a:r>
            <a:endParaRPr lang="en-IN" dirty="0"/>
          </a:p>
        </p:txBody>
      </p:sp>
      <p:sp>
        <p:nvSpPr>
          <p:cNvPr id="4" name="Slide Number Placeholder 3"/>
          <p:cNvSpPr>
            <a:spLocks noGrp="1"/>
          </p:cNvSpPr>
          <p:nvPr>
            <p:ph type="sldNum" sz="quarter" idx="10"/>
          </p:nvPr>
        </p:nvSpPr>
        <p:spPr/>
        <p:txBody>
          <a:bodyPr/>
          <a:lstStyle/>
          <a:p>
            <a:fld id="{7F4C51AC-E36E-447F-8A54-4FE57B7F6820}" type="slidenum">
              <a:rPr lang="en-IN" smtClean="0"/>
              <a:pPr/>
              <a:t>23</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In</a:t>
            </a:r>
            <a:r>
              <a:rPr lang="en-IN" baseline="0" dirty="0"/>
              <a:t> the top environment, an instance of the virtual sequencer is created and real sequencers are connected with their respective handles in the virtual sequencer. </a:t>
            </a:r>
          </a:p>
          <a:p>
            <a:endParaRPr lang="en-IN" baseline="0" dirty="0"/>
          </a:p>
          <a:p>
            <a:r>
              <a:rPr lang="en-IN" baseline="0" dirty="0"/>
              <a:t>Also, a virtual sequencer operates best when used with a virtual sequence.</a:t>
            </a:r>
            <a:endParaRPr lang="en-IN" dirty="0"/>
          </a:p>
        </p:txBody>
      </p:sp>
      <p:sp>
        <p:nvSpPr>
          <p:cNvPr id="4" name="Slide Number Placeholder 3"/>
          <p:cNvSpPr>
            <a:spLocks noGrp="1"/>
          </p:cNvSpPr>
          <p:nvPr>
            <p:ph type="sldNum" sz="quarter" idx="10"/>
          </p:nvPr>
        </p:nvSpPr>
        <p:spPr/>
        <p:txBody>
          <a:bodyPr/>
          <a:lstStyle/>
          <a:p>
            <a:fld id="{7F4C51AC-E36E-447F-8A54-4FE57B7F6820}" type="slidenum">
              <a:rPr lang="en-IN" smtClean="0"/>
              <a:pPr/>
              <a:t>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If you have only one driving</a:t>
            </a:r>
            <a:r>
              <a:rPr lang="en-IN" baseline="0" dirty="0"/>
              <a:t> agent, you do not need a virtual sequencer.</a:t>
            </a:r>
          </a:p>
          <a:p>
            <a:r>
              <a:rPr lang="en-IN" baseline="0" dirty="0"/>
              <a:t>If you have multiple driving agents, but no stimulus coordination is required, you do not need a virtual sequencer.</a:t>
            </a:r>
          </a:p>
          <a:p>
            <a:r>
              <a:rPr lang="en-IN" baseline="0" dirty="0"/>
              <a:t>If you have multiple driving agents, and stimulus coordination IS required, you need a virtual sequencer.</a:t>
            </a:r>
          </a:p>
          <a:p>
            <a:endParaRPr lang="en-IN" baseline="0" dirty="0"/>
          </a:p>
          <a:p>
            <a:r>
              <a:rPr lang="en-IN" baseline="0" dirty="0"/>
              <a:t>On the other hand, let’s consider a </a:t>
            </a:r>
            <a:r>
              <a:rPr lang="en-IN" baseline="0" dirty="0" err="1"/>
              <a:t>testbench</a:t>
            </a:r>
            <a:r>
              <a:rPr lang="en-IN" baseline="0" dirty="0"/>
              <a:t> with multiple agents but no coordination of stimulus, this </a:t>
            </a:r>
            <a:r>
              <a:rPr lang="en-IN" baseline="0" dirty="0" err="1"/>
              <a:t>testbench</a:t>
            </a:r>
            <a:r>
              <a:rPr lang="en-IN" baseline="0" dirty="0"/>
              <a:t> is required to be </a:t>
            </a:r>
            <a:r>
              <a:rPr lang="en-IN" b="1" baseline="0" dirty="0"/>
              <a:t>extended in the future </a:t>
            </a:r>
            <a:r>
              <a:rPr lang="en-IN" baseline="0" dirty="0"/>
              <a:t>for coordinated stimulus, then the environment will require updates to include one or more virtual sequencers. These updates, that are performed later in the project could be quite painful, as compared to building in a virtual sequencer from the beginning and taking advantage of the virtual sequencer when needed. Which is why, it is recommended to add a virtual sequencer in most of the UVM </a:t>
            </a:r>
            <a:r>
              <a:rPr lang="en-IN" baseline="0" dirty="0" err="1"/>
              <a:t>testbenches</a:t>
            </a:r>
            <a:r>
              <a:rPr lang="en-IN" baseline="0" dirty="0"/>
              <a:t> when developing initially. </a:t>
            </a:r>
            <a:endParaRPr lang="en-IN" dirty="0"/>
          </a:p>
        </p:txBody>
      </p:sp>
      <p:sp>
        <p:nvSpPr>
          <p:cNvPr id="4" name="Slide Number Placeholder 3"/>
          <p:cNvSpPr>
            <a:spLocks noGrp="1"/>
          </p:cNvSpPr>
          <p:nvPr>
            <p:ph type="sldNum" sz="quarter" idx="10"/>
          </p:nvPr>
        </p:nvSpPr>
        <p:spPr/>
        <p:txBody>
          <a:bodyPr/>
          <a:lstStyle/>
          <a:p>
            <a:fld id="{7F4C51AC-E36E-447F-8A54-4FE57B7F6820}" type="slidenum">
              <a:rPr lang="en-IN" smtClean="0"/>
              <a:pPr/>
              <a:t>6</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..All sequencers</a:t>
            </a:r>
            <a:r>
              <a:rPr lang="en-IN" baseline="0" dirty="0"/>
              <a:t> and virtual sequencers are derived from </a:t>
            </a:r>
            <a:r>
              <a:rPr lang="en-IN" baseline="0" dirty="0" err="1"/>
              <a:t>uvm_sequencer</a:t>
            </a:r>
            <a:r>
              <a:rPr lang="en-IN" baseline="0" dirty="0"/>
              <a:t> class and all sequences and virtual sequences are derived from </a:t>
            </a:r>
            <a:r>
              <a:rPr lang="en-IN" baseline="0" dirty="0" err="1"/>
              <a:t>uvm_sequence</a:t>
            </a:r>
            <a:r>
              <a:rPr lang="en-IN" baseline="0" dirty="0"/>
              <a:t> class. </a:t>
            </a:r>
            <a:endParaRPr lang="en-IN" dirty="0"/>
          </a:p>
        </p:txBody>
      </p:sp>
      <p:sp>
        <p:nvSpPr>
          <p:cNvPr id="4" name="Slide Number Placeholder 3"/>
          <p:cNvSpPr>
            <a:spLocks noGrp="1"/>
          </p:cNvSpPr>
          <p:nvPr>
            <p:ph type="sldNum" sz="quarter" idx="10"/>
          </p:nvPr>
        </p:nvSpPr>
        <p:spPr/>
        <p:txBody>
          <a:bodyPr/>
          <a:lstStyle/>
          <a:p>
            <a:fld id="{7F4C51AC-E36E-447F-8A54-4FE57B7F6820}" type="slidenum">
              <a:rPr lang="en-IN" smtClean="0"/>
              <a:pPr/>
              <a:t>7</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A virtual sequencer is</a:t>
            </a:r>
            <a:r>
              <a:rPr lang="en-IN" baseline="0" dirty="0"/>
              <a:t> not connected to a driver. Instead of executing individual sequence items or a driver via a sequencer port, it executes sub-sequences and sequence-items on sequencers via handles to sub-sequencer targets. </a:t>
            </a:r>
          </a:p>
          <a:p>
            <a:r>
              <a:rPr lang="en-IN" baseline="0" dirty="0"/>
              <a:t>The virtual sequencer is “virtual” because typically, sequences are not really run on this sequencer, the sequences are being run on the </a:t>
            </a:r>
            <a:r>
              <a:rPr lang="en-IN" baseline="0" dirty="0" err="1"/>
              <a:t>subsequencers</a:t>
            </a:r>
            <a:r>
              <a:rPr lang="en-IN" baseline="0" dirty="0"/>
              <a:t> via handles defined in the virtual sequencer. </a:t>
            </a:r>
          </a:p>
          <a:p>
            <a:r>
              <a:rPr lang="en-IN" baseline="0" dirty="0"/>
              <a:t>A virtual sequencer </a:t>
            </a:r>
            <a:r>
              <a:rPr lang="en-IN" b="1" baseline="0" dirty="0"/>
              <a:t>can run multiple transaction types on multiple real sequencers</a:t>
            </a:r>
            <a:r>
              <a:rPr lang="en-IN" baseline="0" dirty="0"/>
              <a:t>. The virtual sequence is typically just coordinating execution of other sequences on the appropriate </a:t>
            </a:r>
            <a:r>
              <a:rPr lang="en-IN" baseline="0" dirty="0" err="1"/>
              <a:t>subsequencers</a:t>
            </a:r>
            <a:r>
              <a:rPr lang="en-IN" baseline="0" dirty="0"/>
              <a:t>. </a:t>
            </a:r>
            <a:endParaRPr lang="en-IN" dirty="0"/>
          </a:p>
        </p:txBody>
      </p:sp>
      <p:sp>
        <p:nvSpPr>
          <p:cNvPr id="4" name="Slide Number Placeholder 3"/>
          <p:cNvSpPr>
            <a:spLocks noGrp="1"/>
          </p:cNvSpPr>
          <p:nvPr>
            <p:ph type="sldNum" sz="quarter" idx="10"/>
          </p:nvPr>
        </p:nvSpPr>
        <p:spPr/>
        <p:txBody>
          <a:bodyPr/>
          <a:lstStyle/>
          <a:p>
            <a:fld id="{7F4C51AC-E36E-447F-8A54-4FE57B7F6820}" type="slidenum">
              <a:rPr lang="en-IN" smtClean="0"/>
              <a:pPr/>
              <a:t>8</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To invoke sequences do one of the following, </a:t>
            </a:r>
          </a:p>
          <a:p>
            <a:r>
              <a:rPr lang="en-IN" dirty="0"/>
              <a:t>a) use `</a:t>
            </a:r>
            <a:r>
              <a:rPr lang="en-IN" dirty="0" err="1"/>
              <a:t>uvm_do</a:t>
            </a:r>
            <a:r>
              <a:rPr lang="en-IN" baseline="0" dirty="0"/>
              <a:t> method appropriately.</a:t>
            </a:r>
          </a:p>
          <a:p>
            <a:r>
              <a:rPr lang="en-IN" baseline="0" dirty="0"/>
              <a:t>b) Use the sequence start() method. </a:t>
            </a:r>
            <a:endParaRPr lang="en-IN" dirty="0"/>
          </a:p>
        </p:txBody>
      </p:sp>
      <p:sp>
        <p:nvSpPr>
          <p:cNvPr id="4" name="Slide Number Placeholder 3"/>
          <p:cNvSpPr>
            <a:spLocks noGrp="1"/>
          </p:cNvSpPr>
          <p:nvPr>
            <p:ph type="sldNum" sz="quarter" idx="10"/>
          </p:nvPr>
        </p:nvSpPr>
        <p:spPr/>
        <p:txBody>
          <a:bodyPr/>
          <a:lstStyle/>
          <a:p>
            <a:fld id="{7F4C51AC-E36E-447F-8A54-4FE57B7F6820}" type="slidenum">
              <a:rPr lang="en-IN" smtClean="0"/>
              <a:pPr/>
              <a:t>9</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This shows business as usual</a:t>
            </a:r>
            <a:r>
              <a:rPr lang="en-IN" baseline="0" dirty="0"/>
              <a:t> as well as disabling of sub-sequencers with the virtual sequencer alone driving.</a:t>
            </a:r>
            <a:endParaRPr lang="en-IN" dirty="0"/>
          </a:p>
        </p:txBody>
      </p:sp>
      <p:sp>
        <p:nvSpPr>
          <p:cNvPr id="4" name="Slide Number Placeholder 3"/>
          <p:cNvSpPr>
            <a:spLocks noGrp="1"/>
          </p:cNvSpPr>
          <p:nvPr>
            <p:ph type="sldNum" sz="quarter" idx="10"/>
          </p:nvPr>
        </p:nvSpPr>
        <p:spPr/>
        <p:txBody>
          <a:bodyPr/>
          <a:lstStyle/>
          <a:p>
            <a:fld id="{7F4C51AC-E36E-447F-8A54-4FE57B7F6820}" type="slidenum">
              <a:rPr lang="en-IN" smtClean="0"/>
              <a:pPr/>
              <a:t>10</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a:t>The virtual sequencer declares sub-sequencer handles. These sub-sequencer handles </a:t>
            </a:r>
            <a:r>
              <a:rPr lang="en-IN" dirty="0"/>
              <a:t>will be assigned from values specified in the configuration database during the </a:t>
            </a:r>
            <a:r>
              <a:rPr lang="en-IN" dirty="0" err="1"/>
              <a:t>end_of_elaboration_phase</a:t>
            </a:r>
            <a:r>
              <a:rPr lang="en-IN"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Unlike Transaction Level Model (TLM) connections that are used to connect most components in a UVM </a:t>
            </a:r>
            <a:r>
              <a:rPr lang="en-IN" dirty="0" err="1"/>
              <a:t>testbench</a:t>
            </a:r>
            <a:r>
              <a:rPr lang="en-IN" dirty="0"/>
              <a:t>, the </a:t>
            </a:r>
            <a:r>
              <a:rPr lang="en-IN" dirty="0" err="1"/>
              <a:t>subsequencer</a:t>
            </a:r>
            <a:r>
              <a:rPr lang="en-IN" dirty="0"/>
              <a:t> handles are not set using a TLM connect() method, but are specified by the environment using the configuration database. It is then the job of the virtual sequencer to extract those handles from the configuration database and assign them to the two handles declared in the virtual sequencer. The actual </a:t>
            </a:r>
            <a:r>
              <a:rPr lang="en-IN" dirty="0" err="1"/>
              <a:t>subsequencers</a:t>
            </a:r>
            <a:r>
              <a:rPr lang="en-IN" dirty="0"/>
              <a:t> will be created in the </a:t>
            </a:r>
            <a:r>
              <a:rPr lang="en-IN" dirty="0" err="1"/>
              <a:t>build_phase</a:t>
            </a:r>
            <a:r>
              <a:rPr lang="en-IN" dirty="0"/>
              <a:t>(). Therefore, </a:t>
            </a:r>
            <a:r>
              <a:rPr lang="en-IN" b="1" dirty="0"/>
              <a:t>their handles will only be available to be put in the configuration database by the environment in its </a:t>
            </a:r>
            <a:r>
              <a:rPr lang="en-IN" b="1" dirty="0" err="1"/>
              <a:t>connect_phase</a:t>
            </a:r>
            <a:r>
              <a:rPr lang="en-IN" b="1" dirty="0"/>
              <a:t>(). </a:t>
            </a:r>
            <a:r>
              <a:rPr lang="en-IN" dirty="0"/>
              <a:t>Thus, the virtual sequencer will have to retrieve them in the next phase: </a:t>
            </a:r>
            <a:r>
              <a:rPr lang="en-IN" dirty="0" err="1"/>
              <a:t>end_of_elaboration_phase</a:t>
            </a:r>
            <a:r>
              <a:rPr lang="en-IN"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It can be seen from this example, that the </a:t>
            </a:r>
            <a:r>
              <a:rPr lang="en-IN" dirty="0" err="1"/>
              <a:t>vsequencer</a:t>
            </a:r>
            <a:r>
              <a:rPr lang="en-IN" dirty="0"/>
              <a:t> is just a container for the handles to </a:t>
            </a:r>
            <a:r>
              <a:rPr lang="en-IN" dirty="0" err="1"/>
              <a:t>subsequencers</a:t>
            </a:r>
            <a:r>
              <a:rPr lang="en-IN" dirty="0"/>
              <a:t> and other configuration parameters. The virtual sequences assume the virtual sequencer has been properly configured before the virtual sequences execute in the </a:t>
            </a:r>
            <a:r>
              <a:rPr lang="en-IN" dirty="0" err="1"/>
              <a:t>run_phase</a:t>
            </a:r>
            <a:r>
              <a:rPr lang="en-IN" dirty="0"/>
              <a:t>(). They can then access these configuration parameters in the virtual sequencer via </a:t>
            </a:r>
            <a:r>
              <a:rPr lang="en-IN" b="1" dirty="0"/>
              <a:t>their </a:t>
            </a:r>
            <a:r>
              <a:rPr lang="en-IN" b="1" dirty="0" err="1"/>
              <a:t>p_sequencer</a:t>
            </a:r>
            <a:r>
              <a:rPr lang="en-IN" b="1" dirty="0"/>
              <a:t> handle</a:t>
            </a:r>
            <a:r>
              <a:rPr lang="en-IN" dirty="0"/>
              <a:t>. </a:t>
            </a:r>
            <a:r>
              <a:rPr lang="en-IN" baseline="0" dirty="0"/>
              <a:t> </a:t>
            </a:r>
            <a:endParaRPr lang="en-IN" dirty="0"/>
          </a:p>
        </p:txBody>
      </p:sp>
      <p:sp>
        <p:nvSpPr>
          <p:cNvPr id="4" name="Slide Number Placeholder 3"/>
          <p:cNvSpPr>
            <a:spLocks noGrp="1"/>
          </p:cNvSpPr>
          <p:nvPr>
            <p:ph type="sldNum" sz="quarter" idx="10"/>
          </p:nvPr>
        </p:nvSpPr>
        <p:spPr/>
        <p:txBody>
          <a:bodyPr/>
          <a:lstStyle/>
          <a:p>
            <a:fld id="{7F4C51AC-E36E-447F-8A54-4FE57B7F6820}"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7CE4AEA5-0A90-4552-B95B-03CD65B93355}" type="datetimeFigureOut">
              <a:rPr lang="en-US" smtClean="0"/>
              <a:pPr/>
              <a:t>3/30/2024</a:t>
            </a:fld>
            <a:endParaRPr lang="en-IN"/>
          </a:p>
        </p:txBody>
      </p:sp>
      <p:sp>
        <p:nvSpPr>
          <p:cNvPr id="17" name="Footer Placeholder 16"/>
          <p:cNvSpPr>
            <a:spLocks noGrp="1"/>
          </p:cNvSpPr>
          <p:nvPr>
            <p:ph type="ftr" sz="quarter" idx="11"/>
          </p:nvPr>
        </p:nvSpPr>
        <p:spPr>
          <a:xfrm>
            <a:off x="5410200" y="4205288"/>
            <a:ext cx="1295400" cy="457200"/>
          </a:xfrm>
        </p:spPr>
        <p:txBody>
          <a:bodyPr/>
          <a:lstStyle/>
          <a:p>
            <a:endParaRPr lang="en-IN"/>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36BB76A6-973A-4B7F-9453-3FE42362195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CE4AEA5-0A90-4552-B95B-03CD65B93355}" type="datetimeFigureOut">
              <a:rPr lang="en-US" smtClean="0"/>
              <a:pPr/>
              <a:t>3/30/2024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B76A6-973A-4B7F-9453-3FE42362195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CE4AEA5-0A90-4552-B95B-03CD65B93355}" type="datetimeFigureOut">
              <a:rPr lang="en-US" smtClean="0"/>
              <a:pPr/>
              <a:t>3/30/2024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B76A6-973A-4B7F-9453-3FE42362195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CE4AEA5-0A90-4552-B95B-03CD65B93355}" type="datetimeFigureOut">
              <a:rPr lang="en-US" smtClean="0"/>
              <a:pPr/>
              <a:t>3/30/2024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B76A6-973A-4B7F-9453-3FE42362195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CE4AEA5-0A90-4552-B95B-03CD65B93355}" type="datetimeFigureOut">
              <a:rPr lang="en-US" smtClean="0"/>
              <a:pPr/>
              <a:t>3/30/2024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B76A6-973A-4B7F-9453-3FE42362195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CE4AEA5-0A90-4552-B95B-03CD65B93355}" type="datetimeFigureOut">
              <a:rPr lang="en-US" smtClean="0"/>
              <a:pPr/>
              <a:t>3/30/2024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BB76A6-973A-4B7F-9453-3FE42362195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7CE4AEA5-0A90-4552-B95B-03CD65B93355}" type="datetimeFigureOut">
              <a:rPr lang="en-US" smtClean="0"/>
              <a:pPr/>
              <a:t>3/30/2024</a:t>
            </a:fld>
            <a:endParaRPr lang="en-IN"/>
          </a:p>
        </p:txBody>
      </p:sp>
      <p:sp>
        <p:nvSpPr>
          <p:cNvPr id="27" name="Slide Number Placeholder 26"/>
          <p:cNvSpPr>
            <a:spLocks noGrp="1"/>
          </p:cNvSpPr>
          <p:nvPr>
            <p:ph type="sldNum" sz="quarter" idx="11"/>
          </p:nvPr>
        </p:nvSpPr>
        <p:spPr/>
        <p:txBody>
          <a:bodyPr rtlCol="0"/>
          <a:lstStyle/>
          <a:p>
            <a:fld id="{36BB76A6-973A-4B7F-9453-3FE42362195D}" type="slidenum">
              <a:rPr lang="en-IN" smtClean="0"/>
              <a:pPr/>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7CE4AEA5-0A90-4552-B95B-03CD65B93355}" type="datetimeFigureOut">
              <a:rPr lang="en-US" smtClean="0"/>
              <a:pPr/>
              <a:t>3/30/2024</a:t>
            </a:fld>
            <a:endParaRPr lang="en-IN"/>
          </a:p>
        </p:txBody>
      </p:sp>
      <p:sp>
        <p:nvSpPr>
          <p:cNvPr id="4" name="Footer Placeholder 3"/>
          <p:cNvSpPr>
            <a:spLocks noGrp="1"/>
          </p:cNvSpPr>
          <p:nvPr>
            <p:ph type="ftr" sz="quarter" idx="11"/>
          </p:nvPr>
        </p:nvSpPr>
        <p:spPr>
          <a:xfrm>
            <a:off x="5257800" y="612648"/>
            <a:ext cx="1325880" cy="457200"/>
          </a:xfrm>
        </p:spPr>
        <p:txBody>
          <a:bodyPr/>
          <a:lstStyle/>
          <a:p>
            <a:endParaRPr lang="en-IN"/>
          </a:p>
        </p:txBody>
      </p:sp>
      <p:sp>
        <p:nvSpPr>
          <p:cNvPr id="5" name="Slide Number Placeholder 4"/>
          <p:cNvSpPr>
            <a:spLocks noGrp="1"/>
          </p:cNvSpPr>
          <p:nvPr>
            <p:ph type="sldNum" sz="quarter" idx="12"/>
          </p:nvPr>
        </p:nvSpPr>
        <p:spPr>
          <a:xfrm>
            <a:off x="8174736" y="2272"/>
            <a:ext cx="762000" cy="365760"/>
          </a:xfrm>
        </p:spPr>
        <p:txBody>
          <a:bodyPr/>
          <a:lstStyle/>
          <a:p>
            <a:fld id="{36BB76A6-973A-4B7F-9453-3FE42362195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4AEA5-0A90-4552-B95B-03CD65B93355}" type="datetimeFigureOut">
              <a:rPr lang="en-US" smtClean="0"/>
              <a:pPr/>
              <a:t>3/30/2024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BB76A6-973A-4B7F-9453-3FE42362195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CE4AEA5-0A90-4552-B95B-03CD65B93355}" type="datetimeFigureOut">
              <a:rPr lang="en-US" smtClean="0"/>
              <a:pPr/>
              <a:t>3/30/2024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BB76A6-973A-4B7F-9453-3FE42362195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CE4AEA5-0A90-4552-B95B-03CD65B93355}" type="datetimeFigureOut">
              <a:rPr lang="en-US" smtClean="0"/>
              <a:pPr/>
              <a:t>3/30/2024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BB76A6-973A-4B7F-9453-3FE42362195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CE4AEA5-0A90-4552-B95B-03CD65B93355}" type="datetimeFigureOut">
              <a:rPr lang="en-US" smtClean="0"/>
              <a:pPr/>
              <a:t>3/30/2024</a:t>
            </a:fld>
            <a:endParaRPr lang="en-I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36BB76A6-973A-4B7F-9453-3FE42362195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Universal Verification Methodology</a:t>
            </a:r>
          </a:p>
        </p:txBody>
      </p:sp>
      <p:sp>
        <p:nvSpPr>
          <p:cNvPr id="3" name="Subtitle 2"/>
          <p:cNvSpPr>
            <a:spLocks noGrp="1"/>
          </p:cNvSpPr>
          <p:nvPr>
            <p:ph type="subTitle" idx="1"/>
          </p:nvPr>
        </p:nvSpPr>
        <p:spPr/>
        <p:txBody>
          <a:bodyPr/>
          <a:lstStyle/>
          <a:p>
            <a:r>
              <a:rPr lang="en-IN" dirty="0"/>
              <a:t>Simple testbench integration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6752"/>
            <a:ext cx="8229600" cy="1066800"/>
          </a:xfrm>
        </p:spPr>
        <p:txBody>
          <a:bodyPr/>
          <a:lstStyle/>
          <a:p>
            <a:endParaRPr lang="en-IN" dirty="0"/>
          </a:p>
        </p:txBody>
      </p:sp>
      <p:sp>
        <p:nvSpPr>
          <p:cNvPr id="3" name="Content Placeholder 2"/>
          <p:cNvSpPr>
            <a:spLocks noGrp="1"/>
          </p:cNvSpPr>
          <p:nvPr>
            <p:ph idx="1"/>
          </p:nvPr>
        </p:nvSpPr>
        <p:spPr/>
        <p:txBody>
          <a:bodyPr/>
          <a:lstStyle/>
          <a:p>
            <a:endParaRPr lang="en-IN"/>
          </a:p>
        </p:txBody>
      </p:sp>
      <p:pic>
        <p:nvPicPr>
          <p:cNvPr id="14338" name="Picture 2"/>
          <p:cNvPicPr>
            <a:picLocks noChangeAspect="1" noChangeArrowheads="1"/>
          </p:cNvPicPr>
          <p:nvPr/>
        </p:nvPicPr>
        <p:blipFill>
          <a:blip r:embed="rId3"/>
          <a:srcRect/>
          <a:stretch>
            <a:fillRect/>
          </a:stretch>
        </p:blipFill>
        <p:spPr bwMode="auto">
          <a:xfrm>
            <a:off x="1495447" y="1233507"/>
            <a:ext cx="6219825" cy="49815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sp>
        <p:nvSpPr>
          <p:cNvPr id="3" name="Content Placeholder 2"/>
          <p:cNvSpPr>
            <a:spLocks noGrp="1"/>
          </p:cNvSpPr>
          <p:nvPr>
            <p:ph idx="1"/>
          </p:nvPr>
        </p:nvSpPr>
        <p:spPr/>
        <p:txBody>
          <a:bodyPr/>
          <a:lstStyle/>
          <a:p>
            <a:endParaRPr lang="en-IN"/>
          </a:p>
        </p:txBody>
      </p:sp>
      <p:pic>
        <p:nvPicPr>
          <p:cNvPr id="15362" name="Picture 2"/>
          <p:cNvPicPr>
            <a:picLocks noChangeAspect="1" noChangeArrowheads="1"/>
          </p:cNvPicPr>
          <p:nvPr/>
        </p:nvPicPr>
        <p:blipFill>
          <a:blip r:embed="rId3"/>
          <a:srcRect/>
          <a:stretch>
            <a:fillRect/>
          </a:stretch>
        </p:blipFill>
        <p:spPr bwMode="auto">
          <a:xfrm>
            <a:off x="500034" y="2233614"/>
            <a:ext cx="8546586" cy="391003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Simplified Example</a:t>
            </a:r>
          </a:p>
        </p:txBody>
      </p:sp>
      <p:sp>
        <p:nvSpPr>
          <p:cNvPr id="3" name="Content Placeholder 2"/>
          <p:cNvSpPr>
            <a:spLocks noGrp="1"/>
          </p:cNvSpPr>
          <p:nvPr>
            <p:ph idx="1"/>
          </p:nvPr>
        </p:nvSpPr>
        <p:spPr/>
        <p:txBody>
          <a:bodyPr/>
          <a:lstStyle/>
          <a:p>
            <a:endParaRPr lang="en-IN"/>
          </a:p>
        </p:txBody>
      </p:sp>
      <p:pic>
        <p:nvPicPr>
          <p:cNvPr id="16386" name="Picture 2"/>
          <p:cNvPicPr>
            <a:picLocks noChangeAspect="1" noChangeArrowheads="1"/>
          </p:cNvPicPr>
          <p:nvPr/>
        </p:nvPicPr>
        <p:blipFill>
          <a:blip r:embed="rId3"/>
          <a:srcRect/>
          <a:stretch>
            <a:fillRect/>
          </a:stretch>
        </p:blipFill>
        <p:spPr bwMode="auto">
          <a:xfrm>
            <a:off x="500034" y="2786058"/>
            <a:ext cx="6940051" cy="221457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066800"/>
          </a:xfrm>
        </p:spPr>
        <p:txBody>
          <a:bodyPr/>
          <a:lstStyle/>
          <a:p>
            <a:r>
              <a:rPr lang="en-IN" dirty="0"/>
              <a:t>Virtual Sequences</a:t>
            </a:r>
          </a:p>
        </p:txBody>
      </p:sp>
      <p:sp>
        <p:nvSpPr>
          <p:cNvPr id="3" name="Content Placeholder 2"/>
          <p:cNvSpPr>
            <a:spLocks noGrp="1"/>
          </p:cNvSpPr>
          <p:nvPr>
            <p:ph idx="1"/>
          </p:nvPr>
        </p:nvSpPr>
        <p:spPr>
          <a:xfrm>
            <a:off x="142844" y="1071546"/>
            <a:ext cx="8229600" cy="4325112"/>
          </a:xfrm>
        </p:spPr>
        <p:txBody>
          <a:bodyPr/>
          <a:lstStyle/>
          <a:p>
            <a:r>
              <a:rPr lang="en-IN" dirty="0"/>
              <a:t>A container to start </a:t>
            </a:r>
          </a:p>
          <a:p>
            <a:pPr>
              <a:buNone/>
            </a:pPr>
            <a:r>
              <a:rPr lang="en-IN" dirty="0"/>
              <a:t>multiple sequences on </a:t>
            </a:r>
          </a:p>
          <a:p>
            <a:pPr>
              <a:buNone/>
            </a:pPr>
            <a:r>
              <a:rPr lang="en-IN" dirty="0"/>
              <a:t>different sequencers in </a:t>
            </a:r>
          </a:p>
          <a:p>
            <a:pPr>
              <a:buNone/>
            </a:pPr>
            <a:r>
              <a:rPr lang="en-IN" dirty="0"/>
              <a:t>the environment. </a:t>
            </a:r>
          </a:p>
        </p:txBody>
      </p:sp>
      <p:pic>
        <p:nvPicPr>
          <p:cNvPr id="3074" name="Picture 2"/>
          <p:cNvPicPr>
            <a:picLocks noChangeAspect="1" noChangeArrowheads="1"/>
          </p:cNvPicPr>
          <p:nvPr/>
        </p:nvPicPr>
        <p:blipFill>
          <a:blip r:embed="rId3"/>
          <a:srcRect/>
          <a:stretch>
            <a:fillRect/>
          </a:stretch>
        </p:blipFill>
        <p:spPr bwMode="auto">
          <a:xfrm>
            <a:off x="3929058" y="1028723"/>
            <a:ext cx="5072099" cy="57656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3"/>
          <a:srcRect/>
          <a:stretch>
            <a:fillRect/>
          </a:stretch>
        </p:blipFill>
        <p:spPr bwMode="auto">
          <a:xfrm>
            <a:off x="285720" y="642918"/>
            <a:ext cx="6429420" cy="5957007"/>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5122" name="Picture 2"/>
          <p:cNvPicPr>
            <a:picLocks noChangeAspect="1" noChangeArrowheads="1"/>
          </p:cNvPicPr>
          <p:nvPr/>
        </p:nvPicPr>
        <p:blipFill>
          <a:blip r:embed="rId3"/>
          <a:srcRect/>
          <a:stretch>
            <a:fillRect/>
          </a:stretch>
        </p:blipFill>
        <p:spPr bwMode="auto">
          <a:xfrm>
            <a:off x="642910" y="1702098"/>
            <a:ext cx="7858180" cy="379860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6146" name="Picture 2"/>
          <p:cNvPicPr>
            <a:picLocks noChangeAspect="1" noChangeArrowheads="1"/>
          </p:cNvPicPr>
          <p:nvPr/>
        </p:nvPicPr>
        <p:blipFill>
          <a:blip r:embed="rId3"/>
          <a:srcRect/>
          <a:stretch>
            <a:fillRect/>
          </a:stretch>
        </p:blipFill>
        <p:spPr bwMode="auto">
          <a:xfrm>
            <a:off x="571472" y="1000108"/>
            <a:ext cx="7613862" cy="521497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170" name="Picture 2"/>
          <p:cNvPicPr>
            <a:picLocks noGrp="1" noChangeAspect="1" noChangeArrowheads="1"/>
          </p:cNvPicPr>
          <p:nvPr>
            <p:ph idx="1"/>
          </p:nvPr>
        </p:nvPicPr>
        <p:blipFill>
          <a:blip r:embed="rId3"/>
          <a:srcRect/>
          <a:stretch>
            <a:fillRect/>
          </a:stretch>
        </p:blipFill>
        <p:spPr bwMode="auto">
          <a:xfrm>
            <a:off x="500033" y="2214554"/>
            <a:ext cx="7958093" cy="3857652"/>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methods to execute sequences</a:t>
            </a:r>
          </a:p>
        </p:txBody>
      </p:sp>
      <p:sp>
        <p:nvSpPr>
          <p:cNvPr id="3" name="Content Placeholder 2"/>
          <p:cNvSpPr>
            <a:spLocks noGrp="1"/>
          </p:cNvSpPr>
          <p:nvPr>
            <p:ph idx="1"/>
          </p:nvPr>
        </p:nvSpPr>
        <p:spPr/>
        <p:txBody>
          <a:bodyPr/>
          <a:lstStyle/>
          <a:p>
            <a:r>
              <a:rPr lang="en-IN" dirty="0"/>
              <a:t>`</a:t>
            </a:r>
            <a:r>
              <a:rPr lang="en-IN" dirty="0" err="1"/>
              <a:t>uvm_do</a:t>
            </a:r>
            <a:r>
              <a:rPr lang="en-IN" dirty="0"/>
              <a:t>  - easiest to use, but less simulation efficient</a:t>
            </a:r>
          </a:p>
          <a:p>
            <a:endParaRPr lang="en-IN" dirty="0"/>
          </a:p>
          <a:p>
            <a:endParaRPr lang="en-IN" dirty="0"/>
          </a:p>
          <a:p>
            <a:r>
              <a:rPr lang="en-IN" dirty="0"/>
              <a:t>randomize() with start()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Checking for DUT correctness</a:t>
            </a:r>
          </a:p>
        </p:txBody>
      </p:sp>
      <p:sp>
        <p:nvSpPr>
          <p:cNvPr id="3" name="Content Placeholder 2"/>
          <p:cNvSpPr>
            <a:spLocks noGrp="1"/>
          </p:cNvSpPr>
          <p:nvPr>
            <p:ph idx="1"/>
          </p:nvPr>
        </p:nvSpPr>
        <p:spPr/>
        <p:txBody>
          <a:bodyPr/>
          <a:lstStyle/>
          <a:p>
            <a:r>
              <a:rPr lang="en-IN" dirty="0"/>
              <a:t>Assertions – Derived from the specification or from the implementation and ensure correct timing </a:t>
            </a:r>
            <a:r>
              <a:rPr lang="en-IN" dirty="0" err="1"/>
              <a:t>behavior</a:t>
            </a:r>
            <a:r>
              <a:rPr lang="en-IN" dirty="0"/>
              <a:t>. Assertions typically focus on signal-level activity.</a:t>
            </a:r>
          </a:p>
          <a:p>
            <a:endParaRPr lang="en-IN" dirty="0"/>
          </a:p>
          <a:p>
            <a:r>
              <a:rPr lang="en-IN" dirty="0"/>
              <a:t>Data-checkers – Ensure overall device correctness.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066800"/>
          </a:xfrm>
        </p:spPr>
        <p:txBody>
          <a:bodyPr/>
          <a:lstStyle/>
          <a:p>
            <a:r>
              <a:rPr lang="en-IN" dirty="0"/>
              <a:t>UVM Virtual Sequencer </a:t>
            </a:r>
          </a:p>
        </p:txBody>
      </p:sp>
      <p:sp>
        <p:nvSpPr>
          <p:cNvPr id="3" name="Content Placeholder 2"/>
          <p:cNvSpPr>
            <a:spLocks noGrp="1"/>
          </p:cNvSpPr>
          <p:nvPr>
            <p:ph idx="1"/>
          </p:nvPr>
        </p:nvSpPr>
        <p:spPr/>
        <p:txBody>
          <a:bodyPr/>
          <a:lstStyle/>
          <a:p>
            <a:endParaRPr lang="en-IN"/>
          </a:p>
        </p:txBody>
      </p:sp>
      <p:pic>
        <p:nvPicPr>
          <p:cNvPr id="8194" name="Picture 2"/>
          <p:cNvPicPr>
            <a:picLocks noChangeAspect="1" noChangeArrowheads="1"/>
          </p:cNvPicPr>
          <p:nvPr/>
        </p:nvPicPr>
        <p:blipFill>
          <a:blip r:embed="rId3"/>
          <a:srcRect/>
          <a:stretch>
            <a:fillRect/>
          </a:stretch>
        </p:blipFill>
        <p:spPr bwMode="auto">
          <a:xfrm>
            <a:off x="2381269" y="1071546"/>
            <a:ext cx="5050909" cy="5786478"/>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 coverage model</a:t>
            </a:r>
          </a:p>
        </p:txBody>
      </p:sp>
      <p:sp>
        <p:nvSpPr>
          <p:cNvPr id="3" name="Content Placeholder 2"/>
          <p:cNvSpPr>
            <a:spLocks noGrp="1"/>
          </p:cNvSpPr>
          <p:nvPr>
            <p:ph idx="1"/>
          </p:nvPr>
        </p:nvSpPr>
        <p:spPr/>
        <p:txBody>
          <a:bodyPr/>
          <a:lstStyle/>
          <a:p>
            <a:pPr marL="624078" indent="-514350">
              <a:buFont typeface="+mj-lt"/>
              <a:buAutoNum type="arabicPeriod"/>
            </a:pPr>
            <a:r>
              <a:rPr lang="en-IN" dirty="0"/>
              <a:t>Selecting a coverage method</a:t>
            </a:r>
          </a:p>
          <a:p>
            <a:pPr marL="624078" indent="-514350">
              <a:buFont typeface="+mj-lt"/>
              <a:buAutoNum type="arabicPeriod"/>
            </a:pPr>
            <a:endParaRPr lang="en-IN" dirty="0"/>
          </a:p>
          <a:p>
            <a:pPr marL="624078" indent="-514350">
              <a:buFont typeface="+mj-lt"/>
              <a:buAutoNum type="arabicPeriod"/>
            </a:pPr>
            <a:endParaRPr lang="en-IN" dirty="0"/>
          </a:p>
          <a:p>
            <a:pPr marL="624078" indent="-514350">
              <a:buFont typeface="+mj-lt"/>
              <a:buAutoNum type="arabicPeriod"/>
            </a:pPr>
            <a:r>
              <a:rPr lang="en-IN" dirty="0"/>
              <a:t>Implementing a Functional Coverage Model</a:t>
            </a:r>
          </a:p>
          <a:p>
            <a:pPr marL="624078" indent="-514350">
              <a:buFont typeface="+mj-lt"/>
              <a:buAutoNum type="arabicPeriod"/>
            </a:pPr>
            <a:endParaRPr lang="en-IN" dirty="0"/>
          </a:p>
          <a:p>
            <a:pPr marL="624078" indent="-514350">
              <a:buFont typeface="+mj-lt"/>
              <a:buAutoNum type="arabicPeriod"/>
            </a:pPr>
            <a:endParaRPr lang="en-IN" dirty="0"/>
          </a:p>
          <a:p>
            <a:pPr marL="624078" indent="-514350">
              <a:buFont typeface="+mj-lt"/>
              <a:buAutoNum type="arabicPeriod"/>
            </a:pPr>
            <a:r>
              <a:rPr lang="en-IN" dirty="0"/>
              <a:t>Enabling and Disabling Coverage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Selecting a Coverage Model</a:t>
            </a:r>
          </a:p>
        </p:txBody>
      </p:sp>
      <p:sp>
        <p:nvSpPr>
          <p:cNvPr id="3" name="Content Placeholder 2"/>
          <p:cNvSpPr>
            <a:spLocks noGrp="1"/>
          </p:cNvSpPr>
          <p:nvPr>
            <p:ph idx="1"/>
          </p:nvPr>
        </p:nvSpPr>
        <p:spPr/>
        <p:txBody>
          <a:bodyPr/>
          <a:lstStyle/>
          <a:p>
            <a:pPr>
              <a:buNone/>
            </a:pPr>
            <a:r>
              <a:rPr lang="en-IN" dirty="0"/>
              <a:t>Explicit Coverage</a:t>
            </a:r>
          </a:p>
          <a:p>
            <a:r>
              <a:rPr lang="en-IN" dirty="0"/>
              <a:t>User-defined coverage</a:t>
            </a:r>
          </a:p>
          <a:p>
            <a:r>
              <a:rPr lang="en-IN" dirty="0"/>
              <a:t>User specifies coverage goals, needed values, and collection time</a:t>
            </a:r>
          </a:p>
          <a:p>
            <a:r>
              <a:rPr lang="en-IN" dirty="0" err="1"/>
              <a:t>Eg</a:t>
            </a:r>
            <a:r>
              <a:rPr lang="en-IN" dirty="0"/>
              <a:t>: Functional coverage</a:t>
            </a:r>
          </a:p>
          <a:p>
            <a:r>
              <a:rPr lang="en-IN" dirty="0"/>
              <a:t>Disadvantage: missing goals are not taken into account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Selecting a Coverage Model</a:t>
            </a:r>
          </a:p>
        </p:txBody>
      </p:sp>
      <p:sp>
        <p:nvSpPr>
          <p:cNvPr id="3" name="Content Placeholder 2"/>
          <p:cNvSpPr>
            <a:spLocks noGrp="1"/>
          </p:cNvSpPr>
          <p:nvPr>
            <p:ph idx="1"/>
          </p:nvPr>
        </p:nvSpPr>
        <p:spPr/>
        <p:txBody>
          <a:bodyPr/>
          <a:lstStyle/>
          <a:p>
            <a:pPr>
              <a:buNone/>
            </a:pPr>
            <a:r>
              <a:rPr lang="en-IN" dirty="0"/>
              <a:t>Implicit Coverage</a:t>
            </a:r>
          </a:p>
          <a:p>
            <a:r>
              <a:rPr lang="en-IN" dirty="0"/>
              <a:t>Done with automatic metrics that are driven from RTL or other metrics already existing in code</a:t>
            </a:r>
          </a:p>
          <a:p>
            <a:r>
              <a:rPr lang="en-IN" dirty="0" err="1"/>
              <a:t>Eg</a:t>
            </a:r>
            <a:r>
              <a:rPr lang="en-IN" dirty="0"/>
              <a:t>: code coverage, expression coverage, FSM coverage</a:t>
            </a:r>
          </a:p>
          <a:p>
            <a:r>
              <a:rPr lang="en-IN" dirty="0"/>
              <a:t>Disadvantage: difficult to map the coverage requirements to the verification goals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Implementing a Functional Coverage Model</a:t>
            </a:r>
          </a:p>
        </p:txBody>
      </p:sp>
      <p:sp>
        <p:nvSpPr>
          <p:cNvPr id="3" name="Content Placeholder 2"/>
          <p:cNvSpPr>
            <a:spLocks noGrp="1"/>
          </p:cNvSpPr>
          <p:nvPr>
            <p:ph idx="1"/>
          </p:nvPr>
        </p:nvSpPr>
        <p:spPr/>
        <p:txBody>
          <a:bodyPr/>
          <a:lstStyle/>
          <a:p>
            <a:r>
              <a:rPr lang="en-IN" dirty="0"/>
              <a:t>Protocol-specific functional coverage model</a:t>
            </a:r>
          </a:p>
          <a:p>
            <a:endParaRPr lang="en-IN" dirty="0"/>
          </a:p>
          <a:p>
            <a:r>
              <a:rPr lang="en-IN" dirty="0"/>
              <a:t>Disable some coverage unimportant aspects or don’t need to be verified</a:t>
            </a:r>
          </a:p>
          <a:p>
            <a:endParaRPr lang="en-IN" dirty="0"/>
          </a:p>
          <a:p>
            <a:r>
              <a:rPr lang="en-IN" dirty="0"/>
              <a:t>Extend the functional-coverage model and create associations between verification component coverage and other system attributes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Enabling and Disabling Coverage</a:t>
            </a:r>
          </a:p>
        </p:txBody>
      </p:sp>
      <p:sp>
        <p:nvSpPr>
          <p:cNvPr id="3" name="Content Placeholder 2"/>
          <p:cNvSpPr>
            <a:spLocks noGrp="1"/>
          </p:cNvSpPr>
          <p:nvPr>
            <p:ph idx="1"/>
          </p:nvPr>
        </p:nvSpPr>
        <p:spPr/>
        <p:txBody>
          <a:bodyPr/>
          <a:lstStyle/>
          <a:p>
            <a:r>
              <a:rPr lang="en-IN" dirty="0"/>
              <a:t>To disable coverage before the environment is created, use </a:t>
            </a:r>
            <a:r>
              <a:rPr lang="en-IN" dirty="0" err="1"/>
              <a:t>uvm_config_db</a:t>
            </a:r>
            <a:r>
              <a:rPr lang="en-IN" dirty="0"/>
              <a:t> interface. </a:t>
            </a:r>
          </a:p>
          <a:p>
            <a:endParaRPr lang="en-IN" dirty="0"/>
          </a:p>
          <a:p>
            <a:endParaRPr lang="en-IN" dirty="0"/>
          </a:p>
          <a:p>
            <a:r>
              <a:rPr lang="en-IN" dirty="0"/>
              <a:t>Once the environment is created, the property can be set directly.</a:t>
            </a:r>
          </a:p>
        </p:txBody>
      </p:sp>
      <p:pic>
        <p:nvPicPr>
          <p:cNvPr id="17410" name="Picture 2"/>
          <p:cNvPicPr>
            <a:picLocks noChangeAspect="1" noChangeArrowheads="1"/>
          </p:cNvPicPr>
          <p:nvPr/>
        </p:nvPicPr>
        <p:blipFill>
          <a:blip r:embed="rId2"/>
          <a:srcRect/>
          <a:stretch>
            <a:fillRect/>
          </a:stretch>
        </p:blipFill>
        <p:spPr bwMode="auto">
          <a:xfrm>
            <a:off x="500034" y="3361795"/>
            <a:ext cx="8215370" cy="352957"/>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a:srcRect/>
          <a:stretch>
            <a:fillRect/>
          </a:stretch>
        </p:blipFill>
        <p:spPr bwMode="auto">
          <a:xfrm>
            <a:off x="785786" y="5143511"/>
            <a:ext cx="6143668" cy="417531"/>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6316"/>
            <a:ext cx="8229600" cy="1066800"/>
          </a:xfrm>
        </p:spPr>
        <p:txBody>
          <a:bodyPr/>
          <a:lstStyle/>
          <a:p>
            <a:r>
              <a:rPr lang="en-IN" dirty="0"/>
              <a:t>Example</a:t>
            </a:r>
          </a:p>
        </p:txBody>
      </p:sp>
      <p:sp>
        <p:nvSpPr>
          <p:cNvPr id="3" name="Content Placeholder 2"/>
          <p:cNvSpPr>
            <a:spLocks noGrp="1"/>
          </p:cNvSpPr>
          <p:nvPr>
            <p:ph idx="1"/>
          </p:nvPr>
        </p:nvSpPr>
        <p:spPr/>
        <p:txBody>
          <a:bodyPr/>
          <a:lstStyle/>
          <a:p>
            <a:endParaRPr lang="en-IN"/>
          </a:p>
        </p:txBody>
      </p:sp>
      <p:pic>
        <p:nvPicPr>
          <p:cNvPr id="9218" name="Picture 2"/>
          <p:cNvPicPr>
            <a:picLocks noChangeAspect="1" noChangeArrowheads="1"/>
          </p:cNvPicPr>
          <p:nvPr/>
        </p:nvPicPr>
        <p:blipFill>
          <a:blip r:embed="rId3"/>
          <a:srcRect/>
          <a:stretch>
            <a:fillRect/>
          </a:stretch>
        </p:blipFill>
        <p:spPr bwMode="auto">
          <a:xfrm>
            <a:off x="500034" y="2597824"/>
            <a:ext cx="8358246" cy="333150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42" name="Picture 2"/>
          <p:cNvPicPr>
            <a:picLocks noChangeAspect="1" noChangeArrowheads="1"/>
          </p:cNvPicPr>
          <p:nvPr/>
        </p:nvPicPr>
        <p:blipFill>
          <a:blip r:embed="rId3"/>
          <a:srcRect/>
          <a:stretch>
            <a:fillRect/>
          </a:stretch>
        </p:blipFill>
        <p:spPr bwMode="auto">
          <a:xfrm>
            <a:off x="500034" y="1643050"/>
            <a:ext cx="8215370" cy="467665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1266" name="Picture 2"/>
          <p:cNvPicPr>
            <a:picLocks noChangeAspect="1" noChangeArrowheads="1"/>
          </p:cNvPicPr>
          <p:nvPr/>
        </p:nvPicPr>
        <p:blipFill>
          <a:blip r:embed="rId2"/>
          <a:srcRect/>
          <a:stretch>
            <a:fillRect/>
          </a:stretch>
        </p:blipFill>
        <p:spPr bwMode="auto">
          <a:xfrm>
            <a:off x="0" y="0"/>
            <a:ext cx="5929322" cy="6759687"/>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2214546" y="714356"/>
            <a:ext cx="6961445" cy="200026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When do we need a virtual sequencer?</a:t>
            </a:r>
          </a:p>
        </p:txBody>
      </p:sp>
      <p:sp>
        <p:nvSpPr>
          <p:cNvPr id="3" name="Content Placeholder 2"/>
          <p:cNvSpPr>
            <a:spLocks noGrp="1"/>
          </p:cNvSpPr>
          <p:nvPr>
            <p:ph idx="1"/>
          </p:nvPr>
        </p:nvSpPr>
        <p:spPr/>
        <p:txBody>
          <a:bodyPr/>
          <a:lstStyle/>
          <a:p>
            <a:endParaRPr lang="en-IN" dirty="0"/>
          </a:p>
        </p:txBody>
      </p:sp>
      <p:pic>
        <p:nvPicPr>
          <p:cNvPr id="12290" name="Picture 2"/>
          <p:cNvPicPr>
            <a:picLocks noChangeAspect="1" noChangeArrowheads="1"/>
          </p:cNvPicPr>
          <p:nvPr/>
        </p:nvPicPr>
        <p:blipFill>
          <a:blip r:embed="rId3"/>
          <a:srcRect/>
          <a:stretch>
            <a:fillRect/>
          </a:stretch>
        </p:blipFill>
        <p:spPr bwMode="auto">
          <a:xfrm>
            <a:off x="571472" y="2285992"/>
            <a:ext cx="1695450" cy="3724275"/>
          </a:xfrm>
          <a:prstGeom prst="rect">
            <a:avLst/>
          </a:prstGeom>
          <a:noFill/>
          <a:ln w="9525">
            <a:noFill/>
            <a:miter lim="800000"/>
            <a:headEnd/>
            <a:tailEnd/>
          </a:ln>
          <a:effectLst/>
        </p:spPr>
      </p:pic>
      <p:pic>
        <p:nvPicPr>
          <p:cNvPr id="12291" name="Picture 3"/>
          <p:cNvPicPr>
            <a:picLocks noChangeAspect="1" noChangeArrowheads="1"/>
          </p:cNvPicPr>
          <p:nvPr/>
        </p:nvPicPr>
        <p:blipFill>
          <a:blip r:embed="rId4"/>
          <a:srcRect/>
          <a:stretch>
            <a:fillRect/>
          </a:stretch>
        </p:blipFill>
        <p:spPr bwMode="auto">
          <a:xfrm>
            <a:off x="3343280" y="2376499"/>
            <a:ext cx="1943100" cy="2695575"/>
          </a:xfrm>
          <a:prstGeom prst="rect">
            <a:avLst/>
          </a:prstGeom>
          <a:noFill/>
          <a:ln w="9525">
            <a:noFill/>
            <a:miter lim="800000"/>
            <a:headEnd/>
            <a:tailEnd/>
          </a:ln>
          <a:effectLst/>
        </p:spPr>
      </p:pic>
      <p:pic>
        <p:nvPicPr>
          <p:cNvPr id="12292" name="Picture 4"/>
          <p:cNvPicPr>
            <a:picLocks noChangeAspect="1" noChangeArrowheads="1"/>
          </p:cNvPicPr>
          <p:nvPr/>
        </p:nvPicPr>
        <p:blipFill>
          <a:blip r:embed="rId5"/>
          <a:srcRect/>
          <a:stretch>
            <a:fillRect/>
          </a:stretch>
        </p:blipFill>
        <p:spPr bwMode="auto">
          <a:xfrm>
            <a:off x="3786182" y="5072074"/>
            <a:ext cx="971550" cy="962025"/>
          </a:xfrm>
          <a:prstGeom prst="rect">
            <a:avLst/>
          </a:prstGeom>
          <a:noFill/>
          <a:ln w="9525">
            <a:noFill/>
            <a:miter lim="800000"/>
            <a:headEnd/>
            <a:tailEnd/>
          </a:ln>
          <a:effectLst/>
        </p:spPr>
      </p:pic>
      <p:pic>
        <p:nvPicPr>
          <p:cNvPr id="12293" name="Picture 5"/>
          <p:cNvPicPr>
            <a:picLocks noChangeAspect="1" noChangeArrowheads="1"/>
          </p:cNvPicPr>
          <p:nvPr/>
        </p:nvPicPr>
        <p:blipFill>
          <a:blip r:embed="rId6"/>
          <a:srcRect/>
          <a:stretch>
            <a:fillRect/>
          </a:stretch>
        </p:blipFill>
        <p:spPr bwMode="auto">
          <a:xfrm>
            <a:off x="6929454" y="2486024"/>
            <a:ext cx="1962150" cy="3419475"/>
          </a:xfrm>
          <a:prstGeom prst="rect">
            <a:avLst/>
          </a:prstGeom>
          <a:noFill/>
          <a:ln w="9525">
            <a:noFill/>
            <a:miter lim="800000"/>
            <a:headEnd/>
            <a:tailEnd/>
          </a:ln>
          <a:effectLst/>
        </p:spPr>
      </p:pic>
      <p:pic>
        <p:nvPicPr>
          <p:cNvPr id="12294" name="Picture 6"/>
          <p:cNvPicPr>
            <a:picLocks noChangeAspect="1" noChangeArrowheads="1"/>
          </p:cNvPicPr>
          <p:nvPr/>
        </p:nvPicPr>
        <p:blipFill>
          <a:blip r:embed="rId7"/>
          <a:srcRect/>
          <a:stretch>
            <a:fillRect/>
          </a:stretch>
        </p:blipFill>
        <p:spPr bwMode="auto">
          <a:xfrm>
            <a:off x="5767403" y="5343544"/>
            <a:ext cx="1019175" cy="800100"/>
          </a:xfrm>
          <a:prstGeom prst="rect">
            <a:avLst/>
          </a:prstGeom>
          <a:noFill/>
          <a:ln w="9525">
            <a:noFill/>
            <a:miter lim="800000"/>
            <a:headEnd/>
            <a:tailEnd/>
          </a:ln>
          <a:effectLst/>
        </p:spPr>
      </p:pic>
      <p:pic>
        <p:nvPicPr>
          <p:cNvPr id="12295" name="Picture 7"/>
          <p:cNvPicPr>
            <a:picLocks noChangeAspect="1" noChangeArrowheads="1"/>
          </p:cNvPicPr>
          <p:nvPr/>
        </p:nvPicPr>
        <p:blipFill>
          <a:blip r:embed="rId8"/>
          <a:srcRect/>
          <a:stretch>
            <a:fillRect/>
          </a:stretch>
        </p:blipFill>
        <p:spPr bwMode="auto">
          <a:xfrm>
            <a:off x="6357954" y="4562494"/>
            <a:ext cx="571500" cy="7810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29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9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Why “virtual” sequencer/sequence</a:t>
            </a:r>
          </a:p>
        </p:txBody>
      </p:sp>
      <p:sp>
        <p:nvSpPr>
          <p:cNvPr id="3" name="Content Placeholder 2"/>
          <p:cNvSpPr>
            <a:spLocks noGrp="1"/>
          </p:cNvSpPr>
          <p:nvPr>
            <p:ph idx="1"/>
          </p:nvPr>
        </p:nvSpPr>
        <p:spPr/>
        <p:txBody>
          <a:bodyPr/>
          <a:lstStyle/>
          <a:p>
            <a:r>
              <a:rPr lang="en-IN" dirty="0"/>
              <a:t>Unlike SV virtual classes, virtual methods, and virtual  interfaces, “virtual” keyword not required for virtual sequencers or virtual sequences.</a:t>
            </a:r>
          </a:p>
          <a:p>
            <a:endParaRPr lang="en-IN" dirty="0"/>
          </a:p>
          <a:p>
            <a:r>
              <a:rPr lang="en-IN" dirty="0"/>
              <a:t>There is no </a:t>
            </a:r>
            <a:r>
              <a:rPr lang="en-IN" dirty="0" err="1"/>
              <a:t>uvm_virtual_sequencer</a:t>
            </a:r>
            <a:r>
              <a:rPr lang="en-IN" dirty="0"/>
              <a:t> or </a:t>
            </a:r>
            <a:r>
              <a:rPr lang="en-IN" dirty="0" err="1"/>
              <a:t>uvm_virtual_sequence</a:t>
            </a:r>
            <a:r>
              <a:rPr lang="en-IN" dirty="0"/>
              <a:t> base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 why “virtual”?</a:t>
            </a:r>
          </a:p>
        </p:txBody>
      </p:sp>
      <p:sp>
        <p:nvSpPr>
          <p:cNvPr id="3" name="Content Placeholder 2"/>
          <p:cNvSpPr>
            <a:spLocks noGrp="1"/>
          </p:cNvSpPr>
          <p:nvPr>
            <p:ph idx="1"/>
          </p:nvPr>
        </p:nvSpPr>
        <p:spPr/>
        <p:txBody>
          <a:bodyPr/>
          <a:lstStyle/>
          <a:p>
            <a:pPr>
              <a:buNone/>
            </a:pPr>
            <a:r>
              <a:rPr lang="en-IN" dirty="0"/>
              <a:t>3 attributes of a virtual sequencer:-</a:t>
            </a:r>
          </a:p>
          <a:p>
            <a:r>
              <a:rPr lang="en-IN" dirty="0"/>
              <a:t>Controls other sequencers</a:t>
            </a:r>
          </a:p>
          <a:p>
            <a:r>
              <a:rPr lang="en-IN" dirty="0"/>
              <a:t>Not attached to a driver </a:t>
            </a:r>
          </a:p>
          <a:p>
            <a:r>
              <a:rPr lang="en-IN" dirty="0"/>
              <a:t>Does not process items itself</a:t>
            </a:r>
          </a:p>
        </p:txBody>
      </p:sp>
      <p:pic>
        <p:nvPicPr>
          <p:cNvPr id="13315" name="Picture 3"/>
          <p:cNvPicPr>
            <a:picLocks noChangeAspect="1" noChangeArrowheads="1"/>
          </p:cNvPicPr>
          <p:nvPr/>
        </p:nvPicPr>
        <p:blipFill>
          <a:blip r:embed="rId3"/>
          <a:srcRect/>
          <a:stretch>
            <a:fillRect/>
          </a:stretch>
        </p:blipFill>
        <p:spPr bwMode="auto">
          <a:xfrm>
            <a:off x="5929322" y="2714620"/>
            <a:ext cx="3214710" cy="390863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Three virtual sequencer modes</a:t>
            </a:r>
          </a:p>
        </p:txBody>
      </p:sp>
      <p:sp>
        <p:nvSpPr>
          <p:cNvPr id="3" name="Content Placeholder 2"/>
          <p:cNvSpPr>
            <a:spLocks noGrp="1"/>
          </p:cNvSpPr>
          <p:nvPr>
            <p:ph idx="1"/>
          </p:nvPr>
        </p:nvSpPr>
        <p:spPr/>
        <p:txBody>
          <a:bodyPr>
            <a:normAutofit lnSpcReduction="10000"/>
          </a:bodyPr>
          <a:lstStyle/>
          <a:p>
            <a:pPr>
              <a:buNone/>
            </a:pPr>
            <a:r>
              <a:rPr lang="en-IN" dirty="0"/>
              <a:t>3 ways in which virtual sequencers interact with sub-sequencers:-</a:t>
            </a:r>
          </a:p>
          <a:p>
            <a:r>
              <a:rPr lang="en-IN" dirty="0"/>
              <a:t>“Business as usual” – Virtual sequencers and sub-sequencers send transactions simultaneously</a:t>
            </a:r>
          </a:p>
          <a:p>
            <a:r>
              <a:rPr lang="en-IN" dirty="0"/>
              <a:t>Disable sub-sequencers – Only virtual sequencer is driving</a:t>
            </a:r>
          </a:p>
          <a:p>
            <a:r>
              <a:rPr lang="en-IN" dirty="0"/>
              <a:t>Using grab() and </a:t>
            </a:r>
            <a:r>
              <a:rPr lang="en-IN" dirty="0" err="1"/>
              <a:t>ungrab</a:t>
            </a:r>
            <a:r>
              <a:rPr lang="en-IN" dirty="0"/>
              <a:t>() – Virtual sequencer takes control of the underlying driver(s) for a limited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5079F9AA3DAE41BFFDB638BE5E8259" ma:contentTypeVersion="6" ma:contentTypeDescription="Create a new document." ma:contentTypeScope="" ma:versionID="e447706cd7bc770021917c3b0dcd44f8">
  <xsd:schema xmlns:xsd="http://www.w3.org/2001/XMLSchema" xmlns:xs="http://www.w3.org/2001/XMLSchema" xmlns:p="http://schemas.microsoft.com/office/2006/metadata/properties" xmlns:ns2="96b73ab5-af18-480c-badd-1b0e5ede93fa" xmlns:ns3="3109cd0c-d8c1-4d47-9e22-692d78df58d8" targetNamespace="http://schemas.microsoft.com/office/2006/metadata/properties" ma:root="true" ma:fieldsID="7419a103cdc88d2e1ae7a40fda4cc0d6" ns2:_="" ns3:_="">
    <xsd:import namespace="96b73ab5-af18-480c-badd-1b0e5ede93fa"/>
    <xsd:import namespace="3109cd0c-d8c1-4d47-9e22-692d78df58d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b73ab5-af18-480c-badd-1b0e5ede93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109cd0c-d8c1-4d47-9e22-692d78df58d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D5A03F-A0B8-4FB1-98E1-FDA976D152E0}"/>
</file>

<file path=customXml/itemProps2.xml><?xml version="1.0" encoding="utf-8"?>
<ds:datastoreItem xmlns:ds="http://schemas.openxmlformats.org/officeDocument/2006/customXml" ds:itemID="{9E4298D5-A871-4773-B538-8DC20A23BBCC}"/>
</file>

<file path=customXml/itemProps3.xml><?xml version="1.0" encoding="utf-8"?>
<ds:datastoreItem xmlns:ds="http://schemas.openxmlformats.org/officeDocument/2006/customXml" ds:itemID="{FA3CFAC6-BF17-407F-B3C1-99C7B62EFA40}"/>
</file>

<file path=docProps/app.xml><?xml version="1.0" encoding="utf-8"?>
<Properties xmlns="http://schemas.openxmlformats.org/officeDocument/2006/extended-properties" xmlns:vt="http://schemas.openxmlformats.org/officeDocument/2006/docPropsVTypes">
  <Template>Urban</Template>
  <TotalTime>2629</TotalTime>
  <Words>2045</Words>
  <Application>Microsoft Office PowerPoint</Application>
  <PresentationFormat>On-screen Show (4:3)</PresentationFormat>
  <Paragraphs>136</Paragraphs>
  <Slides>24</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Georgia</vt:lpstr>
      <vt:lpstr>Trebuchet MS</vt:lpstr>
      <vt:lpstr>Wingdings 2</vt:lpstr>
      <vt:lpstr>Urban</vt:lpstr>
      <vt:lpstr>Universal Verification Methodology</vt:lpstr>
      <vt:lpstr>UVM Virtual Sequencer </vt:lpstr>
      <vt:lpstr>Example</vt:lpstr>
      <vt:lpstr>PowerPoint Presentation</vt:lpstr>
      <vt:lpstr>PowerPoint Presentation</vt:lpstr>
      <vt:lpstr>When do we need a virtual sequencer?</vt:lpstr>
      <vt:lpstr>Why “virtual” sequencer/sequence</vt:lpstr>
      <vt:lpstr>So, why “virtual”?</vt:lpstr>
      <vt:lpstr>Three virtual sequencer modes</vt:lpstr>
      <vt:lpstr>PowerPoint Presentation</vt:lpstr>
      <vt:lpstr>Example</vt:lpstr>
      <vt:lpstr>Simplified Example</vt:lpstr>
      <vt:lpstr>Virtual Sequences</vt:lpstr>
      <vt:lpstr>PowerPoint Presentation</vt:lpstr>
      <vt:lpstr>PowerPoint Presentation</vt:lpstr>
      <vt:lpstr>PowerPoint Presentation</vt:lpstr>
      <vt:lpstr>PowerPoint Presentation</vt:lpstr>
      <vt:lpstr>2 methods to execute sequences</vt:lpstr>
      <vt:lpstr>Checking for DUT correctness</vt:lpstr>
      <vt:lpstr>Implementing a coverage model</vt:lpstr>
      <vt:lpstr>Selecting a Coverage Model</vt:lpstr>
      <vt:lpstr>Selecting a Coverage Model</vt:lpstr>
      <vt:lpstr>Implementing a Functional Coverage Model</vt:lpstr>
      <vt:lpstr>Enabling and Disabling Coverage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Verification Methodology</dc:title>
  <dc:creator>suchitra</dc:creator>
  <cp:lastModifiedBy>Suchitra N</cp:lastModifiedBy>
  <cp:revision>79</cp:revision>
  <dcterms:created xsi:type="dcterms:W3CDTF">2021-04-29T03:18:05Z</dcterms:created>
  <dcterms:modified xsi:type="dcterms:W3CDTF">2024-03-30T04:25:35Z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0x0101004A5079F9AA3DAE41BFFDB638BE5E8259</vt:lpwstr>
  </property>
</Properties>
</file>