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8" r:id="rId2"/>
    <p:sldId id="397" r:id="rId3"/>
    <p:sldId id="396" r:id="rId4"/>
    <p:sldId id="398" r:id="rId5"/>
    <p:sldId id="390" r:id="rId6"/>
    <p:sldId id="399" r:id="rId7"/>
    <p:sldId id="395" r:id="rId8"/>
    <p:sldId id="384" r:id="rId9"/>
    <p:sldId id="387" r:id="rId10"/>
    <p:sldId id="391" r:id="rId11"/>
    <p:sldId id="389" r:id="rId12"/>
    <p:sldId id="388" r:id="rId13"/>
    <p:sldId id="392" r:id="rId1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6"/>
    <a:srgbClr val="F05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6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9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CDF79B-D9D2-C94A-96D9-88281091A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8815A5-C866-73B3-D2F8-3426D06EFC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721-F8FD-4470-A7E8-ABE27F74A17A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74F7D-EA05-D5AE-A49B-742BFD2F08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9AA8F-788C-F2D3-BB0F-4882C3811D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97B3-2FD2-4B4A-9030-45B5BCB25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409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EB6BB-CD0E-49E1-B816-AF59CDBC1017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C6A75-826D-4C0F-84E2-8DB3E3F00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531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32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0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 userDrawn="1">
          <p15:clr>
            <a:srgbClr val="FBAE40"/>
          </p15:clr>
        </p15:guide>
        <p15:guide id="2" pos="1716" userDrawn="1">
          <p15:clr>
            <a:srgbClr val="FBAE40"/>
          </p15:clr>
        </p15:guide>
        <p15:guide id="3" pos="13641" userDrawn="1">
          <p15:clr>
            <a:srgbClr val="FBAE40"/>
          </p15:clr>
        </p15:guide>
        <p15:guide id="4" pos="14564" userDrawn="1">
          <p15:clr>
            <a:srgbClr val="FBAE40"/>
          </p15:clr>
        </p15:guide>
        <p15:guide id="5" pos="2640" userDrawn="1">
          <p15:clr>
            <a:srgbClr val="FBAE40"/>
          </p15:clr>
        </p15:guide>
        <p15:guide id="6" pos="12720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orient="horz" pos="7584" userDrawn="1">
          <p15:clr>
            <a:srgbClr val="FBAE40"/>
          </p15:clr>
        </p15:guide>
        <p15:guide id="9" orient="horz" pos="606" userDrawn="1">
          <p15:clr>
            <a:srgbClr val="FBAE40"/>
          </p15:clr>
        </p15:guide>
        <p15:guide id="10" orient="horz" pos="80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At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0562771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06288" y="0"/>
            <a:ext cx="12177712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10922825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10576793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icture At C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1241490" y="866775"/>
            <a:ext cx="1532471" cy="492443"/>
            <a:chOff x="1260546" y="866775"/>
            <a:chExt cx="1532471" cy="492443"/>
          </a:xfrm>
        </p:grpSpPr>
        <p:sp>
          <p:nvSpPr>
            <p:cNvPr id="27" name="Oval 26"/>
            <p:cNvSpPr/>
            <p:nvPr userDrawn="1"/>
          </p:nvSpPr>
          <p:spPr>
            <a:xfrm>
              <a:off x="1719791" y="1008593"/>
              <a:ext cx="224898" cy="2248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1260546" y="866775"/>
              <a:ext cx="153247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MOGA</a:t>
              </a:r>
              <a:r>
                <a:rPr lang="en-US" sz="3200" cap="all" spc="200" baseline="0" dirty="0">
                  <a:solidFill>
                    <a:schemeClr val="accent2"/>
                  </a:solidFill>
                  <a:latin typeface="Lato Black" panose="020F0A02020204030203" pitchFamily="34" charset="0"/>
                </a:rPr>
                <a:t>.</a:t>
              </a:r>
            </a:p>
          </p:txBody>
        </p:sp>
      </p:grp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60546" y="12752388"/>
            <a:ext cx="40026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cap="all" spc="100" baseline="0" dirty="0">
                <a:solidFill>
                  <a:schemeClr val="accent4"/>
                </a:solidFill>
                <a:latin typeface="Lato Black" panose="020F0A02020204030203" pitchFamily="34" charset="0"/>
              </a:rPr>
              <a:t>Small business </a:t>
            </a:r>
            <a:r>
              <a:rPr lang="en-US" sz="1800" b="0" cap="all" spc="100" baseline="0" dirty="0">
                <a:solidFill>
                  <a:schemeClr val="accent4"/>
                </a:solidFill>
                <a:latin typeface="Lato" panose="020F0502020204030203" pitchFamily="34" charset="0"/>
              </a:rPr>
              <a:t>presentation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256601" y="0"/>
            <a:ext cx="6891524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icture At Lef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149544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429946" y="12752388"/>
            <a:ext cx="40026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cap="all" spc="100" baseline="0" dirty="0">
                <a:solidFill>
                  <a:schemeClr val="accent4"/>
                </a:solidFill>
                <a:latin typeface="Lato Black" panose="020F0A02020204030203" pitchFamily="34" charset="0"/>
              </a:rPr>
              <a:t>Small business </a:t>
            </a:r>
            <a:r>
              <a:rPr lang="en-US" sz="1800" b="0" cap="all" spc="100" baseline="0" dirty="0">
                <a:solidFill>
                  <a:schemeClr val="accent4"/>
                </a:solidFill>
                <a:latin typeface="Lato" panose="020F0502020204030203" pitchFamily="34" charset="0"/>
              </a:rPr>
              <a:t>presentation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0429946" y="866775"/>
            <a:ext cx="1532471" cy="492443"/>
            <a:chOff x="1260546" y="866775"/>
            <a:chExt cx="1532471" cy="492443"/>
          </a:xfrm>
        </p:grpSpPr>
        <p:sp>
          <p:nvSpPr>
            <p:cNvPr id="24" name="Oval 23"/>
            <p:cNvSpPr/>
            <p:nvPr userDrawn="1"/>
          </p:nvSpPr>
          <p:spPr>
            <a:xfrm>
              <a:off x="1719791" y="1008593"/>
              <a:ext cx="224898" cy="2248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1260546" y="866775"/>
              <a:ext cx="153247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MOGA</a:t>
              </a:r>
              <a:r>
                <a:rPr lang="en-US" sz="3200" cap="all" spc="200" baseline="0" dirty="0">
                  <a:solidFill>
                    <a:schemeClr val="accent2"/>
                  </a:solidFill>
                  <a:latin typeface="Lato Black" panose="020F0A02020204030203" pitchFamily="34" charset="0"/>
                </a:rPr>
                <a:t>.</a:t>
              </a:r>
            </a:p>
          </p:txBody>
        </p:sp>
      </p:grp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-5080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6094096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12186920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18286095" y="-635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-5080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6094096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12186920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18286095" y="6858000"/>
            <a:ext cx="6102986" cy="68707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476150" y="4637913"/>
            <a:ext cx="3732737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7927116" y="4637913"/>
            <a:ext cx="3732737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0500" y="4281779"/>
            <a:ext cx="8819816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840034" y="4281779"/>
            <a:ext cx="8819816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0499" y="4281779"/>
            <a:ext cx="5540665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119185" y="4281779"/>
            <a:ext cx="5540665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421668" y="4281779"/>
            <a:ext cx="5540665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4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005776" y="4281779"/>
            <a:ext cx="12654074" cy="740168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50226" y="4282440"/>
            <a:ext cx="8124824" cy="453135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30497" y="4282441"/>
            <a:ext cx="5416553" cy="322326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30497" y="7515225"/>
            <a:ext cx="5416553" cy="4524375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6277167" y="4282440"/>
            <a:ext cx="5382683" cy="453135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107161" y="8813800"/>
            <a:ext cx="7552690" cy="32258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53400" y="8813800"/>
            <a:ext cx="5957888" cy="3225800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ject Showcase At 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177713" y="2133600"/>
            <a:ext cx="10942638" cy="990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7771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ffi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484340" y="2667000"/>
            <a:ext cx="14175509" cy="93726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ject Showcase At Lef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74041" y="2133600"/>
            <a:ext cx="10932247" cy="990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2206288" y="0"/>
            <a:ext cx="12177712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82324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260546" y="12752388"/>
            <a:ext cx="40026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cap="all" spc="100" baseline="0" dirty="0">
                <a:solidFill>
                  <a:schemeClr val="accent4"/>
                </a:solidFill>
                <a:latin typeface="Lato Black" panose="020F0A02020204030203" pitchFamily="34" charset="0"/>
              </a:rPr>
              <a:t>Small business </a:t>
            </a:r>
            <a:r>
              <a:rPr lang="en-US" sz="1800" b="0" cap="all" spc="100" baseline="0" dirty="0">
                <a:solidFill>
                  <a:schemeClr val="accent4"/>
                </a:solidFill>
                <a:latin typeface="Lato" panose="020F0502020204030203" pitchFamily="34" charset="0"/>
              </a:rPr>
              <a:t>presentation</a:t>
            </a:r>
          </a:p>
        </p:txBody>
      </p:sp>
      <p:sp>
        <p:nvSpPr>
          <p:cNvPr id="14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10542378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10196346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191000" y="4267200"/>
            <a:ext cx="16002000" cy="50038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" t="21633" r="3093" b="25631"/>
          <a:stretch/>
        </p:blipFill>
        <p:spPr bwMode="auto">
          <a:xfrm>
            <a:off x="17509514" y="13186576"/>
            <a:ext cx="6646154" cy="44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LIG희망구름 Color Bar smal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7" y="1392891"/>
            <a:ext cx="24360554" cy="13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683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eam Who Enjoys ...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24150" y="2667000"/>
            <a:ext cx="14175509" cy="93726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Do Trust &amp; Crediblity ...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172388" y="5714626"/>
            <a:ext cx="9487461" cy="632497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Own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191000" y="4267200"/>
            <a:ext cx="4246188" cy="4246186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946812" y="4267200"/>
            <a:ext cx="4246188" cy="4246186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068906" y="4267200"/>
            <a:ext cx="4246188" cy="4246186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11268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788306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825201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7829983" y="4267200"/>
            <a:ext cx="3826692" cy="3826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2" userDrawn="1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11268" y="493134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400148" y="493134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201055" y="493134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11268" y="856969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400148" y="856969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201055" y="8569694"/>
            <a:ext cx="2025832" cy="202583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vlov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788329" y="5027079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788329" y="6464981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788329" y="7902883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88329" y="9340785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788329" y="10778686"/>
            <a:ext cx="1068238" cy="1068238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7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 S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22617007" y="909638"/>
            <a:ext cx="50334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DD50B836-1439-4C66-878B-80816814F7AB}" type="slidenum">
              <a:rPr lang="en-US" sz="3200" cap="all" spc="0" baseline="0" smtClean="0">
                <a:solidFill>
                  <a:schemeClr val="accent1"/>
                </a:solidFill>
                <a:latin typeface="Lato Black" panose="020F0A02020204030203" pitchFamily="34" charset="0"/>
              </a:rPr>
              <a:pPr algn="r"/>
              <a:t>‹#›</a:t>
            </a:fld>
            <a:endParaRPr lang="en-US" sz="3200" cap="all" spc="0" baseline="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57656" y="4696962"/>
            <a:ext cx="2091690" cy="2091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934655" y="4696962"/>
            <a:ext cx="2091690" cy="2091690"/>
          </a:xfrm>
          <a:prstGeom prst="ellipse">
            <a:avLst/>
          </a:prstGeom>
          <a:noFill/>
          <a:ln w="12700">
            <a:noFill/>
          </a:ln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4"/>
                </a:solidFill>
                <a:latin typeface="Lato Light" panose="020F03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9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>
            <a:off x="22977061" y="12752388"/>
            <a:ext cx="143289" cy="246247"/>
          </a:xfrm>
          <a:custGeom>
            <a:avLst/>
            <a:gdLst>
              <a:gd name="T0" fmla="*/ 181 w 184"/>
              <a:gd name="T1" fmla="*/ 165 h 315"/>
              <a:gd name="T2" fmla="*/ 34 w 184"/>
              <a:gd name="T3" fmla="*/ 312 h 315"/>
              <a:gd name="T4" fmla="*/ 26 w 184"/>
              <a:gd name="T5" fmla="*/ 315 h 315"/>
              <a:gd name="T6" fmla="*/ 19 w 184"/>
              <a:gd name="T7" fmla="*/ 312 h 315"/>
              <a:gd name="T8" fmla="*/ 3 w 184"/>
              <a:gd name="T9" fmla="*/ 296 h 315"/>
              <a:gd name="T10" fmla="*/ 0 w 184"/>
              <a:gd name="T11" fmla="*/ 289 h 315"/>
              <a:gd name="T12" fmla="*/ 3 w 184"/>
              <a:gd name="T13" fmla="*/ 282 h 315"/>
              <a:gd name="T14" fmla="*/ 127 w 184"/>
              <a:gd name="T15" fmla="*/ 158 h 315"/>
              <a:gd name="T16" fmla="*/ 3 w 184"/>
              <a:gd name="T17" fmla="*/ 34 h 315"/>
              <a:gd name="T18" fmla="*/ 0 w 184"/>
              <a:gd name="T19" fmla="*/ 27 h 315"/>
              <a:gd name="T20" fmla="*/ 3 w 184"/>
              <a:gd name="T21" fmla="*/ 19 h 315"/>
              <a:gd name="T22" fmla="*/ 19 w 184"/>
              <a:gd name="T23" fmla="*/ 4 h 315"/>
              <a:gd name="T24" fmla="*/ 26 w 184"/>
              <a:gd name="T25" fmla="*/ 0 h 315"/>
              <a:gd name="T26" fmla="*/ 34 w 184"/>
              <a:gd name="T27" fmla="*/ 4 h 315"/>
              <a:gd name="T28" fmla="*/ 181 w 184"/>
              <a:gd name="T29" fmla="*/ 151 h 315"/>
              <a:gd name="T30" fmla="*/ 184 w 184"/>
              <a:gd name="T31" fmla="*/ 158 h 315"/>
              <a:gd name="T32" fmla="*/ 181 w 184"/>
              <a:gd name="T33" fmla="*/ 16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181" y="165"/>
                </a:moveTo>
                <a:cubicBezTo>
                  <a:pt x="34" y="312"/>
                  <a:pt x="34" y="312"/>
                  <a:pt x="34" y="312"/>
                </a:cubicBezTo>
                <a:cubicBezTo>
                  <a:pt x="31" y="314"/>
                  <a:pt x="29" y="315"/>
                  <a:pt x="26" y="315"/>
                </a:cubicBezTo>
                <a:cubicBezTo>
                  <a:pt x="24" y="315"/>
                  <a:pt x="21" y="314"/>
                  <a:pt x="19" y="312"/>
                </a:cubicBezTo>
                <a:cubicBezTo>
                  <a:pt x="3" y="296"/>
                  <a:pt x="3" y="296"/>
                  <a:pt x="3" y="296"/>
                </a:cubicBezTo>
                <a:cubicBezTo>
                  <a:pt x="1" y="294"/>
                  <a:pt x="0" y="292"/>
                  <a:pt x="0" y="289"/>
                </a:cubicBezTo>
                <a:cubicBezTo>
                  <a:pt x="0" y="286"/>
                  <a:pt x="1" y="284"/>
                  <a:pt x="3" y="282"/>
                </a:cubicBezTo>
                <a:cubicBezTo>
                  <a:pt x="127" y="158"/>
                  <a:pt x="127" y="158"/>
                  <a:pt x="127" y="158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2"/>
                  <a:pt x="0" y="29"/>
                  <a:pt x="0" y="27"/>
                </a:cubicBezTo>
                <a:cubicBezTo>
                  <a:pt x="0" y="24"/>
                  <a:pt x="1" y="22"/>
                  <a:pt x="3" y="19"/>
                </a:cubicBezTo>
                <a:cubicBezTo>
                  <a:pt x="19" y="4"/>
                  <a:pt x="19" y="4"/>
                  <a:pt x="19" y="4"/>
                </a:cubicBezTo>
                <a:cubicBezTo>
                  <a:pt x="21" y="2"/>
                  <a:pt x="24" y="0"/>
                  <a:pt x="26" y="0"/>
                </a:cubicBezTo>
                <a:cubicBezTo>
                  <a:pt x="29" y="0"/>
                  <a:pt x="31" y="2"/>
                  <a:pt x="34" y="4"/>
                </a:cubicBezTo>
                <a:cubicBezTo>
                  <a:pt x="181" y="151"/>
                  <a:pt x="181" y="151"/>
                  <a:pt x="181" y="151"/>
                </a:cubicBezTo>
                <a:cubicBezTo>
                  <a:pt x="183" y="153"/>
                  <a:pt x="184" y="155"/>
                  <a:pt x="184" y="158"/>
                </a:cubicBezTo>
                <a:cubicBezTo>
                  <a:pt x="184" y="161"/>
                  <a:pt x="183" y="163"/>
                  <a:pt x="18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>
            <a:off x="22631029" y="12752388"/>
            <a:ext cx="143617" cy="246247"/>
          </a:xfrm>
          <a:custGeom>
            <a:avLst/>
            <a:gdLst>
              <a:gd name="T0" fmla="*/ 3 w 184"/>
              <a:gd name="T1" fmla="*/ 151 h 315"/>
              <a:gd name="T2" fmla="*/ 150 w 184"/>
              <a:gd name="T3" fmla="*/ 4 h 315"/>
              <a:gd name="T4" fmla="*/ 157 w 184"/>
              <a:gd name="T5" fmla="*/ 0 h 315"/>
              <a:gd name="T6" fmla="*/ 165 w 184"/>
              <a:gd name="T7" fmla="*/ 4 h 315"/>
              <a:gd name="T8" fmla="*/ 180 w 184"/>
              <a:gd name="T9" fmla="*/ 19 h 315"/>
              <a:gd name="T10" fmla="*/ 184 w 184"/>
              <a:gd name="T11" fmla="*/ 27 h 315"/>
              <a:gd name="T12" fmla="*/ 180 w 184"/>
              <a:gd name="T13" fmla="*/ 34 h 315"/>
              <a:gd name="T14" fmla="*/ 56 w 184"/>
              <a:gd name="T15" fmla="*/ 158 h 315"/>
              <a:gd name="T16" fmla="*/ 180 w 184"/>
              <a:gd name="T17" fmla="*/ 282 h 315"/>
              <a:gd name="T18" fmla="*/ 184 w 184"/>
              <a:gd name="T19" fmla="*/ 289 h 315"/>
              <a:gd name="T20" fmla="*/ 180 w 184"/>
              <a:gd name="T21" fmla="*/ 296 h 315"/>
              <a:gd name="T22" fmla="*/ 165 w 184"/>
              <a:gd name="T23" fmla="*/ 312 h 315"/>
              <a:gd name="T24" fmla="*/ 157 w 184"/>
              <a:gd name="T25" fmla="*/ 315 h 315"/>
              <a:gd name="T26" fmla="*/ 150 w 184"/>
              <a:gd name="T27" fmla="*/ 312 h 315"/>
              <a:gd name="T28" fmla="*/ 3 w 184"/>
              <a:gd name="T29" fmla="*/ 165 h 315"/>
              <a:gd name="T30" fmla="*/ 0 w 184"/>
              <a:gd name="T31" fmla="*/ 158 h 315"/>
              <a:gd name="T32" fmla="*/ 3 w 184"/>
              <a:gd name="T33" fmla="*/ 15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4" h="315">
                <a:moveTo>
                  <a:pt x="3" y="151"/>
                </a:moveTo>
                <a:cubicBezTo>
                  <a:pt x="150" y="4"/>
                  <a:pt x="150" y="4"/>
                  <a:pt x="150" y="4"/>
                </a:cubicBezTo>
                <a:cubicBezTo>
                  <a:pt x="152" y="2"/>
                  <a:pt x="155" y="0"/>
                  <a:pt x="157" y="0"/>
                </a:cubicBezTo>
                <a:cubicBezTo>
                  <a:pt x="160" y="0"/>
                  <a:pt x="163" y="2"/>
                  <a:pt x="165" y="4"/>
                </a:cubicBezTo>
                <a:cubicBezTo>
                  <a:pt x="180" y="19"/>
                  <a:pt x="180" y="19"/>
                  <a:pt x="180" y="19"/>
                </a:cubicBezTo>
                <a:cubicBezTo>
                  <a:pt x="182" y="22"/>
                  <a:pt x="184" y="24"/>
                  <a:pt x="184" y="27"/>
                </a:cubicBezTo>
                <a:cubicBezTo>
                  <a:pt x="184" y="29"/>
                  <a:pt x="182" y="32"/>
                  <a:pt x="180" y="34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180" y="282"/>
                  <a:pt x="180" y="282"/>
                  <a:pt x="180" y="282"/>
                </a:cubicBezTo>
                <a:cubicBezTo>
                  <a:pt x="182" y="284"/>
                  <a:pt x="184" y="286"/>
                  <a:pt x="184" y="289"/>
                </a:cubicBezTo>
                <a:cubicBezTo>
                  <a:pt x="184" y="292"/>
                  <a:pt x="182" y="294"/>
                  <a:pt x="180" y="296"/>
                </a:cubicBezTo>
                <a:cubicBezTo>
                  <a:pt x="165" y="312"/>
                  <a:pt x="165" y="312"/>
                  <a:pt x="165" y="312"/>
                </a:cubicBezTo>
                <a:cubicBezTo>
                  <a:pt x="163" y="314"/>
                  <a:pt x="160" y="315"/>
                  <a:pt x="157" y="315"/>
                </a:cubicBezTo>
                <a:cubicBezTo>
                  <a:pt x="155" y="315"/>
                  <a:pt x="152" y="314"/>
                  <a:pt x="150" y="312"/>
                </a:cubicBezTo>
                <a:cubicBezTo>
                  <a:pt x="3" y="165"/>
                  <a:pt x="3" y="165"/>
                  <a:pt x="3" y="165"/>
                </a:cubicBezTo>
                <a:cubicBezTo>
                  <a:pt x="1" y="163"/>
                  <a:pt x="0" y="161"/>
                  <a:pt x="0" y="158"/>
                </a:cubicBezTo>
                <a:cubicBezTo>
                  <a:pt x="0" y="155"/>
                  <a:pt x="1" y="153"/>
                  <a:pt x="3" y="1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96">
          <p15:clr>
            <a:srgbClr val="FBAE40"/>
          </p15:clr>
        </p15:guide>
        <p15:guide id="2" pos="1716">
          <p15:clr>
            <a:srgbClr val="FBAE40"/>
          </p15:clr>
        </p15:guide>
        <p15:guide id="3" pos="13641">
          <p15:clr>
            <a:srgbClr val="FBAE40"/>
          </p15:clr>
        </p15:guide>
        <p15:guide id="4" pos="14564">
          <p15:clr>
            <a:srgbClr val="FBAE40"/>
          </p15:clr>
        </p15:guide>
        <p15:guide id="5" pos="2640">
          <p15:clr>
            <a:srgbClr val="FBAE40"/>
          </p15:clr>
        </p15:guide>
        <p15:guide id="6" pos="12720">
          <p15:clr>
            <a:srgbClr val="FBAE40"/>
          </p15:clr>
        </p15:guide>
        <p15:guide id="7" orient="horz" pos="1344">
          <p15:clr>
            <a:srgbClr val="FBAE40"/>
          </p15:clr>
        </p15:guide>
        <p15:guide id="8" orient="horz" pos="7584">
          <p15:clr>
            <a:srgbClr val="FBAE40"/>
          </p15:clr>
        </p15:guide>
        <p15:guide id="9" orient="horz" pos="606">
          <p15:clr>
            <a:srgbClr val="FBAE40"/>
          </p15:clr>
        </p15:guide>
        <p15:guide id="10" orient="horz" pos="80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83" r:id="rId3"/>
    <p:sldLayoutId id="214748368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9" r:id="rId21"/>
    <p:sldLayoutId id="2147483678" r:id="rId22"/>
    <p:sldLayoutId id="2147483680" r:id="rId23"/>
    <p:sldLayoutId id="2147483684" r:id="rId24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235951" y="4351065"/>
            <a:ext cx="7713668" cy="2462213"/>
            <a:chOff x="8102601" y="-1893218"/>
            <a:chExt cx="7713668" cy="2462213"/>
          </a:xfrm>
        </p:grpSpPr>
        <p:sp>
          <p:nvSpPr>
            <p:cNvPr id="2" name="Oval 1"/>
            <p:cNvSpPr/>
            <p:nvPr/>
          </p:nvSpPr>
          <p:spPr>
            <a:xfrm>
              <a:off x="8102601" y="-1588602"/>
              <a:ext cx="1028523" cy="10285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01390" y="-1893218"/>
              <a:ext cx="7514879" cy="24622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6000" cap="all" spc="20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PBL</a:t>
              </a:r>
              <a:r>
                <a:rPr lang="ko-KR" altLang="en-US" sz="160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 </a:t>
              </a:r>
              <a:r>
                <a:rPr lang="en-US" altLang="ko-KR" sz="16000" cap="all" spc="200" baseline="0" dirty="0">
                  <a:solidFill>
                    <a:schemeClr val="accent1"/>
                  </a:solidFill>
                  <a:latin typeface="Lato Black" panose="020F0A02020204030203" pitchFamily="34" charset="0"/>
                </a:rPr>
                <a:t>PC</a:t>
              </a:r>
              <a:r>
                <a:rPr lang="en-US" sz="16000" cap="all" spc="200" baseline="0" dirty="0">
                  <a:solidFill>
                    <a:schemeClr val="accent2"/>
                  </a:solidFill>
                  <a:latin typeface="Lato Black" panose="020F0A02020204030203" pitchFamily="34" charset="0"/>
                </a:rPr>
                <a:t>.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93023" y="7159806"/>
            <a:ext cx="6197953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  <a:spcAft>
                <a:spcPts val="1200"/>
              </a:spcAft>
            </a:pPr>
            <a:r>
              <a:rPr lang="en-US" sz="3200" b="1" dirty="0">
                <a:solidFill>
                  <a:schemeClr val="accent2"/>
                </a:solidFill>
                <a:latin typeface="Lato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LIG PBL</a:t>
            </a:r>
          </a:p>
        </p:txBody>
      </p:sp>
    </p:spTree>
    <p:extLst>
      <p:ext uri="{BB962C8B-B14F-4D97-AF65-F5344CB8AC3E}">
        <p14:creationId xmlns:p14="http://schemas.microsoft.com/office/powerpoint/2010/main" val="15598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7007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marR="0" lvl="0" indent="-177800" algn="just" defTabSz="18288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바탕" panose="02030600000101010101" pitchFamily="18" charset="-127"/>
                <a:cs typeface="+mn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GUI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정보 업데이트 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MCU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→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PC)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54900-E6BB-7A06-C4A0-A5072FC9A27D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2BF2C5C-D91B-AA61-E140-1791AEBD2999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PC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MCU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40BA2-0D7D-9E61-D869-FA3C4E091606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C38E4A08-864B-E8E6-BC09-A2365B35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3670271"/>
            <a:ext cx="18055361" cy="68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4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정보 수집 전송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(Arduino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MCU)</a:t>
            </a:r>
            <a:endParaRPr lang="en-US" altLang="ko-KR" sz="28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 </a:t>
            </a:r>
            <a:endParaRPr lang="ko-KR" altLang="en-US" sz="2400" b="1" kern="0" dirty="0">
              <a:solidFill>
                <a:srgbClr val="000000"/>
              </a:solidFill>
              <a:latin typeface="+mj-lt"/>
              <a:ea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E432D6D-31C7-89D3-DD14-49C32E550C93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Arduino </a:t>
            </a:r>
            <a:r>
              <a:rPr lang="ko-KR" altLang="en-US" b="1" kern="0" dirty="0">
                <a:solidFill>
                  <a:srgbClr val="000000"/>
                </a:solidFill>
              </a:rPr>
              <a:t>→ </a:t>
            </a:r>
            <a:r>
              <a:rPr lang="en-US" altLang="ko-KR" b="1" kern="0" dirty="0">
                <a:solidFill>
                  <a:srgbClr val="000000"/>
                </a:solidFill>
              </a:rPr>
              <a:t>MCU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38102-A483-30C3-457A-15478318E7BC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D00D2154-54A1-0D5D-F93B-8B934024D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3294029"/>
            <a:ext cx="19992975" cy="46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제어 명령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(MCU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FPGA)</a:t>
            </a:r>
            <a:endParaRPr lang="en-US" altLang="ko-KR" sz="28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 </a:t>
            </a:r>
            <a:endParaRPr lang="ko-KR" altLang="en-US" sz="2400" b="1" kern="0" dirty="0">
              <a:solidFill>
                <a:srgbClr val="000000"/>
              </a:solidFill>
              <a:latin typeface="+mj-lt"/>
              <a:ea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01FE0A-8177-2FC6-B2DC-9A4F2B219E11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9F4087E0-AFCC-720D-DBCA-2E2BEAD05492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MCU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FPGA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2CBAA-D2FA-2245-4B4F-CA01638234DF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63FF711-7F8F-750B-8666-F684CA589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3294030"/>
            <a:ext cx="16994897" cy="98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11113" y="2249488"/>
            <a:ext cx="4683950" cy="70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Motor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정보 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(FPGA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MCU)</a:t>
            </a:r>
            <a:endParaRPr lang="en-US" altLang="ko-KR" sz="2800" b="1" kern="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01FE0A-8177-2FC6-B2DC-9A4F2B219E11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9F4087E0-AFCC-720D-DBCA-2E2BEAD05492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MCU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FPGA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2CBAA-D2FA-2245-4B4F-CA01638234DF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379B6C2D-7108-C48D-4F48-6D6ABDD1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13" y="3994734"/>
            <a:ext cx="20452697" cy="51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4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1" y="377017"/>
            <a:ext cx="5005943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패턴인식</a:t>
              </a:r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UML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6C3EA3E-DF33-256B-1C15-0194D9A0D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20" y="1666193"/>
            <a:ext cx="9405380" cy="116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 UML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DCBA8EB-1E3C-C439-825B-2AF3E9183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82" y="1770326"/>
            <a:ext cx="9955778" cy="115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 UML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408937F-0025-4BB1-62B8-A5194FAF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02" y="1890981"/>
            <a:ext cx="18885218" cy="114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6DB5188-4D2A-EFF3-3D94-6562C40D5EC3}"/>
              </a:ext>
            </a:extLst>
          </p:cNvPr>
          <p:cNvSpPr/>
          <p:nvPr/>
        </p:nvSpPr>
        <p:spPr>
          <a:xfrm>
            <a:off x="9891586" y="7044047"/>
            <a:ext cx="1312847" cy="4994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C78F554-F027-93C7-1596-C0BBA0E54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2" y="2331819"/>
            <a:ext cx="9248548" cy="109228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E4DC11-5D1B-C908-54A1-A3E311DB4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410" y="2907586"/>
            <a:ext cx="12807385" cy="92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9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GUI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6DB5188-4D2A-EFF3-3D94-6562C40D5EC3}"/>
              </a:ext>
            </a:extLst>
          </p:cNvPr>
          <p:cNvSpPr/>
          <p:nvPr/>
        </p:nvSpPr>
        <p:spPr>
          <a:xfrm>
            <a:off x="9891586" y="7044047"/>
            <a:ext cx="1312847" cy="4994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C78F554-F027-93C7-1596-C0BBA0E54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2" y="2331819"/>
            <a:ext cx="9248548" cy="109228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2EF2D0-4DCD-1C7B-8EFD-8E8A50B98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526" y="2964460"/>
            <a:ext cx="12591144" cy="91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7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0FF4DD-25E8-FE5D-42C0-CD321917BD8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8A0C70-1AA9-BA58-FD08-044900BC0DAC}"/>
              </a:ext>
            </a:extLst>
          </p:cNvPr>
          <p:cNvGrpSpPr/>
          <p:nvPr/>
        </p:nvGrpSpPr>
        <p:grpSpPr>
          <a:xfrm>
            <a:off x="525062" y="377017"/>
            <a:ext cx="3851538" cy="757611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861957-CD7F-E819-A246-B40B8A55CD8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F5656F-CB4A-4068-FCCF-897693C5C3A9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spc="-1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7F1A7D-84F6-99B5-FADE-D6DA67137F9A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Joystick</a:t>
              </a:r>
              <a:endParaRPr lang="ko-KR" altLang="en-US" sz="4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AAE8C14-B6E8-CB46-BA5E-8A4330A0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2" y="3751111"/>
            <a:ext cx="10412907" cy="7400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41213C-F728-6B44-1CAF-EB4D5015B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767" y="3391854"/>
            <a:ext cx="7364901" cy="8119258"/>
          </a:xfrm>
          <a:prstGeom prst="rect">
            <a:avLst/>
          </a:prstGeom>
        </p:spPr>
      </p:pic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436D3358-97CD-61D2-DA22-5B5C32FC1F8F}"/>
              </a:ext>
            </a:extLst>
          </p:cNvPr>
          <p:cNvSpPr/>
          <p:nvPr/>
        </p:nvSpPr>
        <p:spPr>
          <a:xfrm>
            <a:off x="3192733" y="9345474"/>
            <a:ext cx="437866" cy="422994"/>
          </a:xfrm>
          <a:prstGeom prst="donut">
            <a:avLst>
              <a:gd name="adj" fmla="val 37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21334DB0-2406-F0C7-C3E3-DC203EB65229}"/>
              </a:ext>
            </a:extLst>
          </p:cNvPr>
          <p:cNvSpPr/>
          <p:nvPr/>
        </p:nvSpPr>
        <p:spPr>
          <a:xfrm>
            <a:off x="3192733" y="9768468"/>
            <a:ext cx="437866" cy="422994"/>
          </a:xfrm>
          <a:prstGeom prst="donut">
            <a:avLst>
              <a:gd name="adj" fmla="val 37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2F6768C5-C0BC-DE6F-B85F-D0DBD5E65E77}"/>
              </a:ext>
            </a:extLst>
          </p:cNvPr>
          <p:cNvSpPr/>
          <p:nvPr/>
        </p:nvSpPr>
        <p:spPr>
          <a:xfrm>
            <a:off x="3192733" y="10191462"/>
            <a:ext cx="437866" cy="422994"/>
          </a:xfrm>
          <a:prstGeom prst="donut">
            <a:avLst>
              <a:gd name="adj" fmla="val 37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51BC2306-7EF5-2D4F-DCE3-35C3CE76CC1F}"/>
              </a:ext>
            </a:extLst>
          </p:cNvPr>
          <p:cNvSpPr/>
          <p:nvPr/>
        </p:nvSpPr>
        <p:spPr>
          <a:xfrm>
            <a:off x="7738714" y="5907181"/>
            <a:ext cx="437866" cy="422994"/>
          </a:xfrm>
          <a:prstGeom prst="donut">
            <a:avLst>
              <a:gd name="adj" fmla="val 37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66052" y="2784010"/>
            <a:ext cx="9906000" cy="2628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Format</a:t>
            </a: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- Baud rate : 115200(bps)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데이터 비트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8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 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패리티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None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 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정지 비트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1</a:t>
            </a:r>
            <a:endParaRPr lang="ko-KR" altLang="en-US" sz="24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 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- </a:t>
            </a:r>
            <a:r>
              <a:rPr lang="ko-KR" altLang="en-US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흐름 제어 </a:t>
            </a:r>
            <a:r>
              <a:rPr lang="en-US" altLang="ko-KR" sz="2400" b="1" kern="0" dirty="0">
                <a:solidFill>
                  <a:srgbClr val="000000"/>
                </a:solidFill>
                <a:ea typeface="바탕" panose="02030600000101010101" pitchFamily="18" charset="-127"/>
              </a:rPr>
              <a:t>: None</a:t>
            </a:r>
            <a:endParaRPr lang="ko-KR" altLang="en-US" sz="24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127104" y="6260904"/>
          <a:ext cx="7086596" cy="2819400"/>
        </p:xfrm>
        <a:graphic>
          <a:graphicData uri="http://schemas.openxmlformats.org/drawingml/2006/table">
            <a:tbl>
              <a:tblPr/>
              <a:tblGrid>
                <a:gridCol w="1790564">
                  <a:extLst>
                    <a:ext uri="{9D8B030D-6E8A-4147-A177-3AD203B41FA5}">
                      <a16:colId xmlns:a16="http://schemas.microsoft.com/office/drawing/2014/main" val="3635155901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3862337767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4188587184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2373608092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3873623880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2736836470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1410540486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2377341362"/>
                    </a:ext>
                  </a:extLst>
                </a:gridCol>
                <a:gridCol w="662004">
                  <a:extLst>
                    <a:ext uri="{9D8B030D-6E8A-4147-A177-3AD203B41FA5}">
                      <a16:colId xmlns:a16="http://schemas.microsoft.com/office/drawing/2014/main" val="3233803317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Bits</a:t>
                      </a:r>
                      <a:b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Bytes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76463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Of Frame(SOF)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2178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Command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8734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5121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8949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End Of Frame(SOF)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51426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41508" y="5480819"/>
            <a:ext cx="9906000" cy="704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b="1" kern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Frame Format</a:t>
            </a:r>
            <a:endParaRPr lang="ko-KR" altLang="en-US" sz="2400" b="1" kern="0">
              <a:solidFill>
                <a:srgbClr val="00000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06885"/>
              </p:ext>
            </p:extLst>
          </p:nvPr>
        </p:nvGraphicFramePr>
        <p:xfrm>
          <a:off x="4177130" y="10158164"/>
          <a:ext cx="9759736" cy="876300"/>
        </p:xfrm>
        <a:graphic>
          <a:graphicData uri="http://schemas.openxmlformats.org/drawingml/2006/table">
            <a:tbl>
              <a:tblPr/>
              <a:tblGrid>
                <a:gridCol w="2439934">
                  <a:extLst>
                    <a:ext uri="{9D8B030D-6E8A-4147-A177-3AD203B41FA5}">
                      <a16:colId xmlns:a16="http://schemas.microsoft.com/office/drawing/2014/main" val="3255005318"/>
                    </a:ext>
                  </a:extLst>
                </a:gridCol>
                <a:gridCol w="2439934">
                  <a:extLst>
                    <a:ext uri="{9D8B030D-6E8A-4147-A177-3AD203B41FA5}">
                      <a16:colId xmlns:a16="http://schemas.microsoft.com/office/drawing/2014/main" val="3040088157"/>
                    </a:ext>
                  </a:extLst>
                </a:gridCol>
                <a:gridCol w="2439934">
                  <a:extLst>
                    <a:ext uri="{9D8B030D-6E8A-4147-A177-3AD203B41FA5}">
                      <a16:colId xmlns:a16="http://schemas.microsoft.com/office/drawing/2014/main" val="2925160737"/>
                    </a:ext>
                  </a:extLst>
                </a:gridCol>
                <a:gridCol w="2439934">
                  <a:extLst>
                    <a:ext uri="{9D8B030D-6E8A-4147-A177-3AD203B41FA5}">
                      <a16:colId xmlns:a16="http://schemas.microsoft.com/office/drawing/2014/main" val="1545463749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132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SOF(0xAA)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EOF(0xFF)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680209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67172"/>
              </p:ext>
            </p:extLst>
          </p:nvPr>
        </p:nvGraphicFramePr>
        <p:xfrm>
          <a:off x="12205840" y="6219721"/>
          <a:ext cx="9347200" cy="2545122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7991777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86542873"/>
                    </a:ext>
                  </a:extLst>
                </a:gridCol>
                <a:gridCol w="5511800">
                  <a:extLst>
                    <a:ext uri="{9D8B030D-6E8A-4147-A177-3AD203B41FA5}">
                      <a16:colId xmlns:a16="http://schemas.microsoft.com/office/drawing/2014/main" val="3006653007"/>
                    </a:ext>
                  </a:extLst>
                </a:gridCol>
              </a:tblGrid>
              <a:tr h="768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Name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용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602266"/>
                  </a:ext>
                </a:extLst>
              </a:tr>
              <a:tr h="367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Of Frame(0xAA)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847346"/>
                  </a:ext>
                </a:extLst>
              </a:tr>
              <a:tr h="480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정의</a:t>
                      </a:r>
                      <a:endParaRPr lang="en-US" altLang="ko-KR" sz="2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437980"/>
                  </a:ext>
                </a:extLst>
              </a:tr>
              <a:tr h="480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bit</a:t>
                      </a:r>
                      <a:r>
                        <a:rPr lang="en-US" altLang="ko-KR" sz="2200" b="1" i="0" u="none" strike="noStrike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208947"/>
                  </a:ext>
                </a:extLst>
              </a:tr>
              <a:tr h="448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EOF</a:t>
                      </a:r>
                    </a:p>
                  </a:txBody>
                  <a:tcPr marL="19050" marR="19050" marT="19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byte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Of Frame(0xFF)</a:t>
                      </a:r>
                    </a:p>
                  </a:txBody>
                  <a:tcPr marL="19050" marR="19050" marT="19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1024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98595" y="11148791"/>
            <a:ext cx="7163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※ OpCode, Upper/Lower DATA </a:t>
            </a:r>
            <a:r>
              <a:rPr lang="ko-KR" altLang="en-US" sz="2400" b="1"/>
              <a:t>세부 내용은 뒷장 참고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EF59F0-128B-FE60-AA4E-14225B939AF9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79BF411D-5C95-FB40-056C-7C2A105A56A3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ko-KR" altLang="en-US" b="1" kern="0" dirty="0">
                <a:solidFill>
                  <a:srgbClr val="000000"/>
                </a:solidFill>
              </a:rPr>
              <a:t>통신</a:t>
            </a:r>
            <a:r>
              <a:rPr lang="en-US" altLang="ko-KR" b="1" kern="0" dirty="0">
                <a:solidFill>
                  <a:srgbClr val="000000"/>
                </a:solidFill>
              </a:rPr>
              <a:t> Protocol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2C09A-8DE6-0FE0-5766-085F065DC993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88677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278020" y="2249488"/>
            <a:ext cx="9906000" cy="11510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28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</a:t>
            </a:r>
            <a:r>
              <a:rPr lang="en-US" altLang="ko-KR" sz="2800" b="1" kern="0" dirty="0">
                <a:solidFill>
                  <a:srgbClr val="000000"/>
                </a:solidFill>
              </a:rPr>
              <a:t>MCU </a:t>
            </a:r>
            <a:r>
              <a:rPr lang="ko-KR" altLang="en-US" sz="2800" b="1" kern="0" dirty="0">
                <a:solidFill>
                  <a:srgbClr val="000000"/>
                </a:solidFill>
              </a:rPr>
              <a:t>제어 </a:t>
            </a:r>
            <a:r>
              <a:rPr lang="en-US" altLang="ko-KR" sz="2800" b="1" kern="0" dirty="0">
                <a:solidFill>
                  <a:srgbClr val="000000"/>
                </a:solidFill>
              </a:rPr>
              <a:t>(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PC</a:t>
            </a:r>
            <a:r>
              <a:rPr lang="ko-KR" altLang="en-US" sz="2800" b="1" kern="0" dirty="0">
                <a:solidFill>
                  <a:srgbClr val="000000"/>
                </a:solidFill>
              </a:rPr>
              <a:t> </a:t>
            </a:r>
            <a:r>
              <a:rPr lang="ko-KR" altLang="en-US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→</a:t>
            </a:r>
            <a:r>
              <a:rPr lang="en-US" altLang="ko-KR" sz="2800" b="1" kern="0" dirty="0">
                <a:solidFill>
                  <a:srgbClr val="000000"/>
                </a:solidFill>
                <a:sym typeface="Wingdings" panose="05000000000000000000" pitchFamily="2" charset="2"/>
              </a:rPr>
              <a:t> MCU)</a:t>
            </a:r>
            <a:endParaRPr lang="en-US" altLang="ko-KR" sz="2800" b="1" kern="0" dirty="0">
              <a:solidFill>
                <a:srgbClr val="000000"/>
              </a:solidFill>
            </a:endParaRPr>
          </a:p>
          <a:p>
            <a:pPr lvl="0" algn="just" fontAlgn="base"/>
            <a:r>
              <a:rPr lang="en-US" altLang="ko-KR" sz="2400" b="1" kern="0" dirty="0">
                <a:solidFill>
                  <a:srgbClr val="000000"/>
                </a:solidFill>
                <a:latin typeface="+mj-lt"/>
                <a:ea typeface="바탕" panose="02030600000101010101" pitchFamily="18" charset="-127"/>
              </a:rPr>
              <a:t>  </a:t>
            </a:r>
            <a:endParaRPr lang="ko-KR" altLang="en-US" sz="2400" b="1" kern="0" dirty="0">
              <a:solidFill>
                <a:srgbClr val="000000"/>
              </a:solidFill>
              <a:latin typeface="+mj-lt"/>
              <a:ea typeface="바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54900-E6BB-7A06-C4A0-A5072FC9A27D}"/>
              </a:ext>
            </a:extLst>
          </p:cNvPr>
          <p:cNvSpPr/>
          <p:nvPr/>
        </p:nvSpPr>
        <p:spPr>
          <a:xfrm>
            <a:off x="17190720" y="12999720"/>
            <a:ext cx="7193280" cy="716280"/>
          </a:xfrm>
          <a:prstGeom prst="rect">
            <a:avLst/>
          </a:prstGeom>
          <a:solidFill>
            <a:srgbClr val="FFF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2BF2C5C-D91B-AA61-E140-1791AEBD2999}"/>
              </a:ext>
            </a:extLst>
          </p:cNvPr>
          <p:cNvSpPr txBox="1">
            <a:spLocks/>
          </p:cNvSpPr>
          <p:nvPr/>
        </p:nvSpPr>
        <p:spPr bwMode="auto">
          <a:xfrm>
            <a:off x="2702656" y="1529409"/>
            <a:ext cx="10785488" cy="104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indent="-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ko-KR" b="1" kern="0" dirty="0">
                <a:solidFill>
                  <a:srgbClr val="000000"/>
                </a:solidFill>
              </a:rPr>
              <a:t>PC </a:t>
            </a:r>
            <a:r>
              <a:rPr lang="ko-KR" altLang="en-US" b="1" kern="0" dirty="0">
                <a:solidFill>
                  <a:srgbClr val="000000"/>
                </a:solidFill>
              </a:rPr>
              <a:t>↔ </a:t>
            </a:r>
            <a:r>
              <a:rPr lang="en-US" altLang="ko-KR" b="1" kern="0" dirty="0">
                <a:solidFill>
                  <a:srgbClr val="000000"/>
                </a:solidFill>
              </a:rPr>
              <a:t>MCU</a:t>
            </a:r>
            <a:endParaRPr lang="ko-KR" altLang="en-US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40BA2-0D7D-9E61-D869-FA3C4E091606}"/>
              </a:ext>
            </a:extLst>
          </p:cNvPr>
          <p:cNvSpPr txBox="1"/>
          <p:nvPr/>
        </p:nvSpPr>
        <p:spPr>
          <a:xfrm>
            <a:off x="2686945" y="318047"/>
            <a:ext cx="1588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4800" b="1" dirty="0">
                <a:solidFill>
                  <a:srgbClr val="000000"/>
                </a:solidFill>
              </a:rPr>
              <a:t>UART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C860934-6B4C-9624-E48F-B492BB52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20" y="2954316"/>
            <a:ext cx="12268045" cy="101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GA PowerPoint Template">
      <a:dk1>
        <a:sysClr val="windowText" lastClr="000000"/>
      </a:dk1>
      <a:lt1>
        <a:sysClr val="window" lastClr="FFFFFF"/>
      </a:lt1>
      <a:dk2>
        <a:srgbClr val="57585A"/>
      </a:dk2>
      <a:lt2>
        <a:srgbClr val="E4E6E8"/>
      </a:lt2>
      <a:accent1>
        <a:srgbClr val="283032"/>
      </a:accent1>
      <a:accent2>
        <a:srgbClr val="F05A50"/>
      </a:accent2>
      <a:accent3>
        <a:srgbClr val="50555A"/>
      </a:accent3>
      <a:accent4>
        <a:srgbClr val="787D82"/>
      </a:accent4>
      <a:accent5>
        <a:srgbClr val="B4B9BE"/>
      </a:accent5>
      <a:accent6>
        <a:srgbClr val="F0F2F4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214</Words>
  <Application>Microsoft Office PowerPoint</Application>
  <PresentationFormat>사용자 지정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Lato</vt:lpstr>
      <vt:lpstr>Lato Black</vt:lpstr>
      <vt:lpstr>Lato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김준형</cp:lastModifiedBy>
  <cp:revision>214</cp:revision>
  <dcterms:created xsi:type="dcterms:W3CDTF">2016-06-20T18:47:00Z</dcterms:created>
  <dcterms:modified xsi:type="dcterms:W3CDTF">2023-01-12T07:23:59Z</dcterms:modified>
</cp:coreProperties>
</file>