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8" r:id="rId2"/>
    <p:sldId id="397" r:id="rId3"/>
    <p:sldId id="396" r:id="rId4"/>
    <p:sldId id="390" r:id="rId5"/>
    <p:sldId id="394" r:id="rId6"/>
    <p:sldId id="393" r:id="rId7"/>
    <p:sldId id="395" r:id="rId8"/>
    <p:sldId id="384" r:id="rId9"/>
    <p:sldId id="387" r:id="rId10"/>
    <p:sldId id="391" r:id="rId11"/>
    <p:sldId id="389" r:id="rId12"/>
    <p:sldId id="388" r:id="rId13"/>
    <p:sldId id="392" r:id="rId14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F6"/>
    <a:srgbClr val="F05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56" autoAdjust="0"/>
    <p:restoredTop sz="94660"/>
  </p:normalViewPr>
  <p:slideViewPr>
    <p:cSldViewPr snapToGrid="0" showGuides="1">
      <p:cViewPr varScale="1">
        <p:scale>
          <a:sx n="43" d="100"/>
          <a:sy n="43" d="100"/>
        </p:scale>
        <p:origin x="10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196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ECDF79B-D9D2-C94A-96D9-88281091A8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8815A5-C866-73B3-D2F8-3426D06EFC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C8721-F8FD-4470-A7E8-ABE27F74A17A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974F7D-EA05-D5AE-A49B-742BFD2F08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39AA8F-788C-F2D3-BB0F-4882C3811D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397B3-2FD2-4B4A-9030-45B5BCB25E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3409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EB6BB-CD0E-49E1-B816-AF59CDBC1017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C6A75-826D-4C0F-84E2-8DB3E3F00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8531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32" name="Freeform 9">
            <a:hlinkClick r:id="" action="ppaction://hlinkshowjump?jump=nextslide"/>
          </p:cNvPr>
          <p:cNvSpPr>
            <a:spLocks/>
          </p:cNvSpPr>
          <p:nvPr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0">
            <a:hlinkClick r:id="" action="ppaction://hlinkshowjump?jump=previousslide"/>
          </p:cNvPr>
          <p:cNvSpPr>
            <a:spLocks/>
          </p:cNvSpPr>
          <p:nvPr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2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 userDrawn="1">
          <p15:clr>
            <a:srgbClr val="FBAE40"/>
          </p15:clr>
        </p15:guide>
        <p15:guide id="2" pos="1716" userDrawn="1">
          <p15:clr>
            <a:srgbClr val="FBAE40"/>
          </p15:clr>
        </p15:guide>
        <p15:guide id="3" pos="13641" userDrawn="1">
          <p15:clr>
            <a:srgbClr val="FBAE40"/>
          </p15:clr>
        </p15:guide>
        <p15:guide id="4" pos="14564" userDrawn="1">
          <p15:clr>
            <a:srgbClr val="FBAE40"/>
          </p15:clr>
        </p15:guide>
        <p15:guide id="5" pos="2640" userDrawn="1">
          <p15:clr>
            <a:srgbClr val="FBAE40"/>
          </p15:clr>
        </p15:guide>
        <p15:guide id="6" pos="12720" userDrawn="1">
          <p15:clr>
            <a:srgbClr val="FBAE40"/>
          </p15:clr>
        </p15:guide>
        <p15:guide id="7" orient="horz" pos="1344" userDrawn="1">
          <p15:clr>
            <a:srgbClr val="FBAE40"/>
          </p15:clr>
        </p15:guide>
        <p15:guide id="8" orient="horz" pos="7584" userDrawn="1">
          <p15:clr>
            <a:srgbClr val="FBAE40"/>
          </p15:clr>
        </p15:guide>
        <p15:guide id="9" orient="horz" pos="606" userDrawn="1">
          <p15:clr>
            <a:srgbClr val="FBAE40"/>
          </p15:clr>
        </p15:guide>
        <p15:guide id="10" orient="horz" pos="80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At 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0562771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06288" y="0"/>
            <a:ext cx="12177712" cy="137160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10922825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10576793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7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 Picture At Ce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 userDrawn="1"/>
        </p:nvGrpSpPr>
        <p:grpSpPr>
          <a:xfrm>
            <a:off x="1241490" y="866775"/>
            <a:ext cx="1532471" cy="492443"/>
            <a:chOff x="1260546" y="866775"/>
            <a:chExt cx="1532471" cy="492443"/>
          </a:xfrm>
        </p:grpSpPr>
        <p:sp>
          <p:nvSpPr>
            <p:cNvPr id="27" name="Oval 26"/>
            <p:cNvSpPr/>
            <p:nvPr userDrawn="1"/>
          </p:nvSpPr>
          <p:spPr>
            <a:xfrm>
              <a:off x="1719791" y="1008593"/>
              <a:ext cx="224898" cy="2248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 userDrawn="1"/>
          </p:nvSpPr>
          <p:spPr>
            <a:xfrm>
              <a:off x="1260546" y="866775"/>
              <a:ext cx="1532471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cap="all" spc="200" baseline="0" dirty="0">
                  <a:solidFill>
                    <a:schemeClr val="accent1"/>
                  </a:solidFill>
                  <a:latin typeface="Lato Black" panose="020F0A02020204030203" pitchFamily="34" charset="0"/>
                </a:rPr>
                <a:t>MOGA</a:t>
              </a:r>
              <a:r>
                <a:rPr lang="en-US" sz="3200" cap="all" spc="200" baseline="0" dirty="0">
                  <a:solidFill>
                    <a:schemeClr val="accent2"/>
                  </a:solidFill>
                  <a:latin typeface="Lato Black" panose="020F0A02020204030203" pitchFamily="34" charset="0"/>
                </a:rPr>
                <a:t>.</a:t>
              </a:r>
            </a:p>
          </p:txBody>
        </p:sp>
      </p:grpSp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260546" y="12752388"/>
            <a:ext cx="40026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cap="all" spc="100" baseline="0" dirty="0">
                <a:solidFill>
                  <a:schemeClr val="accent4"/>
                </a:solidFill>
                <a:latin typeface="Lato Black" panose="020F0A02020204030203" pitchFamily="34" charset="0"/>
              </a:rPr>
              <a:t>Small business </a:t>
            </a:r>
            <a:r>
              <a:rPr lang="en-US" sz="1800" b="0" cap="all" spc="100" baseline="0" dirty="0">
                <a:solidFill>
                  <a:schemeClr val="accent4"/>
                </a:solidFill>
                <a:latin typeface="Lato" panose="020F0502020204030203" pitchFamily="34" charset="0"/>
              </a:rPr>
              <a:t>presentation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256601" y="0"/>
            <a:ext cx="6891524" cy="137160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 Picture At Lef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149544" cy="137160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0429946" y="12752388"/>
            <a:ext cx="40026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cap="all" spc="100" baseline="0" dirty="0">
                <a:solidFill>
                  <a:schemeClr val="accent4"/>
                </a:solidFill>
                <a:latin typeface="Lato Black" panose="020F0A02020204030203" pitchFamily="34" charset="0"/>
              </a:rPr>
              <a:t>Small business </a:t>
            </a:r>
            <a:r>
              <a:rPr lang="en-US" sz="1800" b="0" cap="all" spc="100" baseline="0" dirty="0">
                <a:solidFill>
                  <a:schemeClr val="accent4"/>
                </a:solidFill>
                <a:latin typeface="Lato" panose="020F0502020204030203" pitchFamily="34" charset="0"/>
              </a:rPr>
              <a:t>presentation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0429946" y="866775"/>
            <a:ext cx="1532471" cy="492443"/>
            <a:chOff x="1260546" y="866775"/>
            <a:chExt cx="1532471" cy="492443"/>
          </a:xfrm>
        </p:grpSpPr>
        <p:sp>
          <p:nvSpPr>
            <p:cNvPr id="24" name="Oval 23"/>
            <p:cNvSpPr/>
            <p:nvPr userDrawn="1"/>
          </p:nvSpPr>
          <p:spPr>
            <a:xfrm>
              <a:off x="1719791" y="1008593"/>
              <a:ext cx="224898" cy="2248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1260546" y="866775"/>
              <a:ext cx="1532471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cap="all" spc="200" baseline="0" dirty="0">
                  <a:solidFill>
                    <a:schemeClr val="accent1"/>
                  </a:solidFill>
                  <a:latin typeface="Lato Black" panose="020F0A02020204030203" pitchFamily="34" charset="0"/>
                </a:rPr>
                <a:t>MOGA</a:t>
              </a:r>
              <a:r>
                <a:rPr lang="en-US" sz="3200" cap="all" spc="200" baseline="0" dirty="0">
                  <a:solidFill>
                    <a:schemeClr val="accent2"/>
                  </a:solidFill>
                  <a:latin typeface="Lato Black" panose="020F0A02020204030203" pitchFamily="34" charset="0"/>
                </a:rPr>
                <a:t>.</a:t>
              </a:r>
            </a:p>
          </p:txBody>
        </p:sp>
      </p:grpSp>
      <p:sp>
        <p:nvSpPr>
          <p:cNvPr id="11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9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ortfolio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-5080" y="-6350"/>
            <a:ext cx="6102986" cy="687070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6094096" y="-6350"/>
            <a:ext cx="6102986" cy="687070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12186920" y="-6350"/>
            <a:ext cx="6102986" cy="687070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30"/>
          <p:cNvSpPr>
            <a:spLocks noGrp="1"/>
          </p:cNvSpPr>
          <p:nvPr>
            <p:ph type="pic" sz="quarter" idx="13"/>
          </p:nvPr>
        </p:nvSpPr>
        <p:spPr>
          <a:xfrm>
            <a:off x="18286095" y="-6350"/>
            <a:ext cx="6102986" cy="687070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1" name="Picture Placeholder 30"/>
          <p:cNvSpPr>
            <a:spLocks noGrp="1"/>
          </p:cNvSpPr>
          <p:nvPr>
            <p:ph type="pic" sz="quarter" idx="14"/>
          </p:nvPr>
        </p:nvSpPr>
        <p:spPr>
          <a:xfrm>
            <a:off x="-5080" y="6858000"/>
            <a:ext cx="6102986" cy="687070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Picture Placeholder 30"/>
          <p:cNvSpPr>
            <a:spLocks noGrp="1"/>
          </p:cNvSpPr>
          <p:nvPr>
            <p:ph type="pic" sz="quarter" idx="15"/>
          </p:nvPr>
        </p:nvSpPr>
        <p:spPr>
          <a:xfrm>
            <a:off x="6094096" y="6858000"/>
            <a:ext cx="6102986" cy="687070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6" name="Picture Placeholder 30"/>
          <p:cNvSpPr>
            <a:spLocks noGrp="1"/>
          </p:cNvSpPr>
          <p:nvPr>
            <p:ph type="pic" sz="quarter" idx="16"/>
          </p:nvPr>
        </p:nvSpPr>
        <p:spPr>
          <a:xfrm>
            <a:off x="12186920" y="6858000"/>
            <a:ext cx="6102986" cy="687070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7" name="Picture Placeholder 30"/>
          <p:cNvSpPr>
            <a:spLocks noGrp="1"/>
          </p:cNvSpPr>
          <p:nvPr>
            <p:ph type="pic" sz="quarter" idx="17"/>
          </p:nvPr>
        </p:nvSpPr>
        <p:spPr>
          <a:xfrm>
            <a:off x="18286095" y="6858000"/>
            <a:ext cx="6102986" cy="687070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2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ortfolio 1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476150" y="4637913"/>
            <a:ext cx="3732737" cy="740168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7927116" y="4637913"/>
            <a:ext cx="3732737" cy="740168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0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ortfolio 2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730500" y="4281779"/>
            <a:ext cx="8819816" cy="740168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840034" y="4281779"/>
            <a:ext cx="8819816" cy="740168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2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ortfolio 3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730499" y="4281779"/>
            <a:ext cx="5540665" cy="740168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6119185" y="4281779"/>
            <a:ext cx="5540665" cy="740168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9421668" y="4281779"/>
            <a:ext cx="5540665" cy="740168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7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ortfolio 4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005776" y="4281779"/>
            <a:ext cx="12654074" cy="740168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3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ent Projec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150226" y="4282440"/>
            <a:ext cx="8124824" cy="453135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730497" y="4282441"/>
            <a:ext cx="5416553" cy="322326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730497" y="7515225"/>
            <a:ext cx="5416553" cy="4524375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6277167" y="4282440"/>
            <a:ext cx="5382683" cy="453135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4107161" y="8813800"/>
            <a:ext cx="7552690" cy="322580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153400" y="8813800"/>
            <a:ext cx="5957888" cy="322580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8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roject Showcase At 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177713" y="2133600"/>
            <a:ext cx="10942638" cy="99060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0"/>
            <a:ext cx="12177712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2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1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Offi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484340" y="2667000"/>
            <a:ext cx="14175509" cy="93726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2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0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roject Showcase At Lef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74041" y="2133600"/>
            <a:ext cx="10932247" cy="99060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2206288" y="0"/>
            <a:ext cx="12177712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0182324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1260546" y="12752388"/>
            <a:ext cx="40026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cap="all" spc="100" baseline="0" dirty="0">
                <a:solidFill>
                  <a:schemeClr val="accent4"/>
                </a:solidFill>
                <a:latin typeface="Lato Black" panose="020F0A02020204030203" pitchFamily="34" charset="0"/>
              </a:rPr>
              <a:t>Small business </a:t>
            </a:r>
            <a:r>
              <a:rPr lang="en-US" sz="1800" b="0" cap="all" spc="100" baseline="0" dirty="0">
                <a:solidFill>
                  <a:schemeClr val="accent4"/>
                </a:solidFill>
                <a:latin typeface="Lato" panose="020F0502020204030203" pitchFamily="34" charset="0"/>
              </a:rPr>
              <a:t>presentation</a:t>
            </a:r>
          </a:p>
        </p:txBody>
      </p:sp>
      <p:sp>
        <p:nvSpPr>
          <p:cNvPr id="14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10542378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10196346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8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191000" y="4267200"/>
            <a:ext cx="16002000" cy="50038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4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2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33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" t="21633" r="3093" b="25631"/>
          <a:stretch/>
        </p:blipFill>
        <p:spPr bwMode="auto">
          <a:xfrm>
            <a:off x="17509514" y="13186576"/>
            <a:ext cx="6646154" cy="44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 descr="LIG희망구름 Color Bar smal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7" y="1392891"/>
            <a:ext cx="24360554" cy="136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68341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Team Who Enjoys ...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724150" y="2667000"/>
            <a:ext cx="14175509" cy="93726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2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 Do Trust &amp; Crediblity ...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172388" y="5714626"/>
            <a:ext cx="9487461" cy="6324974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2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2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Owner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191000" y="4267200"/>
            <a:ext cx="4246188" cy="4246186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5946812" y="4267200"/>
            <a:ext cx="4246188" cy="4246186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0068906" y="4267200"/>
            <a:ext cx="4246188" cy="4246186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8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711268" y="4267200"/>
            <a:ext cx="3826692" cy="3826690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788306" y="4267200"/>
            <a:ext cx="3826692" cy="3826690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825201" y="4267200"/>
            <a:ext cx="3826692" cy="3826690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7829983" y="4267200"/>
            <a:ext cx="3826692" cy="3826690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8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2" userDrawn="1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Cr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711268" y="4931344"/>
            <a:ext cx="2025832" cy="2025830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400148" y="4931344"/>
            <a:ext cx="2025832" cy="2025830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6201055" y="4931344"/>
            <a:ext cx="2025832" cy="2025830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711268" y="8569694"/>
            <a:ext cx="2025832" cy="2025830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400148" y="8569694"/>
            <a:ext cx="2025832" cy="2025830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6201055" y="8569694"/>
            <a:ext cx="2025832" cy="2025830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0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Invlov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788329" y="5027079"/>
            <a:ext cx="1068238" cy="1068238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788329" y="6464981"/>
            <a:ext cx="1068238" cy="1068238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788329" y="7902883"/>
            <a:ext cx="1068238" cy="1068238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788329" y="9340785"/>
            <a:ext cx="1068238" cy="1068238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788329" y="10778686"/>
            <a:ext cx="1068238" cy="1068238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7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 Sa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357656" y="4696962"/>
            <a:ext cx="2091690" cy="2091690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6934655" y="4696962"/>
            <a:ext cx="2091690" cy="2091690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6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57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1" r:id="rId2"/>
    <p:sldLayoutId id="2147483683" r:id="rId3"/>
    <p:sldLayoutId id="214748368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9" r:id="rId21"/>
    <p:sldLayoutId id="2147483678" r:id="rId22"/>
    <p:sldLayoutId id="2147483680" r:id="rId23"/>
    <p:sldLayoutId id="2147483684" r:id="rId24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235951" y="4351065"/>
            <a:ext cx="7713668" cy="2462213"/>
            <a:chOff x="8102601" y="-1893218"/>
            <a:chExt cx="7713668" cy="2462213"/>
          </a:xfrm>
        </p:grpSpPr>
        <p:sp>
          <p:nvSpPr>
            <p:cNvPr id="2" name="Oval 1"/>
            <p:cNvSpPr/>
            <p:nvPr/>
          </p:nvSpPr>
          <p:spPr>
            <a:xfrm>
              <a:off x="8102601" y="-1588602"/>
              <a:ext cx="1028523" cy="102852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301390" y="-1893218"/>
              <a:ext cx="7514879" cy="24622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6000" cap="all" spc="200" dirty="0">
                  <a:solidFill>
                    <a:schemeClr val="accent1"/>
                  </a:solidFill>
                  <a:latin typeface="Lato Black" panose="020F0A02020204030203" pitchFamily="34" charset="0"/>
                </a:rPr>
                <a:t>PBL</a:t>
              </a:r>
              <a:r>
                <a:rPr lang="ko-KR" altLang="en-US" sz="16000" cap="all" spc="200" baseline="0" dirty="0">
                  <a:solidFill>
                    <a:schemeClr val="accent1"/>
                  </a:solidFill>
                  <a:latin typeface="Lato Black" panose="020F0A02020204030203" pitchFamily="34" charset="0"/>
                </a:rPr>
                <a:t> </a:t>
              </a:r>
              <a:r>
                <a:rPr lang="en-US" altLang="ko-KR" sz="16000" cap="all" spc="200" baseline="0" dirty="0">
                  <a:solidFill>
                    <a:schemeClr val="accent1"/>
                  </a:solidFill>
                  <a:latin typeface="Lato Black" panose="020F0A02020204030203" pitchFamily="34" charset="0"/>
                </a:rPr>
                <a:t>PC</a:t>
              </a:r>
              <a:r>
                <a:rPr lang="en-US" sz="16000" cap="all" spc="200" baseline="0" dirty="0">
                  <a:solidFill>
                    <a:schemeClr val="accent2"/>
                  </a:solidFill>
                  <a:latin typeface="Lato Black" panose="020F0A02020204030203" pitchFamily="34" charset="0"/>
                </a:rPr>
                <a:t>.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093023" y="7159806"/>
            <a:ext cx="6197953" cy="4360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400"/>
              </a:lnSpc>
              <a:spcAft>
                <a:spcPts val="1200"/>
              </a:spcAft>
            </a:pPr>
            <a:r>
              <a:rPr lang="en-US" sz="3200" b="1" dirty="0">
                <a:solidFill>
                  <a:schemeClr val="accent2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LIG PBL</a:t>
            </a:r>
          </a:p>
        </p:txBody>
      </p:sp>
    </p:spTree>
    <p:extLst>
      <p:ext uri="{BB962C8B-B14F-4D97-AF65-F5344CB8AC3E}">
        <p14:creationId xmlns:p14="http://schemas.microsoft.com/office/powerpoint/2010/main" val="155981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278020" y="2249488"/>
            <a:ext cx="9906000" cy="7007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marR="0" lvl="0" indent="-177800" algn="just" defTabSz="18288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바탕" panose="02030600000101010101" pitchFamily="18" charset="-127"/>
                <a:cs typeface="+mn-cs"/>
              </a:rPr>
              <a:t> 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GUI 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정보 업데이트 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MCU 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→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PC)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A54900-E6BB-7A06-C4A0-A5072FC9A27D}"/>
              </a:ext>
            </a:extLst>
          </p:cNvPr>
          <p:cNvSpPr/>
          <p:nvPr/>
        </p:nvSpPr>
        <p:spPr>
          <a:xfrm>
            <a:off x="17190720" y="12999720"/>
            <a:ext cx="7193280" cy="716280"/>
          </a:xfrm>
          <a:prstGeom prst="rect">
            <a:avLst/>
          </a:prstGeom>
          <a:solidFill>
            <a:srgbClr val="FFF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F2BF2C5C-D91B-AA61-E140-1791AEBD2999}"/>
              </a:ext>
            </a:extLst>
          </p:cNvPr>
          <p:cNvSpPr txBox="1">
            <a:spLocks/>
          </p:cNvSpPr>
          <p:nvPr/>
        </p:nvSpPr>
        <p:spPr bwMode="auto">
          <a:xfrm>
            <a:off x="2702656" y="1529409"/>
            <a:ext cx="10785488" cy="1044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800" indent="-6858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altLang="ko-KR" b="1" kern="0" dirty="0">
                <a:solidFill>
                  <a:srgbClr val="000000"/>
                </a:solidFill>
              </a:rPr>
              <a:t>PC </a:t>
            </a:r>
            <a:r>
              <a:rPr lang="ko-KR" altLang="en-US" b="1" kern="0" dirty="0">
                <a:solidFill>
                  <a:srgbClr val="000000"/>
                </a:solidFill>
              </a:rPr>
              <a:t>↔ </a:t>
            </a:r>
            <a:r>
              <a:rPr lang="en-US" altLang="ko-KR" b="1" kern="0" dirty="0">
                <a:solidFill>
                  <a:srgbClr val="000000"/>
                </a:solidFill>
              </a:rPr>
              <a:t>MCU</a:t>
            </a:r>
            <a:endParaRPr lang="ko-KR" altLang="en-US" b="1" kern="0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40BA2-0D7D-9E61-D869-FA3C4E091606}"/>
              </a:ext>
            </a:extLst>
          </p:cNvPr>
          <p:cNvSpPr txBox="1"/>
          <p:nvPr/>
        </p:nvSpPr>
        <p:spPr>
          <a:xfrm>
            <a:off x="2686945" y="318047"/>
            <a:ext cx="1588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800" b="1" dirty="0">
                <a:solidFill>
                  <a:srgbClr val="000000"/>
                </a:solidFill>
              </a:rPr>
              <a:t>UART</a:t>
            </a:r>
          </a:p>
        </p:txBody>
      </p:sp>
      <p:pic>
        <p:nvPicPr>
          <p:cNvPr id="5" name="그림 4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C38E4A08-864B-E8E6-BC09-A2365B353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20" y="3670271"/>
            <a:ext cx="18055361" cy="683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48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278020" y="2249488"/>
            <a:ext cx="9906000" cy="11510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indent="-17780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 정보 수집 전송 </a:t>
            </a:r>
            <a:r>
              <a:rPr lang="en-US" altLang="ko-KR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(Arduino</a:t>
            </a:r>
            <a:r>
              <a:rPr lang="ko-KR" altLang="en-US" sz="2800" b="1" kern="0" dirty="0">
                <a:solidFill>
                  <a:srgbClr val="000000"/>
                </a:solidFill>
              </a:rPr>
              <a:t> </a:t>
            </a:r>
            <a:r>
              <a:rPr lang="ko-KR" altLang="en-US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→</a:t>
            </a:r>
            <a:r>
              <a:rPr lang="en-US" altLang="ko-KR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 MCU)</a:t>
            </a:r>
            <a:endParaRPr lang="en-US" altLang="ko-KR" sz="2800" b="1" kern="0" dirty="0">
              <a:solidFill>
                <a:srgbClr val="000000"/>
              </a:solidFill>
            </a:endParaRPr>
          </a:p>
          <a:p>
            <a:pPr lvl="0" algn="just" fontAlgn="base"/>
            <a:r>
              <a:rPr lang="en-US" altLang="ko-KR" sz="2400" b="1" kern="0" dirty="0">
                <a:solidFill>
                  <a:srgbClr val="000000"/>
                </a:solidFill>
                <a:latin typeface="+mj-lt"/>
                <a:ea typeface="바탕" panose="02030600000101010101" pitchFamily="18" charset="-127"/>
              </a:rPr>
              <a:t>  </a:t>
            </a:r>
            <a:endParaRPr lang="ko-KR" altLang="en-US" sz="2400" b="1" kern="0" dirty="0">
              <a:solidFill>
                <a:srgbClr val="000000"/>
              </a:solidFill>
              <a:latin typeface="+mj-lt"/>
              <a:ea typeface="바탕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0FF4DD-25E8-FE5D-42C0-CD321917BD89}"/>
              </a:ext>
            </a:extLst>
          </p:cNvPr>
          <p:cNvSpPr/>
          <p:nvPr/>
        </p:nvSpPr>
        <p:spPr>
          <a:xfrm>
            <a:off x="17190720" y="12999720"/>
            <a:ext cx="7193280" cy="716280"/>
          </a:xfrm>
          <a:prstGeom prst="rect">
            <a:avLst/>
          </a:prstGeom>
          <a:solidFill>
            <a:srgbClr val="FFF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3E432D6D-31C7-89D3-DD14-49C32E550C93}"/>
              </a:ext>
            </a:extLst>
          </p:cNvPr>
          <p:cNvSpPr txBox="1">
            <a:spLocks/>
          </p:cNvSpPr>
          <p:nvPr/>
        </p:nvSpPr>
        <p:spPr bwMode="auto">
          <a:xfrm>
            <a:off x="2702656" y="1529409"/>
            <a:ext cx="10785488" cy="1044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800" indent="-6858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altLang="ko-KR" b="1" kern="0" dirty="0">
                <a:solidFill>
                  <a:srgbClr val="000000"/>
                </a:solidFill>
              </a:rPr>
              <a:t>Arduino </a:t>
            </a:r>
            <a:r>
              <a:rPr lang="ko-KR" altLang="en-US" b="1" kern="0" dirty="0">
                <a:solidFill>
                  <a:srgbClr val="000000"/>
                </a:solidFill>
              </a:rPr>
              <a:t>→ </a:t>
            </a:r>
            <a:r>
              <a:rPr lang="en-US" altLang="ko-KR" b="1" kern="0" dirty="0">
                <a:solidFill>
                  <a:srgbClr val="000000"/>
                </a:solidFill>
              </a:rPr>
              <a:t>MCU</a:t>
            </a:r>
            <a:endParaRPr lang="ko-KR" altLang="en-US" b="1" kern="0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338102-A483-30C3-457A-15478318E7BC}"/>
              </a:ext>
            </a:extLst>
          </p:cNvPr>
          <p:cNvSpPr txBox="1"/>
          <p:nvPr/>
        </p:nvSpPr>
        <p:spPr>
          <a:xfrm>
            <a:off x="2686945" y="318047"/>
            <a:ext cx="1588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800" b="1" dirty="0">
                <a:solidFill>
                  <a:srgbClr val="000000"/>
                </a:solidFill>
              </a:rPr>
              <a:t>UART</a:t>
            </a:r>
          </a:p>
        </p:txBody>
      </p:sp>
      <p:pic>
        <p:nvPicPr>
          <p:cNvPr id="5" name="그림 4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D00D2154-54A1-0D5D-F93B-8B934024D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20" y="3294029"/>
            <a:ext cx="19992975" cy="460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6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278020" y="2249488"/>
            <a:ext cx="9906000" cy="11510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indent="-17780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 제어 명령 </a:t>
            </a:r>
            <a:r>
              <a:rPr lang="en-US" altLang="ko-KR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(MCU</a:t>
            </a:r>
            <a:r>
              <a:rPr lang="ko-KR" altLang="en-US" sz="2800" b="1" kern="0" dirty="0">
                <a:solidFill>
                  <a:srgbClr val="000000"/>
                </a:solidFill>
              </a:rPr>
              <a:t> </a:t>
            </a:r>
            <a:r>
              <a:rPr lang="ko-KR" altLang="en-US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→</a:t>
            </a:r>
            <a:r>
              <a:rPr lang="en-US" altLang="ko-KR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 FPGA)</a:t>
            </a:r>
            <a:endParaRPr lang="en-US" altLang="ko-KR" sz="2800" b="1" kern="0" dirty="0">
              <a:solidFill>
                <a:srgbClr val="000000"/>
              </a:solidFill>
            </a:endParaRPr>
          </a:p>
          <a:p>
            <a:pPr lvl="0" algn="just" fontAlgn="base"/>
            <a:r>
              <a:rPr lang="en-US" altLang="ko-KR" sz="2400" b="1" kern="0" dirty="0">
                <a:solidFill>
                  <a:srgbClr val="000000"/>
                </a:solidFill>
                <a:latin typeface="+mj-lt"/>
                <a:ea typeface="바탕" panose="02030600000101010101" pitchFamily="18" charset="-127"/>
              </a:rPr>
              <a:t>  </a:t>
            </a:r>
            <a:endParaRPr lang="ko-KR" altLang="en-US" sz="2400" b="1" kern="0" dirty="0">
              <a:solidFill>
                <a:srgbClr val="000000"/>
              </a:solidFill>
              <a:latin typeface="+mj-lt"/>
              <a:ea typeface="바탕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01FE0A-8177-2FC6-B2DC-9A4F2B219E11}"/>
              </a:ext>
            </a:extLst>
          </p:cNvPr>
          <p:cNvSpPr/>
          <p:nvPr/>
        </p:nvSpPr>
        <p:spPr>
          <a:xfrm>
            <a:off x="17190720" y="12999720"/>
            <a:ext cx="7193280" cy="716280"/>
          </a:xfrm>
          <a:prstGeom prst="rect">
            <a:avLst/>
          </a:prstGeom>
          <a:solidFill>
            <a:srgbClr val="FFF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9F4087E0-AFCC-720D-DBCA-2E2BEAD05492}"/>
              </a:ext>
            </a:extLst>
          </p:cNvPr>
          <p:cNvSpPr txBox="1">
            <a:spLocks/>
          </p:cNvSpPr>
          <p:nvPr/>
        </p:nvSpPr>
        <p:spPr bwMode="auto">
          <a:xfrm>
            <a:off x="2702656" y="1529409"/>
            <a:ext cx="10785488" cy="1044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800" indent="-6858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altLang="ko-KR" b="1" kern="0" dirty="0">
                <a:solidFill>
                  <a:srgbClr val="000000"/>
                </a:solidFill>
              </a:rPr>
              <a:t>MCU </a:t>
            </a:r>
            <a:r>
              <a:rPr lang="ko-KR" altLang="en-US" b="1" kern="0" dirty="0">
                <a:solidFill>
                  <a:srgbClr val="000000"/>
                </a:solidFill>
              </a:rPr>
              <a:t>↔ </a:t>
            </a:r>
            <a:r>
              <a:rPr lang="en-US" altLang="ko-KR" b="1" kern="0" dirty="0">
                <a:solidFill>
                  <a:srgbClr val="000000"/>
                </a:solidFill>
              </a:rPr>
              <a:t>FPGA</a:t>
            </a:r>
            <a:endParaRPr lang="ko-KR" altLang="en-US" b="1" kern="0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F2CBAA-D2FA-2245-4B4F-CA01638234DF}"/>
              </a:ext>
            </a:extLst>
          </p:cNvPr>
          <p:cNvSpPr txBox="1"/>
          <p:nvPr/>
        </p:nvSpPr>
        <p:spPr>
          <a:xfrm>
            <a:off x="2686945" y="318047"/>
            <a:ext cx="1588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800" b="1" dirty="0">
                <a:solidFill>
                  <a:srgbClr val="000000"/>
                </a:solidFill>
              </a:rPr>
              <a:t>UART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163FF711-7F8F-750B-8666-F684CA589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20" y="3294030"/>
            <a:ext cx="16994897" cy="98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75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211113" y="2249488"/>
            <a:ext cx="4683950" cy="700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Motor </a:t>
            </a:r>
            <a:r>
              <a:rPr lang="ko-KR" altLang="en-US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정보 </a:t>
            </a:r>
            <a:r>
              <a:rPr lang="en-US" altLang="ko-KR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(FPGA</a:t>
            </a:r>
            <a:r>
              <a:rPr lang="ko-KR" altLang="en-US" sz="2800" b="1" kern="0" dirty="0">
                <a:solidFill>
                  <a:srgbClr val="000000"/>
                </a:solidFill>
              </a:rPr>
              <a:t> </a:t>
            </a:r>
            <a:r>
              <a:rPr lang="ko-KR" altLang="en-US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→</a:t>
            </a:r>
            <a:r>
              <a:rPr lang="en-US" altLang="ko-KR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 MCU)</a:t>
            </a:r>
            <a:endParaRPr lang="en-US" altLang="ko-KR" sz="2800" b="1" kern="0" dirty="0">
              <a:solidFill>
                <a:srgbClr val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01FE0A-8177-2FC6-B2DC-9A4F2B219E11}"/>
              </a:ext>
            </a:extLst>
          </p:cNvPr>
          <p:cNvSpPr/>
          <p:nvPr/>
        </p:nvSpPr>
        <p:spPr>
          <a:xfrm>
            <a:off x="17190720" y="12999720"/>
            <a:ext cx="7193280" cy="716280"/>
          </a:xfrm>
          <a:prstGeom prst="rect">
            <a:avLst/>
          </a:prstGeom>
          <a:solidFill>
            <a:srgbClr val="FFF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9F4087E0-AFCC-720D-DBCA-2E2BEAD05492}"/>
              </a:ext>
            </a:extLst>
          </p:cNvPr>
          <p:cNvSpPr txBox="1">
            <a:spLocks/>
          </p:cNvSpPr>
          <p:nvPr/>
        </p:nvSpPr>
        <p:spPr bwMode="auto">
          <a:xfrm>
            <a:off x="2702656" y="1529409"/>
            <a:ext cx="10785488" cy="1044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800" indent="-6858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altLang="ko-KR" b="1" kern="0" dirty="0">
                <a:solidFill>
                  <a:srgbClr val="000000"/>
                </a:solidFill>
              </a:rPr>
              <a:t>MCU </a:t>
            </a:r>
            <a:r>
              <a:rPr lang="ko-KR" altLang="en-US" b="1" kern="0" dirty="0">
                <a:solidFill>
                  <a:srgbClr val="000000"/>
                </a:solidFill>
              </a:rPr>
              <a:t>↔ </a:t>
            </a:r>
            <a:r>
              <a:rPr lang="en-US" altLang="ko-KR" b="1" kern="0" dirty="0">
                <a:solidFill>
                  <a:srgbClr val="000000"/>
                </a:solidFill>
              </a:rPr>
              <a:t>FPGA</a:t>
            </a:r>
            <a:endParaRPr lang="ko-KR" altLang="en-US" b="1" kern="0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F2CBAA-D2FA-2245-4B4F-CA01638234DF}"/>
              </a:ext>
            </a:extLst>
          </p:cNvPr>
          <p:cNvSpPr txBox="1"/>
          <p:nvPr/>
        </p:nvSpPr>
        <p:spPr>
          <a:xfrm>
            <a:off x="2686945" y="318047"/>
            <a:ext cx="1588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800" b="1" dirty="0">
                <a:solidFill>
                  <a:srgbClr val="000000"/>
                </a:solidFill>
              </a:rPr>
              <a:t>UART</a:t>
            </a:r>
          </a:p>
        </p:txBody>
      </p:sp>
      <p:pic>
        <p:nvPicPr>
          <p:cNvPr id="5" name="그림 4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379B6C2D-7108-C48D-4F48-6D6ABDD1C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113" y="3994734"/>
            <a:ext cx="20452697" cy="518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4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0FF4DD-25E8-FE5D-42C0-CD321917BD89}"/>
              </a:ext>
            </a:extLst>
          </p:cNvPr>
          <p:cNvSpPr/>
          <p:nvPr/>
        </p:nvSpPr>
        <p:spPr>
          <a:xfrm>
            <a:off x="17190720" y="12999720"/>
            <a:ext cx="7193280" cy="716280"/>
          </a:xfrm>
          <a:prstGeom prst="rect">
            <a:avLst/>
          </a:prstGeom>
          <a:solidFill>
            <a:srgbClr val="FFF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D8A0C70-1AA9-BA58-FD08-044900BC0DAC}"/>
              </a:ext>
            </a:extLst>
          </p:cNvPr>
          <p:cNvGrpSpPr/>
          <p:nvPr/>
        </p:nvGrpSpPr>
        <p:grpSpPr>
          <a:xfrm>
            <a:off x="525061" y="377017"/>
            <a:ext cx="5005943" cy="757611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9861957-CD7F-E819-A246-B40B8A55CD83}"/>
                </a:ext>
              </a:extLst>
            </p:cNvPr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spc="-1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6F5656F-CB4A-4068-FCCF-897693C5C3A9}"/>
                </a:ext>
              </a:extLst>
            </p:cNvPr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spc="-1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7F1A7D-84F6-99B5-FADE-D6DA67137F9A}"/>
                </a:ext>
              </a:extLst>
            </p:cNvPr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패턴인식</a:t>
              </a:r>
              <a:r>
                <a:rPr lang="en-US" altLang="ko-KR" sz="4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UML</a:t>
              </a:r>
              <a:endParaRPr lang="ko-KR" altLang="en-US" sz="4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66C3EA3E-DF33-256B-1C15-0194D9A0D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620" y="1666193"/>
            <a:ext cx="9405380" cy="1169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8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0FF4DD-25E8-FE5D-42C0-CD321917BD89}"/>
              </a:ext>
            </a:extLst>
          </p:cNvPr>
          <p:cNvSpPr/>
          <p:nvPr/>
        </p:nvSpPr>
        <p:spPr>
          <a:xfrm>
            <a:off x="17190720" y="12999720"/>
            <a:ext cx="7193280" cy="716280"/>
          </a:xfrm>
          <a:prstGeom prst="rect">
            <a:avLst/>
          </a:prstGeom>
          <a:solidFill>
            <a:srgbClr val="FFF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D8A0C70-1AA9-BA58-FD08-044900BC0DAC}"/>
              </a:ext>
            </a:extLst>
          </p:cNvPr>
          <p:cNvGrpSpPr/>
          <p:nvPr/>
        </p:nvGrpSpPr>
        <p:grpSpPr>
          <a:xfrm>
            <a:off x="525062" y="377017"/>
            <a:ext cx="3851538" cy="757611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9861957-CD7F-E819-A246-B40B8A55CD83}"/>
                </a:ext>
              </a:extLst>
            </p:cNvPr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spc="-1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6F5656F-CB4A-4068-FCCF-897693C5C3A9}"/>
                </a:ext>
              </a:extLst>
            </p:cNvPr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spc="-1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7F1A7D-84F6-99B5-FADE-D6DA67137F9A}"/>
                </a:ext>
              </a:extLst>
            </p:cNvPr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GUI UML</a:t>
              </a:r>
              <a:endParaRPr lang="ko-KR" altLang="en-US" sz="4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D40EB630-43EC-4905-C0E0-FB9BA0DA4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62" y="3420954"/>
            <a:ext cx="5892720" cy="87348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5A3E3A-837C-C276-05D4-F4CF6F54A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6005" y="2922897"/>
            <a:ext cx="7972933" cy="94772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1C48625-0B4C-BCA2-914B-687035AFD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007" y="3993414"/>
            <a:ext cx="8441139" cy="758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7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0FF4DD-25E8-FE5D-42C0-CD321917BD89}"/>
              </a:ext>
            </a:extLst>
          </p:cNvPr>
          <p:cNvSpPr/>
          <p:nvPr/>
        </p:nvSpPr>
        <p:spPr>
          <a:xfrm>
            <a:off x="17190720" y="12999720"/>
            <a:ext cx="7193280" cy="716280"/>
          </a:xfrm>
          <a:prstGeom prst="rect">
            <a:avLst/>
          </a:prstGeom>
          <a:solidFill>
            <a:srgbClr val="FFF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D8A0C70-1AA9-BA58-FD08-044900BC0DAC}"/>
              </a:ext>
            </a:extLst>
          </p:cNvPr>
          <p:cNvGrpSpPr/>
          <p:nvPr/>
        </p:nvGrpSpPr>
        <p:grpSpPr>
          <a:xfrm>
            <a:off x="525062" y="377017"/>
            <a:ext cx="3851538" cy="757611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9861957-CD7F-E819-A246-B40B8A55CD83}"/>
                </a:ext>
              </a:extLst>
            </p:cNvPr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spc="-1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6F5656F-CB4A-4068-FCCF-897693C5C3A9}"/>
                </a:ext>
              </a:extLst>
            </p:cNvPr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spc="-1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7F1A7D-84F6-99B5-FADE-D6DA67137F9A}"/>
                </a:ext>
              </a:extLst>
            </p:cNvPr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GUI</a:t>
              </a:r>
              <a:endParaRPr lang="ko-KR" altLang="en-US" sz="4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23DD498-F1EB-1CB2-7290-477008F31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62" y="3790244"/>
            <a:ext cx="6705136" cy="79189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B4FC84-A593-B5D8-10AE-E24FD6D93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903" y="3790244"/>
            <a:ext cx="7364901" cy="8119258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0871321-1501-2632-FF70-60796FAEB058}"/>
              </a:ext>
            </a:extLst>
          </p:cNvPr>
          <p:cNvSpPr/>
          <p:nvPr/>
        </p:nvSpPr>
        <p:spPr>
          <a:xfrm>
            <a:off x="7455121" y="7350407"/>
            <a:ext cx="2108858" cy="4994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07E5953D-41E8-C7FC-1B07-7C1DB3383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6078" y="3166236"/>
            <a:ext cx="3742138" cy="9224808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B6DB5188-4D2A-EFF3-3D94-6562C40D5EC3}"/>
              </a:ext>
            </a:extLst>
          </p:cNvPr>
          <p:cNvSpPr/>
          <p:nvPr/>
        </p:nvSpPr>
        <p:spPr>
          <a:xfrm>
            <a:off x="17480512" y="7350407"/>
            <a:ext cx="2108858" cy="4994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29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0FF4DD-25E8-FE5D-42C0-CD321917BD89}"/>
              </a:ext>
            </a:extLst>
          </p:cNvPr>
          <p:cNvSpPr/>
          <p:nvPr/>
        </p:nvSpPr>
        <p:spPr>
          <a:xfrm>
            <a:off x="17190720" y="12999720"/>
            <a:ext cx="7193280" cy="716280"/>
          </a:xfrm>
          <a:prstGeom prst="rect">
            <a:avLst/>
          </a:prstGeom>
          <a:solidFill>
            <a:srgbClr val="FFF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D8A0C70-1AA9-BA58-FD08-044900BC0DAC}"/>
              </a:ext>
            </a:extLst>
          </p:cNvPr>
          <p:cNvGrpSpPr/>
          <p:nvPr/>
        </p:nvGrpSpPr>
        <p:grpSpPr>
          <a:xfrm>
            <a:off x="525062" y="377017"/>
            <a:ext cx="3851538" cy="757611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9861957-CD7F-E819-A246-B40B8A55CD83}"/>
                </a:ext>
              </a:extLst>
            </p:cNvPr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spc="-1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6F5656F-CB4A-4068-FCCF-897693C5C3A9}"/>
                </a:ext>
              </a:extLst>
            </p:cNvPr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spc="-1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7F1A7D-84F6-99B5-FADE-D6DA67137F9A}"/>
                </a:ext>
              </a:extLst>
            </p:cNvPr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GUI</a:t>
              </a:r>
              <a:endParaRPr lang="ko-KR" altLang="en-US" sz="4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07E5953D-41E8-C7FC-1B07-7C1DB3383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931" y="3036747"/>
            <a:ext cx="3742138" cy="9224808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96795E6-DE15-F558-6A16-35BD87B23897}"/>
              </a:ext>
            </a:extLst>
          </p:cNvPr>
          <p:cNvSpPr/>
          <p:nvPr/>
        </p:nvSpPr>
        <p:spPr>
          <a:xfrm>
            <a:off x="14788124" y="5652449"/>
            <a:ext cx="2299327" cy="7477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648CB92-3289-A684-C990-0F5E59A9A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506" y="3585352"/>
            <a:ext cx="5698973" cy="7721984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E1632888-557C-0CF8-3F85-2A8EC42058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26" y="3436458"/>
            <a:ext cx="5657745" cy="8425386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32268C3-0204-77EC-4844-DEBF9BA48CA0}"/>
              </a:ext>
            </a:extLst>
          </p:cNvPr>
          <p:cNvSpPr/>
          <p:nvPr/>
        </p:nvSpPr>
        <p:spPr>
          <a:xfrm rot="10800000">
            <a:off x="7427037" y="7653824"/>
            <a:ext cx="2299327" cy="7477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1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0FF4DD-25E8-FE5D-42C0-CD321917BD89}"/>
              </a:ext>
            </a:extLst>
          </p:cNvPr>
          <p:cNvSpPr/>
          <p:nvPr/>
        </p:nvSpPr>
        <p:spPr>
          <a:xfrm>
            <a:off x="17190720" y="12999720"/>
            <a:ext cx="7193280" cy="716280"/>
          </a:xfrm>
          <a:prstGeom prst="rect">
            <a:avLst/>
          </a:prstGeom>
          <a:solidFill>
            <a:srgbClr val="FFF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D8A0C70-1AA9-BA58-FD08-044900BC0DAC}"/>
              </a:ext>
            </a:extLst>
          </p:cNvPr>
          <p:cNvGrpSpPr/>
          <p:nvPr/>
        </p:nvGrpSpPr>
        <p:grpSpPr>
          <a:xfrm>
            <a:off x="525062" y="377017"/>
            <a:ext cx="3851538" cy="757611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9861957-CD7F-E819-A246-B40B8A55CD83}"/>
                </a:ext>
              </a:extLst>
            </p:cNvPr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spc="-1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6F5656F-CB4A-4068-FCCF-897693C5C3A9}"/>
                </a:ext>
              </a:extLst>
            </p:cNvPr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spc="-1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7F1A7D-84F6-99B5-FADE-D6DA67137F9A}"/>
                </a:ext>
              </a:extLst>
            </p:cNvPr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Joystick</a:t>
              </a:r>
              <a:endParaRPr lang="ko-KR" altLang="en-US" sz="4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AAE8C14-B6E8-CB46-BA5E-8A4330A0F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62" y="3751111"/>
            <a:ext cx="10412907" cy="7400744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45E4D961-0F8D-3C33-3AE9-55D846248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968" y="2900702"/>
            <a:ext cx="10236060" cy="927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7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0FF4DD-25E8-FE5D-42C0-CD321917BD89}"/>
              </a:ext>
            </a:extLst>
          </p:cNvPr>
          <p:cNvSpPr/>
          <p:nvPr/>
        </p:nvSpPr>
        <p:spPr>
          <a:xfrm>
            <a:off x="17190720" y="12999720"/>
            <a:ext cx="7193280" cy="716280"/>
          </a:xfrm>
          <a:prstGeom prst="rect">
            <a:avLst/>
          </a:prstGeom>
          <a:solidFill>
            <a:srgbClr val="FFF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D8A0C70-1AA9-BA58-FD08-044900BC0DAC}"/>
              </a:ext>
            </a:extLst>
          </p:cNvPr>
          <p:cNvGrpSpPr/>
          <p:nvPr/>
        </p:nvGrpSpPr>
        <p:grpSpPr>
          <a:xfrm>
            <a:off x="525062" y="377017"/>
            <a:ext cx="3851538" cy="757611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9861957-CD7F-E819-A246-B40B8A55CD83}"/>
                </a:ext>
              </a:extLst>
            </p:cNvPr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spc="-1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6F5656F-CB4A-4068-FCCF-897693C5C3A9}"/>
                </a:ext>
              </a:extLst>
            </p:cNvPr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spc="-1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7F1A7D-84F6-99B5-FADE-D6DA67137F9A}"/>
                </a:ext>
              </a:extLst>
            </p:cNvPr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Joystick</a:t>
              </a:r>
              <a:endParaRPr lang="ko-KR" altLang="en-US" sz="4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AAE8C14-B6E8-CB46-BA5E-8A4330A0F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62" y="3751111"/>
            <a:ext cx="10412907" cy="74007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41213C-F728-6B44-1CAF-EB4D5015B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767" y="3391854"/>
            <a:ext cx="7364901" cy="8119258"/>
          </a:xfrm>
          <a:prstGeom prst="rect">
            <a:avLst/>
          </a:prstGeom>
        </p:spPr>
      </p:pic>
      <p:sp>
        <p:nvSpPr>
          <p:cNvPr id="17" name="원형: 비어 있음 16">
            <a:extLst>
              <a:ext uri="{FF2B5EF4-FFF2-40B4-BE49-F238E27FC236}">
                <a16:creationId xmlns:a16="http://schemas.microsoft.com/office/drawing/2014/main" id="{436D3358-97CD-61D2-DA22-5B5C32FC1F8F}"/>
              </a:ext>
            </a:extLst>
          </p:cNvPr>
          <p:cNvSpPr/>
          <p:nvPr/>
        </p:nvSpPr>
        <p:spPr>
          <a:xfrm>
            <a:off x="3192733" y="9345474"/>
            <a:ext cx="437866" cy="422994"/>
          </a:xfrm>
          <a:prstGeom prst="donut">
            <a:avLst>
              <a:gd name="adj" fmla="val 373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원형: 비어 있음 21">
            <a:extLst>
              <a:ext uri="{FF2B5EF4-FFF2-40B4-BE49-F238E27FC236}">
                <a16:creationId xmlns:a16="http://schemas.microsoft.com/office/drawing/2014/main" id="{21334DB0-2406-F0C7-C3E3-DC203EB65229}"/>
              </a:ext>
            </a:extLst>
          </p:cNvPr>
          <p:cNvSpPr/>
          <p:nvPr/>
        </p:nvSpPr>
        <p:spPr>
          <a:xfrm>
            <a:off x="3192733" y="9768468"/>
            <a:ext cx="437866" cy="422994"/>
          </a:xfrm>
          <a:prstGeom prst="donut">
            <a:avLst>
              <a:gd name="adj" fmla="val 373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원형: 비어 있음 22">
            <a:extLst>
              <a:ext uri="{FF2B5EF4-FFF2-40B4-BE49-F238E27FC236}">
                <a16:creationId xmlns:a16="http://schemas.microsoft.com/office/drawing/2014/main" id="{2F6768C5-C0BC-DE6F-B85F-D0DBD5E65E77}"/>
              </a:ext>
            </a:extLst>
          </p:cNvPr>
          <p:cNvSpPr/>
          <p:nvPr/>
        </p:nvSpPr>
        <p:spPr>
          <a:xfrm>
            <a:off x="3192733" y="10191462"/>
            <a:ext cx="437866" cy="422994"/>
          </a:xfrm>
          <a:prstGeom prst="donut">
            <a:avLst>
              <a:gd name="adj" fmla="val 373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원형: 비어 있음 23">
            <a:extLst>
              <a:ext uri="{FF2B5EF4-FFF2-40B4-BE49-F238E27FC236}">
                <a16:creationId xmlns:a16="http://schemas.microsoft.com/office/drawing/2014/main" id="{51BC2306-7EF5-2D4F-DCE3-35C3CE76CC1F}"/>
              </a:ext>
            </a:extLst>
          </p:cNvPr>
          <p:cNvSpPr/>
          <p:nvPr/>
        </p:nvSpPr>
        <p:spPr>
          <a:xfrm>
            <a:off x="7738714" y="5907181"/>
            <a:ext cx="437866" cy="422994"/>
          </a:xfrm>
          <a:prstGeom prst="donut">
            <a:avLst>
              <a:gd name="adj" fmla="val 373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70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566052" y="2784010"/>
            <a:ext cx="9906000" cy="26284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indent="-17780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sz="28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 Format</a:t>
            </a:r>
          </a:p>
          <a:p>
            <a:pPr lvl="0" algn="just" fontAlgn="base"/>
            <a:r>
              <a:rPr lang="en-US" altLang="ko-KR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  - Baud rate : 115200(bps)</a:t>
            </a:r>
            <a:endParaRPr lang="ko-KR" altLang="en-US" sz="2400" b="1" kern="0" dirty="0">
              <a:solidFill>
                <a:srgbClr val="000000"/>
              </a:solidFill>
            </a:endParaRPr>
          </a:p>
          <a:p>
            <a:pPr lvl="0" algn="just" fontAlgn="base"/>
            <a:r>
              <a:rPr lang="ko-KR" altLang="en-US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  </a:t>
            </a:r>
            <a:r>
              <a:rPr lang="en-US" altLang="ko-KR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-</a:t>
            </a:r>
            <a:r>
              <a:rPr lang="ko-KR" altLang="en-US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 </a:t>
            </a:r>
            <a:r>
              <a:rPr lang="ko-KR" altLang="en-US" sz="2400" b="1" kern="0" dirty="0">
                <a:solidFill>
                  <a:srgbClr val="000000"/>
                </a:solidFill>
                <a:latin typeface="+mj-lt"/>
                <a:ea typeface="바탕" panose="02030600000101010101" pitchFamily="18" charset="-127"/>
              </a:rPr>
              <a:t>데이터 비트 </a:t>
            </a:r>
            <a:r>
              <a:rPr lang="en-US" altLang="ko-KR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: 8</a:t>
            </a:r>
            <a:endParaRPr lang="ko-KR" altLang="en-US" sz="2400" b="1" kern="0" dirty="0">
              <a:solidFill>
                <a:srgbClr val="000000"/>
              </a:solidFill>
            </a:endParaRPr>
          </a:p>
          <a:p>
            <a:pPr lvl="0" algn="just" fontAlgn="base"/>
            <a:r>
              <a:rPr lang="ko-KR" altLang="en-US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  </a:t>
            </a:r>
            <a:r>
              <a:rPr lang="en-US" altLang="ko-KR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- </a:t>
            </a:r>
            <a:r>
              <a:rPr lang="ko-KR" altLang="en-US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패리티 </a:t>
            </a:r>
            <a:r>
              <a:rPr lang="en-US" altLang="ko-KR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: None</a:t>
            </a:r>
            <a:endParaRPr lang="ko-KR" altLang="en-US" sz="2400" b="1" kern="0" dirty="0">
              <a:solidFill>
                <a:srgbClr val="000000"/>
              </a:solidFill>
            </a:endParaRPr>
          </a:p>
          <a:p>
            <a:pPr lvl="0" algn="just" fontAlgn="base"/>
            <a:r>
              <a:rPr lang="ko-KR" altLang="en-US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  </a:t>
            </a:r>
            <a:r>
              <a:rPr lang="en-US" altLang="ko-KR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- </a:t>
            </a:r>
            <a:r>
              <a:rPr lang="ko-KR" altLang="en-US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정지 비트 </a:t>
            </a:r>
            <a:r>
              <a:rPr lang="en-US" altLang="ko-KR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: 1</a:t>
            </a:r>
            <a:endParaRPr lang="ko-KR" altLang="en-US" sz="2400" b="1" kern="0" dirty="0">
              <a:solidFill>
                <a:srgbClr val="000000"/>
              </a:solidFill>
            </a:endParaRPr>
          </a:p>
          <a:p>
            <a:pPr lvl="0" algn="just" fontAlgn="base"/>
            <a:r>
              <a:rPr lang="ko-KR" altLang="en-US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  </a:t>
            </a:r>
            <a:r>
              <a:rPr lang="en-US" altLang="ko-KR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- </a:t>
            </a:r>
            <a:r>
              <a:rPr lang="ko-KR" altLang="en-US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흐름 제어 </a:t>
            </a:r>
            <a:r>
              <a:rPr lang="en-US" altLang="ko-KR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: None</a:t>
            </a:r>
            <a:endParaRPr lang="ko-KR" altLang="en-US" sz="2400" b="1" kern="0" dirty="0">
              <a:solidFill>
                <a:srgbClr val="000000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127104" y="6260904"/>
          <a:ext cx="7086596" cy="2819400"/>
        </p:xfrm>
        <a:graphic>
          <a:graphicData uri="http://schemas.openxmlformats.org/drawingml/2006/table">
            <a:tbl>
              <a:tblPr/>
              <a:tblGrid>
                <a:gridCol w="1790564">
                  <a:extLst>
                    <a:ext uri="{9D8B030D-6E8A-4147-A177-3AD203B41FA5}">
                      <a16:colId xmlns:a16="http://schemas.microsoft.com/office/drawing/2014/main" val="3635155901"/>
                    </a:ext>
                  </a:extLst>
                </a:gridCol>
                <a:gridCol w="662004">
                  <a:extLst>
                    <a:ext uri="{9D8B030D-6E8A-4147-A177-3AD203B41FA5}">
                      <a16:colId xmlns:a16="http://schemas.microsoft.com/office/drawing/2014/main" val="3862337767"/>
                    </a:ext>
                  </a:extLst>
                </a:gridCol>
                <a:gridCol w="662004">
                  <a:extLst>
                    <a:ext uri="{9D8B030D-6E8A-4147-A177-3AD203B41FA5}">
                      <a16:colId xmlns:a16="http://schemas.microsoft.com/office/drawing/2014/main" val="4188587184"/>
                    </a:ext>
                  </a:extLst>
                </a:gridCol>
                <a:gridCol w="662004">
                  <a:extLst>
                    <a:ext uri="{9D8B030D-6E8A-4147-A177-3AD203B41FA5}">
                      <a16:colId xmlns:a16="http://schemas.microsoft.com/office/drawing/2014/main" val="2373608092"/>
                    </a:ext>
                  </a:extLst>
                </a:gridCol>
                <a:gridCol w="662004">
                  <a:extLst>
                    <a:ext uri="{9D8B030D-6E8A-4147-A177-3AD203B41FA5}">
                      <a16:colId xmlns:a16="http://schemas.microsoft.com/office/drawing/2014/main" val="3873623880"/>
                    </a:ext>
                  </a:extLst>
                </a:gridCol>
                <a:gridCol w="662004">
                  <a:extLst>
                    <a:ext uri="{9D8B030D-6E8A-4147-A177-3AD203B41FA5}">
                      <a16:colId xmlns:a16="http://schemas.microsoft.com/office/drawing/2014/main" val="2736836470"/>
                    </a:ext>
                  </a:extLst>
                </a:gridCol>
                <a:gridCol w="662004">
                  <a:extLst>
                    <a:ext uri="{9D8B030D-6E8A-4147-A177-3AD203B41FA5}">
                      <a16:colId xmlns:a16="http://schemas.microsoft.com/office/drawing/2014/main" val="1410540486"/>
                    </a:ext>
                  </a:extLst>
                </a:gridCol>
                <a:gridCol w="662004">
                  <a:extLst>
                    <a:ext uri="{9D8B030D-6E8A-4147-A177-3AD203B41FA5}">
                      <a16:colId xmlns:a16="http://schemas.microsoft.com/office/drawing/2014/main" val="2377341362"/>
                    </a:ext>
                  </a:extLst>
                </a:gridCol>
                <a:gridCol w="662004">
                  <a:extLst>
                    <a:ext uri="{9D8B030D-6E8A-4147-A177-3AD203B41FA5}">
                      <a16:colId xmlns:a16="http://schemas.microsoft.com/office/drawing/2014/main" val="3233803317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Bits</a:t>
                      </a:r>
                      <a:b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Bytes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76463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 Of Frame(SOF)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2178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Command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8734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8">
                  <a:txBody>
                    <a:bodyPr/>
                    <a:lstStyle/>
                    <a:p>
                      <a:pPr marL="0" marR="0" lvl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5121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089496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End Of Frame(SOF)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51426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3641508" y="5480819"/>
            <a:ext cx="9906000" cy="7041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indent="-17780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sz="2800" b="1" kern="0">
                <a:solidFill>
                  <a:srgbClr val="000000"/>
                </a:solidFill>
                <a:latin typeface="+mj-lt"/>
                <a:ea typeface="바탕" panose="02030600000101010101" pitchFamily="18" charset="-127"/>
              </a:rPr>
              <a:t> Frame Format</a:t>
            </a:r>
            <a:endParaRPr lang="ko-KR" altLang="en-US" sz="2400" b="1" kern="0">
              <a:solidFill>
                <a:srgbClr val="000000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406885"/>
              </p:ext>
            </p:extLst>
          </p:nvPr>
        </p:nvGraphicFramePr>
        <p:xfrm>
          <a:off x="4177130" y="10158164"/>
          <a:ext cx="9759736" cy="876300"/>
        </p:xfrm>
        <a:graphic>
          <a:graphicData uri="http://schemas.openxmlformats.org/drawingml/2006/table">
            <a:tbl>
              <a:tblPr/>
              <a:tblGrid>
                <a:gridCol w="2439934">
                  <a:extLst>
                    <a:ext uri="{9D8B030D-6E8A-4147-A177-3AD203B41FA5}">
                      <a16:colId xmlns:a16="http://schemas.microsoft.com/office/drawing/2014/main" val="3255005318"/>
                    </a:ext>
                  </a:extLst>
                </a:gridCol>
                <a:gridCol w="2439934">
                  <a:extLst>
                    <a:ext uri="{9D8B030D-6E8A-4147-A177-3AD203B41FA5}">
                      <a16:colId xmlns:a16="http://schemas.microsoft.com/office/drawing/2014/main" val="3040088157"/>
                    </a:ext>
                  </a:extLst>
                </a:gridCol>
                <a:gridCol w="2439934">
                  <a:extLst>
                    <a:ext uri="{9D8B030D-6E8A-4147-A177-3AD203B41FA5}">
                      <a16:colId xmlns:a16="http://schemas.microsoft.com/office/drawing/2014/main" val="2925160737"/>
                    </a:ext>
                  </a:extLst>
                </a:gridCol>
                <a:gridCol w="2439934">
                  <a:extLst>
                    <a:ext uri="{9D8B030D-6E8A-4147-A177-3AD203B41FA5}">
                      <a16:colId xmlns:a16="http://schemas.microsoft.com/office/drawing/2014/main" val="1545463749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Byte</a:t>
                      </a:r>
                    </a:p>
                  </a:txBody>
                  <a:tcPr marL="19050" marR="19050" marT="190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Byte</a:t>
                      </a:r>
                    </a:p>
                  </a:txBody>
                  <a:tcPr marL="19050" marR="19050" marT="190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Byte</a:t>
                      </a:r>
                    </a:p>
                  </a:txBody>
                  <a:tcPr marL="19050" marR="19050" marT="190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Byte</a:t>
                      </a:r>
                    </a:p>
                  </a:txBody>
                  <a:tcPr marL="19050" marR="19050" marT="190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8132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SOF(0xAA)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Command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EOF(0xFF)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680209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467172"/>
              </p:ext>
            </p:extLst>
          </p:nvPr>
        </p:nvGraphicFramePr>
        <p:xfrm>
          <a:off x="12205840" y="6219721"/>
          <a:ext cx="9347200" cy="2545122"/>
        </p:xfrm>
        <a:graphic>
          <a:graphicData uri="http://schemas.openxmlformats.org/drawingml/2006/table">
            <a:tbl>
              <a:tblPr/>
              <a:tblGrid>
                <a:gridCol w="2006600">
                  <a:extLst>
                    <a:ext uri="{9D8B030D-6E8A-4147-A177-3AD203B41FA5}">
                      <a16:colId xmlns:a16="http://schemas.microsoft.com/office/drawing/2014/main" val="79917774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386542873"/>
                    </a:ext>
                  </a:extLst>
                </a:gridCol>
                <a:gridCol w="5511800">
                  <a:extLst>
                    <a:ext uri="{9D8B030D-6E8A-4147-A177-3AD203B41FA5}">
                      <a16:colId xmlns:a16="http://schemas.microsoft.com/office/drawing/2014/main" val="3006653007"/>
                    </a:ext>
                  </a:extLst>
                </a:gridCol>
              </a:tblGrid>
              <a:tr h="7688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 Name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 용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602266"/>
                  </a:ext>
                </a:extLst>
              </a:tr>
              <a:tr h="3675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SOF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byte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 Of Frame(0xAA)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847346"/>
                  </a:ext>
                </a:extLst>
              </a:tr>
              <a:tr h="480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Command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byte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 정의</a:t>
                      </a:r>
                      <a:endParaRPr lang="en-US" altLang="ko-KR" sz="2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437980"/>
                  </a:ext>
                </a:extLst>
              </a:tr>
              <a:tr h="480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byte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 bit</a:t>
                      </a:r>
                      <a:r>
                        <a:rPr lang="en-US" altLang="ko-KR" sz="2200" b="1" i="0" u="none" strike="noStrike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r>
                        <a:rPr lang="ko-KR" alt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정의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208947"/>
                  </a:ext>
                </a:extLst>
              </a:tr>
              <a:tr h="4482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EOF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byte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 Of Frame(0xFF)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01024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98595" y="11148791"/>
            <a:ext cx="7163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※ OpCode, Upper/Lower DATA </a:t>
            </a:r>
            <a:r>
              <a:rPr lang="ko-KR" altLang="en-US" sz="2400" b="1"/>
              <a:t>세부 내용은 뒷장 참고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EF59F0-128B-FE60-AA4E-14225B939AF9}"/>
              </a:ext>
            </a:extLst>
          </p:cNvPr>
          <p:cNvSpPr/>
          <p:nvPr/>
        </p:nvSpPr>
        <p:spPr>
          <a:xfrm>
            <a:off x="17190720" y="12999720"/>
            <a:ext cx="7193280" cy="716280"/>
          </a:xfrm>
          <a:prstGeom prst="rect">
            <a:avLst/>
          </a:prstGeom>
          <a:solidFill>
            <a:srgbClr val="FFF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내용 개체 틀 5">
            <a:extLst>
              <a:ext uri="{FF2B5EF4-FFF2-40B4-BE49-F238E27FC236}">
                <a16:creationId xmlns:a16="http://schemas.microsoft.com/office/drawing/2014/main" id="{79BF411D-5C95-FB40-056C-7C2A105A56A3}"/>
              </a:ext>
            </a:extLst>
          </p:cNvPr>
          <p:cNvSpPr txBox="1">
            <a:spLocks/>
          </p:cNvSpPr>
          <p:nvPr/>
        </p:nvSpPr>
        <p:spPr bwMode="auto">
          <a:xfrm>
            <a:off x="2702656" y="1529409"/>
            <a:ext cx="10785488" cy="1044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800" indent="-6858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ko-KR" altLang="en-US" b="1" kern="0" dirty="0">
                <a:solidFill>
                  <a:srgbClr val="000000"/>
                </a:solidFill>
              </a:rPr>
              <a:t>통신</a:t>
            </a:r>
            <a:r>
              <a:rPr lang="en-US" altLang="ko-KR" b="1" kern="0" dirty="0">
                <a:solidFill>
                  <a:srgbClr val="000000"/>
                </a:solidFill>
              </a:rPr>
              <a:t> Protocol</a:t>
            </a:r>
            <a:endParaRPr lang="ko-KR" altLang="en-US" b="1" kern="0" dirty="0">
              <a:solidFill>
                <a:srgbClr val="0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D2C09A-8DE6-0FE0-5766-085F065DC993}"/>
              </a:ext>
            </a:extLst>
          </p:cNvPr>
          <p:cNvSpPr txBox="1"/>
          <p:nvPr/>
        </p:nvSpPr>
        <p:spPr>
          <a:xfrm>
            <a:off x="2686945" y="318047"/>
            <a:ext cx="1588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800" b="1" dirty="0">
                <a:solidFill>
                  <a:srgbClr val="000000"/>
                </a:solidFill>
              </a:rPr>
              <a:t>UART</a:t>
            </a:r>
          </a:p>
        </p:txBody>
      </p:sp>
    </p:spTree>
    <p:extLst>
      <p:ext uri="{BB962C8B-B14F-4D97-AF65-F5344CB8AC3E}">
        <p14:creationId xmlns:p14="http://schemas.microsoft.com/office/powerpoint/2010/main" val="88677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278020" y="2249488"/>
            <a:ext cx="9906000" cy="11510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indent="-17780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sz="2800" b="1" kern="0" dirty="0">
                <a:solidFill>
                  <a:srgbClr val="000000"/>
                </a:solidFill>
                <a:latin typeface="+mj-lt"/>
                <a:ea typeface="바탕" panose="02030600000101010101" pitchFamily="18" charset="-127"/>
              </a:rPr>
              <a:t> </a:t>
            </a:r>
            <a:r>
              <a:rPr lang="en-US" altLang="ko-KR" sz="2800" b="1" kern="0" dirty="0">
                <a:solidFill>
                  <a:srgbClr val="000000"/>
                </a:solidFill>
              </a:rPr>
              <a:t>MCU </a:t>
            </a:r>
            <a:r>
              <a:rPr lang="ko-KR" altLang="en-US" sz="2800" b="1" kern="0" dirty="0">
                <a:solidFill>
                  <a:srgbClr val="000000"/>
                </a:solidFill>
              </a:rPr>
              <a:t>제어 </a:t>
            </a:r>
            <a:r>
              <a:rPr lang="en-US" altLang="ko-KR" sz="2800" b="1" kern="0" dirty="0">
                <a:solidFill>
                  <a:srgbClr val="000000"/>
                </a:solidFill>
              </a:rPr>
              <a:t>(</a:t>
            </a:r>
            <a:r>
              <a:rPr lang="en-US" altLang="ko-KR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PC</a:t>
            </a:r>
            <a:r>
              <a:rPr lang="ko-KR" altLang="en-US" sz="2800" b="1" kern="0" dirty="0">
                <a:solidFill>
                  <a:srgbClr val="000000"/>
                </a:solidFill>
              </a:rPr>
              <a:t> </a:t>
            </a:r>
            <a:r>
              <a:rPr lang="ko-KR" altLang="en-US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→</a:t>
            </a:r>
            <a:r>
              <a:rPr lang="en-US" altLang="ko-KR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 MCU)</a:t>
            </a:r>
            <a:endParaRPr lang="en-US" altLang="ko-KR" sz="2800" b="1" kern="0" dirty="0">
              <a:solidFill>
                <a:srgbClr val="000000"/>
              </a:solidFill>
            </a:endParaRPr>
          </a:p>
          <a:p>
            <a:pPr lvl="0" algn="just" fontAlgn="base"/>
            <a:r>
              <a:rPr lang="en-US" altLang="ko-KR" sz="2400" b="1" kern="0" dirty="0">
                <a:solidFill>
                  <a:srgbClr val="000000"/>
                </a:solidFill>
                <a:latin typeface="+mj-lt"/>
                <a:ea typeface="바탕" panose="02030600000101010101" pitchFamily="18" charset="-127"/>
              </a:rPr>
              <a:t>  </a:t>
            </a:r>
            <a:endParaRPr lang="ko-KR" altLang="en-US" sz="2400" b="1" kern="0" dirty="0">
              <a:solidFill>
                <a:srgbClr val="000000"/>
              </a:solidFill>
              <a:latin typeface="+mj-lt"/>
              <a:ea typeface="바탕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A54900-E6BB-7A06-C4A0-A5072FC9A27D}"/>
              </a:ext>
            </a:extLst>
          </p:cNvPr>
          <p:cNvSpPr/>
          <p:nvPr/>
        </p:nvSpPr>
        <p:spPr>
          <a:xfrm>
            <a:off x="17190720" y="12999720"/>
            <a:ext cx="7193280" cy="716280"/>
          </a:xfrm>
          <a:prstGeom prst="rect">
            <a:avLst/>
          </a:prstGeom>
          <a:solidFill>
            <a:srgbClr val="FFF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F2BF2C5C-D91B-AA61-E140-1791AEBD2999}"/>
              </a:ext>
            </a:extLst>
          </p:cNvPr>
          <p:cNvSpPr txBox="1">
            <a:spLocks/>
          </p:cNvSpPr>
          <p:nvPr/>
        </p:nvSpPr>
        <p:spPr bwMode="auto">
          <a:xfrm>
            <a:off x="2702656" y="1529409"/>
            <a:ext cx="10785488" cy="1044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800" indent="-6858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altLang="ko-KR" b="1" kern="0" dirty="0">
                <a:solidFill>
                  <a:srgbClr val="000000"/>
                </a:solidFill>
              </a:rPr>
              <a:t>PC </a:t>
            </a:r>
            <a:r>
              <a:rPr lang="ko-KR" altLang="en-US" b="1" kern="0" dirty="0">
                <a:solidFill>
                  <a:srgbClr val="000000"/>
                </a:solidFill>
              </a:rPr>
              <a:t>↔ </a:t>
            </a:r>
            <a:r>
              <a:rPr lang="en-US" altLang="ko-KR" b="1" kern="0" dirty="0">
                <a:solidFill>
                  <a:srgbClr val="000000"/>
                </a:solidFill>
              </a:rPr>
              <a:t>MCU</a:t>
            </a:r>
            <a:endParaRPr lang="ko-KR" altLang="en-US" b="1" kern="0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40BA2-0D7D-9E61-D869-FA3C4E091606}"/>
              </a:ext>
            </a:extLst>
          </p:cNvPr>
          <p:cNvSpPr txBox="1"/>
          <p:nvPr/>
        </p:nvSpPr>
        <p:spPr>
          <a:xfrm>
            <a:off x="2686945" y="318047"/>
            <a:ext cx="1588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800" b="1" dirty="0">
                <a:solidFill>
                  <a:srgbClr val="000000"/>
                </a:solidFill>
              </a:rPr>
              <a:t>UART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BC860934-6B4C-9624-E48F-B492BB529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20" y="2954316"/>
            <a:ext cx="12268045" cy="1012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70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GA PowerPoint Template">
      <a:dk1>
        <a:sysClr val="windowText" lastClr="000000"/>
      </a:dk1>
      <a:lt1>
        <a:sysClr val="window" lastClr="FFFFFF"/>
      </a:lt1>
      <a:dk2>
        <a:srgbClr val="57585A"/>
      </a:dk2>
      <a:lt2>
        <a:srgbClr val="E4E6E8"/>
      </a:lt2>
      <a:accent1>
        <a:srgbClr val="283032"/>
      </a:accent1>
      <a:accent2>
        <a:srgbClr val="F05A50"/>
      </a:accent2>
      <a:accent3>
        <a:srgbClr val="50555A"/>
      </a:accent3>
      <a:accent4>
        <a:srgbClr val="787D82"/>
      </a:accent4>
      <a:accent5>
        <a:srgbClr val="B4B9BE"/>
      </a:accent5>
      <a:accent6>
        <a:srgbClr val="F0F2F4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915</TotalTime>
  <Words>213</Words>
  <Application>Microsoft Office PowerPoint</Application>
  <PresentationFormat>사용자 지정</PresentationFormat>
  <Paragraphs>77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Lato</vt:lpstr>
      <vt:lpstr>Lato Black</vt:lpstr>
      <vt:lpstr>Lato Light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Moorche 30 DVDs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김준형</cp:lastModifiedBy>
  <cp:revision>203</cp:revision>
  <dcterms:created xsi:type="dcterms:W3CDTF">2016-06-20T18:47:00Z</dcterms:created>
  <dcterms:modified xsi:type="dcterms:W3CDTF">2023-01-09T00:59:53Z</dcterms:modified>
</cp:coreProperties>
</file>