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90" r:id="rId3"/>
    <p:sldId id="384" r:id="rId4"/>
    <p:sldId id="387" r:id="rId5"/>
    <p:sldId id="391" r:id="rId6"/>
    <p:sldId id="389" r:id="rId7"/>
    <p:sldId id="388" r:id="rId8"/>
    <p:sldId id="392" r:id="rId9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6"/>
    <a:srgbClr val="F05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6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32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0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 userDrawn="1">
          <p15:clr>
            <a:srgbClr val="FBAE40"/>
          </p15:clr>
        </p15:guide>
        <p15:guide id="2" pos="1716" userDrawn="1">
          <p15:clr>
            <a:srgbClr val="FBAE40"/>
          </p15:clr>
        </p15:guide>
        <p15:guide id="3" pos="13641" userDrawn="1">
          <p15:clr>
            <a:srgbClr val="FBAE40"/>
          </p15:clr>
        </p15:guide>
        <p15:guide id="4" pos="14564" userDrawn="1">
          <p15:clr>
            <a:srgbClr val="FBAE40"/>
          </p15:clr>
        </p15:guide>
        <p15:guide id="5" pos="2640" userDrawn="1">
          <p15:clr>
            <a:srgbClr val="FBAE40"/>
          </p15:clr>
        </p15:guide>
        <p15:guide id="6" pos="12720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orient="horz" pos="7584" userDrawn="1">
          <p15:clr>
            <a:srgbClr val="FBAE40"/>
          </p15:clr>
        </p15:guide>
        <p15:guide id="9" orient="horz" pos="606" userDrawn="1">
          <p15:clr>
            <a:srgbClr val="FBAE40"/>
          </p15:clr>
        </p15:guide>
        <p15:guide id="10" orient="horz" pos="80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At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0562771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06288" y="0"/>
            <a:ext cx="12177712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10922825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10576793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icture At C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1241490" y="866775"/>
            <a:ext cx="1532471" cy="492443"/>
            <a:chOff x="1260546" y="866775"/>
            <a:chExt cx="1532471" cy="492443"/>
          </a:xfrm>
        </p:grpSpPr>
        <p:sp>
          <p:nvSpPr>
            <p:cNvPr id="27" name="Oval 26"/>
            <p:cNvSpPr/>
            <p:nvPr userDrawn="1"/>
          </p:nvSpPr>
          <p:spPr>
            <a:xfrm>
              <a:off x="1719791" y="1008593"/>
              <a:ext cx="224898" cy="2248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1260546" y="866775"/>
              <a:ext cx="153247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MOGA</a:t>
              </a:r>
              <a:r>
                <a:rPr lang="en-US" sz="32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605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256601" y="0"/>
            <a:ext cx="6891524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icture At Lef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149544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4299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0429946" y="866775"/>
            <a:ext cx="1532471" cy="492443"/>
            <a:chOff x="1260546" y="866775"/>
            <a:chExt cx="1532471" cy="492443"/>
          </a:xfrm>
        </p:grpSpPr>
        <p:sp>
          <p:nvSpPr>
            <p:cNvPr id="24" name="Oval 23"/>
            <p:cNvSpPr/>
            <p:nvPr userDrawn="1"/>
          </p:nvSpPr>
          <p:spPr>
            <a:xfrm>
              <a:off x="1719791" y="1008593"/>
              <a:ext cx="224898" cy="2248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1260546" y="866775"/>
              <a:ext cx="153247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MOGA</a:t>
              </a:r>
              <a:r>
                <a:rPr lang="en-US" sz="32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-5080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6094096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12186920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18286095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-5080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6094096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12186920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18286095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476150" y="4637913"/>
            <a:ext cx="3732737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7927116" y="4637913"/>
            <a:ext cx="3732737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500" y="4281779"/>
            <a:ext cx="8819816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840034" y="4281779"/>
            <a:ext cx="8819816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499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119185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421668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4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005776" y="4281779"/>
            <a:ext cx="12654074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50226" y="4282440"/>
            <a:ext cx="8124824" cy="453135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497" y="4282441"/>
            <a:ext cx="5416553" cy="322326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0497" y="7515225"/>
            <a:ext cx="5416553" cy="452437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277167" y="4282440"/>
            <a:ext cx="5382683" cy="453135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07161" y="8813800"/>
            <a:ext cx="7552690" cy="32258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53400" y="8813800"/>
            <a:ext cx="5957888" cy="32258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ject Showcase At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177713" y="2133600"/>
            <a:ext cx="10942638" cy="990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7771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ffi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484340" y="2667000"/>
            <a:ext cx="14175509" cy="93726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ject Showcase At Lef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74041" y="2133600"/>
            <a:ext cx="10932247" cy="990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2206288" y="0"/>
            <a:ext cx="1217771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82324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2605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sp>
        <p:nvSpPr>
          <p:cNvPr id="14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10542378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10196346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191000" y="4267200"/>
            <a:ext cx="16002000" cy="50038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21633" r="3093" b="25631"/>
          <a:stretch/>
        </p:blipFill>
        <p:spPr bwMode="auto">
          <a:xfrm>
            <a:off x="17509514" y="13186576"/>
            <a:ext cx="6646154" cy="44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LIG희망구름 Color Bar 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7" y="1392891"/>
            <a:ext cx="24360554" cy="13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683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eam Who Enjoys ...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24150" y="2667000"/>
            <a:ext cx="14175509" cy="93726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Do Trust &amp; Crediblity ...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172388" y="5714626"/>
            <a:ext cx="9487461" cy="632497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wn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191000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946812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068906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11268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88306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825201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829983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2" userDrawn="1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11268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400148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201055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11268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400148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201055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vlov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88329" y="5027079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88329" y="6464981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788329" y="7902883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88329" y="9340785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788329" y="10778686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 S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57656" y="4696962"/>
            <a:ext cx="2091690" cy="2091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934655" y="4696962"/>
            <a:ext cx="2091690" cy="2091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3" r:id="rId3"/>
    <p:sldLayoutId id="214748368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9" r:id="rId21"/>
    <p:sldLayoutId id="2147483678" r:id="rId22"/>
    <p:sldLayoutId id="2147483680" r:id="rId23"/>
    <p:sldLayoutId id="2147483684" r:id="rId24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743845" y="4351065"/>
            <a:ext cx="8896667" cy="2462213"/>
            <a:chOff x="7610495" y="-1893218"/>
            <a:chExt cx="8896667" cy="2462213"/>
          </a:xfrm>
        </p:grpSpPr>
        <p:sp>
          <p:nvSpPr>
            <p:cNvPr id="2" name="Oval 1"/>
            <p:cNvSpPr/>
            <p:nvPr/>
          </p:nvSpPr>
          <p:spPr>
            <a:xfrm>
              <a:off x="8102601" y="-1588602"/>
              <a:ext cx="1028523" cy="10285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610495" y="-1893218"/>
              <a:ext cx="8896667" cy="24622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GUI</a:t>
              </a:r>
              <a:r>
                <a:rPr lang="ko-KR" altLang="en-US" sz="160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 시안</a:t>
              </a:r>
              <a:r>
                <a:rPr lang="en-US" sz="160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93023" y="7159806"/>
            <a:ext cx="6197953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  <a:spcAft>
                <a:spcPts val="1200"/>
              </a:spcAft>
            </a:pPr>
            <a:r>
              <a:rPr lang="en-US" sz="3200" b="1" dirty="0">
                <a:solidFill>
                  <a:schemeClr val="accent2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LIG PBL</a:t>
            </a:r>
          </a:p>
        </p:txBody>
      </p:sp>
    </p:spTree>
    <p:extLst>
      <p:ext uri="{BB962C8B-B14F-4D97-AF65-F5344CB8AC3E}">
        <p14:creationId xmlns:p14="http://schemas.microsoft.com/office/powerpoint/2010/main" val="15598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34852" y="13229208"/>
            <a:ext cx="716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2 / 8 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Summary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 descr="텍스트, 실루엣, 밤하늘이(가) 표시된 사진&#10;&#10;자동 생성된 설명">
            <a:extLst>
              <a:ext uri="{FF2B5EF4-FFF2-40B4-BE49-F238E27FC236}">
                <a16:creationId xmlns:a16="http://schemas.microsoft.com/office/drawing/2014/main" id="{EEE8149A-CF6F-2D66-17F3-547D5DB4C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87" y="1454668"/>
            <a:ext cx="2938571" cy="293857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965D2B0-FA24-4A08-3E23-F7E66410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2" y="2649307"/>
            <a:ext cx="5653026" cy="73465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2AC999-61AE-46F4-811E-62353C704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552" y="1992718"/>
            <a:ext cx="7801351" cy="10708557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0871321-1501-2632-FF70-60796FAEB058}"/>
              </a:ext>
            </a:extLst>
          </p:cNvPr>
          <p:cNvSpPr/>
          <p:nvPr/>
        </p:nvSpPr>
        <p:spPr>
          <a:xfrm rot="18628268">
            <a:off x="4617640" y="4780306"/>
            <a:ext cx="6512312" cy="3097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55F834E-E025-A689-E101-EE781F938E2D}"/>
              </a:ext>
            </a:extLst>
          </p:cNvPr>
          <p:cNvSpPr/>
          <p:nvPr/>
        </p:nvSpPr>
        <p:spPr>
          <a:xfrm rot="20724148">
            <a:off x="17003211" y="2998746"/>
            <a:ext cx="4112344" cy="3882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A3157EF-3F2E-8982-BC39-F5DE205371D8}"/>
              </a:ext>
            </a:extLst>
          </p:cNvPr>
          <p:cNvSpPr/>
          <p:nvPr/>
        </p:nvSpPr>
        <p:spPr>
          <a:xfrm rot="20724148">
            <a:off x="17003212" y="4338825"/>
            <a:ext cx="4112344" cy="3882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CFB07-F949-46DE-F2BC-A2DB3E5FB4BF}"/>
              </a:ext>
            </a:extLst>
          </p:cNvPr>
          <p:cNvSpPr txBox="1"/>
          <p:nvPr/>
        </p:nvSpPr>
        <p:spPr>
          <a:xfrm>
            <a:off x="525062" y="11106608"/>
            <a:ext cx="892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화면에서 </a:t>
            </a:r>
            <a:r>
              <a:rPr lang="en-US" altLang="ko-KR" dirty="0" err="1"/>
              <a:t>Uart_Connect</a:t>
            </a:r>
            <a:r>
              <a:rPr lang="ko-KR" altLang="en-US" dirty="0"/>
              <a:t>버튼 클릭하면</a:t>
            </a:r>
            <a:r>
              <a:rPr lang="en-US" altLang="ko-KR" dirty="0"/>
              <a:t> </a:t>
            </a:r>
            <a:r>
              <a:rPr lang="ko-KR" altLang="en-US" dirty="0"/>
              <a:t>컨트롤 선택창으로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0EF58-DDAD-9605-0F97-D5F8C85C1A74}"/>
              </a:ext>
            </a:extLst>
          </p:cNvPr>
          <p:cNvSpPr txBox="1"/>
          <p:nvPr/>
        </p:nvSpPr>
        <p:spPr>
          <a:xfrm>
            <a:off x="21950632" y="4492965"/>
            <a:ext cx="110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29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66052" y="2784010"/>
            <a:ext cx="9906000" cy="262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Format</a:t>
            </a: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- Baud rate : 115200(bps)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데이터 비트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8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패리티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None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정지 비트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1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흐름 제어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None</a:t>
            </a:r>
            <a:endParaRPr lang="ko-KR" altLang="en-US" sz="24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127104" y="6260904"/>
          <a:ext cx="7086596" cy="2819400"/>
        </p:xfrm>
        <a:graphic>
          <a:graphicData uri="http://schemas.openxmlformats.org/drawingml/2006/table">
            <a:tbl>
              <a:tblPr/>
              <a:tblGrid>
                <a:gridCol w="1790564">
                  <a:extLst>
                    <a:ext uri="{9D8B030D-6E8A-4147-A177-3AD203B41FA5}">
                      <a16:colId xmlns:a16="http://schemas.microsoft.com/office/drawing/2014/main" val="3635155901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862337767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4188587184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373608092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873623880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736836470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1410540486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377341362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233803317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Bits</a:t>
                      </a:r>
                      <a:b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6463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Of Frame(SOF)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2178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Command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873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5121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8949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End Of Frame(SOF)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426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41508" y="5480819"/>
            <a:ext cx="9906000" cy="704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Frame Format</a:t>
            </a:r>
            <a:endParaRPr lang="ko-KR" altLang="en-US" sz="2400" b="1" kern="0">
              <a:solidFill>
                <a:srgbClr val="00000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06885"/>
              </p:ext>
            </p:extLst>
          </p:nvPr>
        </p:nvGraphicFramePr>
        <p:xfrm>
          <a:off x="4177130" y="10158164"/>
          <a:ext cx="9759736" cy="876300"/>
        </p:xfrm>
        <a:graphic>
          <a:graphicData uri="http://schemas.openxmlformats.org/drawingml/2006/table">
            <a:tbl>
              <a:tblPr/>
              <a:tblGrid>
                <a:gridCol w="2439934">
                  <a:extLst>
                    <a:ext uri="{9D8B030D-6E8A-4147-A177-3AD203B41FA5}">
                      <a16:colId xmlns:a16="http://schemas.microsoft.com/office/drawing/2014/main" val="3255005318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3040088157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2925160737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1545463749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132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SOF(0xAA)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EOF(0xFF)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68020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67172"/>
              </p:ext>
            </p:extLst>
          </p:nvPr>
        </p:nvGraphicFramePr>
        <p:xfrm>
          <a:off x="12205840" y="6219721"/>
          <a:ext cx="9347200" cy="2545122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7991777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86542873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3006653007"/>
                    </a:ext>
                  </a:extLst>
                </a:gridCol>
              </a:tblGrid>
              <a:tr h="768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Name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용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602266"/>
                  </a:ext>
                </a:extLst>
              </a:tr>
              <a:tr h="367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Of Frame(0xAA)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847346"/>
                  </a:ext>
                </a:extLst>
              </a:tr>
              <a:tr h="480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정의</a:t>
                      </a:r>
                      <a:endParaRPr lang="en-US" altLang="ko-KR" sz="2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437980"/>
                  </a:ext>
                </a:extLst>
              </a:tr>
              <a:tr h="480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bit</a:t>
                      </a:r>
                      <a:r>
                        <a:rPr lang="en-US" altLang="ko-KR" sz="2200" b="1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208947"/>
                  </a:ext>
                </a:extLst>
              </a:tr>
              <a:tr h="448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Of Frame(0xFF)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1024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98595" y="11148791"/>
            <a:ext cx="716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※ OpCode, Upper/Lower DATA </a:t>
            </a:r>
            <a:r>
              <a:rPr lang="ko-KR" altLang="en-US" sz="2400" b="1"/>
              <a:t>세부 내용은 뒷장 참고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EF59F0-128B-FE60-AA4E-14225B939AF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79BF411D-5C95-FB40-056C-7C2A105A56A3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1" kern="0" dirty="0">
                <a:solidFill>
                  <a:srgbClr val="000000"/>
                </a:solidFill>
              </a:rPr>
              <a:t>통신</a:t>
            </a:r>
            <a:r>
              <a:rPr lang="en-US" altLang="ko-KR" b="1" kern="0" dirty="0">
                <a:solidFill>
                  <a:srgbClr val="000000"/>
                </a:solidFill>
              </a:rPr>
              <a:t> Protocol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2C09A-8DE6-0FE0-5766-085F065DC993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44182-B288-4FE6-5877-5AC75F24C042}"/>
              </a:ext>
            </a:extLst>
          </p:cNvPr>
          <p:cNvSpPr txBox="1"/>
          <p:nvPr/>
        </p:nvSpPr>
        <p:spPr>
          <a:xfrm>
            <a:off x="11834852" y="13229208"/>
            <a:ext cx="716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3 / 8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67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</a:t>
            </a:r>
            <a:r>
              <a:rPr lang="en-US" altLang="ko-KR" sz="2800" b="1" kern="0" dirty="0">
                <a:solidFill>
                  <a:srgbClr val="000000"/>
                </a:solidFill>
              </a:rPr>
              <a:t>MCU </a:t>
            </a:r>
            <a:r>
              <a:rPr lang="ko-KR" altLang="en-US" sz="2800" b="1" kern="0" dirty="0">
                <a:solidFill>
                  <a:srgbClr val="000000"/>
                </a:solidFill>
              </a:rPr>
              <a:t>제어 </a:t>
            </a:r>
            <a:r>
              <a:rPr lang="en-US" altLang="ko-KR" sz="2800" b="1" kern="0" dirty="0">
                <a:solidFill>
                  <a:srgbClr val="000000"/>
                </a:solidFill>
              </a:rPr>
              <a:t>(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PC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54900-E6BB-7A06-C4A0-A5072FC9A27D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2BF2C5C-D91B-AA61-E140-1791AEBD2999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PC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40BA2-0D7D-9E61-D869-FA3C4E091606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74EE4F8-232D-6B07-597E-BAAE6EAFB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058525"/>
            <a:ext cx="18890604" cy="10131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8F2E38-ADA0-2812-377D-17E74B29E11B}"/>
              </a:ext>
            </a:extLst>
          </p:cNvPr>
          <p:cNvSpPr txBox="1"/>
          <p:nvPr/>
        </p:nvSpPr>
        <p:spPr>
          <a:xfrm>
            <a:off x="11863705" y="13229208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4/ 8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15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7007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marR="0" lvl="0" indent="-177800" algn="just" defTabSz="18288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GUI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 업데이트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MCU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→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PC)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54900-E6BB-7A06-C4A0-A5072FC9A27D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2BF2C5C-D91B-AA61-E140-1791AEBD2999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PC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40BA2-0D7D-9E61-D869-FA3C4E091606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CABED72-C577-B308-C75F-AAFC2D4F7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19" y="3116282"/>
            <a:ext cx="19687631" cy="7544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5C7A9-3736-5397-0CA8-7D6E9330CB45}"/>
              </a:ext>
            </a:extLst>
          </p:cNvPr>
          <p:cNvSpPr txBox="1"/>
          <p:nvPr/>
        </p:nvSpPr>
        <p:spPr>
          <a:xfrm>
            <a:off x="11834852" y="13229208"/>
            <a:ext cx="716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5 / 8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58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정보 수집 전송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(Arduino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E432D6D-31C7-89D3-DD14-49C32E550C93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Arduino </a:t>
            </a:r>
            <a:r>
              <a:rPr lang="ko-KR" altLang="en-US" b="1" kern="0" dirty="0">
                <a:solidFill>
                  <a:srgbClr val="000000"/>
                </a:solidFill>
              </a:rPr>
              <a:t>→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38102-A483-30C3-457A-15478318E7BC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C2CA97-D49B-A575-1AB6-3666F88A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163255"/>
            <a:ext cx="20457420" cy="4731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131E4D-305C-DD86-B2A5-30A03D38746C}"/>
              </a:ext>
            </a:extLst>
          </p:cNvPr>
          <p:cNvSpPr txBox="1"/>
          <p:nvPr/>
        </p:nvSpPr>
        <p:spPr>
          <a:xfrm>
            <a:off x="11834852" y="13229208"/>
            <a:ext cx="716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6 / 8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296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제어 명령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(MCU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FPGA)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01FE0A-8177-2FC6-B2DC-9A4F2B219E11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9F4087E0-AFCC-720D-DBCA-2E2BEAD05492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MCU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FPGA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2CBAA-D2FA-2245-4B4F-CA01638234DF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2D79F1C-08AD-5390-8184-07AE0A4A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294030"/>
            <a:ext cx="16615756" cy="975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45F140-D9CD-D5CB-F904-72E94CAD15F2}"/>
              </a:ext>
            </a:extLst>
          </p:cNvPr>
          <p:cNvSpPr txBox="1"/>
          <p:nvPr/>
        </p:nvSpPr>
        <p:spPr>
          <a:xfrm>
            <a:off x="11834852" y="13229208"/>
            <a:ext cx="716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7 / 8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787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11113" y="2249488"/>
            <a:ext cx="4683950" cy="70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Motor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정보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(FPGA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01FE0A-8177-2FC6-B2DC-9A4F2B219E11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9F4087E0-AFCC-720D-DBCA-2E2BEAD05492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MCU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FPGA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2CBAA-D2FA-2245-4B4F-CA01638234DF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150E5E9-92D9-04AC-3FA1-409211A6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12" y="3005948"/>
            <a:ext cx="20587335" cy="5312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32F2B-F98E-BBAE-E273-55DEA0FA051C}"/>
              </a:ext>
            </a:extLst>
          </p:cNvPr>
          <p:cNvSpPr txBox="1"/>
          <p:nvPr/>
        </p:nvSpPr>
        <p:spPr>
          <a:xfrm>
            <a:off x="11863705" y="13229208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8/ 8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074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GA PowerPoint Template">
      <a:dk1>
        <a:sysClr val="windowText" lastClr="000000"/>
      </a:dk1>
      <a:lt1>
        <a:sysClr val="window" lastClr="FFFFFF"/>
      </a:lt1>
      <a:dk2>
        <a:srgbClr val="57585A"/>
      </a:dk2>
      <a:lt2>
        <a:srgbClr val="E4E6E8"/>
      </a:lt2>
      <a:accent1>
        <a:srgbClr val="283032"/>
      </a:accent1>
      <a:accent2>
        <a:srgbClr val="F05A50"/>
      </a:accent2>
      <a:accent3>
        <a:srgbClr val="50555A"/>
      </a:accent3>
      <a:accent4>
        <a:srgbClr val="787D82"/>
      </a:accent4>
      <a:accent5>
        <a:srgbClr val="B4B9BE"/>
      </a:accent5>
      <a:accent6>
        <a:srgbClr val="F0F2F4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238</Words>
  <Application>Microsoft Office PowerPoint</Application>
  <PresentationFormat>사용자 지정</PresentationFormat>
  <Paragraphs>81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김준형</cp:lastModifiedBy>
  <cp:revision>158</cp:revision>
  <dcterms:created xsi:type="dcterms:W3CDTF">2016-06-20T18:47:00Z</dcterms:created>
  <dcterms:modified xsi:type="dcterms:W3CDTF">2023-01-02T13:11:59Z</dcterms:modified>
</cp:coreProperties>
</file>