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0" r:id="rId3"/>
  </p:sldMasterIdLst>
  <p:notesMasterIdLst>
    <p:notesMasterId r:id="rId19"/>
  </p:notesMasterIdLst>
  <p:sldIdLst>
    <p:sldId id="256" r:id="rId4"/>
    <p:sldId id="265" r:id="rId5"/>
    <p:sldId id="257" r:id="rId6"/>
    <p:sldId id="269" r:id="rId7"/>
    <p:sldId id="258" r:id="rId8"/>
    <p:sldId id="276" r:id="rId9"/>
    <p:sldId id="259" r:id="rId10"/>
    <p:sldId id="260" r:id="rId11"/>
    <p:sldId id="271" r:id="rId12"/>
    <p:sldId id="274" r:id="rId13"/>
    <p:sldId id="273" r:id="rId14"/>
    <p:sldId id="270" r:id="rId15"/>
    <p:sldId id="262" r:id="rId16"/>
    <p:sldId id="26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15"/>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94660"/>
  </p:normalViewPr>
  <p:slideViewPr>
    <p:cSldViewPr snapToGrid="0">
      <p:cViewPr varScale="1">
        <p:scale>
          <a:sx n="95" d="100"/>
          <a:sy n="95" d="100"/>
        </p:scale>
        <p:origin x="3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92EC3-6D65-43D1-BDD0-7E4276E6FED8}"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E3178-2FE9-4DB8-B26B-6808417401B7}" type="slidenum">
              <a:rPr lang="en-US" smtClean="0"/>
              <a:t>‹#›</a:t>
            </a:fld>
            <a:endParaRPr lang="en-US"/>
          </a:p>
        </p:txBody>
      </p:sp>
    </p:spTree>
    <p:extLst>
      <p:ext uri="{BB962C8B-B14F-4D97-AF65-F5344CB8AC3E}">
        <p14:creationId xmlns:p14="http://schemas.microsoft.com/office/powerpoint/2010/main" val="6785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The random forest model has a lower cross-validation </a:t>
            </a:r>
            <a:r>
              <a:rPr lang="en-US" sz="1200" b="1" i="0" kern="1200" dirty="0">
                <a:solidFill>
                  <a:schemeClr val="tx1"/>
                </a:solidFill>
                <a:effectLst/>
                <a:latin typeface="+mn-lt"/>
                <a:ea typeface="+mn-ea"/>
                <a:cs typeface="+mn-cs"/>
              </a:rPr>
              <a:t>mean absolute error (MAE errors between paired observations expressing the same</a:t>
            </a:r>
            <a:r>
              <a:rPr lang="en-US" sz="1200" b="1" i="0" kern="1200" baseline="0" dirty="0">
                <a:solidFill>
                  <a:schemeClr val="tx1"/>
                </a:solidFill>
                <a:effectLst/>
                <a:latin typeface="+mn-lt"/>
                <a:ea typeface="+mn-ea"/>
                <a:cs typeface="+mn-cs"/>
              </a:rPr>
              <a:t> phenomenon) </a:t>
            </a:r>
            <a:r>
              <a:rPr lang="en-US" sz="1200" b="1" i="0" kern="1200" dirty="0">
                <a:solidFill>
                  <a:schemeClr val="tx1"/>
                </a:solidFill>
                <a:effectLst/>
                <a:latin typeface="+mn-lt"/>
                <a:ea typeface="+mn-ea"/>
                <a:cs typeface="+mn-cs"/>
              </a:rPr>
              <a:t>by almost $1</a:t>
            </a:r>
            <a:r>
              <a:rPr lang="en-US" sz="1200" b="0" i="0" kern="1200" dirty="0">
                <a:solidFill>
                  <a:schemeClr val="tx1"/>
                </a:solidFill>
                <a:effectLst/>
                <a:latin typeface="+mn-lt"/>
                <a:ea typeface="+mn-ea"/>
                <a:cs typeface="+mn-cs"/>
              </a:rPr>
              <a:t>. It also exhibits less variability. Verifying performance on the test set produces performance consistent with the cross-validation results. (10.499032338015294, 1.6220608976799664)  vs. </a:t>
            </a:r>
            <a:r>
              <a:rPr lang="en-US" dirty="0"/>
              <a:t>(9.649477185159107, 1.505326312688125)</a:t>
            </a:r>
            <a:r>
              <a:rPr lang="en-US" sz="1200" b="0" i="0" kern="1200" dirty="0">
                <a:solidFill>
                  <a:schemeClr val="tx1"/>
                </a:solidFill>
                <a:effectLst/>
                <a:latin typeface="+mn-lt"/>
                <a:ea typeface="+mn-ea"/>
                <a:cs typeface="+mn-cs"/>
              </a:rPr>
              <a:t> </a:t>
            </a:r>
          </a:p>
          <a:p>
            <a:pPr rtl="0"/>
            <a:r>
              <a:rPr lang="en-US" sz="1200" b="0" i="0" kern="1200" dirty="0">
                <a:solidFill>
                  <a:schemeClr val="tx1"/>
                </a:solidFill>
                <a:effectLst/>
                <a:latin typeface="+mn-lt"/>
                <a:ea typeface="+mn-ea"/>
                <a:cs typeface="+mn-cs"/>
              </a:rPr>
              <a:t>This shows that you seem to have plenty of data. There's an initial rapid improvement in model scores as one would expect, but it's essentially levelled off by around a sample size of 40-50</a:t>
            </a:r>
          </a:p>
        </p:txBody>
      </p:sp>
      <p:sp>
        <p:nvSpPr>
          <p:cNvPr id="4" name="Slide Number Placeholder 3"/>
          <p:cNvSpPr>
            <a:spLocks noGrp="1"/>
          </p:cNvSpPr>
          <p:nvPr>
            <p:ph type="sldNum" sz="quarter" idx="10"/>
          </p:nvPr>
        </p:nvSpPr>
        <p:spPr/>
        <p:txBody>
          <a:bodyPr/>
          <a:lstStyle/>
          <a:p>
            <a:fld id="{3CFE3178-2FE9-4DB8-B26B-6808417401B7}" type="slidenum">
              <a:rPr lang="en-US" smtClean="0"/>
              <a:t>7</a:t>
            </a:fld>
            <a:endParaRPr lang="en-US"/>
          </a:p>
        </p:txBody>
      </p:sp>
    </p:spTree>
    <p:extLst>
      <p:ext uri="{BB962C8B-B14F-4D97-AF65-F5344CB8AC3E}">
        <p14:creationId xmlns:p14="http://schemas.microsoft.com/office/powerpoint/2010/main" val="56056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93705B-1487-41FB-AA37-83DBDB48E5A8}"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587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03478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83332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4333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08021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9225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98276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A029BA-8AF3-4ABB-B656-1852A518CAAF}"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4598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A029BA-8AF3-4ABB-B656-1852A518CAAF}"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13158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029BA-8AF3-4ABB-B656-1852A518CAAF}"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93687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90083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3705B-1487-41FB-AA37-83DBDB48E5A8}"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477770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905185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AA029BA-8AF3-4ABB-B656-1852A518CAAF}"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290854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81468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50382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7437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8197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722053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587580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4779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19AF-31B7-4CBE-9D00-0BC8750E3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201CB-7F27-4605-A376-F9E69CC5F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F7B0F-485B-4914-BC0F-CB06ED4E87DC}"/>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2DEC28D1-1AC0-441E-AB85-B8CE7D148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A8F49-B6D0-4FAD-A3A7-0DB302145A42}"/>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42317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3705B-1487-41FB-AA37-83DBDB48E5A8}"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104848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6CFC-3183-4EA2-A2F8-2B6879BC4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F4D8E-21F3-470B-AD17-5ED39303E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845F5-4CD0-4A93-B65E-E67AB10AA384}"/>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92B5CEEC-CD6A-4A8C-8897-A2C1DAC60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FB5B3-29C9-42EF-B25E-21A4836059B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597891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45C9-66DA-4F8F-81A7-D74FA7DFA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1D77D-B392-4CFF-8C2B-C0D35D503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23D42-6923-404D-BC23-7815E2F66C7C}"/>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78F70101-3391-41D6-B172-BFB1AF648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6DB0C-9D87-4552-9E9D-0C31A730FCA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2112608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FC53-A11B-47CA-92D6-574D72D16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E76C4-AFDD-4C5C-8CE9-61B2B584C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A2E87-40D8-4BF0-82BB-2A6FFBCAA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B905-B1F0-4081-8C25-AF4930F9893F}"/>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a:extLst>
              <a:ext uri="{FF2B5EF4-FFF2-40B4-BE49-F238E27FC236}">
                <a16:creationId xmlns:a16="http://schemas.microsoft.com/office/drawing/2014/main" id="{130D9907-6867-43C8-BA86-6D0940F15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B756B-34D4-4D96-AD49-8C626B47F47D}"/>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7846229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9080-35DD-4E21-AC9B-15D17AECE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5BE90-187A-46FE-BE35-02A8D5721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0B699-FCFC-4754-B80F-CB7F7FF65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0BE29-5E19-4441-A6A7-2EC6B2816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B6D88-DCE0-4183-815B-1FB6EB1D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7169A-9580-4DEE-B2E1-BF878F955517}"/>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8" name="Footer Placeholder 7">
            <a:extLst>
              <a:ext uri="{FF2B5EF4-FFF2-40B4-BE49-F238E27FC236}">
                <a16:creationId xmlns:a16="http://schemas.microsoft.com/office/drawing/2014/main" id="{C154211F-5B82-446A-9702-2A116BD8A3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26038-295C-47CA-89A1-74499D4554F6}"/>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682124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785F-3317-41FE-8079-8C10D587D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2C8A6-3A34-430B-AC0E-3474BF11A2B5}"/>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4" name="Footer Placeholder 3">
            <a:extLst>
              <a:ext uri="{FF2B5EF4-FFF2-40B4-BE49-F238E27FC236}">
                <a16:creationId xmlns:a16="http://schemas.microsoft.com/office/drawing/2014/main" id="{28045EB1-36BD-459C-B4CB-420158BF1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B075B-7980-432F-A63A-0AE960CF1DA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39129931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3512F-28CF-42F8-BCFC-E63DB0BFAE9E}"/>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3" name="Footer Placeholder 2">
            <a:extLst>
              <a:ext uri="{FF2B5EF4-FFF2-40B4-BE49-F238E27FC236}">
                <a16:creationId xmlns:a16="http://schemas.microsoft.com/office/drawing/2014/main" id="{80FE66E5-7615-4BD2-B895-66DDC9727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FD819-11E6-4EE2-B4B7-8875AAC07F2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094853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ADA-8B5A-4EFC-8AD5-51B7EDF61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5A25F-14A1-43FF-9896-16C4446DF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A16F5F-1A37-4A38-9C23-04538FF99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EC013-0D8A-46EA-A871-D0F4BC519E51}"/>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a:extLst>
              <a:ext uri="{FF2B5EF4-FFF2-40B4-BE49-F238E27FC236}">
                <a16:creationId xmlns:a16="http://schemas.microsoft.com/office/drawing/2014/main" id="{23D6FEED-BF62-45F7-858E-8E6E0E253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9660F-6F60-465F-BC08-8B694F9B83D7}"/>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545117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FD5F-1713-4CEE-8699-D44EDD52C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EBC36-5703-4079-B537-EB9C2ACCD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37095-5445-4252-A736-14358B64A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BDA35-EC78-4F63-BCD5-9AA053586CDC}"/>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6" name="Footer Placeholder 5">
            <a:extLst>
              <a:ext uri="{FF2B5EF4-FFF2-40B4-BE49-F238E27FC236}">
                <a16:creationId xmlns:a16="http://schemas.microsoft.com/office/drawing/2014/main" id="{F322E67C-ABB8-4A55-A2EC-E39EE3876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97A3-9144-4C4F-8802-866EB92A3B6B}"/>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271323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A537-62AA-4EBF-83CB-C4858A31C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5DB6-9EA7-4590-8228-945DD2140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FC28E-196A-4BCA-9FFC-ECD6D0E005AF}"/>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A5865E2E-0EB5-4EE2-9AE2-CCD609C97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050FE-1CA0-49B7-A5BA-E8EE1DE91E49}"/>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1282826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E7733-1DEB-467E-955F-CB7A43DA5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C36C26-3136-4D5B-99AB-B93CD5CEC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730F-2D0C-4A25-BFA9-56C9B76B482C}"/>
              </a:ext>
            </a:extLst>
          </p:cNvPr>
          <p:cNvSpPr>
            <a:spLocks noGrp="1"/>
          </p:cNvSpPr>
          <p:nvPr>
            <p:ph type="dt" sz="half" idx="10"/>
          </p:nvPr>
        </p:nvSpPr>
        <p:spPr/>
        <p:txBody>
          <a:body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BE2B95F3-F2B4-4E39-BCC8-CF6BA6ED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7CCDE-4FED-42AA-BC6D-2120688BC781}"/>
              </a:ext>
            </a:extLst>
          </p:cNvPr>
          <p:cNvSpPr>
            <a:spLocks noGrp="1"/>
          </p:cNvSpPr>
          <p:nvPr>
            <p:ph type="sldNum" sz="quarter" idx="12"/>
          </p:nvPr>
        </p:nvSpPr>
        <p:spPr/>
        <p:txBody>
          <a:bodyPr/>
          <a:lstStyle/>
          <a:p>
            <a:fld id="{72A8E4B3-AFC5-44E8-8AEE-0849131E53C0}" type="slidenum">
              <a:rPr lang="en-US" smtClean="0"/>
              <a:t>‹#›</a:t>
            </a:fld>
            <a:endParaRPr lang="en-US"/>
          </a:p>
        </p:txBody>
      </p:sp>
    </p:spTree>
    <p:extLst>
      <p:ext uri="{BB962C8B-B14F-4D97-AF65-F5344CB8AC3E}">
        <p14:creationId xmlns:p14="http://schemas.microsoft.com/office/powerpoint/2010/main" val="58365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93705B-1487-41FB-AA37-83DBDB48E5A8}"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335152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93705B-1487-41FB-AA37-83DBDB48E5A8}"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4480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93705B-1487-41FB-AA37-83DBDB48E5A8}"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62318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3705B-1487-41FB-AA37-83DBDB48E5A8}"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993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819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3705B-1487-41FB-AA37-83DBDB48E5A8}"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33B5B-B877-43A4-AC80-02A6B3D745C0}" type="slidenum">
              <a:rPr lang="en-US" smtClean="0"/>
              <a:t>‹#›</a:t>
            </a:fld>
            <a:endParaRPr lang="en-US"/>
          </a:p>
        </p:txBody>
      </p:sp>
    </p:spTree>
    <p:extLst>
      <p:ext uri="{BB962C8B-B14F-4D97-AF65-F5344CB8AC3E}">
        <p14:creationId xmlns:p14="http://schemas.microsoft.com/office/powerpoint/2010/main" val="170517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3705B-1487-41FB-AA37-83DBDB48E5A8}" type="datetimeFigureOut">
              <a:rPr lang="en-US" smtClean="0"/>
              <a:t>2/10/2024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33B5B-B877-43A4-AC80-02A6B3D745C0}" type="slidenum">
              <a:rPr lang="en-US" smtClean="0"/>
              <a:t>‹#›</a:t>
            </a:fld>
            <a:endParaRPr lang="en-US"/>
          </a:p>
        </p:txBody>
      </p:sp>
    </p:spTree>
    <p:extLst>
      <p:ext uri="{BB962C8B-B14F-4D97-AF65-F5344CB8AC3E}">
        <p14:creationId xmlns:p14="http://schemas.microsoft.com/office/powerpoint/2010/main" val="22923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993705B-1487-41FB-AA37-83DBDB48E5A8}" type="datetimeFigureOut">
              <a:rPr lang="en-US" smtClean="0"/>
              <a:t>2/10/2024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3C33B5B-B877-43A4-AC80-02A6B3D745C0}" type="slidenum">
              <a:rPr lang="en-US" smtClean="0"/>
              <a:t>‹#›</a:t>
            </a:fld>
            <a:endParaRPr lang="en-US"/>
          </a:p>
        </p:txBody>
      </p:sp>
    </p:spTree>
    <p:extLst>
      <p:ext uri="{BB962C8B-B14F-4D97-AF65-F5344CB8AC3E}">
        <p14:creationId xmlns:p14="http://schemas.microsoft.com/office/powerpoint/2010/main" val="78070153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5758EA-4900-451D-B0B4-F53A109AD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9B22E-2EE2-4E7D-A318-752CEE4CD1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E2A41-FB48-44E2-B5CF-649BF55BF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029BA-8AF3-4ABB-B656-1852A518CAAF}" type="datetimeFigureOut">
              <a:rPr lang="en-US" smtClean="0"/>
              <a:t>2/10/2024</a:t>
            </a:fld>
            <a:endParaRPr lang="en-US"/>
          </a:p>
        </p:txBody>
      </p:sp>
      <p:sp>
        <p:nvSpPr>
          <p:cNvPr id="5" name="Footer Placeholder 4">
            <a:extLst>
              <a:ext uri="{FF2B5EF4-FFF2-40B4-BE49-F238E27FC236}">
                <a16:creationId xmlns:a16="http://schemas.microsoft.com/office/drawing/2014/main" id="{23408A03-811A-4A42-97DF-80373D0835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DC344-094F-4A41-AA9E-3F957B9C2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E4B3-AFC5-44E8-8AEE-0849131E53C0}" type="slidenum">
              <a:rPr lang="en-US" smtClean="0"/>
              <a:t>‹#›</a:t>
            </a:fld>
            <a:endParaRPr lang="en-US"/>
          </a:p>
        </p:txBody>
      </p:sp>
    </p:spTree>
    <p:extLst>
      <p:ext uri="{BB962C8B-B14F-4D97-AF65-F5344CB8AC3E}">
        <p14:creationId xmlns:p14="http://schemas.microsoft.com/office/powerpoint/2010/main" val="3890860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0532"/>
            <a:ext cx="9144000" cy="944545"/>
          </a:xfrm>
        </p:spPr>
        <p:txBody>
          <a:bodyPr/>
          <a:lstStyle/>
          <a:p>
            <a:r>
              <a:rPr lang="en-US" dirty="0"/>
              <a:t>Big Mountain Ski Resort</a:t>
            </a:r>
          </a:p>
        </p:txBody>
      </p:sp>
      <p:sp>
        <p:nvSpPr>
          <p:cNvPr id="3" name="Subtitle 2"/>
          <p:cNvSpPr>
            <a:spLocks noGrp="1"/>
          </p:cNvSpPr>
          <p:nvPr>
            <p:ph type="subTitle" idx="1"/>
          </p:nvPr>
        </p:nvSpPr>
        <p:spPr>
          <a:xfrm>
            <a:off x="1524000" y="1055077"/>
            <a:ext cx="9144000" cy="944545"/>
          </a:xfrm>
        </p:spPr>
        <p:txBody>
          <a:bodyPr>
            <a:normAutofit lnSpcReduction="10000"/>
          </a:bodyPr>
          <a:lstStyle/>
          <a:p>
            <a:r>
              <a:rPr lang="en-US" sz="2800" dirty="0"/>
              <a:t>Ticket Pricing Model</a:t>
            </a:r>
          </a:p>
          <a:p>
            <a:r>
              <a:rPr lang="en-US" sz="2800" dirty="0"/>
              <a:t>Swati Kharat(Feb2024)</a:t>
            </a:r>
          </a:p>
          <a:p>
            <a:endParaRPr lang="en-US" sz="2800" dirty="0"/>
          </a:p>
        </p:txBody>
      </p:sp>
      <p:pic>
        <p:nvPicPr>
          <p:cNvPr id="1028" name="Picture 4" descr="https://www.powderhounds.com/site/DefaultSite/filesystem/images/USA/Whitefish/Overview/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33612"/>
            <a:ext cx="7620000" cy="42107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18E0937-3328-73B6-754A-5905F7D6539F}"/>
              </a:ext>
            </a:extLst>
          </p:cNvPr>
          <p:cNvPicPr>
            <a:picLocks noChangeAspect="1"/>
          </p:cNvPicPr>
          <p:nvPr/>
        </p:nvPicPr>
        <p:blipFill>
          <a:blip r:embed="rId3"/>
          <a:stretch>
            <a:fillRect/>
          </a:stretch>
        </p:blipFill>
        <p:spPr>
          <a:xfrm>
            <a:off x="5238" y="2249260"/>
            <a:ext cx="12181523" cy="4608739"/>
          </a:xfrm>
          <a:prstGeom prst="rect">
            <a:avLst/>
          </a:prstGeom>
        </p:spPr>
      </p:pic>
    </p:spTree>
    <p:extLst>
      <p:ext uri="{BB962C8B-B14F-4D97-AF65-F5344CB8AC3E}">
        <p14:creationId xmlns:p14="http://schemas.microsoft.com/office/powerpoint/2010/main" val="269668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2246769"/>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has one of the longest runs. Although it is just over half the length of the longest, the longer ones are rare.</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compares well for the number of runs. There are some resorts with more, but not many.</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032717-D507-4209-8C06-B6DB560607B0}"/>
              </a:ext>
            </a:extLst>
          </p:cNvPr>
          <p:cNvPicPr>
            <a:picLocks noChangeAspect="1"/>
          </p:cNvPicPr>
          <p:nvPr/>
        </p:nvPicPr>
        <p:blipFill>
          <a:blip r:embed="rId2"/>
          <a:stretch>
            <a:fillRect/>
          </a:stretch>
        </p:blipFill>
        <p:spPr>
          <a:xfrm>
            <a:off x="6267451" y="3838777"/>
            <a:ext cx="4639525" cy="2418089"/>
          </a:xfrm>
          <a:prstGeom prst="rect">
            <a:avLst/>
          </a:prstGeom>
        </p:spPr>
      </p:pic>
      <p:pic>
        <p:nvPicPr>
          <p:cNvPr id="8" name="Picture 7">
            <a:extLst>
              <a:ext uri="{FF2B5EF4-FFF2-40B4-BE49-F238E27FC236}">
                <a16:creationId xmlns:a16="http://schemas.microsoft.com/office/drawing/2014/main" id="{C58F4291-9BA7-4C98-BFFF-7113EE21A3F3}"/>
              </a:ext>
            </a:extLst>
          </p:cNvPr>
          <p:cNvPicPr>
            <a:picLocks noChangeAspect="1"/>
          </p:cNvPicPr>
          <p:nvPr/>
        </p:nvPicPr>
        <p:blipFill>
          <a:blip r:embed="rId3"/>
          <a:stretch>
            <a:fillRect/>
          </a:stretch>
        </p:blipFill>
        <p:spPr>
          <a:xfrm>
            <a:off x="6267450" y="764375"/>
            <a:ext cx="4639525" cy="2441467"/>
          </a:xfrm>
          <a:prstGeom prst="rect">
            <a:avLst/>
          </a:prstGeom>
        </p:spPr>
      </p:pic>
    </p:spTree>
    <p:extLst>
      <p:ext uri="{BB962C8B-B14F-4D97-AF65-F5344CB8AC3E}">
        <p14:creationId xmlns:p14="http://schemas.microsoft.com/office/powerpoint/2010/main" val="363993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is very high up the league table of snow making area.</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has amongst the highest number of total chairs, resorts with more appear to be outliers.</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333E301-504A-48B3-97CD-5563AA924D24}"/>
              </a:ext>
            </a:extLst>
          </p:cNvPr>
          <p:cNvPicPr>
            <a:picLocks noChangeAspect="1"/>
          </p:cNvPicPr>
          <p:nvPr/>
        </p:nvPicPr>
        <p:blipFill>
          <a:blip r:embed="rId2"/>
          <a:stretch>
            <a:fillRect/>
          </a:stretch>
        </p:blipFill>
        <p:spPr>
          <a:xfrm>
            <a:off x="6267452" y="727825"/>
            <a:ext cx="4619636" cy="2405143"/>
          </a:xfrm>
          <a:prstGeom prst="rect">
            <a:avLst/>
          </a:prstGeom>
        </p:spPr>
      </p:pic>
      <p:pic>
        <p:nvPicPr>
          <p:cNvPr id="7" name="Picture 6">
            <a:extLst>
              <a:ext uri="{FF2B5EF4-FFF2-40B4-BE49-F238E27FC236}">
                <a16:creationId xmlns:a16="http://schemas.microsoft.com/office/drawing/2014/main" id="{C137465D-DFE8-409A-BA5E-F143081C3128}"/>
              </a:ext>
            </a:extLst>
          </p:cNvPr>
          <p:cNvPicPr>
            <a:picLocks noChangeAspect="1"/>
          </p:cNvPicPr>
          <p:nvPr/>
        </p:nvPicPr>
        <p:blipFill>
          <a:blip r:embed="rId3"/>
          <a:stretch>
            <a:fillRect/>
          </a:stretch>
        </p:blipFill>
        <p:spPr>
          <a:xfrm>
            <a:off x="6267452" y="3725033"/>
            <a:ext cx="4619636" cy="2438755"/>
          </a:xfrm>
          <a:prstGeom prst="rect">
            <a:avLst/>
          </a:prstGeom>
        </p:spPr>
      </p:pic>
    </p:spTree>
    <p:extLst>
      <p:ext uri="{BB962C8B-B14F-4D97-AF65-F5344CB8AC3E}">
        <p14:creationId xmlns:p14="http://schemas.microsoft.com/office/powerpoint/2010/main" val="16463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328611" y="2548884"/>
            <a:ext cx="11534775" cy="2831544"/>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Dynamic Pricing: Weekdays vs Weekends Ticket Price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One of the pricing Strategy we could recommend to Big Mountain Resort is to </a:t>
            </a: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rPr>
              <a:t>develop and implement</a:t>
            </a: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a DYNAMIC pricing; by having a higher ticket prices during the weekends where they have higher number of visitors and a lower ticket prices during the weekdays where they have a lower number of visitors (To attract more visitors).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a:t>
            </a: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A97CCB48-7DEC-4692-873B-24D350B2AEA4}"/>
              </a:ext>
            </a:extLst>
          </p:cNvPr>
          <p:cNvPicPr>
            <a:picLocks noChangeAspect="1"/>
          </p:cNvPicPr>
          <p:nvPr/>
        </p:nvPicPr>
        <p:blipFill>
          <a:blip r:embed="rId2"/>
          <a:stretch>
            <a:fillRect/>
          </a:stretch>
        </p:blipFill>
        <p:spPr>
          <a:xfrm>
            <a:off x="2711401" y="4494389"/>
            <a:ext cx="6121494" cy="2172862"/>
          </a:xfrm>
          <a:prstGeom prst="rect">
            <a:avLst/>
          </a:prstGeom>
        </p:spPr>
      </p:pic>
      <p:sp>
        <p:nvSpPr>
          <p:cNvPr id="7" name="TextBox 6">
            <a:extLst>
              <a:ext uri="{FF2B5EF4-FFF2-40B4-BE49-F238E27FC236}">
                <a16:creationId xmlns:a16="http://schemas.microsoft.com/office/drawing/2014/main" id="{833C7564-C9AF-4274-9158-54FC67E9289E}"/>
              </a:ext>
            </a:extLst>
          </p:cNvPr>
          <p:cNvSpPr txBox="1"/>
          <p:nvPr/>
        </p:nvSpPr>
        <p:spPr>
          <a:xfrm>
            <a:off x="376235" y="274260"/>
            <a:ext cx="11439525" cy="273921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Main Data Source Limitation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Our main data source is missing some important information like:</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Weekdays ticket price (Missing Information) and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Operating costs for most of the resorts features (e.g., Runs operating cost is missing).</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So in order for our model to provide a better price prediction it would be beneficial if we can get another source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0C2B74A-2398-42E1-9CAF-40D43C4107A7}"/>
              </a:ext>
            </a:extLst>
          </p:cNvPr>
          <p:cNvSpPr/>
          <p:nvPr/>
        </p:nvSpPr>
        <p:spPr>
          <a:xfrm>
            <a:off x="8832895" y="4149659"/>
            <a:ext cx="2943225" cy="286232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As shown to the left, most of the US Resorts already implemented a Dynamic Pricing Strategy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a:t>
            </a: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Tree>
    <p:extLst>
      <p:ext uri="{BB962C8B-B14F-4D97-AF65-F5344CB8AC3E}">
        <p14:creationId xmlns:p14="http://schemas.microsoft.com/office/powerpoint/2010/main" val="176804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9" presetID="10"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1A221-6E58-4DF5-9F96-C8FDD2BB09F4}"/>
              </a:ext>
            </a:extLst>
          </p:cNvPr>
          <p:cNvSpPr/>
          <p:nvPr/>
        </p:nvSpPr>
        <p:spPr>
          <a:xfrm>
            <a:off x="5172074" y="853241"/>
            <a:ext cx="7019925" cy="3785652"/>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Resort has been reviewing a potential scenario for cutting costs by Permanently closing down up to 10 of the least used runs.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Our Model predicted the following when it comes to closing </a:t>
            </a:r>
            <a:r>
              <a:rPr kumimoji="0" lang="en-US" sz="20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up to 10 used Runs: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a:t>
            </a: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D24649B-A2DB-4339-AA40-12391B110E13}"/>
              </a:ext>
            </a:extLst>
          </p:cNvPr>
          <p:cNvPicPr>
            <a:picLocks noChangeAspect="1"/>
          </p:cNvPicPr>
          <p:nvPr/>
        </p:nvPicPr>
        <p:blipFill>
          <a:blip r:embed="rId2"/>
          <a:stretch>
            <a:fillRect/>
          </a:stretch>
        </p:blipFill>
        <p:spPr>
          <a:xfrm>
            <a:off x="205773" y="1072316"/>
            <a:ext cx="4841489" cy="4999118"/>
          </a:xfrm>
          <a:prstGeom prst="rect">
            <a:avLst/>
          </a:prstGeom>
        </p:spPr>
      </p:pic>
      <p:sp>
        <p:nvSpPr>
          <p:cNvPr id="5" name="Rectangle 4">
            <a:extLst>
              <a:ext uri="{FF2B5EF4-FFF2-40B4-BE49-F238E27FC236}">
                <a16:creationId xmlns:a16="http://schemas.microsoft.com/office/drawing/2014/main" id="{52D0F656-4ED1-418B-84BA-0F33AE8F827D}"/>
              </a:ext>
            </a:extLst>
          </p:cNvPr>
          <p:cNvSpPr/>
          <p:nvPr/>
        </p:nvSpPr>
        <p:spPr>
          <a:xfrm>
            <a:off x="3126581" y="300984"/>
            <a:ext cx="5938837" cy="98488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Closing up to 10 Runs vs (Ticket price &amp; Revenue)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52B922E-3ADB-4586-B443-D7D8E25B7057}"/>
              </a:ext>
            </a:extLst>
          </p:cNvPr>
          <p:cNvSpPr txBox="1"/>
          <p:nvPr/>
        </p:nvSpPr>
        <p:spPr>
          <a:xfrm>
            <a:off x="5172074" y="2868433"/>
            <a:ext cx="7019924"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Closing one run will have no impact on Ticket price or revenue.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Closing 2 runs reduce support for ticket price and so revenue by $0.4 and $750,000 respectively.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Closing down 3 runs, it seems they may as well close down 4 or 5 as there’s same loss in ticket price and revenue by $0.67 and $1.250M respectively.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Closing 10 runs reduce support for ticket price and so revenue by $1.71 and $3M respectively.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Because we don’t know the operating cost per used run, we can’t determine how much cost saving will be offset the loss in revenue after closing more than one run.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Tree>
    <p:extLst>
      <p:ext uri="{BB962C8B-B14F-4D97-AF65-F5344CB8AC3E}">
        <p14:creationId xmlns:p14="http://schemas.microsoft.com/office/powerpoint/2010/main" val="123777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7"/>
            <a:ext cx="10515600" cy="1325563"/>
          </a:xfrm>
        </p:spPr>
        <p:txBody>
          <a:bodyPr/>
          <a:lstStyle/>
          <a:p>
            <a:r>
              <a:rPr lang="en-US" dirty="0"/>
              <a:t>Summary</a:t>
            </a:r>
          </a:p>
        </p:txBody>
      </p:sp>
      <p:sp>
        <p:nvSpPr>
          <p:cNvPr id="3" name="Content Placeholder 2"/>
          <p:cNvSpPr>
            <a:spLocks noGrp="1"/>
          </p:cNvSpPr>
          <p:nvPr>
            <p:ph idx="1"/>
          </p:nvPr>
        </p:nvSpPr>
        <p:spPr>
          <a:xfrm>
            <a:off x="838200" y="1139825"/>
            <a:ext cx="10515600" cy="5598432"/>
          </a:xfrm>
        </p:spPr>
        <p:txBody>
          <a:bodyPr/>
          <a:lstStyle/>
          <a:p>
            <a:r>
              <a:rPr lang="en-US" dirty="0"/>
              <a:t>Big Mountain Currently ranks among the top resorts </a:t>
            </a:r>
          </a:p>
          <a:p>
            <a:pPr lvl="1"/>
            <a:r>
              <a:rPr lang="en-US" dirty="0"/>
              <a:t>Skiable terrain</a:t>
            </a:r>
          </a:p>
          <a:p>
            <a:pPr lvl="1"/>
            <a:r>
              <a:rPr lang="en-US" dirty="0"/>
              <a:t>Number of Runs</a:t>
            </a:r>
          </a:p>
          <a:p>
            <a:pPr lvl="1"/>
            <a:r>
              <a:rPr lang="en-US" dirty="0"/>
              <a:t>Snow making capacity</a:t>
            </a:r>
          </a:p>
          <a:p>
            <a:pPr lvl="1"/>
            <a:r>
              <a:rPr lang="en-US" dirty="0"/>
              <a:t>Number of Chairs</a:t>
            </a:r>
          </a:p>
          <a:p>
            <a:r>
              <a:rPr lang="en-US" dirty="0"/>
              <a:t>Proposed </a:t>
            </a:r>
            <a:r>
              <a:rPr lang="en-US" dirty="0" err="1"/>
              <a:t>Scenerios</a:t>
            </a:r>
            <a:endParaRPr lang="en-US" dirty="0"/>
          </a:p>
          <a:p>
            <a:pPr lvl="1"/>
            <a:r>
              <a:rPr lang="en-US" dirty="0"/>
              <a:t>Closure of 5 least used runs</a:t>
            </a:r>
          </a:p>
          <a:p>
            <a:pPr lvl="1"/>
            <a:r>
              <a:rPr lang="en-US" dirty="0"/>
              <a:t>Increase vertical drop with and without snowmaking</a:t>
            </a:r>
          </a:p>
          <a:p>
            <a:pPr lvl="1"/>
            <a:r>
              <a:rPr lang="en-US" dirty="0"/>
              <a:t>Increase longest run with snowmaking</a:t>
            </a:r>
          </a:p>
          <a:p>
            <a:r>
              <a:rPr lang="en-US" dirty="0"/>
              <a:t>By increasing the vertical drop either with or without snowmaking will provide the opportunity to increase revenues by $15-$18 million, however the increase cost of tickets must be considered.</a:t>
            </a:r>
          </a:p>
          <a:p>
            <a:pPr marL="457200" lvl="1" indent="0">
              <a:buNone/>
            </a:pPr>
            <a:endParaRPr lang="en-US" dirty="0"/>
          </a:p>
        </p:txBody>
      </p:sp>
    </p:spTree>
    <p:extLst>
      <p:ext uri="{BB962C8B-B14F-4D97-AF65-F5344CB8AC3E}">
        <p14:creationId xmlns:p14="http://schemas.microsoft.com/office/powerpoint/2010/main" val="72468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B76E3-3625-47C7-A0DF-2697FF37C88B}"/>
              </a:ext>
            </a:extLst>
          </p:cNvPr>
          <p:cNvSpPr txBox="1"/>
          <p:nvPr/>
        </p:nvSpPr>
        <p:spPr>
          <a:xfrm>
            <a:off x="404312" y="286693"/>
            <a:ext cx="11383376" cy="249299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Conclusion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After applying our Model for ski resort ticket price and leverage it to explore Big Mountain Resort’s potential scenarios for increasing revenue, we can conclude that: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BBC7F9C-179A-4CE6-A282-ED209045A6D0}"/>
              </a:ext>
            </a:extLst>
          </p:cNvPr>
          <p:cNvPicPr>
            <a:picLocks noChangeAspect="1"/>
          </p:cNvPicPr>
          <p:nvPr/>
        </p:nvPicPr>
        <p:blipFill>
          <a:blip r:embed="rId2"/>
          <a:stretch>
            <a:fillRect/>
          </a:stretch>
        </p:blipFill>
        <p:spPr>
          <a:xfrm>
            <a:off x="6677247" y="1937775"/>
            <a:ext cx="5110441" cy="3460154"/>
          </a:xfrm>
          <a:prstGeom prst="rect">
            <a:avLst/>
          </a:prstGeom>
        </p:spPr>
      </p:pic>
      <p:sp>
        <p:nvSpPr>
          <p:cNvPr id="9" name="TextBox 8">
            <a:extLst>
              <a:ext uri="{FF2B5EF4-FFF2-40B4-BE49-F238E27FC236}">
                <a16:creationId xmlns:a16="http://schemas.microsoft.com/office/drawing/2014/main" id="{6CF1376F-66C6-4ED9-83CC-DA0F260E9D0F}"/>
              </a:ext>
            </a:extLst>
          </p:cNvPr>
          <p:cNvSpPr txBox="1"/>
          <p:nvPr/>
        </p:nvSpPr>
        <p:spPr>
          <a:xfrm>
            <a:off x="146860" y="1799552"/>
            <a:ext cx="6365579" cy="3416320"/>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The best scenario where we managed to gain the highest revenue increase possible was by increasing the vertical drop by 150 ft, adding one Chair Lift, adding one run and adding 2 acres of snow making cover. This scenario has increased ticket price by 12% from $81 to $90.75, resulting in a bottom-line increase by $15,528,841 (After deducting operating costs = $1.54M).</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Due to lack of data in regards of operating cost per used run and weekdays ticket price, our model cannot recommend closing down used runs or implementing a dynamic ticket pricing.</a:t>
            </a:r>
          </a:p>
        </p:txBody>
      </p:sp>
      <p:sp>
        <p:nvSpPr>
          <p:cNvPr id="11" name="Rectangle 10">
            <a:extLst>
              <a:ext uri="{FF2B5EF4-FFF2-40B4-BE49-F238E27FC236}">
                <a16:creationId xmlns:a16="http://schemas.microsoft.com/office/drawing/2014/main" id="{E28B43E5-6127-48B3-8988-81AAF435A5F1}"/>
              </a:ext>
            </a:extLst>
          </p:cNvPr>
          <p:cNvSpPr/>
          <p:nvPr/>
        </p:nvSpPr>
        <p:spPr>
          <a:xfrm>
            <a:off x="7163585" y="3682669"/>
            <a:ext cx="1672071" cy="1785104"/>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50" normalizeH="0" baseline="0" noProof="0" dirty="0">
              <a:ln w="0"/>
              <a:solidFill>
                <a:srgbClr val="00006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w="0"/>
                <a:solidFill>
                  <a:srgbClr val="000066"/>
                </a:solidFill>
                <a:effectLst>
                  <a:innerShdw blurRad="63500" dist="50800" dir="13500000">
                    <a:srgbClr val="000000">
                      <a:alpha val="50000"/>
                    </a:srgbClr>
                  </a:innerShdw>
                </a:effectLst>
                <a:uLnTx/>
                <a:uFillTx/>
                <a:latin typeface="Calibri" panose="020F0502020204030204"/>
                <a:ea typeface="+mn-ea"/>
                <a:cs typeface="+mn-cs"/>
              </a:rPr>
              <a:t>This Scenario resulted in no revenue increase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                                                                                                                                       </a:t>
            </a: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Tree>
    <p:extLst>
      <p:ext uri="{BB962C8B-B14F-4D97-AF65-F5344CB8AC3E}">
        <p14:creationId xmlns:p14="http://schemas.microsoft.com/office/powerpoint/2010/main" val="331398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495300" y="298490"/>
            <a:ext cx="6596062" cy="267765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Problem Statement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00B0F0"/>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rPr>
              <a:t>What opportunities exist for Big Mountain Resort to effectively develop and implement a new pricing strategy that can maximize capitalization in their facilities investments to offset their recent additional operating cost by $1.54M this season.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00B0F0"/>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2522328-10FB-43F1-818C-321BDF4404A4}"/>
              </a:ext>
            </a:extLst>
          </p:cNvPr>
          <p:cNvSpPr/>
          <p:nvPr/>
        </p:nvSpPr>
        <p:spPr>
          <a:xfrm>
            <a:off x="495300" y="2826127"/>
            <a:ext cx="6596062" cy="403187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Resort Story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C4D7745-2158-4CAD-9AB9-3246DEFEC3C8}"/>
              </a:ext>
            </a:extLst>
          </p:cNvPr>
          <p:cNvPicPr>
            <a:picLocks noChangeAspect="1"/>
          </p:cNvPicPr>
          <p:nvPr/>
        </p:nvPicPr>
        <p:blipFill>
          <a:blip r:embed="rId2"/>
          <a:stretch>
            <a:fillRect/>
          </a:stretch>
        </p:blipFill>
        <p:spPr>
          <a:xfrm>
            <a:off x="7705725" y="933449"/>
            <a:ext cx="3771900" cy="1733551"/>
          </a:xfrm>
          <a:prstGeom prst="rect">
            <a:avLst/>
          </a:prstGeom>
        </p:spPr>
      </p:pic>
      <p:pic>
        <p:nvPicPr>
          <p:cNvPr id="11" name="Picture 10">
            <a:extLst>
              <a:ext uri="{FF2B5EF4-FFF2-40B4-BE49-F238E27FC236}">
                <a16:creationId xmlns:a16="http://schemas.microsoft.com/office/drawing/2014/main" id="{8ECF43D8-860B-41A0-B4BC-25040B30635A}"/>
              </a:ext>
            </a:extLst>
          </p:cNvPr>
          <p:cNvPicPr>
            <a:picLocks noChangeAspect="1"/>
          </p:cNvPicPr>
          <p:nvPr/>
        </p:nvPicPr>
        <p:blipFill>
          <a:blip r:embed="rId3"/>
          <a:stretch>
            <a:fillRect/>
          </a:stretch>
        </p:blipFill>
        <p:spPr>
          <a:xfrm>
            <a:off x="7705725" y="3575635"/>
            <a:ext cx="3771900" cy="2532855"/>
          </a:xfrm>
          <a:prstGeom prst="rect">
            <a:avLst/>
          </a:prstGeom>
        </p:spPr>
      </p:pic>
    </p:spTree>
    <p:extLst>
      <p:ext uri="{BB962C8B-B14F-4D97-AF65-F5344CB8AC3E}">
        <p14:creationId xmlns:p14="http://schemas.microsoft.com/office/powerpoint/2010/main" val="25683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project</a:t>
            </a:r>
          </a:p>
        </p:txBody>
      </p:sp>
      <p:sp>
        <p:nvSpPr>
          <p:cNvPr id="3" name="Content Placeholder 2"/>
          <p:cNvSpPr>
            <a:spLocks noGrp="1"/>
          </p:cNvSpPr>
          <p:nvPr>
            <p:ph idx="1"/>
          </p:nvPr>
        </p:nvSpPr>
        <p:spPr/>
        <p:txBody>
          <a:bodyPr/>
          <a:lstStyle/>
          <a:p>
            <a:r>
              <a:rPr lang="en-US" dirty="0"/>
              <a:t>Provide guidance for pricing and future facility investment</a:t>
            </a:r>
          </a:p>
          <a:p>
            <a:r>
              <a:rPr lang="en-US" dirty="0"/>
              <a:t>Prepare a pricing model for ski resort tickets within their market segment.</a:t>
            </a:r>
          </a:p>
          <a:p>
            <a:pPr lvl="1"/>
            <a:r>
              <a:rPr lang="en-US" dirty="0"/>
              <a:t>Build a predictive model for ticket price</a:t>
            </a:r>
          </a:p>
          <a:p>
            <a:pPr lvl="2"/>
            <a:r>
              <a:rPr lang="en-US" dirty="0"/>
              <a:t>Number of facilities or properties at resorts</a:t>
            </a:r>
          </a:p>
          <a:p>
            <a:r>
              <a:rPr lang="en-US" dirty="0"/>
              <a:t>Provide insight into what facilities matter most to visitors</a:t>
            </a:r>
          </a:p>
          <a:p>
            <a:pPr lvl="1"/>
            <a:r>
              <a:rPr lang="en-US" dirty="0"/>
              <a:t>Which facilities they are most likely to pay for</a:t>
            </a:r>
          </a:p>
          <a:p>
            <a:endParaRPr lang="en-US" dirty="0"/>
          </a:p>
        </p:txBody>
      </p:sp>
    </p:spTree>
    <p:extLst>
      <p:ext uri="{BB962C8B-B14F-4D97-AF65-F5344CB8AC3E}">
        <p14:creationId xmlns:p14="http://schemas.microsoft.com/office/powerpoint/2010/main" val="381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109662" y="521440"/>
            <a:ext cx="9972676" cy="224676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Current Resort’s Pricing Strategy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For Big Mountain Resort to base their pricing mainly on just the market average won’t be enough to maximize their capitalization investment and can’t be sustainable to gain an edge over the competition. </a:t>
            </a: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2522328-10FB-43F1-818C-321BDF4404A4}"/>
              </a:ext>
            </a:extLst>
          </p:cNvPr>
          <p:cNvSpPr/>
          <p:nvPr/>
        </p:nvSpPr>
        <p:spPr>
          <a:xfrm>
            <a:off x="638175" y="2273909"/>
            <a:ext cx="10915650" cy="4062651"/>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Recommendations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Our Model suggests that Mountain Resort’s ticket price is lower than the predicted model by 16.31%, and the resort have many potential scenarios for either cutting costs by closing runs or increasing ticket price by increasing vertical drop, adding acres snow making or increasing the longest run.</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Increasing the vertical drop by 150 ft would increase the ticket price by 10.44% from $81 to $89.46, resulting in revenue increase by $14,811,594.</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Adding 2 acres of snow making would increase the ticket price by 12% from $81 to $90.75, resulting in revenue increase by $17,068,841.</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Tree>
    <p:extLst>
      <p:ext uri="{BB962C8B-B14F-4D97-AF65-F5344CB8AC3E}">
        <p14:creationId xmlns:p14="http://schemas.microsoft.com/office/powerpoint/2010/main" val="18382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920"/>
            <a:ext cx="10515600" cy="880156"/>
          </a:xfrm>
        </p:spPr>
        <p:txBody>
          <a:bodyPr/>
          <a:lstStyle/>
          <a:p>
            <a:r>
              <a:rPr lang="en-US" dirty="0"/>
              <a:t>Key Findings</a:t>
            </a:r>
          </a:p>
        </p:txBody>
      </p:sp>
      <p:sp>
        <p:nvSpPr>
          <p:cNvPr id="3" name="Content Placeholder 2"/>
          <p:cNvSpPr>
            <a:spLocks noGrp="1"/>
          </p:cNvSpPr>
          <p:nvPr>
            <p:ph idx="1"/>
          </p:nvPr>
        </p:nvSpPr>
        <p:spPr>
          <a:xfrm>
            <a:off x="838200" y="1324882"/>
            <a:ext cx="10678886" cy="3312431"/>
          </a:xfrm>
        </p:spPr>
        <p:txBody>
          <a:bodyPr>
            <a:normAutofit fontScale="92500" lnSpcReduction="20000"/>
          </a:bodyPr>
          <a:lstStyle/>
          <a:p>
            <a:pPr marL="514350" indent="-514350">
              <a:buFont typeface="+mj-lt"/>
              <a:buAutoNum type="arabicPeriod"/>
            </a:pPr>
            <a:r>
              <a:rPr lang="en-US" dirty="0"/>
              <a:t>Permanent closure of up to 10 of the least used runs</a:t>
            </a:r>
          </a:p>
          <a:p>
            <a:pPr lvl="1"/>
            <a:r>
              <a:rPr lang="en-US" dirty="0"/>
              <a:t>Can close </a:t>
            </a:r>
            <a:r>
              <a:rPr lang="en-US" dirty="0" err="1"/>
              <a:t>upto</a:t>
            </a:r>
            <a:r>
              <a:rPr lang="en-US" dirty="0"/>
              <a:t> 5 runs results in drop in ticket prices and revenue</a:t>
            </a:r>
          </a:p>
          <a:p>
            <a:pPr marL="514350" indent="-514350">
              <a:buFont typeface="+mj-lt"/>
              <a:buAutoNum type="arabicPeriod"/>
            </a:pPr>
            <a:r>
              <a:rPr lang="en-US" dirty="0"/>
              <a:t>Increase vertical drop by 150ft and addition of a chair lift</a:t>
            </a:r>
          </a:p>
          <a:p>
            <a:pPr lvl="1"/>
            <a:r>
              <a:rPr lang="en-US" dirty="0"/>
              <a:t>Justifies  ticket price increase of $8.67 and additional revenue of $15 million</a:t>
            </a:r>
          </a:p>
          <a:p>
            <a:pPr marL="514350" indent="-514350">
              <a:buFont typeface="+mj-lt"/>
              <a:buAutoNum type="arabicPeriod"/>
            </a:pPr>
            <a:r>
              <a:rPr lang="en-US" dirty="0"/>
              <a:t>Number 2 plus the addition of 2 acres of snow making</a:t>
            </a:r>
          </a:p>
          <a:p>
            <a:pPr lvl="1"/>
            <a:r>
              <a:rPr lang="en-US" dirty="0"/>
              <a:t>Justifies ticket price increase of $10.59 and additional revenue of $18.5 million</a:t>
            </a:r>
          </a:p>
          <a:p>
            <a:pPr marL="514350" indent="-514350">
              <a:buFont typeface="+mj-lt"/>
              <a:buAutoNum type="arabicPeriod"/>
            </a:pPr>
            <a:r>
              <a:rPr lang="en-US" dirty="0"/>
              <a:t>Increase the longest run by 0.2 miles (boasting the longest run) and additional snow making of 4 acres</a:t>
            </a:r>
          </a:p>
          <a:p>
            <a:pPr lvl="1"/>
            <a:r>
              <a:rPr lang="en-US" dirty="0"/>
              <a:t>Results in no change in ticket price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itle 1"/>
          <p:cNvSpPr txBox="1">
            <a:spLocks/>
          </p:cNvSpPr>
          <p:nvPr/>
        </p:nvSpPr>
        <p:spPr>
          <a:xfrm>
            <a:off x="838200" y="35981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Title 1"/>
          <p:cNvSpPr txBox="1">
            <a:spLocks/>
          </p:cNvSpPr>
          <p:nvPr/>
        </p:nvSpPr>
        <p:spPr>
          <a:xfrm>
            <a:off x="838200" y="41014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Content Placeholder 2"/>
          <p:cNvSpPr txBox="1">
            <a:spLocks/>
          </p:cNvSpPr>
          <p:nvPr/>
        </p:nvSpPr>
        <p:spPr>
          <a:xfrm>
            <a:off x="756557" y="5140552"/>
            <a:ext cx="10678886" cy="1541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9595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C7B5-1DC0-3742-BF9D-840A3DE83C09}"/>
              </a:ext>
            </a:extLst>
          </p:cNvPr>
          <p:cNvSpPr>
            <a:spLocks noGrp="1"/>
          </p:cNvSpPr>
          <p:nvPr>
            <p:ph type="title"/>
          </p:nvPr>
        </p:nvSpPr>
        <p:spPr/>
        <p:txBody>
          <a:bodyPr/>
          <a:lstStyle/>
          <a:p>
            <a:endParaRPr lang="en-US" dirty="0"/>
          </a:p>
        </p:txBody>
      </p:sp>
      <p:pic>
        <p:nvPicPr>
          <p:cNvPr id="5" name="Picture Placeholder 4">
            <a:extLst>
              <a:ext uri="{FF2B5EF4-FFF2-40B4-BE49-F238E27FC236}">
                <a16:creationId xmlns:a16="http://schemas.microsoft.com/office/drawing/2014/main" id="{DD1450BF-A3FB-6C6C-417E-E2AEF970B393}"/>
              </a:ext>
            </a:extLst>
          </p:cNvPr>
          <p:cNvPicPr>
            <a:picLocks noGrp="1" noChangeAspect="1"/>
          </p:cNvPicPr>
          <p:nvPr>
            <p:ph type="pic" idx="1"/>
          </p:nvPr>
        </p:nvPicPr>
        <p:blipFill>
          <a:blip r:embed="rId2"/>
          <a:srcRect l="5722" r="5722"/>
          <a:stretch>
            <a:fillRect/>
          </a:stretch>
        </p:blipFill>
        <p:spPr>
          <a:prstGeom prst="rect">
            <a:avLst/>
          </a:prstGeom>
        </p:spPr>
      </p:pic>
      <p:sp>
        <p:nvSpPr>
          <p:cNvPr id="4" name="Text Placeholder 3">
            <a:extLst>
              <a:ext uri="{FF2B5EF4-FFF2-40B4-BE49-F238E27FC236}">
                <a16:creationId xmlns:a16="http://schemas.microsoft.com/office/drawing/2014/main" id="{4AD65D4C-E375-B2CB-8D9B-68C981A5750D}"/>
              </a:ext>
            </a:extLst>
          </p:cNvPr>
          <p:cNvSpPr>
            <a:spLocks noGrp="1"/>
          </p:cNvSpPr>
          <p:nvPr>
            <p:ph type="body" sz="half" idx="2"/>
          </p:nvPr>
        </p:nvSpPr>
        <p:spPr/>
        <p:txBody>
          <a:bodyPr/>
          <a:lstStyle/>
          <a:p>
            <a:r>
              <a:rPr lang="en-US" dirty="0"/>
              <a:t>● Four features have a strong positive correlation with ticket pricing:</a:t>
            </a:r>
          </a:p>
          <a:p>
            <a:r>
              <a:rPr lang="en-US" dirty="0"/>
              <a:t> ○ </a:t>
            </a:r>
            <a:r>
              <a:rPr lang="en-US" dirty="0" err="1"/>
              <a:t>fastQuads</a:t>
            </a:r>
            <a:r>
              <a:rPr lang="en-US" dirty="0"/>
              <a:t> </a:t>
            </a:r>
          </a:p>
          <a:p>
            <a:r>
              <a:rPr lang="en-US" dirty="0"/>
              <a:t>○ </a:t>
            </a:r>
            <a:r>
              <a:rPr lang="en-US" dirty="0" err="1"/>
              <a:t>SnowMaking_Ac</a:t>
            </a:r>
            <a:r>
              <a:rPr lang="en-US" dirty="0"/>
              <a:t> </a:t>
            </a:r>
          </a:p>
          <a:p>
            <a:r>
              <a:rPr lang="en-US" dirty="0"/>
              <a:t>○ Runs </a:t>
            </a:r>
          </a:p>
          <a:p>
            <a:r>
              <a:rPr lang="en-US" dirty="0"/>
              <a:t>○ Night skiing ratio</a:t>
            </a:r>
          </a:p>
        </p:txBody>
      </p:sp>
    </p:spTree>
    <p:extLst>
      <p:ext uri="{BB962C8B-B14F-4D97-AF65-F5344CB8AC3E}">
        <p14:creationId xmlns:p14="http://schemas.microsoft.com/office/powerpoint/2010/main" val="386248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Modeling Comparison</a:t>
            </a:r>
          </a:p>
        </p:txBody>
      </p:sp>
      <p:sp>
        <p:nvSpPr>
          <p:cNvPr id="3" name="Content Placeholder 2"/>
          <p:cNvSpPr>
            <a:spLocks noGrp="1"/>
          </p:cNvSpPr>
          <p:nvPr>
            <p:ph idx="1"/>
          </p:nvPr>
        </p:nvSpPr>
        <p:spPr>
          <a:xfrm>
            <a:off x="838200" y="1098480"/>
            <a:ext cx="10515600" cy="4901746"/>
          </a:xfrm>
        </p:spPr>
        <p:txBody>
          <a:bodyPr/>
          <a:lstStyle/>
          <a:p>
            <a:pPr marL="0" indent="0">
              <a:buNone/>
            </a:pPr>
            <a:r>
              <a:rPr lang="en-US" dirty="0"/>
              <a:t>Linear Regression Model         vs.         Random Forest Regression Model</a:t>
            </a:r>
          </a:p>
          <a:p>
            <a:pPr marL="0" indent="0">
              <a:buNone/>
            </a:pPr>
            <a:endParaRPr lang="en-US" dirty="0"/>
          </a:p>
          <a:p>
            <a:pPr marL="0" indent="0">
              <a:buNone/>
            </a:pPr>
            <a:endParaRPr lang="en-US" dirty="0"/>
          </a:p>
          <a:p>
            <a:pPr marL="0" indent="0">
              <a:buNone/>
            </a:pPr>
            <a:endParaRPr lang="en-US" dirty="0"/>
          </a:p>
          <a:p>
            <a:pPr marL="0" indent="0">
              <a:buNone/>
            </a:pPr>
            <a:r>
              <a:rPr lang="en-US" sz="1000" dirty="0"/>
              <a:t>                                                                       </a:t>
            </a:r>
            <a:r>
              <a:rPr lang="en-US" sz="1600" dirty="0"/>
              <a:t>(</a:t>
            </a:r>
            <a:r>
              <a:rPr lang="en-US" sz="1000" dirty="0"/>
              <a:t> </a:t>
            </a:r>
            <a:r>
              <a:rPr lang="en-US" sz="1600" dirty="0"/>
              <a:t>MAE, </a:t>
            </a:r>
            <a:r>
              <a:rPr lang="en-US" sz="1600" dirty="0" err="1"/>
              <a:t>std</a:t>
            </a:r>
            <a:r>
              <a:rPr lang="en-US" sz="1600" dirty="0"/>
              <a:t>)</a:t>
            </a:r>
            <a:r>
              <a:rPr lang="en-US" sz="1000" dirty="0"/>
              <a:t> </a:t>
            </a:r>
            <a:r>
              <a:rPr lang="en-US" sz="1600" dirty="0"/>
              <a:t>10.499, 1.622      vs.     9.649, 1.505</a:t>
            </a:r>
          </a:p>
          <a:p>
            <a:pPr marL="0" indent="0">
              <a:buNone/>
            </a:pPr>
            <a:r>
              <a:rPr lang="en-US" dirty="0"/>
              <a:t>                                 Cross-Validation Score</a:t>
            </a:r>
          </a:p>
          <a:p>
            <a:pPr marL="0" indent="0">
              <a:buNone/>
            </a:pPr>
            <a:endParaRPr lang="en-US" dirty="0"/>
          </a:p>
        </p:txBody>
      </p:sp>
      <p:pic>
        <p:nvPicPr>
          <p:cNvPr id="6" name="Picture 5"/>
          <p:cNvPicPr>
            <a:picLocks noChangeAspect="1"/>
          </p:cNvPicPr>
          <p:nvPr/>
        </p:nvPicPr>
        <p:blipFill>
          <a:blip r:embed="rId3"/>
          <a:stretch>
            <a:fillRect/>
          </a:stretch>
        </p:blipFill>
        <p:spPr>
          <a:xfrm>
            <a:off x="7227818" y="1524772"/>
            <a:ext cx="3129962" cy="2531814"/>
          </a:xfrm>
          <a:prstGeom prst="rect">
            <a:avLst/>
          </a:prstGeom>
        </p:spPr>
      </p:pic>
      <p:pic>
        <p:nvPicPr>
          <p:cNvPr id="7" name="Picture 6"/>
          <p:cNvPicPr>
            <a:picLocks noChangeAspect="1"/>
          </p:cNvPicPr>
          <p:nvPr/>
        </p:nvPicPr>
        <p:blipFill>
          <a:blip r:embed="rId4"/>
          <a:stretch>
            <a:fillRect/>
          </a:stretch>
        </p:blipFill>
        <p:spPr>
          <a:xfrm>
            <a:off x="1429437" y="1524772"/>
            <a:ext cx="2295238" cy="1295238"/>
          </a:xfrm>
          <a:prstGeom prst="rect">
            <a:avLst/>
          </a:prstGeom>
        </p:spPr>
      </p:pic>
      <p:pic>
        <p:nvPicPr>
          <p:cNvPr id="9" name="Picture 8"/>
          <p:cNvPicPr>
            <a:picLocks noChangeAspect="1"/>
          </p:cNvPicPr>
          <p:nvPr/>
        </p:nvPicPr>
        <p:blipFill>
          <a:blip r:embed="rId5"/>
          <a:stretch>
            <a:fillRect/>
          </a:stretch>
        </p:blipFill>
        <p:spPr>
          <a:xfrm>
            <a:off x="2789060" y="4060981"/>
            <a:ext cx="4438758" cy="2352902"/>
          </a:xfrm>
          <a:prstGeom prst="rect">
            <a:avLst/>
          </a:prstGeom>
        </p:spPr>
      </p:pic>
    </p:spTree>
    <p:extLst>
      <p:ext uri="{BB962C8B-B14F-4D97-AF65-F5344CB8AC3E}">
        <p14:creationId xmlns:p14="http://schemas.microsoft.com/office/powerpoint/2010/main" val="280193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r>
              <a:rPr lang="en-US" dirty="0"/>
              <a:t>Modeling Data</a:t>
            </a:r>
          </a:p>
        </p:txBody>
      </p:sp>
      <p:sp>
        <p:nvSpPr>
          <p:cNvPr id="3" name="Content Placeholder 2"/>
          <p:cNvSpPr>
            <a:spLocks noGrp="1"/>
          </p:cNvSpPr>
          <p:nvPr>
            <p:ph idx="1"/>
          </p:nvPr>
        </p:nvSpPr>
        <p:spPr>
          <a:gradFill>
            <a:gsLst>
              <a:gs pos="44053">
                <a:srgbClr val="D0E2F3"/>
              </a:gs>
              <a:gs pos="29000">
                <a:srgbClr val="B5D4F5"/>
              </a:gs>
              <a:gs pos="34854">
                <a:srgbClr val="D8E7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Modelled price is $95.86 vs. actual price $81.00</a:t>
            </a:r>
          </a:p>
          <a:p>
            <a:pPr lvl="1"/>
            <a:r>
              <a:rPr lang="en-US" dirty="0"/>
              <a:t>MAE = $10.36 suggests there is room for an increase</a:t>
            </a:r>
          </a:p>
          <a:p>
            <a:r>
              <a:rPr lang="en-US" dirty="0"/>
              <a:t>Pricing Assumptions</a:t>
            </a:r>
          </a:p>
          <a:p>
            <a:pPr lvl="1"/>
            <a:r>
              <a:rPr lang="en-US" dirty="0"/>
              <a:t>Other resorts set their prices according to the market</a:t>
            </a:r>
          </a:p>
          <a:p>
            <a:pPr lvl="1"/>
            <a:r>
              <a:rPr lang="en-US" dirty="0"/>
              <a:t>Big Mountain appears to be charging much less than prediction suggests</a:t>
            </a:r>
          </a:p>
          <a:p>
            <a:pPr lvl="2"/>
            <a:r>
              <a:rPr lang="en-US" dirty="0"/>
              <a:t>Is Big Mountain undercharging?</a:t>
            </a:r>
          </a:p>
          <a:p>
            <a:pPr lvl="2"/>
            <a:r>
              <a:rPr lang="en-US" dirty="0"/>
              <a:t>Are other resorts overpriced?</a:t>
            </a:r>
          </a:p>
          <a:p>
            <a:pPr lvl="1"/>
            <a:r>
              <a:rPr lang="en-US" dirty="0"/>
              <a:t>Is our model lacking some key data</a:t>
            </a:r>
          </a:p>
          <a:p>
            <a:pPr lvl="2"/>
            <a:r>
              <a:rPr lang="en-US" dirty="0"/>
              <a:t>Operating Costs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947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B709F-441A-45AC-B7D6-84CE564C7172}"/>
              </a:ext>
            </a:extLst>
          </p:cNvPr>
          <p:cNvSpPr/>
          <p:nvPr/>
        </p:nvSpPr>
        <p:spPr>
          <a:xfrm>
            <a:off x="1373979" y="625625"/>
            <a:ext cx="4102896" cy="1508105"/>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Mountain’s Ticket Price compared to other Resorts Ticket Price.</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2522328-10FB-43F1-818C-321BDF4404A4}"/>
              </a:ext>
            </a:extLst>
          </p:cNvPr>
          <p:cNvSpPr/>
          <p:nvPr/>
        </p:nvSpPr>
        <p:spPr>
          <a:xfrm>
            <a:off x="1373979" y="3690641"/>
            <a:ext cx="4186240" cy="1877437"/>
          </a:xfrm>
          <a:prstGeom prst="rect">
            <a:avLst/>
          </a:prstGeom>
          <a:noFill/>
        </p:spPr>
        <p:txBody>
          <a:bodyPr wrap="square" lIns="91440" tIns="45720" rIns="91440" bIns="4572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rPr>
              <a:t>Big Mountain is doing well for vertical drop but there are still quite a few resorts with a greater drops.</a:t>
            </a:r>
            <a:endParaRPr kumimoji="0" lang="en-US" sz="24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50" normalizeH="0" baseline="0" noProof="0" dirty="0">
              <a:ln w="0"/>
              <a:solidFill>
                <a:srgbClr val="E7E6E6"/>
              </a:solidFill>
              <a:effectLst>
                <a:innerShdw blurRad="63500" dist="50800" dir="13500000">
                  <a:srgbClr val="000000">
                    <a:alpha val="50000"/>
                  </a:srgbClr>
                </a:innerShdw>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1A31DAB-461B-4C44-B566-A9AC51D84D38}"/>
              </a:ext>
            </a:extLst>
          </p:cNvPr>
          <p:cNvPicPr>
            <a:picLocks noChangeAspect="1"/>
          </p:cNvPicPr>
          <p:nvPr/>
        </p:nvPicPr>
        <p:blipFill>
          <a:blip r:embed="rId2"/>
          <a:stretch>
            <a:fillRect/>
          </a:stretch>
        </p:blipFill>
        <p:spPr>
          <a:xfrm>
            <a:off x="6267452" y="625624"/>
            <a:ext cx="4619636" cy="2456009"/>
          </a:xfrm>
          <a:prstGeom prst="rect">
            <a:avLst/>
          </a:prstGeom>
        </p:spPr>
      </p:pic>
      <p:pic>
        <p:nvPicPr>
          <p:cNvPr id="5" name="Picture 4">
            <a:extLst>
              <a:ext uri="{FF2B5EF4-FFF2-40B4-BE49-F238E27FC236}">
                <a16:creationId xmlns:a16="http://schemas.microsoft.com/office/drawing/2014/main" id="{61F09B2E-F96B-4D46-BB98-8BD9414317DF}"/>
              </a:ext>
            </a:extLst>
          </p:cNvPr>
          <p:cNvPicPr>
            <a:picLocks noChangeAspect="1"/>
          </p:cNvPicPr>
          <p:nvPr/>
        </p:nvPicPr>
        <p:blipFill>
          <a:blip r:embed="rId3"/>
          <a:stretch>
            <a:fillRect/>
          </a:stretch>
        </p:blipFill>
        <p:spPr>
          <a:xfrm>
            <a:off x="6267452" y="3776367"/>
            <a:ext cx="4619636" cy="2384558"/>
          </a:xfrm>
          <a:prstGeom prst="rect">
            <a:avLst/>
          </a:prstGeom>
        </p:spPr>
      </p:pic>
    </p:spTree>
    <p:extLst>
      <p:ext uri="{BB962C8B-B14F-4D97-AF65-F5344CB8AC3E}">
        <p14:creationId xmlns:p14="http://schemas.microsoft.com/office/powerpoint/2010/main" val="14082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13171</TotalTime>
  <Words>1299</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Century Gothic</vt:lpstr>
      <vt:lpstr>Wingdings</vt:lpstr>
      <vt:lpstr>Wingdings 3</vt:lpstr>
      <vt:lpstr>Office Theme</vt:lpstr>
      <vt:lpstr>Slice</vt:lpstr>
      <vt:lpstr>1_Office Theme</vt:lpstr>
      <vt:lpstr>Big Mountain Ski Resort</vt:lpstr>
      <vt:lpstr>PowerPoint Presentation</vt:lpstr>
      <vt:lpstr>Purpose of this project</vt:lpstr>
      <vt:lpstr>PowerPoint Presentation</vt:lpstr>
      <vt:lpstr>Key Findings</vt:lpstr>
      <vt:lpstr>PowerPoint Presentation</vt:lpstr>
      <vt:lpstr>Modeling Comparison</vt:lpstr>
      <vt:lpstr>Modeling Data</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Tsecd</dc:creator>
  <cp:lastModifiedBy>Swati Kharat</cp:lastModifiedBy>
  <cp:revision>22</cp:revision>
  <dcterms:created xsi:type="dcterms:W3CDTF">2020-09-19T23:36:38Z</dcterms:created>
  <dcterms:modified xsi:type="dcterms:W3CDTF">2024-02-11T02:09:36Z</dcterms:modified>
</cp:coreProperties>
</file>