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003BC4-2043-49AF-A1B4-11AB68A57094}">
  <a:tblStyle styleId="{FC003BC4-2043-49AF-A1B4-11AB68A57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1dd33e5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1dd33e5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18bff8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18bff8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8bff8dd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18bff8dd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8bff8dde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8bff8dde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8bff8dde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8bff8dde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abaff3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abaff3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8bff8dde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8bff8dde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8bff8dd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8bff8dd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8bff8dde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18bff8dde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1eb042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1eb042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21eb042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21eb042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C5962"/>
                </a:solidFill>
                <a:highlight>
                  <a:srgbClr val="FFFFFF"/>
                </a:highlight>
              </a:rPr>
              <a:t>레이블 스무딩을 실시하게 되면 오답 범주도 uniform하게 확률 값을 부여하기 때문에 오답 class에서 일정거리만큼 떨어진다.</a:t>
            </a:r>
            <a:endParaRPr sz="1200">
              <a:solidFill>
                <a:srgbClr val="5C596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8bff8dde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8bff8dde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18bff8dd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18bff8dd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8bff8dde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18bff8dde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18bff8dd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18bff8dd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18bff8dd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18bff8dd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18bff8dd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18bff8dd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1dd33e5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1dd33e5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abaff3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2abaff3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 페이지로 돌아가서, training acc에 대한 그래프가 더 가파르다고 설명하면 좋을 듯.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18bff8dde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18bff8dde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18bff8dd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18bff8dd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18bff8dde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18bff8dde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8bff8dd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8bff8dd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mb1: </a:t>
            </a:r>
            <a:r>
              <a:rPr lang="ko">
                <a:solidFill>
                  <a:schemeClr val="dk1"/>
                </a:solidFill>
              </a:rPr>
              <a:t>movilenetV2’s inverted bottleneck with the expansion ratio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mb6: movilenetV2’s inverted bottleneck with the expansion ratio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dwconv: depth-wise convolution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8bff8dde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8bff8dde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41ea1f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41ea1f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8bff8dde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8bff8dde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1dd33e5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1dd33e5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18bff8dde_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18bff8dde_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18bff8dde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18bff8dde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18bff8dde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18bff8dde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f(i) = piecewise linear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18bff8dd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18bff8dd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8bff8dde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8bff8dde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8bff8dde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8bff8dde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8bff8dde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8bff8dde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9번 지우고 10번쓰면 될 것 같아요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906.02629.pdf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hyperlink" Target="https://arxiv.org/pdf/1906.02629.pdf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s://arxiv.org/pdf/1906.0262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711.05101" TargetMode="External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711.05101.pdf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arxiv.org/pdf/1412.6980.pdf" TargetMode="External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1.jpg"/><Relationship Id="rId5" Type="http://schemas.openxmlformats.org/officeDocument/2006/relationships/image" Target="../media/image46.png"/><Relationship Id="rId6" Type="http://schemas.openxmlformats.org/officeDocument/2006/relationships/image" Target="../media/image44.jpg"/><Relationship Id="rId7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TEAM 5</a:t>
            </a:r>
            <a:endParaRPr b="1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 Spring KHU Competition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7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Train-validation Ratio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00" y="988100"/>
            <a:ext cx="6374200" cy="28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973300" y="4098950"/>
            <a:ext cx="7224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val accuacy 의 신뢰성이 낮아지더라도, 더 높은 일반화 성능을 위해 train_size를 증가.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2524275"/>
            <a:ext cx="8520600" cy="2342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Resize()를 제거.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학습 시간은 오래 소요되지만 전체적인 성능 향상을 보였음.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RandomVerticalFlip()을 제거.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새 data의 특성상 새가 거꾸로 된 상태로 사진이 찍힐 확률이 낮다고 판단함.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</a:t>
            </a:r>
            <a:r>
              <a:rPr lang="ko"/>
              <a:t>제거 시 전체적인 accuracy가 증가함. 앞으로의 augmentation 정책에 있어, 높은 각도의 변경을 자제하는 것이 좋다고 판단함.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1" cy="112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2524275"/>
            <a:ext cx="8520600" cy="224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AutoAugment()를 사용.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>
                <a:solidFill>
                  <a:srgbClr val="FF0000"/>
                </a:solidFill>
              </a:rPr>
              <a:t> </a:t>
            </a:r>
            <a:r>
              <a:rPr lang="ko"/>
              <a:t>ImageNet에 기반한 augmentation 방법으로, 다양한 이미지에 대해 사용되고 있으며, 무엇보다 우리 데이터에도 성능이 좋았음.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RandomErasing()을 사용.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배경이나 새가 물체에 가려졌을 때를 대비. 일반화 성능이 향상할 것으로 기대함.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→  실제로 적용 시, 전체적인 accuracy가 증가함.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900"/>
            <a:ext cx="8520600" cy="1305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6225100" y="4819750"/>
            <a:ext cx="32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https://arxiv.org/pdf/1708.04896.pdf</a:t>
            </a:r>
            <a:endParaRPr/>
          </a:p>
        </p:txBody>
      </p:sp>
      <p:grpSp>
        <p:nvGrpSpPr>
          <p:cNvPr id="144" name="Google Shape;144;p24"/>
          <p:cNvGrpSpPr/>
          <p:nvPr/>
        </p:nvGrpSpPr>
        <p:grpSpPr>
          <a:xfrm>
            <a:off x="6896125" y="18823"/>
            <a:ext cx="5189100" cy="1425102"/>
            <a:chOff x="6977200" y="59698"/>
            <a:chExt cx="5189100" cy="1425102"/>
          </a:xfrm>
        </p:grpSpPr>
        <p:pic>
          <p:nvPicPr>
            <p:cNvPr id="145" name="Google Shape;14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77200" y="59698"/>
              <a:ext cx="1855100" cy="115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4"/>
            <p:cNvSpPr txBox="1"/>
            <p:nvPr/>
          </p:nvSpPr>
          <p:spPr>
            <a:xfrm>
              <a:off x="6977200" y="1146100"/>
              <a:ext cx="518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RandomErasing이 적용된 Image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3141500"/>
            <a:ext cx="8520600" cy="170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두 번의 RandomRotation()을 사용.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VerticalFlip시 성능이 줄어드는 것을 반영.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비교적 작은 각도의 Rotation 들을 사용. 회전을 통한 이미지에 대한 다양성을 높여 일반화 성능이 상승함! 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7513"/>
            <a:ext cx="8520600" cy="188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Data Augmentation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3086100"/>
            <a:ext cx="8520600" cy="200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두 번의 RandomRotation()의 범위를 축소.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20도와 40도가 합쳐진 각도는 비교적 커, 학습에 방해가 될 수 있다고 판단.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20도를 15도로, 40도를 25도로 줄임.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여러 조합의 Data Augmentation 중 위 결과가 가장 일반화 성능이 좋았음.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83490"/>
            <a:ext cx="8520599" cy="185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Learning rate - lr_finder ?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125" y="955275"/>
            <a:ext cx="5085739" cy="1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300" y="2743525"/>
            <a:ext cx="49449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49238"/>
            <a:ext cx="3127877" cy="212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743575" y="3442175"/>
            <a:ext cx="4970400" cy="11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lr_finder의 개발자 의도와 반대의 그래프가 나왔지만, 해당 방법으로 나온 lr을 그냥 사용함.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→</a:t>
            </a:r>
            <a:r>
              <a:rPr lang="ko" sz="1600">
                <a:solidFill>
                  <a:schemeClr val="dk2"/>
                </a:solidFill>
              </a:rPr>
              <a:t> 성능이 나쁘지 않다?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→</a:t>
            </a:r>
            <a:r>
              <a:rPr lang="ko" sz="1600">
                <a:solidFill>
                  <a:schemeClr val="dk2"/>
                </a:solidFill>
              </a:rPr>
              <a:t> 초기 lr로 8.77E-03을 학습에 계속 사용했음.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5418775" y="3019825"/>
            <a:ext cx="3295200" cy="29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Learning rate - </a:t>
            </a:r>
            <a:r>
              <a:rPr lang="ko"/>
              <a:t>Scheduler ?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163225" y="1558875"/>
            <a:ext cx="6821100" cy="273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scheduler는 일정한 epoch마다 Learning rate를 변경해주는 기법.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다양한 scheduler가 존재. 그 중에서 많이 흔히 사용되는 StepLR 방법은 매 step_size마다, 기존의 lr에 gamma를 곱해주는 방식.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사용했을 때보다 성능이 향상되지 않음.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어떤 scheduler을 사용할 지, StepLR을 사용한다고 하더라도 step_size와 gamma 등 고려할 파라미터가 증가해서 부담.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-5273" l="-5284" r="-5273" t="-5284"/>
          <a:stretch/>
        </p:blipFill>
        <p:spPr>
          <a:xfrm>
            <a:off x="789550" y="1017725"/>
            <a:ext cx="7564900" cy="4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163225" y="4423500"/>
            <a:ext cx="6821100" cy="414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ko" sz="1900"/>
              <a:t>→</a:t>
            </a:r>
            <a:r>
              <a:rPr lang="ko" sz="1500"/>
              <a:t> </a:t>
            </a:r>
            <a:r>
              <a:rPr lang="ko" sz="1829"/>
              <a:t>Scheduler를 사용하지 않기로 결정!</a:t>
            </a:r>
            <a:endParaRPr sz="182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Loss function - CrossEntropyLoss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25" y="1152500"/>
            <a:ext cx="7092950" cy="2445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9"/>
          <p:cNvSpPr txBox="1"/>
          <p:nvPr/>
        </p:nvSpPr>
        <p:spPr>
          <a:xfrm>
            <a:off x="1025550" y="3829925"/>
            <a:ext cx="70929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CrossEntropyLoss말고 다른 손실 함수를 고려하지 않았음.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label_smoothing을 제외한 다른 파라미터 수정하지 않고, default 값을 사용.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Label smoothing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5239125" y="1166625"/>
            <a:ext cx="3593400" cy="344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Label smoothing이란?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ε/K 만큼의 값을 K개의 모든 class의 label의 예측 확률에 나누어 주어 soft한 예측이 이루어지게 하는 기법. CrossEntropyLoss에서 선택적으로 적용 가능.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논문 </a:t>
            </a:r>
            <a:r>
              <a:rPr lang="ko" sz="1500" u="sng"/>
              <a:t>‘</a:t>
            </a:r>
            <a:r>
              <a:rPr lang="ko" sz="1500" u="sng">
                <a:hlinkClick r:id="rId3"/>
              </a:rPr>
              <a:t>When Does Label Smoothing Help?</a:t>
            </a:r>
            <a:r>
              <a:rPr lang="ko" sz="1500"/>
              <a:t>’ 에 따르면 label smoothing은 정답에 대한 과잉 확신을 방지하기 때문에 일반화 성능을 향상시킬 수 있다는 실험 결과를 근거로 본 학습에 사용하기로 결정함.</a:t>
            </a:r>
            <a:endParaRPr sz="1500"/>
          </a:p>
        </p:txBody>
      </p:sp>
      <p:grpSp>
        <p:nvGrpSpPr>
          <p:cNvPr id="192" name="Google Shape;192;p30"/>
          <p:cNvGrpSpPr/>
          <p:nvPr/>
        </p:nvGrpSpPr>
        <p:grpSpPr>
          <a:xfrm>
            <a:off x="415815" y="1166618"/>
            <a:ext cx="4428022" cy="1165143"/>
            <a:chOff x="520038" y="946250"/>
            <a:chExt cx="4219575" cy="957075"/>
          </a:xfrm>
        </p:grpSpPr>
        <p:pic>
          <p:nvPicPr>
            <p:cNvPr id="193" name="Google Shape;19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7788" y="946250"/>
              <a:ext cx="19240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038" y="1331825"/>
              <a:ext cx="4219575" cy="571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20063" l="0" r="0" t="0"/>
          <a:stretch/>
        </p:blipFill>
        <p:spPr>
          <a:xfrm>
            <a:off x="311725" y="3720875"/>
            <a:ext cx="4636200" cy="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724" y="2631363"/>
            <a:ext cx="4636200" cy="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smoothing과 fine grained classification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118950" y="1289825"/>
            <a:ext cx="2760900" cy="296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샘플을 오답 class에서 일정한 거리만큼 떨어지도록 만들기 때문에 </a:t>
            </a:r>
            <a:r>
              <a:rPr lang="ko" sz="1600"/>
              <a:t>class들끼리 서로 분리가 잘 되도록 함.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fine grained classification 에서 label smoothing을 사용했을 때 class들끼리 서로 분리가 잘 되는 게 실험적으로 밝혀짐.</a:t>
            </a:r>
            <a:endParaRPr sz="1600"/>
          </a:p>
        </p:txBody>
      </p:sp>
      <p:grpSp>
        <p:nvGrpSpPr>
          <p:cNvPr id="203" name="Google Shape;203;p31"/>
          <p:cNvGrpSpPr/>
          <p:nvPr/>
        </p:nvGrpSpPr>
        <p:grpSpPr>
          <a:xfrm>
            <a:off x="311697" y="1215805"/>
            <a:ext cx="5759779" cy="3115345"/>
            <a:chOff x="404075" y="919925"/>
            <a:chExt cx="5361426" cy="2770427"/>
          </a:xfrm>
        </p:grpSpPr>
        <p:pic>
          <p:nvPicPr>
            <p:cNvPr id="204" name="Google Shape;204;p31"/>
            <p:cNvPicPr preferRelativeResize="0"/>
            <p:nvPr/>
          </p:nvPicPr>
          <p:blipFill rotWithShape="1">
            <a:blip r:embed="rId3">
              <a:alphaModFix/>
            </a:blip>
            <a:srcRect b="0" l="0" r="0" t="76339"/>
            <a:stretch/>
          </p:blipFill>
          <p:spPr>
            <a:xfrm>
              <a:off x="404078" y="2252335"/>
              <a:ext cx="5361421" cy="1438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1"/>
            <p:cNvPicPr preferRelativeResize="0"/>
            <p:nvPr/>
          </p:nvPicPr>
          <p:blipFill rotWithShape="1">
            <a:blip r:embed="rId3">
              <a:alphaModFix/>
            </a:blip>
            <a:srcRect b="75190" l="0" r="0" t="0"/>
            <a:stretch/>
          </p:blipFill>
          <p:spPr>
            <a:xfrm>
              <a:off x="404075" y="919925"/>
              <a:ext cx="5361426" cy="13324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31"/>
          <p:cNvSpPr txBox="1"/>
          <p:nvPr/>
        </p:nvSpPr>
        <p:spPr>
          <a:xfrm>
            <a:off x="5936700" y="4743300"/>
            <a:ext cx="32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 </a:t>
            </a:r>
            <a:r>
              <a:rPr lang="ko" u="sng">
                <a:solidFill>
                  <a:schemeClr val="dk2"/>
                </a:solidFill>
              </a:rPr>
              <a:t>‘</a:t>
            </a:r>
            <a:r>
              <a:rPr lang="ko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When Does Label Smoothing Help?</a:t>
            </a:r>
            <a:r>
              <a:rPr lang="ko">
                <a:solidFill>
                  <a:schemeClr val="dk2"/>
                </a:solidFill>
              </a:rPr>
              <a:t>’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03450" y="1415950"/>
            <a:ext cx="3137100" cy="26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 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Training-validation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Fine-tuning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smooth 값(ε) 변화에 따른 성능 변화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164150" y="3429000"/>
            <a:ext cx="4406400" cy="127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다양한 값으로 label smooth를 시험해 보았더니,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ε=0.06일 때 가장 일반화 성능이 좋게 나옴.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→</a:t>
            </a:r>
            <a:r>
              <a:rPr lang="ko" sz="1500"/>
              <a:t> 0.06을 사용할 수치로 결정.</a:t>
            </a:r>
            <a:endParaRPr sz="1500"/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4164150" y="1263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{FC003BC4-2043-49AF-A1B4-11AB68A57094}</a:tableStyleId>
              </a:tblPr>
              <a:tblGrid>
                <a:gridCol w="2203200"/>
                <a:gridCol w="220320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label_smooth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val accuracy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label_smooth=0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0.846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label_smooth=0.02, 0.04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so low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label_smooth=0.06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0.928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label_smooth=0.08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0.827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label_smooth=0.1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0.9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95225"/>
            <a:ext cx="3357492" cy="17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4725"/>
            <a:ext cx="3357434" cy="1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177250" y="1017725"/>
            <a:ext cx="49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label_smooth = 0인 모델</a:t>
            </a:r>
            <a:endParaRPr sz="1000"/>
          </a:p>
        </p:txBody>
      </p:sp>
      <p:sp>
        <p:nvSpPr>
          <p:cNvPr id="217" name="Google Shape;217;p32"/>
          <p:cNvSpPr txBox="1"/>
          <p:nvPr/>
        </p:nvSpPr>
        <p:spPr>
          <a:xfrm>
            <a:off x="1177250" y="2908300"/>
            <a:ext cx="49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label_smooth = 0.06인 모델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5673650" y="263025"/>
            <a:ext cx="274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20"/>
              <a:t>Adam의 한계 ? </a:t>
            </a:r>
            <a:endParaRPr sz="2420"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5262200" y="1073350"/>
            <a:ext cx="3570000" cy="107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</a:t>
            </a:r>
            <a:r>
              <a:rPr lang="ko"/>
              <a:t>r과 weight_decay를 제외한 파라미터는 default 값을 사용.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lr은 앞서 정한 8.77E-03으로 설정.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750"/>
            <a:ext cx="5056776" cy="4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2" type="body"/>
          </p:nvPr>
        </p:nvSpPr>
        <p:spPr>
          <a:xfrm>
            <a:off x="5262200" y="2271050"/>
            <a:ext cx="3570000" cy="204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weight_decay는 기존의 5e-4에서 점점 키워가며 학습을 진행함.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→</a:t>
            </a:r>
            <a:r>
              <a:rPr lang="ko"/>
              <a:t> 값을 크게 증가하였음에도 오버피팅 문제를 해결하지 못했음.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→</a:t>
            </a:r>
            <a:r>
              <a:rPr lang="ko"/>
              <a:t> 값이 너무 크게 되면 train_data 학습도 제대로 진행이 되지 않음.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5262200" y="4439250"/>
            <a:ext cx="3570000" cy="435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다른 optimizer도 고민하기 시작함.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Adam의 weight decay가 의도와 다르게 동작한다는 이슈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371100" y="1408550"/>
            <a:ext cx="5461200" cy="3283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일반적으로 사용하는 Pytorch의 Adam이 weight decay로 L2 penalty를 사용.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하지만, AdamW를 소개하는 논문인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hlinkClick r:id="rId3"/>
              </a:rPr>
              <a:t>Decoupled Weight Decay Regularization</a:t>
            </a:r>
            <a:r>
              <a:rPr lang="ko" sz="1700"/>
              <a:t>에서는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Adam이 L2 regularization를 사용하여 weight decay를 부여할 때, 주어진 역할을 다하지 못한다고 함.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이는 적응적 학습률(adaptive learning rate)을 사용하는 optimizer들이 weight decay 효과를 덜 받게 되는 문제가 있기 때문.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700"/>
              <a:t> 이를 해결하기 위해 AdamW를 제안.</a:t>
            </a:r>
            <a:endParaRPr sz="1700"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0" y="1408550"/>
            <a:ext cx="3066300" cy="21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4"/>
          <p:cNvCxnSpPr/>
          <p:nvPr/>
        </p:nvCxnSpPr>
        <p:spPr>
          <a:xfrm flipH="1">
            <a:off x="2391150" y="2690925"/>
            <a:ext cx="402600" cy="1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650" y="3529225"/>
            <a:ext cx="8520600" cy="122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/>
              <a:t>6 line에서 L2 regularization이 적용된 모습을 확인할 수 있음. L2-norm을 미분했을 때 λθ가 나옴.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50"/>
              <a:t>7~10 line에서 모멘텀과 적응적 학습율을 적용하면 6 line의 weight decay의 결과가 점점 작아지기 때문에, 12 line에서 직접적으로 L2 regularization을 적용한 모습을 볼 수 있었음. </a:t>
            </a:r>
            <a:endParaRPr sz="1550"/>
          </a:p>
        </p:txBody>
      </p:sp>
      <p:pic>
        <p:nvPicPr>
          <p:cNvPr id="240" name="Google Shape;240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224" y="730849"/>
            <a:ext cx="4663299" cy="22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43100"/>
            <a:ext cx="3873425" cy="31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Optimizer - AdamW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5255750" y="1669650"/>
            <a:ext cx="3576600" cy="2899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논문상에서 ‘AdamW가 Adam에 비해 전체적으로 낮은 test loss를 가진다’는 사실이 실험적으로 확인되었기 때문에, AdamW를 코드에 적용시켜 보았고, 그 결과 val accuracy가 증가함.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사용할 optimizer로 결정.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054250"/>
            <a:ext cx="52482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smoothing과 AdamW의 혼합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942450" y="4002875"/>
            <a:ext cx="4847100" cy="71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label smoothing과 AdamW를 같이 사용했을 때 진폭이 더해져 더 좋은 best parameters를 찾을 확률이 커짐.</a:t>
            </a:r>
            <a:endParaRPr sz="1400"/>
          </a:p>
        </p:txBody>
      </p:sp>
      <p:sp>
        <p:nvSpPr>
          <p:cNvPr id="255" name="Google Shape;255;p37"/>
          <p:cNvSpPr txBox="1"/>
          <p:nvPr/>
        </p:nvSpPr>
        <p:spPr>
          <a:xfrm>
            <a:off x="311700" y="1017725"/>
            <a:ext cx="49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label_smooth=0.06, Adam인 모델</a:t>
            </a:r>
            <a:endParaRPr sz="1000"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3136575"/>
            <a:ext cx="3226850" cy="16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311700" y="2926950"/>
            <a:ext cx="49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label_smooth=0, AdamW인 모델</a:t>
            </a:r>
            <a:endParaRPr sz="1000"/>
          </a:p>
        </p:txBody>
      </p:sp>
      <p:cxnSp>
        <p:nvCxnSpPr>
          <p:cNvPr id="258" name="Google Shape;258;p37"/>
          <p:cNvCxnSpPr>
            <a:stCxn id="259" idx="3"/>
            <a:endCxn id="260" idx="1"/>
          </p:cNvCxnSpPr>
          <p:nvPr/>
        </p:nvCxnSpPr>
        <p:spPr>
          <a:xfrm>
            <a:off x="3572846" y="2103500"/>
            <a:ext cx="2805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7"/>
          <p:cNvCxnSpPr>
            <a:stCxn id="256" idx="3"/>
            <a:endCxn id="260" idx="1"/>
          </p:cNvCxnSpPr>
          <p:nvPr/>
        </p:nvCxnSpPr>
        <p:spPr>
          <a:xfrm flipH="1" rot="10800000">
            <a:off x="3572850" y="2484037"/>
            <a:ext cx="280500" cy="147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7"/>
          <p:cNvSpPr txBox="1"/>
          <p:nvPr/>
        </p:nvSpPr>
        <p:spPr>
          <a:xfrm>
            <a:off x="3897900" y="1017725"/>
            <a:ext cx="49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label_smooth=0.06, AdamW인 모델</a:t>
            </a:r>
            <a:endParaRPr sz="1000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99" y="1280050"/>
            <a:ext cx="3226847" cy="16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350" y="1224474"/>
            <a:ext cx="4936201" cy="251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5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AdamW</a:t>
            </a:r>
            <a:r>
              <a:rPr lang="ko"/>
              <a:t> parameters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90000" y="2478825"/>
            <a:ext cx="8364000" cy="222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AdamW의 default weight_decay 값(0.01) 을 사용했지만 오버피팅이 계속 발생.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→ 오버피팅을 줄이기 위해 weight_decay 값을 0.015로 변경.  값을 0.02로 변경했을 때는 전체적인 학습을 저하함.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기존의 lr로는 label smoothing과 함께 사용했을 시, 오버피팅이 너무 잘 일어난다고 판단.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lr을 8.77E-03에서 5.77E-03으로 낮추고 학습 진행하기로 결정. 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0" y="1447075"/>
            <a:ext cx="8364001" cy="76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299900" y="1092000"/>
            <a:ext cx="4356900" cy="361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1.  </a:t>
            </a:r>
            <a:r>
              <a:rPr lang="ko" sz="1700"/>
              <a:t>수 많은 모델 학습 결과 best_model은 대부분 40 ~ 46 epoch에서 생성.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700"/>
              <a:t> 굳이 50 epoch까지 같은 방법으로 학습할 필요가 있을까?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2. 학습이 계속 진행되어도, train_acc와 val_acc의 차이가 획기적으로 줄지 않음.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700"/>
              <a:t> val_acc의 신뢰도가 다소 낮다는 점을 고려하더라도 오버피팅이 계속 존재.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/>
              <a:t>3. 남은 나머지 4 epoch를 어떻게 활용하면 좋을까?</a:t>
            </a:r>
            <a:endParaRPr sz="1700"/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모델 학습 결과 분석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53991" r="0" t="0"/>
          <a:stretch/>
        </p:blipFill>
        <p:spPr>
          <a:xfrm>
            <a:off x="458975" y="933350"/>
            <a:ext cx="3624176" cy="40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5523325" y="1086950"/>
            <a:ext cx="3396000" cy="387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1. </a:t>
            </a:r>
            <a:r>
              <a:rPr lang="ko" sz="1700"/>
              <a:t>일반화 성능을  더 올릴 수 있는 방법이 없을까?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700"/>
              <a:t> 퀄리티 좋은 val_data을 이용하여, 학습의 거의 완료된 모델을 추가로 학습하자!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2. val_data까지 학습에 사용하면 성능 측정은 어떻게?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700"/>
              <a:t> 적절한 lr과 optimizer을 이용하면, 퀄리티 좋은 data의 증가는 일반화 성능을 올릴 가능성이 높다!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→성능을 측정할 data set이 남아있지 않기 때문에</a:t>
            </a:r>
            <a:r>
              <a:rPr lang="ko" sz="1700"/>
              <a:t> 최종적인 모델로는 latest_model을 사용.</a:t>
            </a:r>
            <a:endParaRPr sz="1700"/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1960638" y="366925"/>
            <a:ext cx="52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20"/>
              <a:t>Fine-tuning idea</a:t>
            </a:r>
            <a:endParaRPr sz="2620"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0" y="1927588"/>
            <a:ext cx="5218524" cy="303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 rotWithShape="1">
          <a:blip r:embed="rId4">
            <a:alphaModFix/>
          </a:blip>
          <a:srcRect b="54777" l="0" r="0" t="0"/>
          <a:stretch/>
        </p:blipFill>
        <p:spPr>
          <a:xfrm>
            <a:off x="199850" y="1086959"/>
            <a:ext cx="5218526" cy="7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Fine-tuning시 사용할 data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049600"/>
            <a:ext cx="8520600" cy="214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 best_model을 선택 시 train accuracy는 0.999 근접할 정도로 매우 높음.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train_data를 추가 학습에 사용하는 것은 시간 낭비.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 val_data에 어떤 Augmentation을 적용할 것인가?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모델의 안정성과 최소한의 데이터 증강을 위해 RandomHorizontalFlip만을 Augmentation 정책으로 선택함.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25650"/>
            <a:ext cx="8520600" cy="1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ReXNet (Rank eXpansion Networks)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82" y="2889225"/>
            <a:ext cx="5881645" cy="20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7350" y="1105825"/>
            <a:ext cx="8520600" cy="172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50"/>
              <a:t>Rethinking Channel Dimensions for Efficient Model design (2021)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750"/>
              <a:t>Representational bottleneck현상</a:t>
            </a:r>
            <a:r>
              <a:rPr lang="ko" sz="3750"/>
              <a:t>을 줄이기 위해 Rank expansion의 개념 도입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750"/>
              <a:t>NAS-based method (Neural Architecture Search) </a:t>
            </a:r>
            <a:r>
              <a:rPr lang="ko" sz="3750"/>
              <a:t>를 통해 찾아낸 모델 구조. 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750"/>
              <a:t>MobileNetV2를 베이스 모델로 각 block의 output channel을 파라미터화 해서 훈련을 통해 찾아냄.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Fine-tuning에 사용할 lr에 대한 많은 고민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520600" cy="81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높은 lr은 모델의 안정성을 훼손할 가능성이 높다.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낮은 lr은 거의 학습이 완료된 모델이 변화를 주기 힘들다.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4162975"/>
            <a:ext cx="8520600" cy="50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→ lr를 0.001라는 임의의 수로 결정. (Adam의 default lr 값)</a:t>
            </a:r>
            <a:endParaRPr b="1"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2096325"/>
            <a:ext cx="8520600" cy="1928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고려사항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4 epoch라는 낮은 반복 수.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이미 학습이 거의 완료된 현재 모델의 학습 상태.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전체 데이터셋의 5%에 해당하는 작은 val_size.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batch size: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RandomHorizontalFlip만 적용한 최소한의 augmentation 정책.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ropout ratio에 대한 고민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82925" y="2233675"/>
            <a:ext cx="8520600" cy="256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현재 모델은 학습이 거의 완료된 상태에서 작은 크기의 val_data를 이용하여, 적은 반복 횟수와 작은 lr로 추가 학습을 진행하려고 함.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 val_data 학습을 통해 조금이라도 train_data에 오버피팅된 모델 파라미터 값을 변경하기 위해서, </a:t>
            </a:r>
            <a:r>
              <a:rPr lang="ko" sz="2000"/>
              <a:t>dropout ratio</a:t>
            </a:r>
            <a:r>
              <a:rPr lang="ko" sz="2000"/>
              <a:t>을 조금 낮추는 방식으로 수정함.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→ </a:t>
            </a:r>
            <a:r>
              <a:rPr lang="ko" sz="2000"/>
              <a:t>기</a:t>
            </a:r>
            <a:r>
              <a:rPr lang="ko" sz="2000"/>
              <a:t>존 수치와 크게 차이가 나지 않는 수치인 0.16로 최종 결정함. </a:t>
            </a:r>
            <a:endParaRPr sz="2000"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75" y="1170125"/>
            <a:ext cx="837940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2164050" y="524175"/>
            <a:ext cx="48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20"/>
              <a:t>Fine tuning을 위한 세부 설정</a:t>
            </a:r>
            <a:endParaRPr sz="2520"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2050500"/>
            <a:ext cx="3999900" cy="251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Adam, SGD, AdamW 등을 포함한 다양한 optimizer을 초기에 고민.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weight_decay가 fine tuning 과정에 큰 도움이 되지 않을 것이라 생각.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→  default Adam을 사용하기로 결정.</a:t>
            </a:r>
            <a:endParaRPr sz="1800"/>
          </a:p>
        </p:txBody>
      </p:sp>
      <p:sp>
        <p:nvSpPr>
          <p:cNvPr id="313" name="Google Shape;313;p44"/>
          <p:cNvSpPr txBox="1"/>
          <p:nvPr>
            <p:ph idx="2" type="body"/>
          </p:nvPr>
        </p:nvSpPr>
        <p:spPr>
          <a:xfrm>
            <a:off x="4832400" y="2050500"/>
            <a:ext cx="3999900" cy="251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Adam과 함께 사용했을 때 안정성에 큰 문제가 없었음.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label smoothing이 fine grained classification에서 일반화 성능을 끌어 올릴 수 있음.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→ 기존에 사용했던 값인 0.06으로 계속 사용하기로 결정!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311700" y="1333200"/>
            <a:ext cx="3999900" cy="71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/>
              <a:t>optimizer - </a:t>
            </a:r>
            <a:r>
              <a:rPr lang="ko" sz="1700"/>
              <a:t>Adam</a:t>
            </a:r>
            <a:endParaRPr sz="2000"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4832400" y="1333200"/>
            <a:ext cx="3999900" cy="71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/>
              <a:t>label smoothing ? 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311700" y="2090525"/>
            <a:ext cx="3977400" cy="26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성능향상</a:t>
            </a:r>
            <a:r>
              <a:rPr lang="ko"/>
              <a:t>을 위한 기타 노력들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11700" y="1152475"/>
            <a:ext cx="3992700" cy="788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085"/>
              <a:t>opencv의 grabCut()을 사용</a:t>
            </a:r>
            <a:r>
              <a:rPr lang="ko" sz="1085"/>
              <a:t>하여 일괄적으로</a:t>
            </a:r>
            <a:r>
              <a:rPr lang="ko" sz="1085"/>
              <a:t> 배경 제거 시도.</a:t>
            </a:r>
            <a:endParaRPr sz="1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085"/>
              <a:t>제거가 </a:t>
            </a:r>
            <a:r>
              <a:rPr lang="ko" sz="1085"/>
              <a:t>적절하게 되지 않은 </a:t>
            </a:r>
            <a:r>
              <a:rPr lang="ko" sz="1085"/>
              <a:t>경우 학습에 악영향. </a:t>
            </a:r>
            <a:endParaRPr sz="1085"/>
          </a:p>
        </p:txBody>
      </p:sp>
      <p:sp>
        <p:nvSpPr>
          <p:cNvPr id="323" name="Google Shape;323;p45"/>
          <p:cNvSpPr txBox="1"/>
          <p:nvPr>
            <p:ph idx="2" type="body"/>
          </p:nvPr>
        </p:nvSpPr>
        <p:spPr>
          <a:xfrm>
            <a:off x="4690250" y="1152475"/>
            <a:ext cx="4142100" cy="78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Validation set</a:t>
            </a:r>
            <a:r>
              <a:rPr lang="ko" sz="1300"/>
              <a:t>을 나눌 때 stratify 시도. 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/>
              <a:t>유의미한 </a:t>
            </a:r>
            <a:r>
              <a:rPr lang="ko" sz="1300"/>
              <a:t>val accuracy</a:t>
            </a:r>
            <a:r>
              <a:rPr lang="ko" sz="1300"/>
              <a:t>의 신뢰성 증가는 없었음.</a:t>
            </a:r>
            <a:r>
              <a:rPr lang="ko"/>
              <a:t> </a:t>
            </a:r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25" y="2295875"/>
            <a:ext cx="1021650" cy="10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" y="2295875"/>
            <a:ext cx="1021650" cy="10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450" y="2090525"/>
            <a:ext cx="4187701" cy="181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45"/>
          <p:cNvCxnSpPr>
            <a:stCxn id="325" idx="3"/>
            <a:endCxn id="324" idx="1"/>
          </p:cNvCxnSpPr>
          <p:nvPr/>
        </p:nvCxnSpPr>
        <p:spPr>
          <a:xfrm>
            <a:off x="1866750" y="2806700"/>
            <a:ext cx="72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8" name="Google Shape;32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100" y="3716300"/>
            <a:ext cx="1021650" cy="10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1025" y="3716300"/>
            <a:ext cx="1021650" cy="102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5"/>
          <p:cNvCxnSpPr>
            <a:stCxn id="328" idx="3"/>
            <a:endCxn id="329" idx="1"/>
          </p:cNvCxnSpPr>
          <p:nvPr/>
        </p:nvCxnSpPr>
        <p:spPr>
          <a:xfrm>
            <a:off x="1866750" y="4227125"/>
            <a:ext cx="72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5"/>
          <p:cNvSpPr txBox="1"/>
          <p:nvPr/>
        </p:nvSpPr>
        <p:spPr>
          <a:xfrm>
            <a:off x="795700" y="2023588"/>
            <a:ext cx="27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배경 제거가 잘 된경우</a:t>
            </a:r>
            <a:endParaRPr sz="1000"/>
          </a:p>
        </p:txBody>
      </p:sp>
      <p:sp>
        <p:nvSpPr>
          <p:cNvPr id="332" name="Google Shape;332;p45"/>
          <p:cNvSpPr txBox="1"/>
          <p:nvPr/>
        </p:nvSpPr>
        <p:spPr>
          <a:xfrm>
            <a:off x="795700" y="3450450"/>
            <a:ext cx="27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배경 제거가 잘 되지 않은 경우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/>
        </p:nvSpPr>
        <p:spPr>
          <a:xfrm>
            <a:off x="1852975" y="973275"/>
            <a:ext cx="554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/>
              <a:t>감사합니다.</a:t>
            </a:r>
            <a:endParaRPr b="1" sz="8000"/>
          </a:p>
        </p:txBody>
      </p:sp>
      <p:sp>
        <p:nvSpPr>
          <p:cNvPr id="338" name="Google Shape;338;p46"/>
          <p:cNvSpPr txBox="1"/>
          <p:nvPr/>
        </p:nvSpPr>
        <p:spPr>
          <a:xfrm>
            <a:off x="2102700" y="2648075"/>
            <a:ext cx="4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결과는 아쉽지만, 팀원 한 명도 빠짐없이 최선을 다했습니다.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존 연구로부터의 insight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04200" y="1152475"/>
            <a:ext cx="8228100" cy="2192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inverted bottleneck</a:t>
            </a:r>
            <a:r>
              <a:rPr lang="ko"/>
              <a:t>은 첫 1x1 convolution에서 expansion ratio가 6 이하여야 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inverted bottleneck은 더 큰 dimension ratio를 필요로 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1x1 convolution과 3x3 convolution 뒤에는 복잡한 nonlinearity </a:t>
            </a:r>
            <a:r>
              <a:rPr lang="ko"/>
              <a:t>(ELU, SiLU) </a:t>
            </a:r>
            <a:r>
              <a:rPr lang="ko"/>
              <a:t>가 필요하다. (depthwise convolution은 제외)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</a:t>
            </a:r>
            <a:r>
              <a:rPr lang="ko"/>
              <a:t>ReXNet은 제일 성능이 좋았던 SiLU 사용.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00" y="3860050"/>
            <a:ext cx="3659825" cy="8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32800" y="3402375"/>
            <a:ext cx="3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CIFAR-100으</a:t>
            </a:r>
            <a:r>
              <a:rPr lang="ko">
                <a:solidFill>
                  <a:schemeClr val="dk2"/>
                </a:solidFill>
              </a:rPr>
              <a:t>로 성능 측정 - insight 확인.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350" y="3402365"/>
            <a:ext cx="3659824" cy="142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Designing with Channel Configuration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81050" y="1026538"/>
            <a:ext cx="3765900" cy="690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channel configuration</a:t>
            </a:r>
            <a:r>
              <a:rPr lang="ko"/>
              <a:t>을 찾기 위한 formulation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0" y="1725375"/>
            <a:ext cx="4130950" cy="12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600" y="1840388"/>
            <a:ext cx="1650694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654900" y="1035200"/>
            <a:ext cx="3891000" cy="690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50"/>
              <a:t>a, b</a:t>
            </a:r>
            <a:r>
              <a:rPr lang="ko" sz="1650"/>
              <a:t>로 channel dimension을 파라미터화</a:t>
            </a:r>
            <a:endParaRPr sz="1650"/>
          </a:p>
        </p:txBody>
      </p:sp>
      <p:sp>
        <p:nvSpPr>
          <p:cNvPr id="87" name="Google Shape;87;p17"/>
          <p:cNvSpPr txBox="1"/>
          <p:nvPr/>
        </p:nvSpPr>
        <p:spPr>
          <a:xfrm>
            <a:off x="4654900" y="2225400"/>
            <a:ext cx="38910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chemeClr val="dk2"/>
                </a:solidFill>
              </a:rPr>
              <a:t>parameter</a:t>
            </a:r>
            <a:r>
              <a:rPr lang="ko" sz="1650">
                <a:solidFill>
                  <a:schemeClr val="dk2"/>
                </a:solidFill>
              </a:rPr>
              <a:t>를 찾기 위해 NAS method 를 사용함. </a:t>
            </a:r>
            <a:endParaRPr sz="165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75" y="3084598"/>
            <a:ext cx="8175050" cy="1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선정 이유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81225"/>
            <a:ext cx="8520600" cy="201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parameter 수</a:t>
            </a:r>
            <a:r>
              <a:rPr lang="ko" sz="1400"/>
              <a:t>가 5M으로 제한되어 있기 때문에 가볍고 성능이 좋은 모델을 선정.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400"/>
              <a:t> ReXNet, EfficientNet-B0 선정.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ReXNet을 제안한 논문에서 비교한 결과에 따르면 EfficientNet에 비해 더 적은 파라미터로 조금 더 높은 성능을 보임.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fine-grained classification task에도 ResNet50, EfficientNet-B0보다 더 좋은 성능을 보였기 때문에 ReXNet (x1.0) 을 사용하기로 결정. </a:t>
            </a:r>
            <a:endParaRPr sz="17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0" y="3274613"/>
            <a:ext cx="3323450" cy="17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50" y="3252685"/>
            <a:ext cx="2941549" cy="17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76150" y="2932425"/>
            <a:ext cx="22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ReXNet vs. EfficientNet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077600" y="2932425"/>
            <a:ext cx="27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Fine-grained classifications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 이유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76200"/>
            <a:ext cx="8520600" cy="87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기존의 배웠던 ResNet과 DenseNet을 주어진 조건에 맞게 하이퍼 파라미터를 변경해서 학습을 시도함.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</a:t>
            </a:r>
            <a:r>
              <a:rPr lang="ko" sz="1400"/>
              <a:t> 비교적 작은 파라미터 수인 5M에서는 두 모델은 충분한 성능을 보이지 못했음.</a:t>
            </a:r>
            <a:endParaRPr sz="14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100975"/>
            <a:ext cx="8520600" cy="87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위 슬라이드에서 비교대상이었던 </a:t>
            </a:r>
            <a:r>
              <a:rPr lang="ko" sz="1400"/>
              <a:t>EfficientNet 모델을 이용해서 학습을 진행함.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</a:t>
            </a:r>
            <a:r>
              <a:rPr lang="ko" sz="1400"/>
              <a:t> Adam과의 조합에 있어 RexNetV1보다 성능이 좋지 않았음.</a:t>
            </a:r>
            <a:endParaRPr sz="14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3125750"/>
            <a:ext cx="8520600" cy="170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성능을 끌어 올리기 위한 다양한 시도를 하지 않았음에도 RexNetV1의 평균 성능이 가장 뛰어남.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학습에 있어 무엇보다도 기본 모델을 빠르게 선정하는 것이 좋다고 팀원 간의 합의가 이뤄짐.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lang="ko" sz="1400"/>
              <a:t> RexNetV1을 기반으로 모델을 학습하기로 결정.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</a:t>
            </a:r>
            <a:r>
              <a:rPr lang="ko" sz="1400"/>
              <a:t> </a:t>
            </a:r>
            <a:r>
              <a:rPr lang="ko" sz="1400"/>
              <a:t>모델의 train 성능은 충분하다고 판단. 오버피팅을 최대한 줄이는 방법들을 고민하기 시작.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RexNetV1 변경 시도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25925" y="3153175"/>
            <a:ext cx="8292300" cy="18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parameter 수가 5M 이하인 범위에서, input_ch와 width_mult, depth_mult, dropout_ratio 모두 변경 시도.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→</a:t>
            </a:r>
            <a:r>
              <a:rPr lang="ko" sz="1500"/>
              <a:t> 대부분의 결과에서 오히려 일반화 성능이 하락함.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800"/>
              <a:t>→</a:t>
            </a:r>
            <a:r>
              <a:rPr lang="ko" sz="1500"/>
              <a:t> RexNet의 default 값 자체가 학습이 굉장히 잘 되도록 설정되어 있었기 때문이라고 판단.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dropout_ratio를 증가시켰을 때 약간의 일반화 성능 향상을 보였지만, weight_decay를 함께 높였을 때 train_data에 대한 학습이 잘 이뤄지지 않았음. </a:t>
            </a:r>
            <a:endParaRPr sz="15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13" y="1075800"/>
            <a:ext cx="8292175" cy="1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RexNetV1 변경 시도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1014925" y="2899950"/>
            <a:ext cx="6953100" cy="84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RexNetV1 내부에 임의의 층을 추가하거나, 제거 하는 방향으로 모델 성능 확인.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→</a:t>
            </a:r>
            <a:r>
              <a:rPr lang="ko" sz="1500"/>
              <a:t> 그 어떤 변화도 기존보다 좋아지지 않았음… </a:t>
            </a:r>
            <a:endParaRPr sz="15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25" y="1017725"/>
            <a:ext cx="69532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1015000" y="3844000"/>
            <a:ext cx="6953100" cy="101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487"/>
              <a:t>주어진 조건과 시간에 있어 모델을 세세하게 이해하고, 내부를 변경해서 성능을 증가시킨다는 것이 현실적으로 불가능함을 깨달음.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765"/>
              <a:t>→</a:t>
            </a:r>
            <a:r>
              <a:rPr lang="ko" sz="1487"/>
              <a:t> dropout ratio를 포함, 모델 내부를 변경하지 않기로 결정!</a:t>
            </a:r>
            <a:endParaRPr sz="148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