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sldIdLst>
    <p:sldId id="258" r:id="rId2"/>
    <p:sldId id="259" r:id="rId3"/>
    <p:sldId id="260" r:id="rId4"/>
    <p:sldId id="271"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41FC36-F42E-4D7D-9349-2A8A15B36B4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66768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41FC36-F42E-4D7D-9349-2A8A15B36B4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1687525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41FC36-F42E-4D7D-9349-2A8A15B36B4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83A4B8-2EFE-49CC-BA44-0B4E0BD9F32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120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C41FC36-F42E-4D7D-9349-2A8A15B36B42}"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3764067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C41FC36-F42E-4D7D-9349-2A8A15B36B42}"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3A4B8-2EFE-49CC-BA44-0B4E0BD9F32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0237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C41FC36-F42E-4D7D-9349-2A8A15B36B42}"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4030601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1FC36-F42E-4D7D-9349-2A8A15B36B4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1804763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1FC36-F42E-4D7D-9349-2A8A15B36B4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1839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1FC36-F42E-4D7D-9349-2A8A15B36B4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98676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41FC36-F42E-4D7D-9349-2A8A15B36B42}"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260743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1FC36-F42E-4D7D-9349-2A8A15B36B42}"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331334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1FC36-F42E-4D7D-9349-2A8A15B36B42}" type="datetimeFigureOut">
              <a:rPr lang="en-US" smtClean="0"/>
              <a:t>6/16/2024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1393629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1FC36-F42E-4D7D-9349-2A8A15B36B42}" type="datetimeFigureOut">
              <a:rPr lang="en-US" smtClean="0"/>
              <a:t>6/16/2024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85297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1FC36-F42E-4D7D-9349-2A8A15B36B42}" type="datetimeFigureOut">
              <a:rPr lang="en-US" smtClean="0"/>
              <a:t>6/16/2024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131556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41FC36-F42E-4D7D-9349-2A8A15B36B42}"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3933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41FC36-F42E-4D7D-9349-2A8A15B36B42}"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3A4B8-2EFE-49CC-BA44-0B4E0BD9F329}" type="slidenum">
              <a:rPr lang="en-US" smtClean="0"/>
              <a:t>‹#›</a:t>
            </a:fld>
            <a:endParaRPr lang="en-US"/>
          </a:p>
        </p:txBody>
      </p:sp>
    </p:spTree>
    <p:extLst>
      <p:ext uri="{BB962C8B-B14F-4D97-AF65-F5344CB8AC3E}">
        <p14:creationId xmlns:p14="http://schemas.microsoft.com/office/powerpoint/2010/main" val="411162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41FC36-F42E-4D7D-9349-2A8A15B36B42}" type="datetimeFigureOut">
              <a:rPr lang="en-US" smtClean="0"/>
              <a:t>6/16/2024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83A4B8-2EFE-49CC-BA44-0B4E0BD9F329}" type="slidenum">
              <a:rPr lang="en-US" smtClean="0"/>
              <a:t>‹#›</a:t>
            </a:fld>
            <a:endParaRPr lang="en-US"/>
          </a:p>
        </p:txBody>
      </p:sp>
    </p:spTree>
    <p:extLst>
      <p:ext uri="{BB962C8B-B14F-4D97-AF65-F5344CB8AC3E}">
        <p14:creationId xmlns:p14="http://schemas.microsoft.com/office/powerpoint/2010/main" val="3821441505"/>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 id="2147484037" r:id="rId15"/>
    <p:sldLayoutId id="21474840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gksrujana03/keylogger.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5492-42DC-43A0-BF59-12B5A68F27F6}"/>
              </a:ext>
            </a:extLst>
          </p:cNvPr>
          <p:cNvSpPr>
            <a:spLocks noGrp="1"/>
          </p:cNvSpPr>
          <p:nvPr>
            <p:ph type="ctrTitle"/>
          </p:nvPr>
        </p:nvSpPr>
        <p:spPr>
          <a:xfrm>
            <a:off x="2995613" y="1080911"/>
            <a:ext cx="8915399" cy="2262781"/>
          </a:xfrm>
        </p:spPr>
        <p:txBody>
          <a:bodyPr/>
          <a:lstStyle/>
          <a:p>
            <a:r>
              <a:rPr lang="en-US" dirty="0"/>
              <a:t>G K SRUJANA</a:t>
            </a:r>
          </a:p>
        </p:txBody>
      </p:sp>
      <p:sp>
        <p:nvSpPr>
          <p:cNvPr id="3" name="Subtitle 2">
            <a:extLst>
              <a:ext uri="{FF2B5EF4-FFF2-40B4-BE49-F238E27FC236}">
                <a16:creationId xmlns:a16="http://schemas.microsoft.com/office/drawing/2014/main" id="{E3A27DE9-3AAA-470B-ACB5-E69F37C9F953}"/>
              </a:ext>
            </a:extLst>
          </p:cNvPr>
          <p:cNvSpPr>
            <a:spLocks noGrp="1"/>
          </p:cNvSpPr>
          <p:nvPr>
            <p:ph type="subTitle" idx="1"/>
          </p:nvPr>
        </p:nvSpPr>
        <p:spPr>
          <a:xfrm>
            <a:off x="3108502" y="3429000"/>
            <a:ext cx="8915399" cy="1126283"/>
          </a:xfrm>
        </p:spPr>
        <p:txBody>
          <a:bodyPr>
            <a:normAutofit/>
          </a:bodyPr>
          <a:lstStyle/>
          <a:p>
            <a:pPr algn="ctr"/>
            <a:r>
              <a:rPr lang="en-US" b="1" dirty="0"/>
              <a:t>Final Project</a:t>
            </a:r>
          </a:p>
        </p:txBody>
      </p:sp>
    </p:spTree>
    <p:extLst>
      <p:ext uri="{BB962C8B-B14F-4D97-AF65-F5344CB8AC3E}">
        <p14:creationId xmlns:p14="http://schemas.microsoft.com/office/powerpoint/2010/main" val="1720533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6595-0E78-454B-BF1C-6216A5A30038}"/>
              </a:ext>
            </a:extLst>
          </p:cNvPr>
          <p:cNvSpPr>
            <a:spLocks noGrp="1"/>
          </p:cNvSpPr>
          <p:nvPr>
            <p:ph type="title"/>
          </p:nvPr>
        </p:nvSpPr>
        <p:spPr/>
        <p:txBody>
          <a:bodyPr/>
          <a:lstStyle/>
          <a:p>
            <a:r>
              <a:rPr lang="en-US" u="sng" dirty="0"/>
              <a:t>MODELLING</a:t>
            </a:r>
            <a:br>
              <a:rPr lang="en-US" u="sng" dirty="0"/>
            </a:br>
            <a:endParaRPr lang="en-US" u="sng" dirty="0"/>
          </a:p>
        </p:txBody>
      </p:sp>
      <p:sp>
        <p:nvSpPr>
          <p:cNvPr id="3" name="Content Placeholder 2">
            <a:extLst>
              <a:ext uri="{FF2B5EF4-FFF2-40B4-BE49-F238E27FC236}">
                <a16:creationId xmlns:a16="http://schemas.microsoft.com/office/drawing/2014/main" id="{E623F5F6-40EE-4D63-BD66-F6E2558FF471}"/>
              </a:ext>
            </a:extLst>
          </p:cNvPr>
          <p:cNvSpPr>
            <a:spLocks noGrp="1"/>
          </p:cNvSpPr>
          <p:nvPr>
            <p:ph idx="1"/>
          </p:nvPr>
        </p:nvSpPr>
        <p:spPr>
          <a:xfrm>
            <a:off x="2589212" y="1905001"/>
            <a:ext cx="8915400" cy="4484510"/>
          </a:xfrm>
        </p:spPr>
        <p:txBody>
          <a:bodyPr/>
          <a:lstStyle/>
          <a:p>
            <a:pPr marL="0" indent="0">
              <a:buNone/>
            </a:pPr>
            <a:r>
              <a:rPr lang="en-US" dirty="0"/>
              <a:t>Modeling in the context of keyloggers and security typically refers to creating representations or simulations of keylogger behavior and its impact on system security. Here’s how modeling is relevant in this domain</a:t>
            </a:r>
          </a:p>
          <a:p>
            <a:r>
              <a:rPr lang="en-US" b="1" dirty="0"/>
              <a:t>Resource Utilization: </a:t>
            </a:r>
            <a:r>
              <a:rPr lang="en-US" dirty="0"/>
              <a:t>Determines how efficiently the keylogger operates without impacting system performance.</a:t>
            </a:r>
          </a:p>
          <a:p>
            <a:r>
              <a:rPr lang="en-US" b="1" dirty="0"/>
              <a:t>Optimization Techniques: </a:t>
            </a:r>
            <a:r>
              <a:rPr lang="en-US" dirty="0"/>
              <a:t>Improves logging efficiency through batch processing or data compression. </a:t>
            </a:r>
          </a:p>
        </p:txBody>
      </p:sp>
      <p:pic>
        <p:nvPicPr>
          <p:cNvPr id="4" name="Picture 3">
            <a:extLst>
              <a:ext uri="{FF2B5EF4-FFF2-40B4-BE49-F238E27FC236}">
                <a16:creationId xmlns:a16="http://schemas.microsoft.com/office/drawing/2014/main" id="{2EB6F21B-2CF2-4FCA-AA67-77CBF5253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729" y="4399844"/>
            <a:ext cx="2951339" cy="1834046"/>
          </a:xfrm>
          <a:prstGeom prst="rect">
            <a:avLst/>
          </a:prstGeom>
        </p:spPr>
      </p:pic>
    </p:spTree>
    <p:extLst>
      <p:ext uri="{BB962C8B-B14F-4D97-AF65-F5344CB8AC3E}">
        <p14:creationId xmlns:p14="http://schemas.microsoft.com/office/powerpoint/2010/main" val="2007778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0CDC-66D8-43D8-B3BB-6E8982E4C540}"/>
              </a:ext>
            </a:extLst>
          </p:cNvPr>
          <p:cNvSpPr>
            <a:spLocks noGrp="1"/>
          </p:cNvSpPr>
          <p:nvPr>
            <p:ph type="title"/>
          </p:nvPr>
        </p:nvSpPr>
        <p:spPr/>
        <p:txBody>
          <a:bodyPr/>
          <a:lstStyle/>
          <a:p>
            <a:r>
              <a:rPr lang="en-US" u="sng" dirty="0"/>
              <a:t>OUTPUT</a:t>
            </a:r>
          </a:p>
        </p:txBody>
      </p:sp>
      <p:pic>
        <p:nvPicPr>
          <p:cNvPr id="8" name="Content Placeholder 7">
            <a:extLst>
              <a:ext uri="{FF2B5EF4-FFF2-40B4-BE49-F238E27FC236}">
                <a16:creationId xmlns:a16="http://schemas.microsoft.com/office/drawing/2014/main" id="{F3AEFE30-D862-4FFD-8B64-396321D1B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623" y="1354666"/>
            <a:ext cx="5384800" cy="3598335"/>
          </a:xfrm>
        </p:spPr>
      </p:pic>
      <p:pic>
        <p:nvPicPr>
          <p:cNvPr id="12" name="Picture 11">
            <a:extLst>
              <a:ext uri="{FF2B5EF4-FFF2-40B4-BE49-F238E27FC236}">
                <a16:creationId xmlns:a16="http://schemas.microsoft.com/office/drawing/2014/main" id="{E0631B01-2870-441F-931C-555BFB973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689" y="3194755"/>
            <a:ext cx="6310489" cy="2488801"/>
          </a:xfrm>
          <a:prstGeom prst="rect">
            <a:avLst/>
          </a:prstGeom>
        </p:spPr>
      </p:pic>
      <p:pic>
        <p:nvPicPr>
          <p:cNvPr id="14" name="Picture 13">
            <a:extLst>
              <a:ext uri="{FF2B5EF4-FFF2-40B4-BE49-F238E27FC236}">
                <a16:creationId xmlns:a16="http://schemas.microsoft.com/office/drawing/2014/main" id="{C04C477E-363F-4782-A578-E667FEE8AF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2711" y="1693334"/>
            <a:ext cx="5926666" cy="1280890"/>
          </a:xfrm>
          <a:prstGeom prst="rect">
            <a:avLst/>
          </a:prstGeom>
        </p:spPr>
      </p:pic>
    </p:spTree>
    <p:extLst>
      <p:ext uri="{BB962C8B-B14F-4D97-AF65-F5344CB8AC3E}">
        <p14:creationId xmlns:p14="http://schemas.microsoft.com/office/powerpoint/2010/main" val="357640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267A-4F62-4956-B80F-E6DE3DF241B3}"/>
              </a:ext>
            </a:extLst>
          </p:cNvPr>
          <p:cNvSpPr>
            <a:spLocks noGrp="1"/>
          </p:cNvSpPr>
          <p:nvPr>
            <p:ph type="title"/>
          </p:nvPr>
        </p:nvSpPr>
        <p:spPr/>
        <p:txBody>
          <a:bodyPr/>
          <a:lstStyle/>
          <a:p>
            <a:r>
              <a:rPr lang="en-US" u="sng" dirty="0"/>
              <a:t>RESULTS AND CONCLUSION</a:t>
            </a:r>
          </a:p>
        </p:txBody>
      </p:sp>
      <p:sp>
        <p:nvSpPr>
          <p:cNvPr id="3" name="Content Placeholder 2">
            <a:extLst>
              <a:ext uri="{FF2B5EF4-FFF2-40B4-BE49-F238E27FC236}">
                <a16:creationId xmlns:a16="http://schemas.microsoft.com/office/drawing/2014/main" id="{1EDEDC81-2415-413F-A922-3CEF951772C0}"/>
              </a:ext>
            </a:extLst>
          </p:cNvPr>
          <p:cNvSpPr>
            <a:spLocks noGrp="1"/>
          </p:cNvSpPr>
          <p:nvPr>
            <p:ph idx="1"/>
          </p:nvPr>
        </p:nvSpPr>
        <p:spPr/>
        <p:txBody>
          <a:bodyPr/>
          <a:lstStyle/>
          <a:p>
            <a:pPr marL="0" indent="0">
              <a:buNone/>
            </a:pPr>
            <a:r>
              <a:rPr lang="en-US" dirty="0"/>
              <a:t>The project on keyloggers and security reveals that keyloggers are covert programs designed to steal sensitive information by recording keystrokes. To effectively combat this threat, a combination of security solutions is essential. These include antivirus software to detect and remove malware, firewalls to block unauthorized access, anti-keylogging software to prevent keystroke capture, encryption to secure data, and two-factor authentication (2FA) for added protection. Implementing these measures provides a robust defense, ensuring the security and privacy of personal information. This comprehensive approach not only safeguards against keyloggers but also offers users peace of mind and confidence in their digital interactions.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6528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B59D-9C38-419E-8D3C-16B218CF8200}"/>
              </a:ext>
            </a:extLst>
          </p:cNvPr>
          <p:cNvSpPr>
            <a:spLocks noGrp="1"/>
          </p:cNvSpPr>
          <p:nvPr>
            <p:ph type="title"/>
          </p:nvPr>
        </p:nvSpPr>
        <p:spPr>
          <a:xfrm>
            <a:off x="3725333" y="1354666"/>
            <a:ext cx="3996267" cy="1004711"/>
          </a:xfrm>
        </p:spPr>
        <p:txBody>
          <a:bodyPr/>
          <a:lstStyle/>
          <a:p>
            <a:r>
              <a:rPr lang="en-US" u="sng" dirty="0"/>
              <a:t>PROJECT LINK</a:t>
            </a:r>
          </a:p>
        </p:txBody>
      </p:sp>
      <p:sp>
        <p:nvSpPr>
          <p:cNvPr id="3" name="Content Placeholder 2">
            <a:extLst>
              <a:ext uri="{FF2B5EF4-FFF2-40B4-BE49-F238E27FC236}">
                <a16:creationId xmlns:a16="http://schemas.microsoft.com/office/drawing/2014/main" id="{435774EB-D97E-477F-A394-F0DE39DB2131}"/>
              </a:ext>
            </a:extLst>
          </p:cNvPr>
          <p:cNvSpPr>
            <a:spLocks noGrp="1"/>
          </p:cNvSpPr>
          <p:nvPr>
            <p:ph idx="1"/>
          </p:nvPr>
        </p:nvSpPr>
        <p:spPr>
          <a:xfrm>
            <a:off x="2810933" y="3104443"/>
            <a:ext cx="9166577" cy="688623"/>
          </a:xfrm>
        </p:spPr>
        <p:txBody>
          <a:bodyPr/>
          <a:lstStyle/>
          <a:p>
            <a:pPr marL="0" indent="0">
              <a:buNone/>
            </a:pPr>
            <a:r>
              <a:rPr lang="en-US" dirty="0">
                <a:hlinkClick r:id="rId2"/>
              </a:rPr>
              <a:t>https://github.com/gksrujana03/keylogger.git</a:t>
            </a:r>
            <a:endParaRPr lang="en-US" dirty="0"/>
          </a:p>
        </p:txBody>
      </p:sp>
    </p:spTree>
    <p:extLst>
      <p:ext uri="{BB962C8B-B14F-4D97-AF65-F5344CB8AC3E}">
        <p14:creationId xmlns:p14="http://schemas.microsoft.com/office/powerpoint/2010/main" val="102207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6E87-E03C-4379-9BF7-0931ECA5ED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B1DE9A-74A0-46DD-9CCD-C432F3B36327}"/>
              </a:ext>
            </a:extLst>
          </p:cNvPr>
          <p:cNvSpPr>
            <a:spLocks noGrp="1"/>
          </p:cNvSpPr>
          <p:nvPr>
            <p:ph idx="1"/>
          </p:nvPr>
        </p:nvSpPr>
        <p:spPr>
          <a:xfrm>
            <a:off x="3127022" y="2991556"/>
            <a:ext cx="5362222" cy="1961445"/>
          </a:xfrm>
        </p:spPr>
        <p:txBody>
          <a:bodyPr>
            <a:normAutofit/>
          </a:bodyPr>
          <a:lstStyle/>
          <a:p>
            <a:pPr marL="0" indent="0">
              <a:buNone/>
            </a:pPr>
            <a:r>
              <a:rPr lang="en-US" sz="7200" b="1" i="1" u="sng" dirty="0">
                <a:latin typeface="Algerian" panose="04020705040A02060702" pitchFamily="82" charset="0"/>
              </a:rPr>
              <a:t>THANK YOU</a:t>
            </a:r>
          </a:p>
        </p:txBody>
      </p:sp>
    </p:spTree>
    <p:extLst>
      <p:ext uri="{BB962C8B-B14F-4D97-AF65-F5344CB8AC3E}">
        <p14:creationId xmlns:p14="http://schemas.microsoft.com/office/powerpoint/2010/main" val="135770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0A4C-65E7-4114-AB46-E3BD01987D30}"/>
              </a:ext>
            </a:extLst>
          </p:cNvPr>
          <p:cNvSpPr>
            <a:spLocks noGrp="1"/>
          </p:cNvSpPr>
          <p:nvPr>
            <p:ph type="title"/>
          </p:nvPr>
        </p:nvSpPr>
        <p:spPr>
          <a:xfrm>
            <a:off x="1938168" y="2148110"/>
            <a:ext cx="8911687" cy="1280890"/>
          </a:xfrm>
        </p:spPr>
        <p:txBody>
          <a:bodyPr>
            <a:normAutofit/>
          </a:bodyPr>
          <a:lstStyle/>
          <a:p>
            <a:r>
              <a:rPr lang="en-US" sz="3200" u="sng" dirty="0">
                <a:latin typeface="Arial Narrow" panose="020B0606020202030204" pitchFamily="34" charset="0"/>
                <a:cs typeface="Calibri" panose="020F0502020204030204" pitchFamily="34" charset="0"/>
              </a:rPr>
              <a:t>PROJECT TITLE</a:t>
            </a:r>
          </a:p>
        </p:txBody>
      </p:sp>
      <p:sp>
        <p:nvSpPr>
          <p:cNvPr id="4" name="Title 1">
            <a:extLst>
              <a:ext uri="{FF2B5EF4-FFF2-40B4-BE49-F238E27FC236}">
                <a16:creationId xmlns:a16="http://schemas.microsoft.com/office/drawing/2014/main" id="{960CD85E-9C05-4CEC-A4FA-B714FD65D361}"/>
              </a:ext>
            </a:extLst>
          </p:cNvPr>
          <p:cNvSpPr txBox="1">
            <a:spLocks/>
          </p:cNvSpPr>
          <p:nvPr/>
        </p:nvSpPr>
        <p:spPr>
          <a:xfrm>
            <a:off x="2999324" y="35197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latin typeface="Algerian" panose="04020705040A02060702" pitchFamily="82" charset="0"/>
                <a:cs typeface="Calibri" panose="020F0502020204030204" pitchFamily="34" charset="0"/>
              </a:rPr>
              <a:t>KEYLOGGER AND SECURITY</a:t>
            </a:r>
          </a:p>
        </p:txBody>
      </p:sp>
    </p:spTree>
    <p:extLst>
      <p:ext uri="{BB962C8B-B14F-4D97-AF65-F5344CB8AC3E}">
        <p14:creationId xmlns:p14="http://schemas.microsoft.com/office/powerpoint/2010/main" val="1204133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3DDB-656E-4DAA-8A1D-80F2D657E091}"/>
              </a:ext>
            </a:extLst>
          </p:cNvPr>
          <p:cNvSpPr>
            <a:spLocks noGrp="1"/>
          </p:cNvSpPr>
          <p:nvPr>
            <p:ph type="title"/>
          </p:nvPr>
        </p:nvSpPr>
        <p:spPr/>
        <p:txBody>
          <a:bodyPr/>
          <a:lstStyle/>
          <a:p>
            <a:r>
              <a:rPr lang="en-US" u="sng" dirty="0">
                <a:cs typeface="Arial" panose="020B0604020202020204" pitchFamily="34" charset="0"/>
              </a:rPr>
              <a:t>AGENDA</a:t>
            </a:r>
          </a:p>
        </p:txBody>
      </p:sp>
      <p:sp>
        <p:nvSpPr>
          <p:cNvPr id="3" name="Content Placeholder 2">
            <a:extLst>
              <a:ext uri="{FF2B5EF4-FFF2-40B4-BE49-F238E27FC236}">
                <a16:creationId xmlns:a16="http://schemas.microsoft.com/office/drawing/2014/main" id="{CD2C7999-5DF0-4F58-B80F-B48B2040E406}"/>
              </a:ext>
            </a:extLst>
          </p:cNvPr>
          <p:cNvSpPr>
            <a:spLocks noGrp="1"/>
          </p:cNvSpPr>
          <p:nvPr>
            <p:ph idx="1"/>
          </p:nvPr>
        </p:nvSpPr>
        <p:spPr>
          <a:xfrm>
            <a:off x="2589212" y="2133600"/>
            <a:ext cx="8915400" cy="3777622"/>
          </a:xfrm>
        </p:spPr>
        <p:txBody>
          <a:bodyPr/>
          <a:lstStyle/>
          <a:p>
            <a:r>
              <a:rPr lang="en-US" dirty="0"/>
              <a:t>Introduction to the Project</a:t>
            </a:r>
          </a:p>
          <a:p>
            <a:r>
              <a:rPr lang="en-US" dirty="0"/>
              <a:t>Project overview </a:t>
            </a:r>
          </a:p>
          <a:p>
            <a:r>
              <a:rPr lang="en-US" dirty="0"/>
              <a:t>Problem statement</a:t>
            </a:r>
          </a:p>
          <a:p>
            <a:r>
              <a:rPr lang="en-US" dirty="0"/>
              <a:t>Who are the end users </a:t>
            </a:r>
          </a:p>
          <a:p>
            <a:r>
              <a:rPr lang="en-US" dirty="0"/>
              <a:t>Solution and its value proposition</a:t>
            </a:r>
          </a:p>
          <a:p>
            <a:r>
              <a:rPr lang="en-US" dirty="0"/>
              <a:t>The ‘wow’ factor in the solution</a:t>
            </a:r>
          </a:p>
          <a:p>
            <a:r>
              <a:rPr lang="en-US" dirty="0"/>
              <a:t>Modelling</a:t>
            </a:r>
          </a:p>
          <a:p>
            <a:r>
              <a:rPr lang="en-US" dirty="0"/>
              <a:t>Results and conclusion</a:t>
            </a:r>
          </a:p>
          <a:p>
            <a:pPr marL="0" indent="0">
              <a:buNone/>
            </a:pPr>
            <a:endParaRPr lang="en-US" dirty="0"/>
          </a:p>
        </p:txBody>
      </p:sp>
    </p:spTree>
    <p:extLst>
      <p:ext uri="{BB962C8B-B14F-4D97-AF65-F5344CB8AC3E}">
        <p14:creationId xmlns:p14="http://schemas.microsoft.com/office/powerpoint/2010/main" val="244665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17AE-69B3-4C7C-9B90-4489581E1D61}"/>
              </a:ext>
            </a:extLst>
          </p:cNvPr>
          <p:cNvSpPr>
            <a:spLocks noGrp="1"/>
          </p:cNvSpPr>
          <p:nvPr>
            <p:ph type="title"/>
          </p:nvPr>
        </p:nvSpPr>
        <p:spPr/>
        <p:txBody>
          <a:bodyPr/>
          <a:lstStyle/>
          <a:p>
            <a:r>
              <a:rPr lang="en-US" u="sng" dirty="0"/>
              <a:t>INRODUCTION TO THE PROJECT</a:t>
            </a:r>
          </a:p>
        </p:txBody>
      </p:sp>
      <p:sp>
        <p:nvSpPr>
          <p:cNvPr id="3" name="Content Placeholder 2">
            <a:extLst>
              <a:ext uri="{FF2B5EF4-FFF2-40B4-BE49-F238E27FC236}">
                <a16:creationId xmlns:a16="http://schemas.microsoft.com/office/drawing/2014/main" id="{6625C034-E9A4-4130-933C-DCAFC22FF605}"/>
              </a:ext>
            </a:extLst>
          </p:cNvPr>
          <p:cNvSpPr>
            <a:spLocks noGrp="1"/>
          </p:cNvSpPr>
          <p:nvPr>
            <p:ph idx="1"/>
          </p:nvPr>
        </p:nvSpPr>
        <p:spPr>
          <a:xfrm>
            <a:off x="2589212" y="1670757"/>
            <a:ext cx="8915400" cy="5187244"/>
          </a:xfrm>
        </p:spPr>
        <p:txBody>
          <a:bodyPr/>
          <a:lstStyle/>
          <a:p>
            <a:pPr marL="0" indent="0">
              <a:buNone/>
            </a:pPr>
            <a:r>
              <a:rPr lang="en-US" dirty="0"/>
              <a:t>The project "Keylogger and Security" focuses on understanding the threat posed by keyloggers—malicious programs that secretly record every keystroke made on a device, capturing sensitive information like passwords and personal messages. It explores a range of security solutions designed to protect against these threats, including antivirus software, firewalls, anti-keylogging tools, encryption, and two-factor authentication (2FA). The goal of this project is to highlight the importance of a multi-layered security approach to safeguard personal and financial information from cyber threats, ensuring a secure and confident digital experience for users.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2" descr="Keylogger">
            <a:extLst>
              <a:ext uri="{FF2B5EF4-FFF2-40B4-BE49-F238E27FC236}">
                <a16:creationId xmlns:a16="http://schemas.microsoft.com/office/drawing/2014/main" id="{E8492C89-D069-490C-8838-7A1E395EB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755" y="4540557"/>
            <a:ext cx="2856089" cy="199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57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D71A-A1F4-465F-9BE8-B7672B684BD5}"/>
              </a:ext>
            </a:extLst>
          </p:cNvPr>
          <p:cNvSpPr>
            <a:spLocks noGrp="1"/>
          </p:cNvSpPr>
          <p:nvPr>
            <p:ph type="title"/>
          </p:nvPr>
        </p:nvSpPr>
        <p:spPr/>
        <p:txBody>
          <a:bodyPr/>
          <a:lstStyle/>
          <a:p>
            <a:r>
              <a:rPr lang="en-US" u="sng" dirty="0"/>
              <a:t>PROJECT OVERVIEW</a:t>
            </a:r>
          </a:p>
        </p:txBody>
      </p:sp>
      <p:sp>
        <p:nvSpPr>
          <p:cNvPr id="3" name="Content Placeholder 2">
            <a:extLst>
              <a:ext uri="{FF2B5EF4-FFF2-40B4-BE49-F238E27FC236}">
                <a16:creationId xmlns:a16="http://schemas.microsoft.com/office/drawing/2014/main" id="{E0D989A1-BF4E-4DEB-885F-FE031E6D6B80}"/>
              </a:ext>
            </a:extLst>
          </p:cNvPr>
          <p:cNvSpPr>
            <a:spLocks noGrp="1"/>
          </p:cNvSpPr>
          <p:nvPr>
            <p:ph idx="1"/>
          </p:nvPr>
        </p:nvSpPr>
        <p:spPr/>
        <p:txBody>
          <a:bodyPr/>
          <a:lstStyle/>
          <a:p>
            <a:pPr marL="0" indent="0">
              <a:buNone/>
            </a:pPr>
            <a:r>
              <a:rPr lang="en-US" dirty="0"/>
              <a:t>Keyloggers silently record keystrokes, posing serious threats by capturing sensitive data such as passwords and personal information. Often deployed as malware, they compromise user privacy and can lead to identity theft. Mitigation strategies include using updated antivirus software, implementing firewalls, monitoring for suspicious behaviors, encrypting sensitive data, and educating users on safe online practices. These measures help prevent unauthorized access and protect against data breaches caused by keyloggers.</a:t>
            </a:r>
          </a:p>
        </p:txBody>
      </p:sp>
    </p:spTree>
    <p:extLst>
      <p:ext uri="{BB962C8B-B14F-4D97-AF65-F5344CB8AC3E}">
        <p14:creationId xmlns:p14="http://schemas.microsoft.com/office/powerpoint/2010/main" val="28506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3180-D923-4EF9-8248-F47E872AD8DD}"/>
              </a:ext>
            </a:extLst>
          </p:cNvPr>
          <p:cNvSpPr>
            <a:spLocks noGrp="1"/>
          </p:cNvSpPr>
          <p:nvPr>
            <p:ph type="title"/>
          </p:nvPr>
        </p:nvSpPr>
        <p:spPr/>
        <p:txBody>
          <a:bodyPr/>
          <a:lstStyle/>
          <a:p>
            <a:r>
              <a:rPr lang="en-US" u="sng" dirty="0"/>
              <a:t>PROBLEM STATEMENT</a:t>
            </a:r>
          </a:p>
        </p:txBody>
      </p:sp>
      <p:sp>
        <p:nvSpPr>
          <p:cNvPr id="3" name="Content Placeholder 2">
            <a:extLst>
              <a:ext uri="{FF2B5EF4-FFF2-40B4-BE49-F238E27FC236}">
                <a16:creationId xmlns:a16="http://schemas.microsoft.com/office/drawing/2014/main" id="{1C1E0918-73FA-4635-A26A-E4E6CF349DC6}"/>
              </a:ext>
            </a:extLst>
          </p:cNvPr>
          <p:cNvSpPr>
            <a:spLocks noGrp="1"/>
          </p:cNvSpPr>
          <p:nvPr>
            <p:ph idx="1"/>
          </p:nvPr>
        </p:nvSpPr>
        <p:spPr/>
        <p:txBody>
          <a:bodyPr/>
          <a:lstStyle/>
          <a:p>
            <a:r>
              <a:rPr lang="en-US" dirty="0"/>
              <a:t>Keyloggers pose a significant threat by covertly recording sensitive keystrokes, such as passwords and financial information, without user consent. The primary challenge lies in the sophisticated nature of keyloggers, which allows them to evade traditional detection methods.</a:t>
            </a:r>
          </a:p>
          <a:p>
            <a:r>
              <a:rPr lang="en-US" dirty="0"/>
              <a:t>The rapidly evolving landscape of cyber threats, combined with the complexity of modern IT environments, presents a challenge to ensuring comprehensive security. Organizations face difficulties in keeping pace with new attack vectors, securing diverse technological ecosystems, and addressing vulnerabilities arising from human error and limited resources.  </a:t>
            </a:r>
          </a:p>
          <a:p>
            <a:endParaRPr lang="en-US" dirty="0"/>
          </a:p>
          <a:p>
            <a:endParaRPr lang="en-US" dirty="0"/>
          </a:p>
        </p:txBody>
      </p:sp>
    </p:spTree>
    <p:extLst>
      <p:ext uri="{BB962C8B-B14F-4D97-AF65-F5344CB8AC3E}">
        <p14:creationId xmlns:p14="http://schemas.microsoft.com/office/powerpoint/2010/main" val="75594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125F-3075-49A3-9081-9F710F564013}"/>
              </a:ext>
            </a:extLst>
          </p:cNvPr>
          <p:cNvSpPr>
            <a:spLocks noGrp="1"/>
          </p:cNvSpPr>
          <p:nvPr>
            <p:ph type="title"/>
          </p:nvPr>
        </p:nvSpPr>
        <p:spPr/>
        <p:txBody>
          <a:bodyPr/>
          <a:lstStyle/>
          <a:p>
            <a:r>
              <a:rPr lang="en-US" u="sng" dirty="0"/>
              <a:t>WHO ARE THE END USERS?</a:t>
            </a:r>
          </a:p>
        </p:txBody>
      </p:sp>
      <p:sp>
        <p:nvSpPr>
          <p:cNvPr id="3" name="Content Placeholder 2">
            <a:extLst>
              <a:ext uri="{FF2B5EF4-FFF2-40B4-BE49-F238E27FC236}">
                <a16:creationId xmlns:a16="http://schemas.microsoft.com/office/drawing/2014/main" id="{00502E60-9EFA-444B-84F6-7E76359149B7}"/>
              </a:ext>
            </a:extLst>
          </p:cNvPr>
          <p:cNvSpPr>
            <a:spLocks noGrp="1"/>
          </p:cNvSpPr>
          <p:nvPr>
            <p:ph idx="1"/>
          </p:nvPr>
        </p:nvSpPr>
        <p:spPr/>
        <p:txBody>
          <a:bodyPr>
            <a:normAutofit lnSpcReduction="10000"/>
          </a:bodyPr>
          <a:lstStyle/>
          <a:p>
            <a:pPr marL="0" indent="0">
              <a:buNone/>
            </a:pPr>
            <a:r>
              <a:rPr lang="en-US" b="1" dirty="0"/>
              <a:t>End Users for Keylogger and Security:</a:t>
            </a:r>
            <a:endParaRPr lang="en-US" dirty="0"/>
          </a:p>
          <a:p>
            <a:r>
              <a:rPr lang="en-US" sz="1700" dirty="0"/>
              <a:t>Individuals</a:t>
            </a:r>
          </a:p>
          <a:p>
            <a:r>
              <a:rPr lang="en-US" sz="1700" dirty="0"/>
              <a:t>Businesses</a:t>
            </a:r>
          </a:p>
          <a:p>
            <a:r>
              <a:rPr lang="en-US" sz="1700" dirty="0"/>
              <a:t>Government Agencies</a:t>
            </a:r>
          </a:p>
          <a:p>
            <a:r>
              <a:rPr lang="en-US" sz="1700" dirty="0"/>
              <a:t>Small and Medium Businesses</a:t>
            </a:r>
          </a:p>
          <a:p>
            <a:r>
              <a:rPr lang="en-US" sz="1700" dirty="0"/>
              <a:t>Large Companies</a:t>
            </a:r>
          </a:p>
          <a:p>
            <a:r>
              <a:rPr lang="en-US" sz="1700" dirty="0"/>
              <a:t>Healthcare Providers</a:t>
            </a:r>
          </a:p>
          <a:p>
            <a:r>
              <a:rPr lang="en-US" sz="1700" dirty="0"/>
              <a:t>Banks and Financial Institutions</a:t>
            </a:r>
          </a:p>
          <a:p>
            <a:r>
              <a:rPr lang="en-US" sz="1700" dirty="0"/>
              <a:t>Schools and Universities</a:t>
            </a:r>
          </a:p>
          <a:p>
            <a:r>
              <a:rPr lang="en-US" sz="1700" dirty="0"/>
              <a:t>Non-Profit Organizations</a:t>
            </a:r>
          </a:p>
          <a:p>
            <a:pPr marL="0" indent="0">
              <a:buNone/>
            </a:pPr>
            <a:endParaRPr lang="en-US" dirty="0"/>
          </a:p>
        </p:txBody>
      </p:sp>
      <p:pic>
        <p:nvPicPr>
          <p:cNvPr id="1028" name="Picture 4" descr="Output image">
            <a:extLst>
              <a:ext uri="{FF2B5EF4-FFF2-40B4-BE49-F238E27FC236}">
                <a16:creationId xmlns:a16="http://schemas.microsoft.com/office/drawing/2014/main" id="{45C8A1C8-AFA1-41E2-9214-10675F5F7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747" y="2619970"/>
            <a:ext cx="5217596" cy="361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63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DE1E-A40C-44C2-8BC1-F98E825AE95A}"/>
              </a:ext>
            </a:extLst>
          </p:cNvPr>
          <p:cNvSpPr>
            <a:spLocks noGrp="1"/>
          </p:cNvSpPr>
          <p:nvPr>
            <p:ph type="title"/>
          </p:nvPr>
        </p:nvSpPr>
        <p:spPr/>
        <p:txBody>
          <a:bodyPr/>
          <a:lstStyle/>
          <a:p>
            <a:r>
              <a:rPr lang="en-US" u="sng" dirty="0"/>
              <a:t>SOLUTION AND ITS VALUE PROPOSITION</a:t>
            </a:r>
            <a:br>
              <a:rPr lang="en-US" u="sng" dirty="0"/>
            </a:br>
            <a:endParaRPr lang="en-US" u="sng" dirty="0"/>
          </a:p>
        </p:txBody>
      </p:sp>
      <p:sp>
        <p:nvSpPr>
          <p:cNvPr id="3" name="Content Placeholder 2">
            <a:extLst>
              <a:ext uri="{FF2B5EF4-FFF2-40B4-BE49-F238E27FC236}">
                <a16:creationId xmlns:a16="http://schemas.microsoft.com/office/drawing/2014/main" id="{C427F6B8-36EB-4266-97D6-C9F120D772F4}"/>
              </a:ext>
            </a:extLst>
          </p:cNvPr>
          <p:cNvSpPr>
            <a:spLocks noGrp="1"/>
          </p:cNvSpPr>
          <p:nvPr>
            <p:ph idx="1"/>
          </p:nvPr>
        </p:nvSpPr>
        <p:spPr>
          <a:xfrm>
            <a:off x="2291645" y="2178755"/>
            <a:ext cx="9697154" cy="4506690"/>
          </a:xfrm>
        </p:spPr>
        <p:txBody>
          <a:bodyPr>
            <a:normAutofit lnSpcReduction="10000"/>
          </a:bodyPr>
          <a:lstStyle/>
          <a:p>
            <a:pPr marL="0" indent="0">
              <a:buNone/>
            </a:pPr>
            <a:r>
              <a:rPr lang="en-US" b="1" dirty="0"/>
              <a:t>Solutions</a:t>
            </a:r>
            <a:r>
              <a:rPr lang="en-US" dirty="0"/>
              <a:t>:</a:t>
            </a:r>
          </a:p>
          <a:p>
            <a:r>
              <a:rPr lang="en-US" sz="1500" b="1" dirty="0"/>
              <a:t>Antivirus Software:</a:t>
            </a:r>
            <a:r>
              <a:rPr lang="en-US" sz="1500" dirty="0"/>
              <a:t> Install and regularly update antivirus programs to detect and remove keyloggers and malware.</a:t>
            </a:r>
          </a:p>
          <a:p>
            <a:r>
              <a:rPr lang="en-US" sz="1500" b="1" dirty="0"/>
              <a:t>Firewalls:</a:t>
            </a:r>
            <a:r>
              <a:rPr lang="en-US" sz="1500" dirty="0"/>
              <a:t> Use firewalls to monitor and block suspicious network traffic, preventing unauthorized access to your devices.</a:t>
            </a:r>
          </a:p>
          <a:p>
            <a:r>
              <a:rPr lang="en-US" sz="1500" b="1" dirty="0"/>
              <a:t>Anti-keylogging Software:</a:t>
            </a:r>
            <a:r>
              <a:rPr lang="en-US" sz="1500" dirty="0"/>
              <a:t> Employ tools specifically designed to detect and block keyloggers from capturing keystrokes and sensitive data.</a:t>
            </a:r>
          </a:p>
          <a:p>
            <a:r>
              <a:rPr lang="en-US" sz="1500" b="1" dirty="0"/>
              <a:t>Two-Factor Authentication (2FA):</a:t>
            </a:r>
            <a:r>
              <a:rPr lang="en-US" sz="1500" dirty="0"/>
              <a:t> Enable 2FA on your accounts to add an extra layer of security beyond passwords, reducing the risk of unauthorized access even if passwords are compromised.</a:t>
            </a:r>
          </a:p>
          <a:p>
            <a:pPr marL="0" indent="0">
              <a:buNone/>
            </a:pPr>
            <a:r>
              <a:rPr lang="en-US" b="1" dirty="0"/>
              <a:t>Value Proposition:</a:t>
            </a:r>
            <a:endParaRPr lang="en-US" dirty="0"/>
          </a:p>
          <a:p>
            <a:r>
              <a:rPr lang="en-US" sz="1500" b="1" dirty="0"/>
              <a:t>Protection:</a:t>
            </a:r>
            <a:r>
              <a:rPr lang="en-US" sz="1500" dirty="0"/>
              <a:t> Ensure the security and privacy of your personal and financial information by preventing keyloggers from stealing sensitive data.</a:t>
            </a:r>
          </a:p>
          <a:p>
            <a:r>
              <a:rPr lang="en-US" sz="1500" b="1" dirty="0"/>
              <a:t>Prevention:</a:t>
            </a:r>
            <a:r>
              <a:rPr lang="en-US" sz="1500" dirty="0"/>
              <a:t> Proactively defend against cyber threats by implementing robust security solutions...</a:t>
            </a:r>
          </a:p>
          <a:p>
            <a:r>
              <a:rPr lang="en-US" sz="1500" b="1" dirty="0"/>
              <a:t>Compliance:</a:t>
            </a:r>
            <a:r>
              <a:rPr lang="en-US" sz="1500" dirty="0"/>
              <a:t> Meet regulatory requirements and best practices for data protection and cybersecurity.</a:t>
            </a:r>
          </a:p>
          <a:p>
            <a:endParaRPr lang="en-US" dirty="0"/>
          </a:p>
        </p:txBody>
      </p:sp>
    </p:spTree>
    <p:extLst>
      <p:ext uri="{BB962C8B-B14F-4D97-AF65-F5344CB8AC3E}">
        <p14:creationId xmlns:p14="http://schemas.microsoft.com/office/powerpoint/2010/main" val="106949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D8FC-6287-415E-80C0-B3D523C4C395}"/>
              </a:ext>
            </a:extLst>
          </p:cNvPr>
          <p:cNvSpPr>
            <a:spLocks noGrp="1"/>
          </p:cNvSpPr>
          <p:nvPr>
            <p:ph type="title"/>
          </p:nvPr>
        </p:nvSpPr>
        <p:spPr/>
        <p:txBody>
          <a:bodyPr/>
          <a:lstStyle/>
          <a:p>
            <a:r>
              <a:rPr lang="en-US" u="sng" dirty="0"/>
              <a:t>THE ‘WOW’ FACTOR IN THE SOLUTION</a:t>
            </a:r>
            <a:br>
              <a:rPr lang="en-US" u="sng" dirty="0"/>
            </a:br>
            <a:endParaRPr lang="en-US" u="sng" dirty="0"/>
          </a:p>
        </p:txBody>
      </p:sp>
      <p:sp>
        <p:nvSpPr>
          <p:cNvPr id="3" name="Content Placeholder 2">
            <a:extLst>
              <a:ext uri="{FF2B5EF4-FFF2-40B4-BE49-F238E27FC236}">
                <a16:creationId xmlns:a16="http://schemas.microsoft.com/office/drawing/2014/main" id="{C9258119-3592-421A-A8EB-7B3DF413EB2F}"/>
              </a:ext>
            </a:extLst>
          </p:cNvPr>
          <p:cNvSpPr>
            <a:spLocks noGrp="1"/>
          </p:cNvSpPr>
          <p:nvPr>
            <p:ph idx="1"/>
          </p:nvPr>
        </p:nvSpPr>
        <p:spPr/>
        <p:txBody>
          <a:bodyPr/>
          <a:lstStyle/>
          <a:p>
            <a:r>
              <a:rPr lang="en-US" dirty="0"/>
              <a:t>Keyloggers are sneaky programs that secretly record every keystroke you make, capturing sensitive information like passwords and personal messages.</a:t>
            </a:r>
          </a:p>
          <a:p>
            <a:r>
              <a:rPr lang="en-US" dirty="0"/>
              <a:t>AI-powered antivirus software detects and eliminates keyloggers in real-time, while end-to-end encryption ensures your data stays private. Invisible anti-keylogging software runs seamlessly in the background, and next-generation firewalls provide robust protection.</a:t>
            </a:r>
          </a:p>
          <a:p>
            <a:r>
              <a:rPr lang="en-US" dirty="0"/>
              <a:t>Biometric two-factor authentication adds an unbreakable layer of security. These cutting-edge tools not only safeguard your information but also make security effortless and future-proof, giving you peace of mind and confidence in your digital activities.</a:t>
            </a:r>
          </a:p>
        </p:txBody>
      </p:sp>
    </p:spTree>
    <p:extLst>
      <p:ext uri="{BB962C8B-B14F-4D97-AF65-F5344CB8AC3E}">
        <p14:creationId xmlns:p14="http://schemas.microsoft.com/office/powerpoint/2010/main" val="557950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296</TotalTime>
  <Words>800</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Narrow</vt:lpstr>
      <vt:lpstr>Calibri</vt:lpstr>
      <vt:lpstr>Century Gothic</vt:lpstr>
      <vt:lpstr>Wingdings 3</vt:lpstr>
      <vt:lpstr>Wisp</vt:lpstr>
      <vt:lpstr>G K SRUJANA</vt:lpstr>
      <vt:lpstr>PROJECT TITLE</vt:lpstr>
      <vt:lpstr>AGENDA</vt:lpstr>
      <vt:lpstr>INRODUCTION TO THE PROJECT</vt:lpstr>
      <vt:lpstr>PROJECT OVERVIEW</vt:lpstr>
      <vt:lpstr>PROBLEM STATEMENT</vt:lpstr>
      <vt:lpstr>WHO ARE THE END USERS?</vt:lpstr>
      <vt:lpstr>SOLUTION AND ITS VALUE PROPOSITION </vt:lpstr>
      <vt:lpstr>THE ‘WOW’ FACTOR IN THE SOLUTION </vt:lpstr>
      <vt:lpstr>MODELLING </vt:lpstr>
      <vt:lpstr>OUTPUT</vt:lpstr>
      <vt:lpstr>RESULTS AND CONCLUSION</vt:lpstr>
      <vt:lpstr>PROJECT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master</dc:creator>
  <cp:lastModifiedBy>master</cp:lastModifiedBy>
  <cp:revision>23</cp:revision>
  <dcterms:created xsi:type="dcterms:W3CDTF">2024-06-15T20:54:56Z</dcterms:created>
  <dcterms:modified xsi:type="dcterms:W3CDTF">2024-06-16T17:48:59Z</dcterms:modified>
</cp:coreProperties>
</file>