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D57A4F-E5C8-49D0-AD9C-AF2D8A92C568}">
  <a:tblStyle styleId="{39D57A4F-E5C8-49D0-AD9C-AF2D8A92C5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5a3d5e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5a3d5e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5a3d5e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5a3d5e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5a3d5e4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5a3d5e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5a3d5e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5a3d5e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970664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970664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970664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970664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5a3d5e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5a3d5e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5a3d5e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5a3d5e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5a3d5e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5a3d5e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5a3d5e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5a3d5e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7066468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706646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not a 1:1 comparison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kevinarvai/clinvar-conflicting" TargetMode="External"/><Relationship Id="rId4" Type="http://schemas.openxmlformats.org/officeDocument/2006/relationships/hyperlink" Target="https://www.ncbi.nlm.nih.gov/clinva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Genetic Variants that are Conflicting Classified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Gurdeep Sullan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Springboard Data Science Career Track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Capstone Project I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03/11/2020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models on the f1 score, and not just the test accuracy, due to class imbalance in 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performing model is 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Allele frequency seems to be an important feature in both Logistic Regression and Random Forest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silico predictors are important features in these models - transfer learning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 and Recommendations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NLP on the categorical features that couldn’t be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Disease identifier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Variant Consequence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using SentencePiece on raw genome data at genetic loci of variants for information on co-occurring variants, and effects of other variants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Springboard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Hobson 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ClinVar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Testing -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Reasons for genetic testing: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Pre-emptive screening for inherited diseases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Diagnosis confirmation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Patient samples are sent to one or more labs to test for specific variants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The result is scored on a 5-level scale as shown below: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guide treatment and healthcare planning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313" y="2571750"/>
            <a:ext cx="4652613" cy="4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large problem in genetic testing is that some mutations are consistently classified, while other mutations receive conflicting classifications when tested at different laboratories.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makes a genetic variant more prone to be conflictingly classified versus consistently classified?  Given the features of a variant, can we predict if it will be conflictingly classified?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3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Kaggle competition dataset (</a:t>
            </a:r>
            <a:r>
              <a:rPr lang="en" u="sng">
                <a:solidFill>
                  <a:srgbClr val="6FA8DC"/>
                </a:solidFill>
                <a:hlinkClick r:id="rId3"/>
              </a:rPr>
              <a:t>https://www.kaggle.com/kevinarvai/clinvar-conflicting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Originally from ClinVar database (</a:t>
            </a:r>
            <a:r>
              <a:rPr lang="en" u="sng">
                <a:solidFill>
                  <a:srgbClr val="6FA8DC"/>
                </a:solidFill>
                <a:hlinkClick r:id="rId4"/>
              </a:rPr>
              <a:t>https://www.ncbi.nlm.nih.gov/clinvar/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65,188 entries, 61 numerical features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100" y="1665013"/>
            <a:ext cx="5717075" cy="2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75" y="1642013"/>
            <a:ext cx="22288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50" y="1017725"/>
            <a:ext cx="5154400" cy="21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725" y="3155350"/>
            <a:ext cx="4034873" cy="18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700" y="1686650"/>
            <a:ext cx="3426550" cy="238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Binary classification problem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Four classifiers chosen: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Decision Tree Classifier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Random Forest Classifier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XGBoost Classifier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and Evaluation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75" y="3028950"/>
            <a:ext cx="2259325" cy="201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3028950"/>
            <a:ext cx="2259325" cy="2018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20"/>
          <p:cNvGraphicFramePr/>
          <p:nvPr/>
        </p:nvGraphicFramePr>
        <p:xfrm>
          <a:off x="16002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{39D57A4F-E5C8-49D0-AD9C-AF2D8A92C568}</a:tableStyleId>
              </a:tblPr>
              <a:tblGrid>
                <a:gridCol w="1724025"/>
                <a:gridCol w="781050"/>
                <a:gridCol w="809625"/>
                <a:gridCol w="838200"/>
                <a:gridCol w="847725"/>
                <a:gridCol w="942975"/>
              </a:tblGrid>
              <a:tr h="43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Classifier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 accuracy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0.53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0.54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0.32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0.72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0.44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0.67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0.69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0.42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0.71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0.52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 sz="1100">
                        <a:solidFill>
                          <a:srgbClr val="66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0.73</a:t>
                      </a:r>
                      <a:endParaRPr sz="1100">
                        <a:solidFill>
                          <a:srgbClr val="66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0.83</a:t>
                      </a:r>
                      <a:endParaRPr sz="1100">
                        <a:solidFill>
                          <a:srgbClr val="66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0.47</a:t>
                      </a:r>
                      <a:endParaRPr sz="1100">
                        <a:solidFill>
                          <a:srgbClr val="66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0.61</a:t>
                      </a:r>
                      <a:endParaRPr sz="1100">
                        <a:solidFill>
                          <a:srgbClr val="66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0.53</a:t>
                      </a:r>
                      <a:endParaRPr sz="1100">
                        <a:solidFill>
                          <a:srgbClr val="66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0.77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0.93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0.58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0.36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0.45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and Feature Importances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8100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63"/>
            <a:ext cx="37909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