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BA85A5-C681-4431-91C4-43AC181F1577}">
  <a:tblStyle styleId="{1CBA85A5-C681-4431-91C4-43AC181F1577}"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5a3d5e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5a3d5e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this model was predicting the results of a medical test (which has implications on treatment) I wanted to optimize both precision (how many of the positives are TP) and recall (out of all the actual positives, how many were labeled as such). You dont want to needlessly send a patient to get a second genetic test (precision) but you also dont want to miss identifying cases where the patient should get a second test (recall)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197066468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97066468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not a 1:1 comparison</a:t>
            </a:r>
            <a:endParaRPr/>
          </a:p>
          <a:p>
            <a:pPr indent="0" lvl="0" marL="0" rtl="0" algn="l">
              <a:spcBef>
                <a:spcPts val="0"/>
              </a:spcBef>
              <a:spcAft>
                <a:spcPts val="0"/>
              </a:spcAft>
              <a:buNone/>
            </a:pPr>
            <a:r>
              <a:rPr lang="en"/>
              <a:t>“</a:t>
            </a:r>
            <a:r>
              <a:rPr lang="en" sz="1050">
                <a:solidFill>
                  <a:srgbClr val="4D5156"/>
                </a:solidFill>
                <a:highlight>
                  <a:srgbClr val="FFFFFF"/>
                </a:highlight>
                <a:latin typeface="Roboto"/>
                <a:ea typeface="Roboto"/>
                <a:cs typeface="Roboto"/>
                <a:sym typeface="Roboto"/>
              </a:rPr>
              <a:t>The </a:t>
            </a:r>
            <a:r>
              <a:rPr b="1" lang="en" sz="1050">
                <a:solidFill>
                  <a:srgbClr val="5F6368"/>
                </a:solidFill>
                <a:highlight>
                  <a:srgbClr val="FFFFFF"/>
                </a:highlight>
                <a:latin typeface="Roboto"/>
                <a:ea typeface="Roboto"/>
                <a:cs typeface="Roboto"/>
                <a:sym typeface="Roboto"/>
              </a:rPr>
              <a:t>allele frequency</a:t>
            </a:r>
            <a:r>
              <a:rPr lang="en" sz="1050">
                <a:solidFill>
                  <a:srgbClr val="4D5156"/>
                </a:solidFill>
                <a:highlight>
                  <a:srgbClr val="FFFFFF"/>
                </a:highlight>
                <a:latin typeface="Roboto"/>
                <a:ea typeface="Roboto"/>
                <a:cs typeface="Roboto"/>
                <a:sym typeface="Roboto"/>
              </a:rPr>
              <a:t> represents the incidence of a gene variant in a population” -nature</a:t>
            </a:r>
            <a:endParaRPr sz="10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D5156"/>
                </a:solidFill>
                <a:highlight>
                  <a:srgbClr val="FFFFFF"/>
                </a:highlight>
                <a:latin typeface="Roboto"/>
                <a:ea typeface="Roboto"/>
                <a:cs typeface="Roboto"/>
                <a:sym typeface="Roboto"/>
              </a:rPr>
              <a:t>Makes sense: the negative relationship indicates that the lower an AF is in the population, the more rare, the higher the chance that the classification with be class=1 (conflictingly classified)</a:t>
            </a:r>
            <a:endParaRPr sz="1050">
              <a:solidFill>
                <a:srgbClr val="4D5156"/>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5a3d5e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5a3d5e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5a3d5e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5a3d5e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5a3d5e4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5a3d5e4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5a3d5e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5a3d5e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genetic testing?</a:t>
            </a:r>
            <a:endParaRPr/>
          </a:p>
          <a:p>
            <a:pPr indent="0" lvl="0" marL="0" rtl="0" algn="l">
              <a:spcBef>
                <a:spcPts val="0"/>
              </a:spcBef>
              <a:spcAft>
                <a:spcPts val="0"/>
              </a:spcAft>
              <a:buNone/>
            </a:pPr>
            <a:r>
              <a:rPr lang="en"/>
              <a:t>How does genetic testing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1970664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1970664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1970664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1970664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5a3d5e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5a3d5e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13de81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13de81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some genes more frequently classified? Is one gene or chromosome particularly contentious? This could be based upon available literature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5a3d5e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5a3d5e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this EDA and more, I came to the conclusion that this was a multidimensional problem that would require the training of a ML model to predict important features.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15a3d5e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15a3d5e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813de81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813de81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springboard.com/blog/machine-learning-engineering/" TargetMode="External"/><Relationship Id="rId4" Type="http://schemas.openxmlformats.org/officeDocument/2006/relationships/hyperlink" Target="http://clipart-library.com/confused-clipar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kevinarvai/clinvar-conflicting" TargetMode="External"/><Relationship Id="rId4" Type="http://schemas.openxmlformats.org/officeDocument/2006/relationships/hyperlink" Target="https://www.ncbi.nlm.nih.gov/clinvar/" TargetMode="External"/><Relationship Id="rId5" Type="http://schemas.openxmlformats.org/officeDocument/2006/relationships/hyperlink" Target="https://www.unipro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5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Predicting Genetic Variants that are Conflicting Classified</a:t>
            </a:r>
            <a:endParaRPr sz="3600"/>
          </a:p>
        </p:txBody>
      </p:sp>
      <p:sp>
        <p:nvSpPr>
          <p:cNvPr id="55" name="Google Shape;55;p13"/>
          <p:cNvSpPr txBox="1"/>
          <p:nvPr>
            <p:ph idx="1" type="subTitle"/>
          </p:nvPr>
        </p:nvSpPr>
        <p:spPr>
          <a:xfrm>
            <a:off x="311700" y="2834125"/>
            <a:ext cx="8520600" cy="16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Gurdeep Sullan</a:t>
            </a:r>
            <a:endParaRPr sz="2400"/>
          </a:p>
          <a:p>
            <a:pPr indent="0" lvl="0" marL="0" rtl="0" algn="ctr">
              <a:spcBef>
                <a:spcPts val="0"/>
              </a:spcBef>
              <a:spcAft>
                <a:spcPts val="0"/>
              </a:spcAft>
              <a:buNone/>
            </a:pPr>
            <a:r>
              <a:rPr lang="en" sz="2400"/>
              <a:t>Springboard Data Science Career Track</a:t>
            </a:r>
            <a:endParaRPr sz="2400"/>
          </a:p>
          <a:p>
            <a:pPr indent="0" lvl="0" marL="0" rtl="0" algn="ctr">
              <a:spcBef>
                <a:spcPts val="0"/>
              </a:spcBef>
              <a:spcAft>
                <a:spcPts val="0"/>
              </a:spcAft>
              <a:buNone/>
            </a:pPr>
            <a:r>
              <a:rPr lang="en" sz="2400"/>
              <a:t>Capstone Project I</a:t>
            </a:r>
            <a:endParaRPr sz="2400"/>
          </a:p>
          <a:p>
            <a:pPr indent="0" lvl="0" marL="0" rtl="0" algn="ctr">
              <a:spcBef>
                <a:spcPts val="0"/>
              </a:spcBef>
              <a:spcAft>
                <a:spcPts val="0"/>
              </a:spcAft>
              <a:buNone/>
            </a:pPr>
            <a:r>
              <a:rPr lang="en" sz="2400"/>
              <a:t>03/11/2020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 and Evaluation</a:t>
            </a:r>
            <a:endParaRPr/>
          </a:p>
        </p:txBody>
      </p:sp>
      <p:pic>
        <p:nvPicPr>
          <p:cNvPr id="118" name="Google Shape;118;p22"/>
          <p:cNvPicPr preferRelativeResize="0"/>
          <p:nvPr/>
        </p:nvPicPr>
        <p:blipFill>
          <a:blip r:embed="rId3">
            <a:alphaModFix/>
          </a:blip>
          <a:stretch>
            <a:fillRect/>
          </a:stretch>
        </p:blipFill>
        <p:spPr>
          <a:xfrm>
            <a:off x="1948575" y="3028950"/>
            <a:ext cx="2259325" cy="2018736"/>
          </a:xfrm>
          <a:prstGeom prst="rect">
            <a:avLst/>
          </a:prstGeom>
          <a:noFill/>
          <a:ln>
            <a:noFill/>
          </a:ln>
        </p:spPr>
      </p:pic>
      <p:pic>
        <p:nvPicPr>
          <p:cNvPr id="119" name="Google Shape;119;p22"/>
          <p:cNvPicPr preferRelativeResize="0"/>
          <p:nvPr/>
        </p:nvPicPr>
        <p:blipFill>
          <a:blip r:embed="rId4">
            <a:alphaModFix/>
          </a:blip>
          <a:stretch>
            <a:fillRect/>
          </a:stretch>
        </p:blipFill>
        <p:spPr>
          <a:xfrm>
            <a:off x="4571995" y="3028950"/>
            <a:ext cx="2259325" cy="2018725"/>
          </a:xfrm>
          <a:prstGeom prst="rect">
            <a:avLst/>
          </a:prstGeom>
          <a:noFill/>
          <a:ln>
            <a:noFill/>
          </a:ln>
        </p:spPr>
      </p:pic>
      <p:graphicFrame>
        <p:nvGraphicFramePr>
          <p:cNvPr id="120" name="Google Shape;120;p22"/>
          <p:cNvGraphicFramePr/>
          <p:nvPr/>
        </p:nvGraphicFramePr>
        <p:xfrm>
          <a:off x="1600200" y="1170125"/>
          <a:ext cx="3000000" cy="3000000"/>
        </p:xfrm>
        <a:graphic>
          <a:graphicData uri="http://schemas.openxmlformats.org/drawingml/2006/table">
            <a:tbl>
              <a:tblPr>
                <a:noFill/>
                <a:tableStyleId>{1CBA85A5-C681-4431-91C4-43AC181F1577}</a:tableStyleId>
              </a:tblPr>
              <a:tblGrid>
                <a:gridCol w="1724025"/>
                <a:gridCol w="781050"/>
                <a:gridCol w="809625"/>
                <a:gridCol w="838200"/>
                <a:gridCol w="847725"/>
                <a:gridCol w="942975"/>
              </a:tblGrid>
              <a:tr h="438150">
                <a:tc>
                  <a:txBody>
                    <a:bodyPr/>
                    <a:lstStyle/>
                    <a:p>
                      <a:pPr indent="0" lvl="0" marL="0" rtl="0" algn="r">
                        <a:spcBef>
                          <a:spcPts val="0"/>
                        </a:spcBef>
                        <a:spcAft>
                          <a:spcPts val="0"/>
                        </a:spcAft>
                        <a:buNone/>
                      </a:pPr>
                      <a:r>
                        <a:rPr b="1" lang="en" sz="1100">
                          <a:latin typeface="Roboto"/>
                          <a:ea typeface="Roboto"/>
                          <a:cs typeface="Roboto"/>
                          <a:sym typeface="Roboto"/>
                        </a:rPr>
                        <a:t>Classifier</a:t>
                      </a:r>
                      <a:endParaRPr b="1" sz="1100">
                        <a:latin typeface="Roboto"/>
                        <a:ea typeface="Roboto"/>
                        <a:cs typeface="Roboto"/>
                        <a:sym typeface="Roboto"/>
                      </a:endParaRPr>
                    </a:p>
                  </a:txBody>
                  <a:tcPr marT="63500" marB="63500" marR="63500" marL="63500"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test accuracy</a:t>
                      </a:r>
                      <a:endParaRPr b="1" sz="11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train accuracy</a:t>
                      </a:r>
                      <a:endParaRPr b="1" sz="11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47650">
                <a:tc>
                  <a:txBody>
                    <a:bodyPr/>
                    <a:lstStyle/>
                    <a:p>
                      <a:pPr indent="0" lvl="0" marL="0" rtl="0" algn="r">
                        <a:spcBef>
                          <a:spcPts val="0"/>
                        </a:spcBef>
                        <a:spcAft>
                          <a:spcPts val="0"/>
                        </a:spcAft>
                        <a:buNone/>
                      </a:pPr>
                      <a:r>
                        <a:rPr b="1" lang="en" sz="1100">
                          <a:latin typeface="Roboto"/>
                          <a:ea typeface="Roboto"/>
                          <a:cs typeface="Roboto"/>
                          <a:sym typeface="Roboto"/>
                        </a:rPr>
                        <a:t>Logistic Regression</a:t>
                      </a:r>
                      <a:endParaRPr b="1" sz="1100">
                        <a:latin typeface="Roboto"/>
                        <a:ea typeface="Roboto"/>
                        <a:cs typeface="Roboto"/>
                        <a:sym typeface="Robo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0.53</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0.54</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0.32</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0.72</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0.44</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r>
              <a:tr h="288925">
                <a:tc>
                  <a:txBody>
                    <a:bodyPr/>
                    <a:lstStyle/>
                    <a:p>
                      <a:pPr indent="0" lvl="0" marL="0" rtl="0" algn="r">
                        <a:spcBef>
                          <a:spcPts val="0"/>
                        </a:spcBef>
                        <a:spcAft>
                          <a:spcPts val="0"/>
                        </a:spcAft>
                        <a:buNone/>
                      </a:pPr>
                      <a:r>
                        <a:rPr b="1" lang="en" sz="1100">
                          <a:latin typeface="Roboto"/>
                          <a:ea typeface="Roboto"/>
                          <a:cs typeface="Roboto"/>
                          <a:sym typeface="Roboto"/>
                        </a:rPr>
                        <a:t>Decision Tree</a:t>
                      </a:r>
                      <a:endParaRPr b="1" sz="1100">
                        <a:latin typeface="Roboto"/>
                        <a:ea typeface="Roboto"/>
                        <a:cs typeface="Roboto"/>
                        <a:sym typeface="Robo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0.67</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0.69</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0.42</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0.71</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0.52</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14325">
                <a:tc>
                  <a:txBody>
                    <a:bodyPr/>
                    <a:lstStyle/>
                    <a:p>
                      <a:pPr indent="0" lvl="0" marL="0" rtl="0" algn="r">
                        <a:spcBef>
                          <a:spcPts val="0"/>
                        </a:spcBef>
                        <a:spcAft>
                          <a:spcPts val="0"/>
                        </a:spcAft>
                        <a:buNone/>
                      </a:pPr>
                      <a:r>
                        <a:rPr b="1" lang="en" sz="1100">
                          <a:solidFill>
                            <a:srgbClr val="660000"/>
                          </a:solidFill>
                          <a:latin typeface="Roboto"/>
                          <a:ea typeface="Roboto"/>
                          <a:cs typeface="Roboto"/>
                          <a:sym typeface="Roboto"/>
                        </a:rPr>
                        <a:t>Random Forest</a:t>
                      </a:r>
                      <a:endParaRPr b="1" sz="1100">
                        <a:solidFill>
                          <a:srgbClr val="660000"/>
                        </a:solidFill>
                        <a:latin typeface="Roboto"/>
                        <a:ea typeface="Roboto"/>
                        <a:cs typeface="Roboto"/>
                        <a:sym typeface="Robo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100">
                          <a:solidFill>
                            <a:srgbClr val="660000"/>
                          </a:solidFill>
                          <a:latin typeface="Roboto Light"/>
                          <a:ea typeface="Roboto Light"/>
                          <a:cs typeface="Roboto Light"/>
                          <a:sym typeface="Roboto Light"/>
                        </a:rPr>
                        <a:t>0.73</a:t>
                      </a:r>
                      <a:endParaRPr sz="1100">
                        <a:solidFill>
                          <a:srgbClr val="660000"/>
                        </a:solidFill>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100">
                          <a:solidFill>
                            <a:srgbClr val="660000"/>
                          </a:solidFill>
                          <a:latin typeface="Roboto Light"/>
                          <a:ea typeface="Roboto Light"/>
                          <a:cs typeface="Roboto Light"/>
                          <a:sym typeface="Roboto Light"/>
                        </a:rPr>
                        <a:t>0.83</a:t>
                      </a:r>
                      <a:endParaRPr sz="1100">
                        <a:solidFill>
                          <a:srgbClr val="660000"/>
                        </a:solidFill>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100">
                          <a:solidFill>
                            <a:srgbClr val="660000"/>
                          </a:solidFill>
                          <a:latin typeface="Roboto Light"/>
                          <a:ea typeface="Roboto Light"/>
                          <a:cs typeface="Roboto Light"/>
                          <a:sym typeface="Roboto Light"/>
                        </a:rPr>
                        <a:t>0.47</a:t>
                      </a:r>
                      <a:endParaRPr sz="1100">
                        <a:solidFill>
                          <a:srgbClr val="660000"/>
                        </a:solidFill>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100">
                          <a:solidFill>
                            <a:srgbClr val="660000"/>
                          </a:solidFill>
                          <a:latin typeface="Roboto Light"/>
                          <a:ea typeface="Roboto Light"/>
                          <a:cs typeface="Roboto Light"/>
                          <a:sym typeface="Roboto Light"/>
                        </a:rPr>
                        <a:t>0.61</a:t>
                      </a:r>
                      <a:endParaRPr sz="1100">
                        <a:solidFill>
                          <a:srgbClr val="660000"/>
                        </a:solidFill>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100">
                          <a:solidFill>
                            <a:srgbClr val="660000"/>
                          </a:solidFill>
                          <a:latin typeface="Roboto Light"/>
                          <a:ea typeface="Roboto Light"/>
                          <a:cs typeface="Roboto Light"/>
                          <a:sym typeface="Roboto Light"/>
                        </a:rPr>
                        <a:t>0.53</a:t>
                      </a:r>
                      <a:endParaRPr sz="1100">
                        <a:solidFill>
                          <a:srgbClr val="660000"/>
                        </a:solidFill>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r>
              <a:tr h="288925">
                <a:tc>
                  <a:txBody>
                    <a:bodyPr/>
                    <a:lstStyle/>
                    <a:p>
                      <a:pPr indent="0" lvl="0" marL="0" rtl="0" algn="r">
                        <a:spcBef>
                          <a:spcPts val="0"/>
                        </a:spcBef>
                        <a:spcAft>
                          <a:spcPts val="0"/>
                        </a:spcAft>
                        <a:buNone/>
                      </a:pPr>
                      <a:r>
                        <a:rPr b="1" lang="en" sz="1100">
                          <a:latin typeface="Roboto"/>
                          <a:ea typeface="Roboto"/>
                          <a:cs typeface="Roboto"/>
                          <a:sym typeface="Roboto"/>
                        </a:rPr>
                        <a:t>XGBoost</a:t>
                      </a:r>
                      <a:endParaRPr b="1" sz="1100">
                        <a:latin typeface="Roboto"/>
                        <a:ea typeface="Roboto"/>
                        <a:cs typeface="Roboto"/>
                        <a:sym typeface="Robo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0.77</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0.93</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0.58</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0.36</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Light"/>
                          <a:ea typeface="Roboto Light"/>
                          <a:cs typeface="Roboto Light"/>
                          <a:sym typeface="Roboto Light"/>
                        </a:rPr>
                        <a:t>0.45</a:t>
                      </a:r>
                      <a:endParaRPr sz="1100">
                        <a:latin typeface="Roboto Light"/>
                        <a:ea typeface="Roboto Light"/>
                        <a:cs typeface="Roboto Light"/>
                        <a:sym typeface="Roboto Light"/>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121" name="Google Shape;121;p22"/>
          <p:cNvSpPr/>
          <p:nvPr/>
        </p:nvSpPr>
        <p:spPr>
          <a:xfrm>
            <a:off x="1600525" y="2248000"/>
            <a:ext cx="5972700" cy="323700"/>
          </a:xfrm>
          <a:prstGeom prst="roundRect">
            <a:avLst>
              <a:gd fmla="val 16667" name="adj"/>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Coefficients and Feature Importances</a:t>
            </a:r>
            <a:endParaRPr/>
          </a:p>
        </p:txBody>
      </p:sp>
      <p:pic>
        <p:nvPicPr>
          <p:cNvPr id="127" name="Google Shape;127;p23"/>
          <p:cNvPicPr preferRelativeResize="0"/>
          <p:nvPr/>
        </p:nvPicPr>
        <p:blipFill>
          <a:blip r:embed="rId3">
            <a:alphaModFix/>
          </a:blip>
          <a:stretch>
            <a:fillRect/>
          </a:stretch>
        </p:blipFill>
        <p:spPr>
          <a:xfrm>
            <a:off x="311700" y="1152463"/>
            <a:ext cx="3810000" cy="3343275"/>
          </a:xfrm>
          <a:prstGeom prst="rect">
            <a:avLst/>
          </a:prstGeom>
          <a:noFill/>
          <a:ln>
            <a:noFill/>
          </a:ln>
        </p:spPr>
      </p:pic>
      <p:pic>
        <p:nvPicPr>
          <p:cNvPr id="128" name="Google Shape;128;p23"/>
          <p:cNvPicPr preferRelativeResize="0"/>
          <p:nvPr/>
        </p:nvPicPr>
        <p:blipFill>
          <a:blip r:embed="rId4">
            <a:alphaModFix/>
          </a:blip>
          <a:stretch>
            <a:fillRect/>
          </a:stretch>
        </p:blipFill>
        <p:spPr>
          <a:xfrm>
            <a:off x="4572000" y="1152463"/>
            <a:ext cx="3790950" cy="30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Evaluate models on the f1 score, and not just the test accuracy, due to class imbalance in our dataset</a:t>
            </a:r>
            <a:endParaRPr/>
          </a:p>
          <a:p>
            <a:pPr indent="-342900" lvl="0" marL="457200" rtl="0" algn="l">
              <a:spcBef>
                <a:spcPts val="0"/>
              </a:spcBef>
              <a:spcAft>
                <a:spcPts val="0"/>
              </a:spcAft>
              <a:buSzPts val="1800"/>
              <a:buChar char="●"/>
            </a:pPr>
            <a:r>
              <a:rPr lang="en"/>
              <a:t>The best performing model is Random Forest Classifier</a:t>
            </a:r>
            <a:endParaRPr/>
          </a:p>
          <a:p>
            <a:pPr indent="-342900" lvl="0" marL="457200" rtl="0" algn="l">
              <a:spcBef>
                <a:spcPts val="0"/>
              </a:spcBef>
              <a:spcAft>
                <a:spcPts val="0"/>
              </a:spcAft>
              <a:buSzPts val="1800"/>
              <a:buChar char="●"/>
            </a:pPr>
            <a:r>
              <a:rPr lang="en"/>
              <a:t>Allele frequency seems to be an important feature in both Logistic Regression and Random Forest models</a:t>
            </a:r>
            <a:endParaRPr/>
          </a:p>
          <a:p>
            <a:pPr indent="-342900" lvl="0" marL="457200" rtl="0" algn="l">
              <a:spcBef>
                <a:spcPts val="0"/>
              </a:spcBef>
              <a:spcAft>
                <a:spcPts val="0"/>
              </a:spcAft>
              <a:buSzPts val="1800"/>
              <a:buChar char="●"/>
            </a:pPr>
            <a:r>
              <a:rPr lang="en"/>
              <a:t>In silico predictors are important features in these models - transfer learning</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 and Recommendations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Additional NLP on the categorical features that couldn’t be used</a:t>
            </a:r>
            <a:endParaRPr/>
          </a:p>
          <a:p>
            <a:pPr indent="-317500" lvl="1" marL="914400" rtl="0" algn="l">
              <a:spcBef>
                <a:spcPts val="0"/>
              </a:spcBef>
              <a:spcAft>
                <a:spcPts val="0"/>
              </a:spcAft>
              <a:buSzPts val="1400"/>
              <a:buChar char="○"/>
            </a:pPr>
            <a:r>
              <a:rPr lang="en"/>
              <a:t>Disease identifier</a:t>
            </a:r>
            <a:endParaRPr/>
          </a:p>
          <a:p>
            <a:pPr indent="-317500" lvl="1" marL="914400" rtl="0" algn="l">
              <a:spcBef>
                <a:spcPts val="0"/>
              </a:spcBef>
              <a:spcAft>
                <a:spcPts val="0"/>
              </a:spcAft>
              <a:buSzPts val="1400"/>
              <a:buChar char="○"/>
            </a:pPr>
            <a:r>
              <a:rPr lang="en"/>
              <a:t>Variant Consequence</a:t>
            </a:r>
            <a:endParaRPr/>
          </a:p>
          <a:p>
            <a:pPr indent="-342900" lvl="0" marL="457200" rtl="0" algn="l">
              <a:spcBef>
                <a:spcPts val="0"/>
              </a:spcBef>
              <a:spcAft>
                <a:spcPts val="0"/>
              </a:spcAft>
              <a:buSzPts val="1800"/>
              <a:buChar char="●"/>
            </a:pPr>
            <a:r>
              <a:rPr lang="en"/>
              <a:t>NLP using SentencePiece on raw genome data at genetic loci of variants for information on co-occurring variants, and effects of other variants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Acknowledgments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Springboard </a:t>
            </a:r>
            <a:endParaRPr/>
          </a:p>
          <a:p>
            <a:pPr indent="-317500" lvl="1" marL="914400" rtl="0" algn="l">
              <a:spcBef>
                <a:spcPts val="0"/>
              </a:spcBef>
              <a:spcAft>
                <a:spcPts val="0"/>
              </a:spcAft>
              <a:buSzPts val="1400"/>
              <a:buChar char="○"/>
            </a:pPr>
            <a:r>
              <a:rPr lang="en"/>
              <a:t>Hobson Lane</a:t>
            </a:r>
            <a:endParaRPr/>
          </a:p>
          <a:p>
            <a:pPr indent="-342900" lvl="0" marL="457200" rtl="0" algn="l">
              <a:spcBef>
                <a:spcPts val="0"/>
              </a:spcBef>
              <a:spcAft>
                <a:spcPts val="0"/>
              </a:spcAft>
              <a:buSzPts val="1800"/>
              <a:buChar char="●"/>
            </a:pPr>
            <a:r>
              <a:rPr lang="en"/>
              <a:t>Data</a:t>
            </a:r>
            <a:endParaRPr/>
          </a:p>
          <a:p>
            <a:pPr indent="-317500" lvl="1" marL="914400" rtl="0" algn="l">
              <a:spcBef>
                <a:spcPts val="0"/>
              </a:spcBef>
              <a:spcAft>
                <a:spcPts val="0"/>
              </a:spcAft>
              <a:buSzPts val="1400"/>
              <a:buChar char="○"/>
            </a:pPr>
            <a:r>
              <a:rPr lang="en"/>
              <a:t>ClinVar </a:t>
            </a:r>
            <a:endParaRPr/>
          </a:p>
          <a:p>
            <a:pPr indent="-317500" lvl="1" marL="914400" rtl="0" algn="l">
              <a:spcBef>
                <a:spcPts val="0"/>
              </a:spcBef>
              <a:spcAft>
                <a:spcPts val="0"/>
              </a:spcAft>
              <a:buSzPts val="1400"/>
              <a:buChar char="○"/>
            </a:pPr>
            <a:r>
              <a:rPr lang="en"/>
              <a:t>Kaggle </a:t>
            </a:r>
            <a:endParaRPr/>
          </a:p>
          <a:p>
            <a:pPr indent="-317500" lvl="1" marL="914400" rtl="0" algn="l">
              <a:spcBef>
                <a:spcPts val="0"/>
              </a:spcBef>
              <a:spcAft>
                <a:spcPts val="0"/>
              </a:spcAft>
              <a:buSzPts val="1400"/>
              <a:buChar char="○"/>
            </a:pPr>
            <a:r>
              <a:rPr lang="en"/>
              <a:t>Uniprot</a:t>
            </a:r>
            <a:endParaRPr/>
          </a:p>
          <a:p>
            <a:pPr indent="-342900" lvl="0" marL="457200" rtl="0" algn="l">
              <a:spcBef>
                <a:spcPts val="0"/>
              </a:spcBef>
              <a:spcAft>
                <a:spcPts val="0"/>
              </a:spcAft>
              <a:buSzPts val="1800"/>
              <a:buChar char="●"/>
            </a:pPr>
            <a:r>
              <a:rPr lang="en"/>
              <a:t>Clip art</a:t>
            </a:r>
            <a:endParaRPr/>
          </a:p>
          <a:p>
            <a:pPr indent="-317500" lvl="1" marL="914400" rtl="0" algn="l">
              <a:spcBef>
                <a:spcPts val="0"/>
              </a:spcBef>
              <a:spcAft>
                <a:spcPts val="0"/>
              </a:spcAft>
              <a:buSzPts val="1400"/>
              <a:buChar char="○"/>
            </a:pPr>
            <a:r>
              <a:rPr lang="en" sz="1100" u="sng">
                <a:solidFill>
                  <a:schemeClr val="hlink"/>
                </a:solidFill>
                <a:hlinkClick r:id="rId3"/>
              </a:rPr>
              <a:t>https://www.springboard.com/blog/machine-learning-engineering/</a:t>
            </a:r>
            <a:endParaRPr/>
          </a:p>
          <a:p>
            <a:pPr indent="-317500" lvl="1" marL="914400" rtl="0" algn="l">
              <a:spcBef>
                <a:spcPts val="0"/>
              </a:spcBef>
              <a:spcAft>
                <a:spcPts val="0"/>
              </a:spcAft>
              <a:buSzPts val="1400"/>
              <a:buChar char="○"/>
            </a:pPr>
            <a:r>
              <a:rPr lang="en" sz="1100" u="sng">
                <a:solidFill>
                  <a:schemeClr val="hlink"/>
                </a:solidFill>
                <a:hlinkClick r:id="rId4"/>
              </a:rPr>
              <a:t>http://clipart-library.com/confused-cliparts.html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Testing - A Quick Background</a:t>
            </a:r>
            <a:endParaRPr/>
          </a:p>
        </p:txBody>
      </p:sp>
      <p:sp>
        <p:nvSpPr>
          <p:cNvPr id="61" name="Google Shape;61;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Reasons for genetic testing:</a:t>
            </a:r>
            <a:endParaRPr/>
          </a:p>
          <a:p>
            <a:pPr indent="-342900" lvl="1" marL="914400" rtl="0" algn="just">
              <a:lnSpc>
                <a:spcPct val="100000"/>
              </a:lnSpc>
              <a:spcBef>
                <a:spcPts val="0"/>
              </a:spcBef>
              <a:spcAft>
                <a:spcPts val="0"/>
              </a:spcAft>
              <a:buSzPts val="1800"/>
              <a:buChar char="○"/>
            </a:pPr>
            <a:r>
              <a:rPr lang="en" sz="1800"/>
              <a:t>Pre-emptive screening for inherited diseases </a:t>
            </a:r>
            <a:endParaRPr sz="1800"/>
          </a:p>
          <a:p>
            <a:pPr indent="-342900" lvl="1" marL="914400" rtl="0" algn="just">
              <a:lnSpc>
                <a:spcPct val="100000"/>
              </a:lnSpc>
              <a:spcBef>
                <a:spcPts val="0"/>
              </a:spcBef>
              <a:spcAft>
                <a:spcPts val="0"/>
              </a:spcAft>
              <a:buSzPts val="1800"/>
              <a:buChar char="○"/>
            </a:pPr>
            <a:r>
              <a:rPr lang="en" sz="1800"/>
              <a:t>Diagnosis confirmation</a:t>
            </a:r>
            <a:endParaRPr sz="1800"/>
          </a:p>
          <a:p>
            <a:pPr indent="-342900" lvl="0" marL="457200" rtl="0" algn="just">
              <a:lnSpc>
                <a:spcPct val="100000"/>
              </a:lnSpc>
              <a:spcBef>
                <a:spcPts val="0"/>
              </a:spcBef>
              <a:spcAft>
                <a:spcPts val="0"/>
              </a:spcAft>
              <a:buSzPts val="1800"/>
              <a:buChar char="●"/>
            </a:pPr>
            <a:r>
              <a:rPr lang="en"/>
              <a:t>Patient samples are sent to one or more labs to test for specific variants</a:t>
            </a:r>
            <a:endParaRPr/>
          </a:p>
          <a:p>
            <a:pPr indent="-342900" lvl="1" marL="914400" rtl="0" algn="just">
              <a:lnSpc>
                <a:spcPct val="100000"/>
              </a:lnSpc>
              <a:spcBef>
                <a:spcPts val="0"/>
              </a:spcBef>
              <a:spcAft>
                <a:spcPts val="0"/>
              </a:spcAft>
              <a:buSzPts val="1800"/>
              <a:buChar char="○"/>
            </a:pPr>
            <a:r>
              <a:rPr lang="en" sz="1800"/>
              <a:t>The result is scored on a 5-level scale as shown below:</a:t>
            </a:r>
            <a:endParaRPr sz="1800"/>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en"/>
              <a:t>Results guide treatment and healthcare planning </a:t>
            </a:r>
            <a:endParaRPr/>
          </a:p>
          <a:p>
            <a:pPr indent="0" lvl="0" marL="914400" rtl="0" algn="just">
              <a:lnSpc>
                <a:spcPct val="100000"/>
              </a:lnSpc>
              <a:spcBef>
                <a:spcPts val="0"/>
              </a:spcBef>
              <a:spcAft>
                <a:spcPts val="0"/>
              </a:spcAft>
              <a:buNone/>
            </a:pPr>
            <a:r>
              <a:t/>
            </a:r>
            <a:endParaRPr>
              <a:solidFill>
                <a:srgbClr val="000000"/>
              </a:solidFill>
            </a:endParaRPr>
          </a:p>
          <a:p>
            <a:pPr indent="0" lvl="0" marL="914400" rtl="0" algn="just">
              <a:lnSpc>
                <a:spcPct val="100000"/>
              </a:lnSpc>
              <a:spcBef>
                <a:spcPts val="0"/>
              </a:spcBef>
              <a:spcAft>
                <a:spcPts val="0"/>
              </a:spcAft>
              <a:buNone/>
            </a:pPr>
            <a:r>
              <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2008313" y="2571750"/>
            <a:ext cx="4652613" cy="40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1000"/>
                                        <p:tgtEl>
                                          <p:spTgt spid="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1000"/>
                                        <p:tgtEl>
                                          <p:spTgt spid="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1000"/>
                                        <p:tgtEl>
                                          <p:spTgt spid="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9" st="9"/>
                                            </p:txEl>
                                          </p:spTgt>
                                        </p:tgtEl>
                                        <p:attrNameLst>
                                          <p:attrName>style.visibility</p:attrName>
                                        </p:attrNameLst>
                                      </p:cBhvr>
                                      <p:to>
                                        <p:strVal val="visible"/>
                                      </p:to>
                                    </p:set>
                                    <p:animEffect filter="fade" transition="in">
                                      <p:cBhvr>
                                        <p:cTn dur="1000"/>
                                        <p:tgtEl>
                                          <p:spTgt spid="6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0" st="10"/>
                                            </p:txEl>
                                          </p:spTgt>
                                        </p:tgtEl>
                                        <p:attrNameLst>
                                          <p:attrName>style.visibility</p:attrName>
                                        </p:attrNameLst>
                                      </p:cBhvr>
                                      <p:to>
                                        <p:strVal val="visible"/>
                                      </p:to>
                                    </p:set>
                                    <p:animEffect filter="fade" transition="in">
                                      <p:cBhvr>
                                        <p:cTn dur="1000"/>
                                        <p:tgtEl>
                                          <p:spTgt spid="6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1" st="11"/>
                                            </p:txEl>
                                          </p:spTgt>
                                        </p:tgtEl>
                                        <p:attrNameLst>
                                          <p:attrName>style.visibility</p:attrName>
                                        </p:attrNameLst>
                                      </p:cBhvr>
                                      <p:to>
                                        <p:strVal val="visible"/>
                                      </p:to>
                                    </p:set>
                                    <p:animEffect filter="fade" transition="in">
                                      <p:cBhvr>
                                        <p:cTn dur="1000"/>
                                        <p:tgtEl>
                                          <p:spTgt spid="61">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8" name="Google Shape;68;p15"/>
          <p:cNvSpPr txBox="1"/>
          <p:nvPr>
            <p:ph idx="1" type="body"/>
          </p:nvPr>
        </p:nvSpPr>
        <p:spPr>
          <a:xfrm>
            <a:off x="311700" y="1152475"/>
            <a:ext cx="8520600" cy="239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large problem in genetic testing is that some mutations are consistently classified, while other mutations receive conflicting classifications when tested at different laboratories.</a:t>
            </a:r>
            <a:endParaRPr/>
          </a:p>
          <a:p>
            <a:pPr indent="-342900" lvl="0" marL="457200" rtl="0" algn="l">
              <a:spcBef>
                <a:spcPts val="0"/>
              </a:spcBef>
              <a:spcAft>
                <a:spcPts val="0"/>
              </a:spcAft>
              <a:buSzPts val="1800"/>
              <a:buChar char="●"/>
            </a:pPr>
            <a:r>
              <a:rPr lang="en"/>
              <a:t>What makes a genetic variant more prone to be conflictingly classified versus consistently classified?  Given the features of a variant, can we predict if it will be conflictingly classified?</a:t>
            </a:r>
            <a:endParaRPr/>
          </a:p>
          <a:p>
            <a:pPr indent="0" lvl="0" marL="0" rtl="0" algn="l">
              <a:spcBef>
                <a:spcPts val="1600"/>
              </a:spcBef>
              <a:spcAft>
                <a:spcPts val="1600"/>
              </a:spcAft>
              <a:buNone/>
            </a:pPr>
            <a:r>
              <a:t/>
            </a:r>
            <a:endParaRPr>
              <a:solidFill>
                <a:srgbClr val="000000"/>
              </a:solidFill>
            </a:endParaRPr>
          </a:p>
        </p:txBody>
      </p:sp>
      <p:pic>
        <p:nvPicPr>
          <p:cNvPr id="69" name="Google Shape;69;p15"/>
          <p:cNvPicPr preferRelativeResize="0"/>
          <p:nvPr/>
        </p:nvPicPr>
        <p:blipFill>
          <a:blip r:embed="rId3">
            <a:alphaModFix/>
          </a:blip>
          <a:stretch>
            <a:fillRect/>
          </a:stretch>
        </p:blipFill>
        <p:spPr>
          <a:xfrm>
            <a:off x="3536163" y="3135575"/>
            <a:ext cx="2071675" cy="182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5" name="Google Shape;75;p16"/>
          <p:cNvSpPr txBox="1"/>
          <p:nvPr>
            <p:ph idx="1" type="body"/>
          </p:nvPr>
        </p:nvSpPr>
        <p:spPr>
          <a:xfrm>
            <a:off x="311700" y="1130650"/>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t>Kaggle competition dataset (</a:t>
            </a:r>
            <a:r>
              <a:rPr lang="en" u="sng">
                <a:solidFill>
                  <a:srgbClr val="6FA8DC"/>
                </a:solidFill>
                <a:hlinkClick r:id="rId3"/>
              </a:rPr>
              <a:t>https://www.kaggle.com/kevinarvai/clinvar-conflicting</a:t>
            </a:r>
            <a:r>
              <a:rPr lang="en"/>
              <a:t>)</a:t>
            </a:r>
            <a:endParaRPr/>
          </a:p>
          <a:p>
            <a:pPr indent="-317500" lvl="1" marL="914400" rtl="0" algn="l">
              <a:lnSpc>
                <a:spcPct val="100000"/>
              </a:lnSpc>
              <a:spcBef>
                <a:spcPts val="0"/>
              </a:spcBef>
              <a:spcAft>
                <a:spcPts val="0"/>
              </a:spcAft>
              <a:buClr>
                <a:srgbClr val="000000"/>
              </a:buClr>
              <a:buSzPts val="1400"/>
              <a:buChar char="○"/>
            </a:pPr>
            <a:r>
              <a:rPr lang="en"/>
              <a:t>Originally from ClinVar database</a:t>
            </a:r>
            <a:r>
              <a:rPr lang="en">
                <a:solidFill>
                  <a:srgbClr val="000000"/>
                </a:solidFill>
              </a:rPr>
              <a:t> (</a:t>
            </a:r>
            <a:r>
              <a:rPr lang="en" u="sng">
                <a:solidFill>
                  <a:srgbClr val="6FA8DC"/>
                </a:solidFill>
                <a:hlinkClick r:id="rId4"/>
              </a:rPr>
              <a:t>https://www.ncbi.nlm.nih.gov/clinvar/</a:t>
            </a:r>
            <a:r>
              <a:rPr lang="en">
                <a:solidFill>
                  <a:srgbClr val="000000"/>
                </a:solidFill>
              </a:rPr>
              <a:t>)</a:t>
            </a:r>
            <a:endParaRPr>
              <a:solidFill>
                <a:srgbClr val="000000"/>
              </a:solidFill>
            </a:endParaRPr>
          </a:p>
          <a:p>
            <a:pPr indent="-342900" lvl="0" marL="457200" rtl="0" algn="l">
              <a:lnSpc>
                <a:spcPct val="100000"/>
              </a:lnSpc>
              <a:spcBef>
                <a:spcPts val="0"/>
              </a:spcBef>
              <a:spcAft>
                <a:spcPts val="0"/>
              </a:spcAft>
              <a:buSzPts val="1800"/>
              <a:buChar char="●"/>
            </a:pPr>
            <a:r>
              <a:rPr lang="en"/>
              <a:t>Uniprot dataset</a:t>
            </a:r>
            <a:endParaRPr/>
          </a:p>
          <a:p>
            <a:pPr indent="-317500" lvl="1" marL="914400" rtl="0" algn="l">
              <a:lnSpc>
                <a:spcPct val="100000"/>
              </a:lnSpc>
              <a:spcBef>
                <a:spcPts val="0"/>
              </a:spcBef>
              <a:spcAft>
                <a:spcPts val="0"/>
              </a:spcAft>
              <a:buClr>
                <a:srgbClr val="000000"/>
              </a:buClr>
              <a:buSzPts val="1400"/>
              <a:buChar char="○"/>
            </a:pPr>
            <a:r>
              <a:rPr lang="en"/>
              <a:t>Pulled from</a:t>
            </a:r>
            <a:r>
              <a:rPr lang="en">
                <a:solidFill>
                  <a:srgbClr val="000000"/>
                </a:solidFill>
              </a:rPr>
              <a:t> </a:t>
            </a:r>
            <a:r>
              <a:rPr lang="en" u="sng">
                <a:solidFill>
                  <a:srgbClr val="6FA8DC"/>
                </a:solidFill>
                <a:hlinkClick r:id="rId5"/>
              </a:rPr>
              <a:t>https://www.uniprot.org/</a:t>
            </a:r>
            <a:r>
              <a:rPr lang="en">
                <a:solidFill>
                  <a:srgbClr val="000000"/>
                </a:solidFill>
              </a:rPr>
              <a:t> </a:t>
            </a:r>
            <a:r>
              <a:rPr lang="en"/>
              <a:t>using a custom search </a:t>
            </a:r>
            <a:endParaRPr/>
          </a:p>
          <a:p>
            <a:pPr indent="0" lvl="0" marL="457200" rtl="0" algn="l">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65,188 entries</a:t>
            </a:r>
            <a:endParaRPr/>
          </a:p>
          <a:p>
            <a:pPr indent="-342900" lvl="0" marL="457200" rtl="0" algn="l">
              <a:spcBef>
                <a:spcPts val="0"/>
              </a:spcBef>
              <a:spcAft>
                <a:spcPts val="0"/>
              </a:spcAft>
              <a:buSzPts val="1800"/>
              <a:buChar char="●"/>
            </a:pPr>
            <a:r>
              <a:rPr lang="en"/>
              <a:t>61 numerical features</a:t>
            </a:r>
            <a:endParaRPr/>
          </a:p>
          <a:p>
            <a:pPr indent="-342900" lvl="0" marL="457200" rtl="0" algn="l">
              <a:spcBef>
                <a:spcPts val="0"/>
              </a:spcBef>
              <a:spcAft>
                <a:spcPts val="0"/>
              </a:spcAft>
              <a:buSzPts val="1800"/>
              <a:buChar char="●"/>
            </a:pPr>
            <a:r>
              <a:rPr lang="en"/>
              <a:t>2 classes:</a:t>
            </a:r>
            <a:endParaRPr/>
          </a:p>
          <a:p>
            <a:pPr indent="-317500" lvl="1" marL="914400" rtl="0" algn="l">
              <a:spcBef>
                <a:spcPts val="0"/>
              </a:spcBef>
              <a:spcAft>
                <a:spcPts val="0"/>
              </a:spcAft>
              <a:buClr>
                <a:srgbClr val="3D85C6"/>
              </a:buClr>
              <a:buSzPts val="1400"/>
              <a:buChar char="○"/>
            </a:pPr>
            <a:r>
              <a:rPr lang="en">
                <a:solidFill>
                  <a:srgbClr val="3D85C6"/>
                </a:solidFill>
              </a:rPr>
              <a:t>0 = consistently classified</a:t>
            </a:r>
            <a:endParaRPr>
              <a:solidFill>
                <a:srgbClr val="3D85C6"/>
              </a:solidFill>
            </a:endParaRPr>
          </a:p>
          <a:p>
            <a:pPr indent="-317500" lvl="1" marL="914400" rtl="0" algn="l">
              <a:spcBef>
                <a:spcPts val="0"/>
              </a:spcBef>
              <a:spcAft>
                <a:spcPts val="0"/>
              </a:spcAft>
              <a:buClr>
                <a:srgbClr val="A61C00"/>
              </a:buClr>
              <a:buSzPts val="1400"/>
              <a:buChar char="○"/>
            </a:pPr>
            <a:r>
              <a:rPr lang="en">
                <a:solidFill>
                  <a:srgbClr val="A61C00"/>
                </a:solidFill>
              </a:rPr>
              <a:t>1 = conflictingly classified</a:t>
            </a:r>
            <a:endParaRPr>
              <a:solidFill>
                <a:srgbClr val="A61C00"/>
              </a:solidFill>
            </a:endParaRPr>
          </a:p>
          <a:p>
            <a:pPr indent="-317500" lvl="1" marL="914400" rtl="0" algn="l">
              <a:spcBef>
                <a:spcPts val="0"/>
              </a:spcBef>
              <a:spcAft>
                <a:spcPts val="0"/>
              </a:spcAft>
              <a:buSzPts val="1400"/>
              <a:buChar char="○"/>
            </a:pPr>
            <a:r>
              <a:rPr lang="en"/>
              <a:t>Class imbalance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5653525" y="1152478"/>
            <a:ext cx="2865368"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continued</a:t>
            </a:r>
            <a:endParaRPr/>
          </a:p>
        </p:txBody>
      </p:sp>
      <p:sp>
        <p:nvSpPr>
          <p:cNvPr id="88" name="Google Shape;88;p18"/>
          <p:cNvSpPr txBox="1"/>
          <p:nvPr>
            <p:ph idx="1" type="body"/>
          </p:nvPr>
        </p:nvSpPr>
        <p:spPr>
          <a:xfrm>
            <a:off x="311700" y="1152475"/>
            <a:ext cx="362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types of genes are represented in this dataset?</a:t>
            </a:r>
            <a:endParaRPr/>
          </a:p>
        </p:txBody>
      </p:sp>
      <p:pic>
        <p:nvPicPr>
          <p:cNvPr id="89" name="Google Shape;89;p18"/>
          <p:cNvPicPr preferRelativeResize="0"/>
          <p:nvPr/>
        </p:nvPicPr>
        <p:blipFill>
          <a:blip r:embed="rId3">
            <a:alphaModFix/>
          </a:blip>
          <a:stretch>
            <a:fillRect/>
          </a:stretch>
        </p:blipFill>
        <p:spPr>
          <a:xfrm>
            <a:off x="3527700" y="160425"/>
            <a:ext cx="5079825" cy="2320375"/>
          </a:xfrm>
          <a:prstGeom prst="rect">
            <a:avLst/>
          </a:prstGeom>
          <a:noFill/>
          <a:ln>
            <a:noFill/>
          </a:ln>
        </p:spPr>
      </p:pic>
      <p:pic>
        <p:nvPicPr>
          <p:cNvPr id="90" name="Google Shape;90;p18"/>
          <p:cNvPicPr preferRelativeResize="0"/>
          <p:nvPr/>
        </p:nvPicPr>
        <p:blipFill>
          <a:blip r:embed="rId4">
            <a:alphaModFix/>
          </a:blip>
          <a:stretch>
            <a:fillRect/>
          </a:stretch>
        </p:blipFill>
        <p:spPr>
          <a:xfrm>
            <a:off x="2982300" y="2514100"/>
            <a:ext cx="5962574" cy="247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continued</a:t>
            </a:r>
            <a:endParaRPr/>
          </a:p>
        </p:txBody>
      </p:sp>
      <p:pic>
        <p:nvPicPr>
          <p:cNvPr id="96" name="Google Shape;96;p19"/>
          <p:cNvPicPr preferRelativeResize="0"/>
          <p:nvPr/>
        </p:nvPicPr>
        <p:blipFill>
          <a:blip r:embed="rId3">
            <a:alphaModFix/>
          </a:blip>
          <a:stretch>
            <a:fillRect/>
          </a:stretch>
        </p:blipFill>
        <p:spPr>
          <a:xfrm>
            <a:off x="989975" y="1504601"/>
            <a:ext cx="3386325" cy="1551475"/>
          </a:xfrm>
          <a:prstGeom prst="rect">
            <a:avLst/>
          </a:prstGeom>
          <a:noFill/>
          <a:ln>
            <a:noFill/>
          </a:ln>
        </p:spPr>
      </p:pic>
      <p:pic>
        <p:nvPicPr>
          <p:cNvPr id="97" name="Google Shape;97;p19"/>
          <p:cNvPicPr preferRelativeResize="0"/>
          <p:nvPr/>
        </p:nvPicPr>
        <p:blipFill>
          <a:blip r:embed="rId4">
            <a:alphaModFix/>
          </a:blip>
          <a:stretch>
            <a:fillRect/>
          </a:stretch>
        </p:blipFill>
        <p:spPr>
          <a:xfrm>
            <a:off x="5474675" y="1873725"/>
            <a:ext cx="3440725" cy="2393914"/>
          </a:xfrm>
          <a:prstGeom prst="rect">
            <a:avLst/>
          </a:prstGeom>
          <a:noFill/>
          <a:ln>
            <a:noFill/>
          </a:ln>
        </p:spPr>
      </p:pic>
      <p:sp>
        <p:nvSpPr>
          <p:cNvPr id="98" name="Google Shape;98;p19"/>
          <p:cNvSpPr txBox="1"/>
          <p:nvPr>
            <p:ph idx="1" type="body"/>
          </p:nvPr>
        </p:nvSpPr>
        <p:spPr>
          <a:xfrm>
            <a:off x="311700" y="1152475"/>
            <a:ext cx="806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Are particular genetic variant features observed disparately in one class versus the other?</a:t>
            </a:r>
            <a:endParaRPr/>
          </a:p>
        </p:txBody>
      </p:sp>
      <p:pic>
        <p:nvPicPr>
          <p:cNvPr id="99" name="Google Shape;99;p19"/>
          <p:cNvPicPr preferRelativeResize="0"/>
          <p:nvPr/>
        </p:nvPicPr>
        <p:blipFill>
          <a:blip r:embed="rId5">
            <a:alphaModFix/>
          </a:blip>
          <a:stretch>
            <a:fillRect/>
          </a:stretch>
        </p:blipFill>
        <p:spPr>
          <a:xfrm>
            <a:off x="1412500" y="3147950"/>
            <a:ext cx="2541274" cy="199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Binary classification problem</a:t>
            </a:r>
            <a:endParaRPr/>
          </a:p>
          <a:p>
            <a:pPr indent="-342900" lvl="0" marL="457200" rtl="0" algn="l">
              <a:spcBef>
                <a:spcPts val="0"/>
              </a:spcBef>
              <a:spcAft>
                <a:spcPts val="0"/>
              </a:spcAft>
              <a:buSzPts val="1800"/>
              <a:buChar char="●"/>
            </a:pPr>
            <a:r>
              <a:rPr lang="en"/>
              <a:t>Four classifiers chosen:</a:t>
            </a:r>
            <a:endParaRPr/>
          </a:p>
          <a:p>
            <a:pPr indent="-317500" lvl="1" marL="914400" rtl="0" algn="l">
              <a:spcBef>
                <a:spcPts val="0"/>
              </a:spcBef>
              <a:spcAft>
                <a:spcPts val="0"/>
              </a:spcAft>
              <a:buSzPts val="1400"/>
              <a:buChar char="○"/>
            </a:pPr>
            <a:r>
              <a:rPr lang="en"/>
              <a:t>Logistic Regression</a:t>
            </a:r>
            <a:endParaRPr/>
          </a:p>
          <a:p>
            <a:pPr indent="-317500" lvl="1" marL="914400" rtl="0" algn="l">
              <a:spcBef>
                <a:spcPts val="0"/>
              </a:spcBef>
              <a:spcAft>
                <a:spcPts val="0"/>
              </a:spcAft>
              <a:buSzPts val="1400"/>
              <a:buChar char="○"/>
            </a:pPr>
            <a:r>
              <a:rPr lang="en"/>
              <a:t>Decision Tree Classifier</a:t>
            </a:r>
            <a:endParaRPr/>
          </a:p>
          <a:p>
            <a:pPr indent="-317500" lvl="1" marL="914400" rtl="0" algn="l">
              <a:spcBef>
                <a:spcPts val="0"/>
              </a:spcBef>
              <a:spcAft>
                <a:spcPts val="0"/>
              </a:spcAft>
              <a:buSzPts val="1400"/>
              <a:buChar char="○"/>
            </a:pPr>
            <a:r>
              <a:rPr lang="en"/>
              <a:t>Random Forest Classifier</a:t>
            </a:r>
            <a:endParaRPr/>
          </a:p>
          <a:p>
            <a:pPr indent="-317500" lvl="1" marL="914400" rtl="0" algn="l">
              <a:spcBef>
                <a:spcPts val="0"/>
              </a:spcBef>
              <a:spcAft>
                <a:spcPts val="0"/>
              </a:spcAft>
              <a:buSzPts val="1400"/>
              <a:buChar char="○"/>
            </a:pPr>
            <a:r>
              <a:rPr lang="en"/>
              <a:t>XGBoost Classifier</a:t>
            </a:r>
            <a:endParaRPr/>
          </a:p>
          <a:p>
            <a:pPr indent="0" lvl="0" marL="457200" rtl="0" algn="l">
              <a:spcBef>
                <a:spcPts val="1600"/>
              </a:spcBef>
              <a:spcAft>
                <a:spcPts val="1600"/>
              </a:spcAft>
              <a:buNone/>
            </a:pPr>
            <a:r>
              <a:t/>
            </a:r>
            <a:endParaRPr>
              <a:solidFill>
                <a:srgbClr val="000000"/>
              </a:solidFill>
            </a:endParaRPr>
          </a:p>
        </p:txBody>
      </p:sp>
      <p:pic>
        <p:nvPicPr>
          <p:cNvPr id="106" name="Google Shape;106;p20"/>
          <p:cNvPicPr preferRelativeResize="0"/>
          <p:nvPr/>
        </p:nvPicPr>
        <p:blipFill>
          <a:blip r:embed="rId3">
            <a:alphaModFix/>
          </a:blip>
          <a:stretch>
            <a:fillRect/>
          </a:stretch>
        </p:blipFill>
        <p:spPr>
          <a:xfrm>
            <a:off x="2276700" y="2940476"/>
            <a:ext cx="4590600" cy="187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Validation Methods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sklearn methods:</a:t>
            </a:r>
            <a:endParaRPr/>
          </a:p>
          <a:p>
            <a:pPr indent="-323850" lvl="1" marL="914400" rtl="0" algn="l">
              <a:spcBef>
                <a:spcPts val="0"/>
              </a:spcBef>
              <a:spcAft>
                <a:spcPts val="0"/>
              </a:spcAft>
              <a:buSzPts val="1500"/>
              <a:buChar char="○"/>
            </a:pPr>
            <a:r>
              <a:rPr lang="en" sz="1500"/>
              <a:t>GridSearchCV</a:t>
            </a:r>
            <a:endParaRPr sz="1500"/>
          </a:p>
          <a:p>
            <a:pPr indent="-323850" lvl="1" marL="914400" rtl="0" algn="l">
              <a:spcBef>
                <a:spcPts val="0"/>
              </a:spcBef>
              <a:spcAft>
                <a:spcPts val="0"/>
              </a:spcAft>
              <a:buSzPts val="1500"/>
              <a:buChar char="○"/>
            </a:pPr>
            <a:r>
              <a:rPr lang="en" sz="1500"/>
              <a:t>RandomizedSearchCV</a:t>
            </a:r>
            <a:endParaRPr sz="1500"/>
          </a:p>
          <a:p>
            <a:pPr indent="-342900" lvl="0" marL="457200" rtl="0" algn="l">
              <a:spcBef>
                <a:spcPts val="0"/>
              </a:spcBef>
              <a:spcAft>
                <a:spcPts val="0"/>
              </a:spcAft>
              <a:buSzPts val="1800"/>
              <a:buChar char="●"/>
            </a:pPr>
            <a:r>
              <a:rPr lang="en"/>
              <a:t>Choosing a scoring metric:</a:t>
            </a:r>
            <a:endParaRPr/>
          </a:p>
          <a:p>
            <a:pPr indent="-323850" lvl="1" marL="1371600" rtl="0" algn="l">
              <a:spcBef>
                <a:spcPts val="0"/>
              </a:spcBef>
              <a:spcAft>
                <a:spcPts val="0"/>
              </a:spcAft>
              <a:buSzPts val="1500"/>
              <a:buChar char="○"/>
            </a:pPr>
            <a:r>
              <a:rPr lang="en" sz="1500"/>
              <a:t>‘f1’</a:t>
            </a:r>
            <a:endParaRPr sz="1500"/>
          </a:p>
          <a:p>
            <a:pPr indent="-323850" lvl="1" marL="1371600" rtl="0" algn="l">
              <a:spcBef>
                <a:spcPts val="0"/>
              </a:spcBef>
              <a:spcAft>
                <a:spcPts val="0"/>
              </a:spcAft>
              <a:buSzPts val="1500"/>
              <a:buChar char="○"/>
            </a:pPr>
            <a:r>
              <a:rPr lang="en" sz="1500"/>
              <a:t>‘accuracy’</a:t>
            </a:r>
            <a:endParaRPr sz="1500"/>
          </a:p>
          <a:p>
            <a:pPr indent="-323850" lvl="1" marL="1371600" rtl="0" algn="l">
              <a:spcBef>
                <a:spcPts val="0"/>
              </a:spcBef>
              <a:spcAft>
                <a:spcPts val="0"/>
              </a:spcAft>
              <a:buSzPts val="1500"/>
              <a:buChar char="○"/>
            </a:pPr>
            <a:r>
              <a:rPr lang="en" sz="1500"/>
              <a:t>‘Balanced_accuracy’</a:t>
            </a:r>
            <a:endParaRPr sz="1500"/>
          </a:p>
          <a:p>
            <a:pPr indent="-342900" lvl="0" marL="457200" rtl="0" algn="l">
              <a:spcBef>
                <a:spcPts val="0"/>
              </a:spcBef>
              <a:spcAft>
                <a:spcPts val="0"/>
              </a:spcAft>
              <a:buSzPts val="1800"/>
              <a:buChar char="●"/>
            </a:pPr>
            <a:r>
              <a:rPr lang="en"/>
              <a:t>Future: Bayesian optimization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