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3.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7315200" cy="96012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20036">
          <p15:clr>
            <a:srgbClr val="A4A3A4"/>
          </p15:clr>
        </p15:guide>
        <p15:guide id="8">
          <p15:clr>
            <a:srgbClr val="A4A3A4"/>
          </p15:clr>
        </p15:guide>
      </p15:sldGuideLst>
    </p:ext>
    <p:ext uri="{2D200454-40CA-4A62-9FC3-DE9A4176ACB9}">
      <p15:notesGuideLst xmlns:p15="http://schemas.microsoft.com/office/powerpoint/2012/main" xmlns="">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618" autoAdjust="0"/>
    <p:restoredTop sz="96094" autoAdjust="0"/>
  </p:normalViewPr>
  <p:slideViewPr>
    <p:cSldViewPr snapToGrid="0" snapToObjects="1" showGuides="1">
      <p:cViewPr>
        <p:scale>
          <a:sx n="37" d="100"/>
          <a:sy n="37" d="100"/>
        </p:scale>
        <p:origin x="-472" y="-96"/>
      </p:cViewPr>
      <p:guideLst>
        <p:guide orient="horz" pos="3318"/>
        <p:guide orient="horz" pos="288"/>
        <p:guide orient="horz" pos="20160"/>
        <p:guide orient="horz"/>
        <p:guide orient="horz" pos="20036"/>
        <p:guide pos="581"/>
        <p:guide pos="27069"/>
        <p:guide/>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158C5BC-9A70-462C-B28D-9600239EAC64}" type="datetimeFigureOut">
              <a:rPr lang="en-US" smtClean="0"/>
              <a:pPr/>
              <a:t>12/5/16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12/5/16</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03831"/>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1"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333786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6" y="467409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39" y="5503831"/>
            <a:ext cx="10048874"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467409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467409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5503831"/>
            <a:ext cx="10047018"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339808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7" y="14136752"/>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480475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7" y="25558796"/>
            <a:ext cx="10052050"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8" y="14076902"/>
            <a:ext cx="10056813" cy="846363"/>
          </a:xfrm>
          <a:prstGeom prst="rect">
            <a:avLst/>
          </a:prstGeom>
        </p:spPr>
        <p:txBody>
          <a:bodyPr wrap="square" lIns="228589" tIns="228589" rIns="228589" bIns="228589">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5582573"/>
            <a:ext cx="10056813"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4719215"/>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4414110"/>
            <a:ext cx="1005840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3582861"/>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4719215"/>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5582573"/>
            <a:ext cx="10047018"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364308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4381750"/>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040224"/>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5807122"/>
            <a:ext cx="10052050" cy="846363"/>
          </a:xfrm>
          <a:prstGeom prst="rect">
            <a:avLst/>
          </a:prstGeom>
        </p:spPr>
        <p:txBody>
          <a:bodyPr wrap="square" lIns="228589" tIns="228589" rIns="228589" bIns="228589">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5932593" y="3721583"/>
            <a:ext cx="31998968" cy="811493"/>
          </a:xfrm>
          <a:prstGeom prst="rect">
            <a:avLst/>
          </a:prstGeom>
        </p:spPr>
        <p:txBody>
          <a:bodyPr>
            <a:normAutofit/>
          </a:bodyPr>
          <a:lstStyle>
            <a:lvl1pPr marL="0" indent="0" algn="ctr">
              <a:buFontTx/>
              <a:buNone/>
              <a:defRPr sz="4400">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5" name="Text Placeholder 76"/>
          <p:cNvSpPr>
            <a:spLocks noGrp="1"/>
          </p:cNvSpPr>
          <p:nvPr>
            <p:ph type="body" sz="quarter" idx="151" hasCustomPrompt="1"/>
          </p:nvPr>
        </p:nvSpPr>
        <p:spPr>
          <a:xfrm>
            <a:off x="5932593" y="2783331"/>
            <a:ext cx="31998968" cy="1280160"/>
          </a:xfrm>
          <a:prstGeom prst="rect">
            <a:avLst/>
          </a:prstGeom>
        </p:spPr>
        <p:txBody>
          <a:bodyPr anchor="t" anchorCtr="1">
            <a:normAutofit/>
          </a:bodyPr>
          <a:lstStyle>
            <a:lvl1pPr marL="0" indent="0" algn="ctr">
              <a:buFontTx/>
              <a:buNone/>
              <a:defRPr sz="6000" b="1">
                <a:solidFill>
                  <a:schemeClr val="tx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6" name="Text Placeholder 76"/>
          <p:cNvSpPr>
            <a:spLocks noGrp="1"/>
          </p:cNvSpPr>
          <p:nvPr>
            <p:ph type="body" sz="quarter" idx="153" hasCustomPrompt="1"/>
          </p:nvPr>
        </p:nvSpPr>
        <p:spPr>
          <a:xfrm>
            <a:off x="5932593" y="580113"/>
            <a:ext cx="31998968" cy="1637973"/>
          </a:xfrm>
          <a:prstGeom prst="rect">
            <a:avLst/>
          </a:prstGeom>
        </p:spPr>
        <p:txBody>
          <a:bodyPr anchor="t" anchorCtr="1">
            <a:normAutofit/>
          </a:bodyPr>
          <a:lstStyle>
            <a:lvl1pPr marL="0" indent="0" algn="ctr">
              <a:buFontTx/>
              <a:buNone/>
              <a:defRPr sz="115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922338"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2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2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3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3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5" name="Group 64"/>
          <p:cNvGrpSpPr/>
          <p:nvPr userDrawn="1"/>
        </p:nvGrpSpPr>
        <p:grpSpPr>
          <a:xfrm>
            <a:off x="-14192" y="1382"/>
            <a:ext cx="43905392" cy="4572641"/>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63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63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63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63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9" name="Group 78"/>
          <p:cNvGrpSpPr/>
          <p:nvPr userDrawn="1"/>
        </p:nvGrpSpPr>
        <p:grpSpPr>
          <a:xfrm>
            <a:off x="-14192" y="1382"/>
            <a:ext cx="43905392" cy="4572641"/>
            <a:chOff x="-14192" y="1382"/>
            <a:chExt cx="27451941" cy="4572641"/>
          </a:xfrm>
        </p:grpSpPr>
        <p:sp>
          <p:nvSpPr>
            <p:cNvPr id="8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9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65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65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65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65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7" name="Rounded Rectangle 36"/>
          <p:cNvSpPr/>
          <p:nvPr userDrawn="1"/>
        </p:nvSpPr>
        <p:spPr>
          <a:xfrm>
            <a:off x="922338"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288358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72" name="Group 71"/>
          <p:cNvGrpSpPr/>
          <p:nvPr userDrawn="1"/>
        </p:nvGrpSpPr>
        <p:grpSpPr>
          <a:xfrm>
            <a:off x="-14192" y="1382"/>
            <a:ext cx="43905392" cy="4572641"/>
            <a:chOff x="-14192" y="1382"/>
            <a:chExt cx="27451941" cy="4572641"/>
          </a:xfrm>
        </p:grpSpPr>
        <p:sp>
          <p:nvSpPr>
            <p:cNvPr id="73"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4883"/>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8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nwmissouri.edu/international/northwest.htm" TargetMode="External"/><Relationship Id="rId4" Type="http://schemas.openxmlformats.org/officeDocument/2006/relationships/hyperlink" Target="https://www.ncdc.noaa.gov/oa/climate/ghcn-daily/" TargetMode="External"/><Relationship Id="rId5" Type="http://schemas.openxmlformats.org/officeDocument/2006/relationships/hyperlink" Target="ftp://ftp.ncdc.noaa.gov/pub/data/ghcn/daily/" TargetMode="External"/><Relationship Id="rId6" Type="http://schemas.openxmlformats.org/officeDocument/2006/relationships/image" Target="../media/image11.gif"/><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 Placeholder 97"/>
          <p:cNvSpPr>
            <a:spLocks noGrp="1"/>
          </p:cNvSpPr>
          <p:nvPr>
            <p:ph type="body" sz="quarter" idx="20"/>
          </p:nvPr>
        </p:nvSpPr>
        <p:spPr>
          <a:xfrm>
            <a:off x="922338" y="8730023"/>
            <a:ext cx="13573125" cy="14988714"/>
          </a:xfrm>
        </p:spPr>
        <p:txBody>
          <a:bodyPr/>
          <a:lstStyle/>
          <a:p>
            <a:pPr marL="342900" indent="-342900" algn="just">
              <a:buFont typeface="Arial" panose="020B0604020202020204" pitchFamily="34" charset="0"/>
              <a:buChar char="•"/>
            </a:pPr>
            <a:r>
              <a:rPr lang="en-US" b="0" u="none" dirty="0" smtClean="0">
                <a:latin typeface="Trebuchet MS"/>
                <a:cs typeface="Trebuchet MS"/>
              </a:rPr>
              <a:t>To </a:t>
            </a:r>
            <a:r>
              <a:rPr lang="en-US" b="0" u="none" dirty="0">
                <a:latin typeface="Trebuchet MS"/>
                <a:cs typeface="Trebuchet MS"/>
              </a:rPr>
              <a:t>predict the annual rainfall of Missouri state based on past </a:t>
            </a:r>
            <a:r>
              <a:rPr lang="en-US" b="0" u="none" dirty="0" smtClean="0">
                <a:latin typeface="Trebuchet MS"/>
                <a:cs typeface="Trebuchet MS"/>
              </a:rPr>
              <a:t>years(1883 – 2016) </a:t>
            </a:r>
            <a:r>
              <a:rPr lang="en-US" b="0" u="none" dirty="0">
                <a:latin typeface="Trebuchet MS"/>
                <a:cs typeface="Trebuchet MS"/>
              </a:rPr>
              <a:t>weather data of Missouri and it’s neighboring states which share most of the </a:t>
            </a:r>
            <a:r>
              <a:rPr lang="en-US" b="0" u="none" dirty="0" smtClean="0">
                <a:latin typeface="Trebuchet MS"/>
                <a:cs typeface="Trebuchet MS"/>
              </a:rPr>
              <a:t>boundaries such as Iowa, Kansas, Illinois and Arkansas. </a:t>
            </a:r>
            <a:r>
              <a:rPr lang="en-US" b="0" u="none" dirty="0">
                <a:latin typeface="Trebuchet MS"/>
                <a:cs typeface="Trebuchet MS"/>
              </a:rPr>
              <a:t>The dataset is obtained from the NOAA </a:t>
            </a:r>
            <a:r>
              <a:rPr lang="en-US" b="0" u="none" dirty="0" smtClean="0">
                <a:latin typeface="Trebuchet MS"/>
                <a:cs typeface="Trebuchet MS"/>
              </a:rPr>
              <a:t>website and data cleanup is done to combine all monthly observations in one dataset.</a:t>
            </a:r>
          </a:p>
          <a:p>
            <a:pPr marL="342900" indent="-342900" algn="just">
              <a:buFont typeface="Arial" panose="020B0604020202020204" pitchFamily="34" charset="0"/>
              <a:buChar char="•"/>
            </a:pPr>
            <a:r>
              <a:rPr lang="en-US" b="0" u="none" dirty="0" smtClean="0">
                <a:latin typeface="Trebuchet MS"/>
                <a:cs typeface="Trebuchet MS"/>
              </a:rPr>
              <a:t>The </a:t>
            </a:r>
            <a:r>
              <a:rPr lang="en-US" b="0" u="none" dirty="0">
                <a:latin typeface="Trebuchet MS"/>
                <a:cs typeface="Trebuchet MS"/>
              </a:rPr>
              <a:t>dataset that we have taken has 10 </a:t>
            </a:r>
            <a:r>
              <a:rPr lang="en-US" b="0" u="none" dirty="0" smtClean="0">
                <a:latin typeface="Trebuchet MS"/>
                <a:cs typeface="Trebuchet MS"/>
              </a:rPr>
              <a:t>predictors [Year, month, latitude, longitude, elevation, TMAX, TMIN,TOBS,SNOW,SNWD] </a:t>
            </a:r>
            <a:r>
              <a:rPr lang="en-US" b="0" u="none" dirty="0">
                <a:latin typeface="Trebuchet MS"/>
                <a:cs typeface="Trebuchet MS"/>
              </a:rPr>
              <a:t>which can be used to predict the rainfall. We have used best subset selection method along with cross validation to select the </a:t>
            </a:r>
            <a:r>
              <a:rPr lang="en-US" b="0" u="none" dirty="0" smtClean="0">
                <a:latin typeface="Trebuchet MS"/>
                <a:cs typeface="Trebuchet MS"/>
              </a:rPr>
              <a:t>most relevant subset </a:t>
            </a:r>
            <a:r>
              <a:rPr lang="en-US" b="0" u="none" dirty="0">
                <a:latin typeface="Trebuchet MS"/>
                <a:cs typeface="Trebuchet MS"/>
              </a:rPr>
              <a:t>of predictors. Best subset  selection method </a:t>
            </a:r>
            <a:r>
              <a:rPr lang="en-US" b="0" u="none" dirty="0" smtClean="0">
                <a:latin typeface="Trebuchet MS"/>
                <a:cs typeface="Trebuchet MS"/>
              </a:rPr>
              <a:t>has given lowest cv error for 10 predictors selection, however </a:t>
            </a:r>
            <a:r>
              <a:rPr lang="en-US" b="0" u="none" dirty="0">
                <a:latin typeface="Trebuchet MS"/>
                <a:cs typeface="Trebuchet MS"/>
              </a:rPr>
              <a:t>as we have observed the cv errors for all the subset predictor </a:t>
            </a:r>
            <a:r>
              <a:rPr lang="en-US" b="0" u="none" dirty="0" smtClean="0">
                <a:latin typeface="Trebuchet MS"/>
                <a:cs typeface="Trebuchet MS"/>
              </a:rPr>
              <a:t>models, </a:t>
            </a:r>
            <a:r>
              <a:rPr lang="en-US" b="0" u="none" dirty="0">
                <a:latin typeface="Trebuchet MS"/>
                <a:cs typeface="Trebuchet MS"/>
              </a:rPr>
              <a:t>the cv errors are consistent for predictors beyond </a:t>
            </a:r>
            <a:r>
              <a:rPr lang="en-US" b="0" u="none" dirty="0" smtClean="0">
                <a:latin typeface="Trebuchet MS"/>
                <a:cs typeface="Trebuchet MS"/>
              </a:rPr>
              <a:t>6 (Figure1) hence </a:t>
            </a:r>
            <a:r>
              <a:rPr lang="en-US" b="0" u="none" dirty="0">
                <a:latin typeface="Trebuchet MS"/>
                <a:cs typeface="Trebuchet MS"/>
              </a:rPr>
              <a:t>we have considered the model with </a:t>
            </a:r>
            <a:r>
              <a:rPr lang="en-US" b="0" u="none" dirty="0" smtClean="0">
                <a:latin typeface="Trebuchet MS"/>
                <a:cs typeface="Trebuchet MS"/>
              </a:rPr>
              <a:t>best 6 </a:t>
            </a:r>
            <a:r>
              <a:rPr lang="en-US" b="0" u="none" dirty="0">
                <a:latin typeface="Trebuchet MS"/>
                <a:cs typeface="Trebuchet MS"/>
              </a:rPr>
              <a:t>predictors </a:t>
            </a:r>
            <a:r>
              <a:rPr lang="en-US" b="0" u="none" dirty="0" smtClean="0">
                <a:latin typeface="Trebuchet MS"/>
                <a:cs typeface="Trebuchet MS"/>
              </a:rPr>
              <a:t>subset i.e</a:t>
            </a:r>
            <a:r>
              <a:rPr lang="en-US" b="0" u="none" dirty="0">
                <a:latin typeface="Trebuchet MS"/>
                <a:cs typeface="Trebuchet MS"/>
              </a:rPr>
              <a:t>. Month, </a:t>
            </a:r>
            <a:r>
              <a:rPr lang="en-US" b="0" u="none" dirty="0" smtClean="0">
                <a:latin typeface="Trebuchet MS"/>
                <a:cs typeface="Trebuchet MS"/>
              </a:rPr>
              <a:t>station Latitude</a:t>
            </a:r>
            <a:r>
              <a:rPr lang="en-US" b="0" u="none" dirty="0">
                <a:latin typeface="Trebuchet MS"/>
                <a:cs typeface="Trebuchet MS"/>
              </a:rPr>
              <a:t>, </a:t>
            </a:r>
            <a:r>
              <a:rPr lang="en-US" b="0" u="none" dirty="0" smtClean="0">
                <a:latin typeface="Trebuchet MS"/>
                <a:cs typeface="Trebuchet MS"/>
              </a:rPr>
              <a:t>station Elevation</a:t>
            </a:r>
            <a:r>
              <a:rPr lang="en-US" b="0" u="none" dirty="0">
                <a:latin typeface="Trebuchet MS"/>
                <a:cs typeface="Trebuchet MS"/>
              </a:rPr>
              <a:t>, </a:t>
            </a:r>
            <a:r>
              <a:rPr lang="en-US" b="0" u="none" dirty="0" smtClean="0">
                <a:latin typeface="Trebuchet MS"/>
                <a:cs typeface="Trebuchet MS"/>
              </a:rPr>
              <a:t>max temp, min temp, snow. </a:t>
            </a:r>
            <a:endParaRPr lang="en-US" b="0" u="none" dirty="0">
              <a:latin typeface="Trebuchet MS"/>
              <a:cs typeface="Trebuchet MS"/>
            </a:endParaRPr>
          </a:p>
          <a:p>
            <a:pPr marL="342900" indent="-342900" algn="just">
              <a:buFont typeface="Arial" panose="020B0604020202020204" pitchFamily="34" charset="0"/>
              <a:buChar char="•"/>
            </a:pPr>
            <a:r>
              <a:rPr lang="en-US" b="0" u="none" dirty="0" smtClean="0">
                <a:latin typeface="Trebuchet MS"/>
                <a:cs typeface="Trebuchet MS"/>
              </a:rPr>
              <a:t>By selecting 6 predictors we are avoiding </a:t>
            </a:r>
            <a:r>
              <a:rPr lang="en-US" b="0" u="none" dirty="0" err="1" smtClean="0">
                <a:latin typeface="Trebuchet MS"/>
                <a:cs typeface="Trebuchet MS"/>
              </a:rPr>
              <a:t>overfitting</a:t>
            </a:r>
            <a:r>
              <a:rPr lang="en-US" b="0" u="none" dirty="0" smtClean="0">
                <a:latin typeface="Trebuchet MS"/>
                <a:cs typeface="Trebuchet MS"/>
              </a:rPr>
              <a:t> of predictors in model where they do not reduce CV errors significantly. This also </a:t>
            </a:r>
            <a:r>
              <a:rPr lang="en-US" b="0" u="none" dirty="0" err="1" smtClean="0">
                <a:latin typeface="Trebuchet MS"/>
                <a:cs typeface="Trebuchet MS"/>
              </a:rPr>
              <a:t>acheives</a:t>
            </a:r>
            <a:r>
              <a:rPr lang="en-US" b="0" u="none" dirty="0" smtClean="0">
                <a:latin typeface="Trebuchet MS"/>
                <a:cs typeface="Trebuchet MS"/>
              </a:rPr>
              <a:t> simpler model because high influence predictors  are used.</a:t>
            </a:r>
          </a:p>
          <a:p>
            <a:pPr marL="342900" indent="-342900" algn="l">
              <a:buFont typeface="Arial" panose="020B0604020202020204" pitchFamily="34" charset="0"/>
              <a:buChar char="•"/>
            </a:pPr>
            <a:endParaRPr lang="en-US" b="0" u="none" dirty="0"/>
          </a:p>
          <a:p>
            <a:pPr algn="l"/>
            <a:endParaRPr lang="en-US" b="0" u="none" dirty="0"/>
          </a:p>
          <a:p>
            <a:pPr algn="l"/>
            <a:endParaRPr lang="en-US" dirty="0"/>
          </a:p>
        </p:txBody>
      </p:sp>
      <p:sp>
        <p:nvSpPr>
          <p:cNvPr id="106" name="Text Placeholder 105"/>
          <p:cNvSpPr>
            <a:spLocks noGrp="1"/>
          </p:cNvSpPr>
          <p:nvPr>
            <p:ph type="body" sz="quarter" idx="28"/>
          </p:nvPr>
        </p:nvSpPr>
        <p:spPr>
          <a:xfrm>
            <a:off x="29395741" y="26688066"/>
            <a:ext cx="13581061" cy="4287305"/>
          </a:xfrm>
        </p:spPr>
        <p:txBody>
          <a:bodyPr/>
          <a:lstStyle/>
          <a:p>
            <a:r>
              <a:rPr lang="en-US" sz="3500" b="1" dirty="0">
                <a:solidFill>
                  <a:schemeClr val="tx2"/>
                </a:solidFill>
                <a:latin typeface="Helvetica"/>
                <a:cs typeface="Helvetica"/>
              </a:rPr>
              <a:t>References</a:t>
            </a:r>
          </a:p>
          <a:p>
            <a:pPr marL="514350" indent="-514350">
              <a:buAutoNum type="arabicPeriod"/>
            </a:pPr>
            <a:r>
              <a:rPr lang="en-US" sz="3500" dirty="0">
                <a:hlinkClick r:id="rId3"/>
              </a:rPr>
              <a:t>http://artax.karlin.mff.cuni.cz/r-help/library/FNN/html/</a:t>
            </a:r>
            <a:r>
              <a:rPr lang="en-US" sz="3500" dirty="0" smtClean="0">
                <a:hlinkClick r:id="rId3"/>
              </a:rPr>
              <a:t>knn.reg.html</a:t>
            </a:r>
          </a:p>
          <a:p>
            <a:pPr marL="514350" indent="-514350">
              <a:buAutoNum type="arabicPeriod"/>
            </a:pPr>
            <a:r>
              <a:rPr lang="en-US" sz="3600" dirty="0" smtClean="0">
                <a:hlinkClick r:id="rId4"/>
              </a:rPr>
              <a:t>https</a:t>
            </a:r>
            <a:r>
              <a:rPr lang="en-US" sz="3600" dirty="0">
                <a:hlinkClick r:id="rId4"/>
              </a:rPr>
              <a:t>://www.ncdc.noaa.gov/oa/climate</a:t>
            </a:r>
            <a:r>
              <a:rPr lang="en-US" sz="3600" dirty="0" smtClean="0">
                <a:hlinkClick r:id="rId4"/>
              </a:rPr>
              <a:t>/ghcn-daily/</a:t>
            </a:r>
            <a:endParaRPr lang="en-US" sz="3600" dirty="0" smtClean="0"/>
          </a:p>
          <a:p>
            <a:pPr marL="514350" indent="-514350">
              <a:buAutoNum type="arabicPeriod"/>
            </a:pPr>
            <a:r>
              <a:rPr lang="en-US" sz="3600" dirty="0">
                <a:hlinkClick r:id="rId5" action="ppaction://hlinkfile"/>
              </a:rPr>
              <a:t>ftp://ftp.ncdc.noaa.gov/pub/data/ghcn/daily</a:t>
            </a:r>
            <a:r>
              <a:rPr lang="en-US" sz="3600" dirty="0" smtClean="0">
                <a:hlinkClick r:id="rId5" action="ppaction://hlinkfile"/>
              </a:rPr>
              <a:t>/</a:t>
            </a:r>
            <a:endParaRPr lang="en-US" sz="3600" dirty="0" smtClean="0"/>
          </a:p>
          <a:p>
            <a:pPr marL="514350" indent="-514350">
              <a:buFont typeface="Arial" pitchFamily="34" charset="0"/>
              <a:buAutoNum type="arabicPeriod"/>
            </a:pPr>
            <a:r>
              <a:rPr lang="en-US" sz="3600" dirty="0">
                <a:hlinkClick r:id="rId3"/>
              </a:rPr>
              <a:t>http://www.nwmissouri.edu/international/</a:t>
            </a:r>
            <a:r>
              <a:rPr lang="en-US" sz="3600" dirty="0" smtClean="0">
                <a:hlinkClick r:id="rId3"/>
              </a:rPr>
              <a:t>northwest.htm</a:t>
            </a:r>
            <a:endParaRPr lang="en-US" sz="3600" dirty="0"/>
          </a:p>
          <a:p>
            <a:endParaRPr lang="en-US" sz="3500" dirty="0">
              <a:solidFill>
                <a:schemeClr val="tx2"/>
              </a:solidFill>
              <a:latin typeface="Helvetica"/>
              <a:cs typeface="Helvetica"/>
            </a:endParaRPr>
          </a:p>
        </p:txBody>
      </p:sp>
      <p:sp>
        <p:nvSpPr>
          <p:cNvPr id="20" name="TextBox 19"/>
          <p:cNvSpPr txBox="1"/>
          <p:nvPr/>
        </p:nvSpPr>
        <p:spPr>
          <a:xfrm>
            <a:off x="0" y="304800"/>
            <a:ext cx="43891200" cy="2578558"/>
          </a:xfrm>
          <a:prstGeom prst="rect">
            <a:avLst/>
          </a:prstGeom>
          <a:noFill/>
        </p:spPr>
        <p:txBody>
          <a:bodyPr wrap="square" lIns="84739" tIns="42370" rIns="84739" bIns="42370" rtlCol="0">
            <a:spAutoFit/>
          </a:bodyPr>
          <a:lstStyle/>
          <a:p>
            <a:pPr algn="ctr"/>
            <a:r>
              <a:rPr lang="en-US" sz="6600" b="1" dirty="0" smtClean="0">
                <a:solidFill>
                  <a:schemeClr val="bg1"/>
                </a:solidFill>
              </a:rPr>
              <a:t>CS 5565 Virtual presentation</a:t>
            </a:r>
          </a:p>
          <a:p>
            <a:pPr algn="ctr"/>
            <a:r>
              <a:rPr lang="en-US" sz="6600" b="1" dirty="0" smtClean="0">
                <a:solidFill>
                  <a:schemeClr val="bg1"/>
                </a:solidFill>
              </a:rPr>
              <a:t>Annual Rainfall Prediction</a:t>
            </a:r>
            <a:endParaRPr lang="en-US" sz="6600" dirty="0" smtClean="0">
              <a:solidFill>
                <a:schemeClr val="bg1"/>
              </a:solidFill>
              <a:latin typeface="Helvetica"/>
              <a:cs typeface="Helvetica"/>
            </a:endParaRPr>
          </a:p>
          <a:p>
            <a:pPr algn="ctr"/>
            <a:endParaRPr lang="en-US" sz="3000" dirty="0" smtClean="0">
              <a:solidFill>
                <a:schemeClr val="tx2"/>
              </a:solidFill>
              <a:latin typeface="Helvetica"/>
              <a:cs typeface="Helvetica"/>
            </a:endParaRPr>
          </a:p>
        </p:txBody>
      </p:sp>
      <p:sp>
        <p:nvSpPr>
          <p:cNvPr id="21" name="Text Placeholder 2"/>
          <p:cNvSpPr>
            <a:spLocks noGrp="1"/>
          </p:cNvSpPr>
          <p:nvPr>
            <p:ph type="body" sz="quarter" idx="11"/>
          </p:nvPr>
        </p:nvSpPr>
        <p:spPr>
          <a:xfrm>
            <a:off x="971303" y="4718079"/>
            <a:ext cx="13524160" cy="999758"/>
          </a:xfrm>
        </p:spPr>
        <p:txBody>
          <a:bodyPr/>
          <a:lstStyle/>
          <a:p>
            <a:r>
              <a:rPr lang="en-US" dirty="0" smtClean="0"/>
              <a:t>Introduction</a:t>
            </a:r>
          </a:p>
        </p:txBody>
      </p:sp>
      <p:pic>
        <p:nvPicPr>
          <p:cNvPr id="22" name="Picture 21" descr="surrounding_map.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08282" y="5715504"/>
            <a:ext cx="6029038" cy="3014519"/>
          </a:xfrm>
          <a:prstGeom prst="rect">
            <a:avLst/>
          </a:prstGeom>
        </p:spPr>
      </p:pic>
      <p:sp>
        <p:nvSpPr>
          <p:cNvPr id="4" name="Rectangle 3"/>
          <p:cNvSpPr/>
          <p:nvPr/>
        </p:nvSpPr>
        <p:spPr>
          <a:xfrm>
            <a:off x="29743535" y="16728024"/>
            <a:ext cx="13228234" cy="661720"/>
          </a:xfrm>
          <a:prstGeom prst="rect">
            <a:avLst/>
          </a:prstGeom>
        </p:spPr>
        <p:txBody>
          <a:bodyPr wrap="square">
            <a:spAutoFit/>
          </a:bodyPr>
          <a:lstStyle/>
          <a:p>
            <a:pPr algn="ctr"/>
            <a:r>
              <a:rPr lang="en-US" sz="3700" b="1" u="sng" dirty="0" smtClean="0"/>
              <a:t>Conclusion &amp; Future work</a:t>
            </a:r>
            <a:endParaRPr lang="en-US" sz="3700" b="1" u="sng" dirty="0"/>
          </a:p>
        </p:txBody>
      </p:sp>
      <p:sp>
        <p:nvSpPr>
          <p:cNvPr id="28" name="Text Placeholder 13"/>
          <p:cNvSpPr>
            <a:spLocks noGrp="1"/>
          </p:cNvSpPr>
          <p:nvPr>
            <p:ph type="body" sz="quarter" idx="30"/>
          </p:nvPr>
        </p:nvSpPr>
        <p:spPr>
          <a:xfrm>
            <a:off x="29390708" y="17520256"/>
            <a:ext cx="13576029" cy="8774688"/>
          </a:xfrm>
        </p:spPr>
        <p:txBody>
          <a:bodyPr/>
          <a:lstStyle/>
          <a:p>
            <a:pPr marL="571500" indent="-571500" algn="just">
              <a:buFont typeface="Arial"/>
              <a:buChar char="•"/>
            </a:pPr>
            <a:r>
              <a:rPr lang="en-US" sz="3700" dirty="0" smtClean="0">
                <a:latin typeface="Trebuchet MS"/>
                <a:cs typeface="Trebuchet MS"/>
              </a:rPr>
              <a:t>The data cleanup is the major activity before starting analysis of dataset and same is the case with this project.</a:t>
            </a:r>
          </a:p>
          <a:p>
            <a:pPr marL="571500" indent="-571500" algn="just">
              <a:buFont typeface="Arial"/>
              <a:buChar char="•"/>
            </a:pPr>
            <a:r>
              <a:rPr lang="en-US" sz="3700" dirty="0" smtClean="0">
                <a:latin typeface="Trebuchet MS"/>
                <a:cs typeface="Trebuchet MS"/>
              </a:rPr>
              <a:t>Once the data is in correct format, we are able to generate KNN regression model and fit huge training dataset that ranged over 144 years.</a:t>
            </a:r>
            <a:endParaRPr lang="en-US" sz="3700" dirty="0" smtClean="0">
              <a:latin typeface="Trebuchet MS"/>
              <a:cs typeface="Trebuchet MS"/>
            </a:endParaRPr>
          </a:p>
          <a:p>
            <a:pPr marL="571500" indent="-571500" algn="just">
              <a:buFont typeface="Arial"/>
              <a:buChar char="•"/>
            </a:pPr>
            <a:r>
              <a:rPr lang="en-US" sz="3700" dirty="0" smtClean="0">
                <a:latin typeface="Trebuchet MS"/>
                <a:cs typeface="Trebuchet MS"/>
              </a:rPr>
              <a:t>As shown in the results, we can conclude that KNN is a best fit for the problems of these kind where prediction is in accordance with the observations around certain region.</a:t>
            </a:r>
          </a:p>
          <a:p>
            <a:pPr marL="571500" indent="-571500" algn="just">
              <a:buFont typeface="Arial"/>
              <a:buChar char="•"/>
            </a:pPr>
            <a:r>
              <a:rPr lang="en-US" sz="3700" dirty="0" smtClean="0">
                <a:latin typeface="Trebuchet MS"/>
                <a:cs typeface="Trebuchet MS"/>
              </a:rPr>
              <a:t>We plan on including more neighboring states and see the results because the wind directions over certain states could be impactful in precipitation of certain region hence covering all the directions around region would be a possible next upgrade for prediction accuracy improvement.</a:t>
            </a:r>
            <a:endParaRPr lang="en-US" sz="3700" dirty="0" smtClean="0">
              <a:latin typeface="Trebuchet MS"/>
              <a:cs typeface="Trebuchet MS"/>
            </a:endParaRPr>
          </a:p>
        </p:txBody>
      </p:sp>
      <p:sp>
        <p:nvSpPr>
          <p:cNvPr id="32" name="Text Placeholder 3"/>
          <p:cNvSpPr>
            <a:spLocks noGrp="1"/>
          </p:cNvSpPr>
          <p:nvPr>
            <p:ph type="body" sz="quarter" idx="20"/>
          </p:nvPr>
        </p:nvSpPr>
        <p:spPr>
          <a:xfrm>
            <a:off x="15201650" y="5140639"/>
            <a:ext cx="13524160" cy="754045"/>
          </a:xfrm>
        </p:spPr>
        <p:txBody>
          <a:bodyPr/>
          <a:lstStyle/>
          <a:p>
            <a:r>
              <a:rPr lang="en-US" dirty="0" smtClean="0"/>
              <a:t>Method</a:t>
            </a:r>
            <a:endParaRPr lang="en-US" dirty="0"/>
          </a:p>
        </p:txBody>
      </p:sp>
      <p:sp>
        <p:nvSpPr>
          <p:cNvPr id="33" name="Text Placeholder 14"/>
          <p:cNvSpPr>
            <a:spLocks noGrp="1"/>
          </p:cNvSpPr>
          <p:nvPr>
            <p:ph type="body" sz="quarter" idx="4294967295"/>
          </p:nvPr>
        </p:nvSpPr>
        <p:spPr>
          <a:xfrm>
            <a:off x="15476242" y="6133351"/>
            <a:ext cx="12794207" cy="15285917"/>
          </a:xfrm>
          <a:prstGeom prst="rect">
            <a:avLst/>
          </a:prstGeom>
        </p:spPr>
        <p:txBody>
          <a:bodyPr/>
          <a:lstStyle/>
          <a:p>
            <a:pPr marL="342900" indent="-342900" algn="just">
              <a:buFont typeface="Arial"/>
              <a:buChar char="•"/>
            </a:pPr>
            <a:r>
              <a:rPr lang="en-US" sz="3700" dirty="0">
                <a:latin typeface="Trebuchet MS"/>
                <a:cs typeface="Trebuchet MS"/>
              </a:rPr>
              <a:t>KNN Regression is a regression model which predicts the response variable based on the K nearest neighbors </a:t>
            </a:r>
            <a:r>
              <a:rPr lang="en-US" sz="3700" dirty="0" smtClean="0">
                <a:latin typeface="Trebuchet MS"/>
                <a:cs typeface="Trebuchet MS"/>
              </a:rPr>
              <a:t>observations. </a:t>
            </a:r>
          </a:p>
          <a:p>
            <a:pPr marL="342900" indent="-342900" algn="just">
              <a:buFont typeface="Arial"/>
              <a:buChar char="•"/>
            </a:pPr>
            <a:r>
              <a:rPr lang="en-US" sz="3700" dirty="0" smtClean="0">
                <a:latin typeface="Trebuchet MS"/>
                <a:cs typeface="Trebuchet MS"/>
              </a:rPr>
              <a:t>We </a:t>
            </a:r>
            <a:r>
              <a:rPr lang="en-US" sz="3700" dirty="0">
                <a:latin typeface="Trebuchet MS"/>
                <a:cs typeface="Trebuchet MS"/>
              </a:rPr>
              <a:t>choose KNN regression </a:t>
            </a:r>
            <a:r>
              <a:rPr lang="en-US" sz="3700" dirty="0" smtClean="0">
                <a:latin typeface="Trebuchet MS"/>
                <a:cs typeface="Trebuchet MS"/>
              </a:rPr>
              <a:t>because it is good fit for </a:t>
            </a:r>
            <a:r>
              <a:rPr lang="en-US" sz="3700" dirty="0">
                <a:latin typeface="Trebuchet MS"/>
                <a:cs typeface="Trebuchet MS"/>
              </a:rPr>
              <a:t>our </a:t>
            </a:r>
            <a:r>
              <a:rPr lang="en-US" sz="3700" dirty="0" smtClean="0">
                <a:latin typeface="Trebuchet MS"/>
                <a:cs typeface="Trebuchet MS"/>
              </a:rPr>
              <a:t>use case </a:t>
            </a:r>
            <a:r>
              <a:rPr lang="en-US" sz="3700" dirty="0">
                <a:latin typeface="Trebuchet MS"/>
                <a:cs typeface="Trebuchet MS"/>
              </a:rPr>
              <a:t>where the annual rainfall prediction of </a:t>
            </a:r>
            <a:r>
              <a:rPr lang="en-US" sz="3700" dirty="0" smtClean="0">
                <a:latin typeface="Trebuchet MS"/>
                <a:cs typeface="Trebuchet MS"/>
              </a:rPr>
              <a:t>Missouri </a:t>
            </a:r>
            <a:r>
              <a:rPr lang="en-US" sz="3700" dirty="0">
                <a:latin typeface="Trebuchet MS"/>
                <a:cs typeface="Trebuchet MS"/>
              </a:rPr>
              <a:t>state depends </a:t>
            </a:r>
            <a:r>
              <a:rPr lang="en-US" sz="3700" dirty="0" smtClean="0">
                <a:latin typeface="Trebuchet MS"/>
                <a:cs typeface="Trebuchet MS"/>
              </a:rPr>
              <a:t>climate conditions </a:t>
            </a:r>
            <a:r>
              <a:rPr lang="en-US" sz="3700" dirty="0">
                <a:latin typeface="Trebuchet MS"/>
                <a:cs typeface="Trebuchet MS"/>
              </a:rPr>
              <a:t>of </a:t>
            </a:r>
            <a:r>
              <a:rPr lang="en-US" sz="3700" dirty="0" smtClean="0">
                <a:latin typeface="Trebuchet MS"/>
                <a:cs typeface="Trebuchet MS"/>
              </a:rPr>
              <a:t>Missouri state and </a:t>
            </a:r>
            <a:r>
              <a:rPr lang="en-US" sz="3700" dirty="0">
                <a:latin typeface="Trebuchet MS"/>
                <a:cs typeface="Trebuchet MS"/>
              </a:rPr>
              <a:t>its neighboring </a:t>
            </a:r>
            <a:r>
              <a:rPr lang="en-US" sz="3700" dirty="0" smtClean="0">
                <a:latin typeface="Trebuchet MS"/>
                <a:cs typeface="Trebuchet MS"/>
              </a:rPr>
              <a:t>states. We have selected neighboring states because we understood that there is a correlation between climate conditions of adjacent regions and it follows the KNN methodology to predict region’s precipitation level by averaging precipitation levels of surrounding region’s data. </a:t>
            </a:r>
            <a:endParaRPr lang="en-US" sz="3700" dirty="0">
              <a:latin typeface="Trebuchet MS"/>
              <a:cs typeface="Trebuchet MS"/>
            </a:endParaRPr>
          </a:p>
          <a:p>
            <a:pPr marL="342900" indent="-342900" algn="just">
              <a:buFont typeface="Arial"/>
              <a:buChar char="•"/>
            </a:pPr>
            <a:r>
              <a:rPr lang="en-US" sz="3700" dirty="0">
                <a:latin typeface="Trebuchet MS"/>
                <a:cs typeface="Trebuchet MS"/>
              </a:rPr>
              <a:t>Our dataset consists records </a:t>
            </a:r>
            <a:r>
              <a:rPr lang="en-US" sz="3700" dirty="0" smtClean="0">
                <a:latin typeface="Trebuchet MS"/>
                <a:cs typeface="Trebuchet MS"/>
              </a:rPr>
              <a:t>from </a:t>
            </a:r>
            <a:r>
              <a:rPr lang="en-US" sz="3700" dirty="0">
                <a:latin typeface="Trebuchet MS"/>
                <a:cs typeface="Trebuchet MS"/>
              </a:rPr>
              <a:t>1883 to 2016. We are training our model by considering </a:t>
            </a:r>
            <a:r>
              <a:rPr lang="en-US" sz="3700" dirty="0" smtClean="0">
                <a:latin typeface="Trebuchet MS"/>
                <a:cs typeface="Trebuchet MS"/>
              </a:rPr>
              <a:t>data of 1883-2014 </a:t>
            </a:r>
            <a:r>
              <a:rPr lang="en-US" sz="3700" dirty="0">
                <a:latin typeface="Trebuchet MS"/>
                <a:cs typeface="Trebuchet MS"/>
              </a:rPr>
              <a:t>as training data and we are predicting the annual rainfall for 2015 and 2016</a:t>
            </a:r>
            <a:r>
              <a:rPr lang="en-US" sz="3700" dirty="0" smtClean="0">
                <a:latin typeface="Trebuchet MS"/>
                <a:cs typeface="Trebuchet MS"/>
              </a:rPr>
              <a:t>.</a:t>
            </a:r>
          </a:p>
          <a:p>
            <a:pPr marL="342900" indent="-342900" algn="just">
              <a:buFont typeface="Arial"/>
              <a:buChar char="•"/>
            </a:pPr>
            <a:r>
              <a:rPr lang="en-US" sz="3700" dirty="0" smtClean="0">
                <a:latin typeface="Trebuchet MS"/>
                <a:cs typeface="Trebuchet MS"/>
              </a:rPr>
              <a:t>We understand that precipitation has strong correlation with temperature and many other climate conditions and predicting rainfall would be reliable if temperature and other climate conditions are predicted with acceptable accuracy. </a:t>
            </a:r>
          </a:p>
        </p:txBody>
      </p:sp>
      <p:sp>
        <p:nvSpPr>
          <p:cNvPr id="8" name="TextBox 7"/>
          <p:cNvSpPr txBox="1"/>
          <p:nvPr/>
        </p:nvSpPr>
        <p:spPr>
          <a:xfrm>
            <a:off x="6899033" y="30360423"/>
            <a:ext cx="1649754" cy="630942"/>
          </a:xfrm>
          <a:prstGeom prst="rect">
            <a:avLst/>
          </a:prstGeom>
          <a:noFill/>
        </p:spPr>
        <p:txBody>
          <a:bodyPr wrap="none" rtlCol="0">
            <a:spAutoFit/>
          </a:bodyPr>
          <a:lstStyle/>
          <a:p>
            <a:r>
              <a:rPr lang="en-US" sz="3500" dirty="0" smtClean="0"/>
              <a:t>Figure 1</a:t>
            </a:r>
            <a:endParaRPr lang="en-US" sz="3500" dirty="0"/>
          </a:p>
        </p:txBody>
      </p:sp>
      <p:pic>
        <p:nvPicPr>
          <p:cNvPr id="10" name="Picture 9" descr="Screen Shot 2016-12-05 at 7.22.43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32852" y="20188622"/>
            <a:ext cx="10273816" cy="10090354"/>
          </a:xfrm>
          <a:prstGeom prst="rect">
            <a:avLst/>
          </a:prstGeom>
        </p:spPr>
      </p:pic>
      <p:pic>
        <p:nvPicPr>
          <p:cNvPr id="11" name="Picture 10" descr="Screen Shot 2016-12-05 at 7.22.33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4338" y="21518273"/>
            <a:ext cx="9293228" cy="8988148"/>
          </a:xfrm>
          <a:prstGeom prst="rect">
            <a:avLst/>
          </a:prstGeom>
        </p:spPr>
      </p:pic>
      <p:sp>
        <p:nvSpPr>
          <p:cNvPr id="13" name="TextBox 12"/>
          <p:cNvSpPr txBox="1"/>
          <p:nvPr/>
        </p:nvSpPr>
        <p:spPr>
          <a:xfrm>
            <a:off x="29964432" y="6590545"/>
            <a:ext cx="184666" cy="1415772"/>
          </a:xfrm>
          <a:prstGeom prst="rect">
            <a:avLst/>
          </a:prstGeom>
          <a:noFill/>
        </p:spPr>
        <p:txBody>
          <a:bodyPr wrap="none" rtlCol="0">
            <a:spAutoFit/>
          </a:bodyPr>
          <a:lstStyle/>
          <a:p>
            <a:endParaRPr lang="en-US" dirty="0"/>
          </a:p>
        </p:txBody>
      </p:sp>
      <p:sp>
        <p:nvSpPr>
          <p:cNvPr id="14" name="Rectangle 13"/>
          <p:cNvSpPr/>
          <p:nvPr/>
        </p:nvSpPr>
        <p:spPr>
          <a:xfrm>
            <a:off x="29743534" y="5894683"/>
            <a:ext cx="13223203" cy="10910681"/>
          </a:xfrm>
          <a:prstGeom prst="rect">
            <a:avLst/>
          </a:prstGeom>
        </p:spPr>
        <p:txBody>
          <a:bodyPr wrap="square">
            <a:spAutoFit/>
          </a:bodyPr>
          <a:lstStyle/>
          <a:p>
            <a:pPr marL="342900" indent="-342900" algn="just">
              <a:buFont typeface="Arial"/>
              <a:buChar char="•"/>
            </a:pPr>
            <a:r>
              <a:rPr lang="en-US" sz="3700" u="sng" dirty="0">
                <a:latin typeface="Trebuchet MS"/>
                <a:cs typeface="Trebuchet MS"/>
              </a:rPr>
              <a:t>Choosing value of K :</a:t>
            </a:r>
            <a:r>
              <a:rPr lang="en-US" sz="3700" dirty="0">
                <a:latin typeface="Trebuchet MS"/>
                <a:cs typeface="Trebuchet MS"/>
              </a:rPr>
              <a:t> It is important to choose a optimal value of K to predict results with high accuracy and to find such optimal value of K, we used </a:t>
            </a:r>
            <a:r>
              <a:rPr lang="en-US" sz="3700" dirty="0" err="1">
                <a:latin typeface="Trebuchet MS"/>
                <a:cs typeface="Trebuchet MS"/>
              </a:rPr>
              <a:t>knn.reg</a:t>
            </a:r>
            <a:r>
              <a:rPr lang="en-US" sz="3700" dirty="0">
                <a:latin typeface="Trebuchet MS"/>
                <a:cs typeface="Trebuchet MS"/>
              </a:rPr>
              <a:t>() function to yield R</a:t>
            </a:r>
            <a:r>
              <a:rPr lang="en-US" sz="3700" baseline="30000" dirty="0">
                <a:latin typeface="Trebuchet MS"/>
                <a:cs typeface="Trebuchet MS"/>
              </a:rPr>
              <a:t>2</a:t>
            </a:r>
            <a:r>
              <a:rPr lang="en-US" sz="3700" dirty="0">
                <a:latin typeface="Trebuchet MS"/>
                <a:cs typeface="Trebuchet MS"/>
              </a:rPr>
              <a:t> for multiple values of K without using the test data. These results were compared and we found value of K as 38 being optimal based on R</a:t>
            </a:r>
            <a:r>
              <a:rPr lang="en-US" sz="3700" baseline="30000" dirty="0">
                <a:latin typeface="Trebuchet MS"/>
                <a:cs typeface="Trebuchet MS"/>
              </a:rPr>
              <a:t>2</a:t>
            </a:r>
            <a:r>
              <a:rPr lang="en-US" sz="3700" dirty="0">
                <a:latin typeface="Trebuchet MS"/>
                <a:cs typeface="Trebuchet MS"/>
              </a:rPr>
              <a:t> value for prediction</a:t>
            </a:r>
            <a:r>
              <a:rPr lang="en-US" sz="3700" dirty="0" smtClean="0">
                <a:latin typeface="Trebuchet MS"/>
                <a:cs typeface="Trebuchet MS"/>
              </a:rPr>
              <a:t>.</a:t>
            </a:r>
          </a:p>
          <a:p>
            <a:pPr algn="just"/>
            <a:endParaRPr lang="en-US" sz="3700" dirty="0" smtClean="0">
              <a:latin typeface="Trebuchet MS"/>
              <a:cs typeface="Trebuchet MS"/>
            </a:endParaRPr>
          </a:p>
          <a:p>
            <a:pPr algn="ctr"/>
            <a:r>
              <a:rPr lang="en-US" sz="3700" u="sng" dirty="0" smtClean="0">
                <a:latin typeface="Trebuchet MS"/>
                <a:cs typeface="Trebuchet MS"/>
              </a:rPr>
              <a:t>Results Evaluation</a:t>
            </a:r>
          </a:p>
          <a:p>
            <a:pPr marL="342900" indent="-342900" algn="just">
              <a:buFont typeface="Arial"/>
              <a:buChar char="•"/>
            </a:pPr>
            <a:r>
              <a:rPr lang="en-US" sz="3700" dirty="0" smtClean="0">
                <a:latin typeface="Trebuchet MS"/>
                <a:cs typeface="Trebuchet MS"/>
              </a:rPr>
              <a:t>The plot in figure 2 shows are true response and predicted response for 52 test observations.</a:t>
            </a:r>
          </a:p>
          <a:p>
            <a:pPr marL="342900" indent="-342900" algn="just">
              <a:buFont typeface="Arial"/>
              <a:buChar char="•"/>
            </a:pPr>
            <a:r>
              <a:rPr lang="en-US" sz="3700" dirty="0" smtClean="0">
                <a:latin typeface="Trebuchet MS"/>
                <a:cs typeface="Trebuchet MS"/>
              </a:rPr>
              <a:t>From the graph we can see that predicted response follows the true response movement along the x-axis. This shows that predicted response is quantifying all the predictors in correct way as expected by the KNN regression model. </a:t>
            </a:r>
          </a:p>
          <a:p>
            <a:pPr marL="342900" indent="-342900" algn="just">
              <a:buFont typeface="Arial"/>
              <a:buChar char="•"/>
            </a:pPr>
            <a:r>
              <a:rPr lang="en-US" sz="3700" dirty="0" smtClean="0">
                <a:latin typeface="Trebuchet MS"/>
                <a:cs typeface="Trebuchet MS"/>
              </a:rPr>
              <a:t>The difference between predicted value and true response value could be caused because of –</a:t>
            </a:r>
            <a:r>
              <a:rPr lang="en-US" sz="3700" dirty="0" err="1" smtClean="0">
                <a:latin typeface="Trebuchet MS"/>
                <a:cs typeface="Trebuchet MS"/>
              </a:rPr>
              <a:t>ve</a:t>
            </a:r>
            <a:r>
              <a:rPr lang="en-US" sz="3700" dirty="0" smtClean="0">
                <a:latin typeface="Trebuchet MS"/>
                <a:cs typeface="Trebuchet MS"/>
              </a:rPr>
              <a:t> values of TMIN and thereby creating a negative coefficient in the model, however we feel that minimum temperatures don</a:t>
            </a:r>
            <a:r>
              <a:rPr lang="fr-FR" sz="3700" dirty="0" smtClean="0">
                <a:latin typeface="Trebuchet MS"/>
                <a:cs typeface="Trebuchet MS"/>
              </a:rPr>
              <a:t>’</a:t>
            </a:r>
            <a:r>
              <a:rPr lang="en-US" sz="3700" dirty="0" smtClean="0">
                <a:latin typeface="Trebuchet MS"/>
                <a:cs typeface="Trebuchet MS"/>
              </a:rPr>
              <a:t>t have much impact on precipitation.</a:t>
            </a:r>
            <a:endParaRPr lang="en-US" sz="3700" dirty="0">
              <a:latin typeface="Trebuchet MS"/>
              <a:cs typeface="Trebuchet MS"/>
            </a:endParaRPr>
          </a:p>
        </p:txBody>
      </p:sp>
      <p:sp>
        <p:nvSpPr>
          <p:cNvPr id="15" name="Text Placeholder 14"/>
          <p:cNvSpPr>
            <a:spLocks noGrp="1"/>
          </p:cNvSpPr>
          <p:nvPr>
            <p:ph type="body" sz="quarter" idx="26"/>
          </p:nvPr>
        </p:nvSpPr>
        <p:spPr/>
        <p:txBody>
          <a:bodyPr/>
          <a:lstStyle/>
          <a:p>
            <a:endParaRPr lang="en-US" dirty="0"/>
          </a:p>
        </p:txBody>
      </p:sp>
      <p:sp>
        <p:nvSpPr>
          <p:cNvPr id="43" name="TextBox 42"/>
          <p:cNvSpPr txBox="1"/>
          <p:nvPr/>
        </p:nvSpPr>
        <p:spPr>
          <a:xfrm>
            <a:off x="21295687" y="30191974"/>
            <a:ext cx="1649754" cy="630942"/>
          </a:xfrm>
          <a:prstGeom prst="rect">
            <a:avLst/>
          </a:prstGeom>
          <a:noFill/>
        </p:spPr>
        <p:txBody>
          <a:bodyPr wrap="none" rtlCol="0">
            <a:spAutoFit/>
          </a:bodyPr>
          <a:lstStyle/>
          <a:p>
            <a:r>
              <a:rPr lang="en-US" sz="3500" dirty="0" smtClean="0"/>
              <a:t>Figure 2</a:t>
            </a:r>
            <a:endParaRPr lang="en-US" sz="3500" dirty="0"/>
          </a:p>
        </p:txBody>
      </p:sp>
    </p:spTree>
    <p:extLst>
      <p:ext uri="{BB962C8B-B14F-4D97-AF65-F5344CB8AC3E}">
        <p14:creationId xmlns:p14="http://schemas.microsoft.com/office/powerpoint/2010/main" val="34252181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1519</TotalTime>
  <Words>754</Words>
  <Application>Microsoft Macintosh PowerPoint</Application>
  <PresentationFormat>Custom</PresentationFormat>
  <Paragraphs>31</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Wei Huang</cp:lastModifiedBy>
  <cp:revision>188</cp:revision>
  <cp:lastPrinted>2016-05-13T01:39:04Z</cp:lastPrinted>
  <dcterms:created xsi:type="dcterms:W3CDTF">2012-02-03T19:11:35Z</dcterms:created>
  <dcterms:modified xsi:type="dcterms:W3CDTF">2016-12-06T02:04:25Z</dcterms:modified>
</cp:coreProperties>
</file>