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osta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commentAuthors" Target="commentAuthors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04887"/>
            <a:ext cx="10972798" cy="5389166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altLang="ko-KR" sz="7000"/>
          </a:p>
          <a:p>
            <a:pPr marL="0" indent="0">
              <a:buNone/>
              <a:defRPr/>
            </a:pPr>
            <a:r>
              <a:rPr lang="en-US" altLang="ko-KR" sz="7000">
                <a:solidFill>
                  <a:srgbClr val="ffff00"/>
                </a:solidFill>
              </a:rPr>
              <a:t>Study Cafe </a:t>
            </a:r>
            <a:r>
              <a:rPr lang="ko-KR" altLang="en-US" sz="7000">
                <a:solidFill>
                  <a:srgbClr val="ffff00"/>
                </a:solidFill>
              </a:rPr>
              <a:t>좌석 관리 시스템</a:t>
            </a:r>
            <a:endParaRPr lang="ko-KR" altLang="en-US" sz="7000"/>
          </a:p>
          <a:p>
            <a:pPr marL="0" indent="0">
              <a:buNone/>
              <a:defRPr/>
            </a:pPr>
            <a:endParaRPr lang="ko-KR" altLang="en-US" sz="7000"/>
          </a:p>
          <a:p>
            <a:pPr marL="0" indent="0">
              <a:buNone/>
              <a:defRPr/>
            </a:pPr>
            <a:endParaRPr lang="en-US" altLang="ko-KR" sz="1945" i="1"/>
          </a:p>
          <a:p>
            <a:pPr marL="0" indent="0">
              <a:buNone/>
              <a:defRPr/>
            </a:pPr>
            <a:endParaRPr lang="en-US" altLang="ko-KR" sz="1945" i="1"/>
          </a:p>
          <a:p>
            <a:pPr marL="0" indent="0">
              <a:buNone/>
              <a:defRPr/>
            </a:pPr>
            <a:endParaRPr lang="en-US" altLang="ko-KR" sz="1945" i="1"/>
          </a:p>
          <a:p>
            <a:pPr marL="0" indent="0">
              <a:buNone/>
              <a:defRPr/>
            </a:pPr>
            <a:endParaRPr lang="en-US" altLang="ko-KR" sz="1945" i="1"/>
          </a:p>
          <a:p>
            <a:pPr marL="0" indent="0" algn="r">
              <a:buNone/>
              <a:defRPr/>
            </a:pPr>
            <a:r>
              <a:rPr lang="en-US" altLang="ko-KR" sz="1945" i="1"/>
              <a:t>my first project</a:t>
            </a:r>
            <a:endParaRPr lang="en-US" altLang="ko-KR" sz="1945" i="1"/>
          </a:p>
          <a:p>
            <a:pPr marL="0" indent="0" algn="r">
              <a:buNone/>
              <a:defRPr/>
            </a:pPr>
            <a:r>
              <a:rPr lang="en-US" altLang="ko-KR" sz="1945" i="1"/>
              <a:t>my name is ...</a:t>
            </a:r>
            <a:r>
              <a:rPr lang="ko-KR" altLang="en-US" sz="1945" i="1"/>
              <a:t> 박정현</a:t>
            </a:r>
            <a:endParaRPr lang="ko-KR" altLang="en-US" sz="1945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코드</a:t>
            </a:r>
            <a:r>
              <a:rPr lang="en-US" altLang="ko-KR"/>
              <a:t>(5)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calTime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993604"/>
            <a:ext cx="6567711" cy="321503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714168" y="2700424"/>
            <a:ext cx="4069772" cy="14571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남은 시간은 초단위로 저장됨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초단위로 저장된 남은 시간을 </a:t>
            </a:r>
            <a:endParaRPr lang="ko-KR" altLang="en-US"/>
          </a:p>
          <a:p>
            <a:pPr>
              <a:defRPr/>
            </a:pPr>
            <a:r>
              <a:rPr lang="en-US" altLang="ko-KR"/>
              <a:t>“</a:t>
            </a:r>
            <a:r>
              <a:rPr lang="ko-KR" altLang="en-US"/>
              <a:t>일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시간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분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초</a:t>
            </a:r>
            <a:r>
              <a:rPr lang="en-US" altLang="ko-KR"/>
              <a:t>”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단위로 바꾸어 </a:t>
            </a:r>
            <a:r>
              <a:rPr lang="en-US" altLang="ko-KR"/>
              <a:t>String </a:t>
            </a:r>
            <a:r>
              <a:rPr lang="ko-KR" altLang="en-US"/>
              <a:t>타입으로 </a:t>
            </a:r>
            <a:endParaRPr lang="ko-KR" altLang="en-US"/>
          </a:p>
          <a:p>
            <a:pPr>
              <a:defRPr/>
            </a:pPr>
            <a:r>
              <a:rPr lang="ko-KR" altLang="en-US"/>
              <a:t>리턴 하는 메서드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코드</a:t>
            </a:r>
            <a:r>
              <a:rPr lang="en-US" altLang="ko-KR"/>
              <a:t>(6)</a:t>
            </a:r>
            <a:r>
              <a:rPr lang="ko-KR" altLang="en-US"/>
              <a:t> </a:t>
            </a:r>
            <a:r>
              <a:rPr lang="en-US" altLang="ko-KR"/>
              <a:t>: refresh();</a:t>
            </a:r>
            <a:endParaRPr lang="en-US" altLang="ko-KR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14458" y="1569172"/>
            <a:ext cx="7850037" cy="408368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612548" y="1569172"/>
            <a:ext cx="3128096" cy="36486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로그인 후 현재 남은 시간을 실시간으로 보여주어야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refresh() </a:t>
            </a:r>
            <a:r>
              <a:rPr lang="ko-KR" altLang="en-US"/>
              <a:t>하지 않을 경우 </a:t>
            </a:r>
            <a:r>
              <a:rPr lang="en-US" altLang="ko-KR"/>
              <a:t>,</a:t>
            </a:r>
            <a:r>
              <a:rPr lang="ko-KR" altLang="en-US"/>
              <a:t> 현재 객체에 저장되어 있는 </a:t>
            </a:r>
            <a:endParaRPr lang="ko-KR" altLang="en-US"/>
          </a:p>
          <a:p>
            <a:pPr>
              <a:defRPr/>
            </a:pPr>
            <a:r>
              <a:rPr lang="ko-KR" altLang="en-US"/>
              <a:t>업데이트 되지 않은 과거의 정보를 불러오게 되어 </a:t>
            </a:r>
            <a:endParaRPr lang="ko-KR" altLang="en-US"/>
          </a:p>
          <a:p>
            <a:pPr>
              <a:defRPr/>
            </a:pPr>
            <a:r>
              <a:rPr lang="ko-KR" altLang="en-US"/>
              <a:t>남은 시간이 변하지 않은 것처럼 보이게 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따라서 </a:t>
            </a:r>
            <a:r>
              <a:rPr lang="en-US" altLang="ko-KR"/>
              <a:t>cafe_user</a:t>
            </a:r>
            <a:r>
              <a:rPr lang="ko-KR" altLang="en-US"/>
              <a:t> 테이블에서 새롭게 데이터를 불러와 저장 하는 메서드가 필요해짐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프로시저</a:t>
            </a:r>
            <a:r>
              <a:rPr lang="en-US" altLang="ko-KR"/>
              <a:t>&amp;job</a:t>
            </a:r>
            <a:r>
              <a:rPr lang="ko-KR" altLang="en-US"/>
              <a:t> </a:t>
            </a:r>
            <a:r>
              <a:rPr lang="en-US" altLang="ko-KR"/>
              <a:t>(1)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574080"/>
            <a:ext cx="8732884" cy="204974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4002791"/>
            <a:ext cx="6909857" cy="158003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930644" y="3308253"/>
            <a:ext cx="3983182" cy="2274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스터디 카페 이용 고객의 남은 시간이 줄어 들어야 함</a:t>
            </a:r>
            <a:r>
              <a:rPr lang="en-US" altLang="ko-KR"/>
              <a:t>.</a:t>
            </a:r>
            <a:r>
              <a:rPr lang="ko-KR" altLang="en-US"/>
              <a:t> 따라서 </a:t>
            </a:r>
            <a:r>
              <a:rPr lang="en-US" altLang="ko-KR"/>
              <a:t>1</a:t>
            </a:r>
            <a:r>
              <a:rPr lang="ko-KR" altLang="en-US"/>
              <a:t>분 간격으로 </a:t>
            </a:r>
            <a:endParaRPr lang="ko-KR" altLang="en-US"/>
          </a:p>
          <a:p>
            <a:pPr>
              <a:defRPr/>
            </a:pPr>
            <a:r>
              <a:rPr lang="ko-KR" altLang="en-US"/>
              <a:t>남은 시간에서 이용시간을 빼는 프로시저를 만듬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또 이용시간이 남은시간보다 클 경우</a:t>
            </a:r>
            <a:endParaRPr lang="ko-KR" altLang="en-US"/>
          </a:p>
          <a:p>
            <a:pPr>
              <a:defRPr/>
            </a:pPr>
            <a:r>
              <a:rPr lang="ko-KR" altLang="en-US"/>
              <a:t>모든 시간을 소진한 것이므로 </a:t>
            </a:r>
            <a:endParaRPr lang="ko-KR" altLang="en-US"/>
          </a:p>
          <a:p>
            <a:pPr>
              <a:defRPr/>
            </a:pPr>
            <a:r>
              <a:rPr lang="en-US" altLang="ko-KR"/>
              <a:t>status</a:t>
            </a:r>
            <a:r>
              <a:rPr lang="ko-KR" altLang="en-US"/>
              <a:t>테이블에서 해당 </a:t>
            </a:r>
            <a:r>
              <a:rPr lang="en-US" altLang="ko-KR"/>
              <a:t>row</a:t>
            </a:r>
            <a:r>
              <a:rPr lang="ko-KR" altLang="en-US"/>
              <a:t> 삭제한다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프로시저</a:t>
            </a:r>
            <a:r>
              <a:rPr lang="en-US" altLang="ko-KR"/>
              <a:t>&amp;job</a:t>
            </a:r>
            <a:r>
              <a:rPr lang="ko-KR" altLang="en-US"/>
              <a:t> </a:t>
            </a:r>
            <a:r>
              <a:rPr lang="en-US" altLang="ko-KR"/>
              <a:t>(2)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12639" y="3748057"/>
            <a:ext cx="7223925" cy="164817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2639" y="1417638"/>
            <a:ext cx="4182832" cy="176513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733399" y="2978164"/>
            <a:ext cx="6083012" cy="9016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7</a:t>
            </a:r>
            <a:r>
              <a:rPr lang="ko-KR" altLang="en-US"/>
              <a:t>일이 경과한 이용기록은 삭제 하는 규칙이 있으므로</a:t>
            </a:r>
            <a:endParaRPr lang="ko-KR" altLang="en-US"/>
          </a:p>
          <a:p>
            <a:pPr>
              <a:defRPr/>
            </a:pPr>
            <a:r>
              <a:rPr lang="ko-KR" altLang="en-US"/>
              <a:t>하루 간격으로 현재 날짜에서 퇴실 날짜를 뺀 값이 </a:t>
            </a:r>
            <a:r>
              <a:rPr lang="en-US" altLang="ko-KR"/>
              <a:t>7</a:t>
            </a:r>
            <a:r>
              <a:rPr lang="ko-KR" altLang="en-US"/>
              <a:t>보다 클 경우 </a:t>
            </a:r>
            <a:r>
              <a:rPr lang="en-US" altLang="ko-KR"/>
              <a:t>history</a:t>
            </a:r>
            <a:r>
              <a:rPr lang="ko-KR" altLang="en-US"/>
              <a:t> 테이블에서 삭제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퇴실 트리거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795469"/>
            <a:ext cx="6678033" cy="304221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421922" y="2311848"/>
            <a:ext cx="4383666" cy="20094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status</a:t>
            </a:r>
            <a:r>
              <a:rPr lang="ko-KR" altLang="en-US"/>
              <a:t> 테이블에서 </a:t>
            </a:r>
            <a:r>
              <a:rPr lang="en-US" altLang="ko-KR"/>
              <a:t>row</a:t>
            </a:r>
            <a:r>
              <a:rPr lang="ko-KR" altLang="en-US"/>
              <a:t>가 삭제되면 퇴실을 의미한다</a:t>
            </a:r>
            <a:r>
              <a:rPr lang="en-US" altLang="ko-KR"/>
              <a:t>.</a:t>
            </a:r>
            <a:r>
              <a:rPr lang="ko-KR" altLang="en-US"/>
              <a:t> 따라서 </a:t>
            </a:r>
            <a:r>
              <a:rPr lang="en-US" altLang="ko-KR"/>
              <a:t>seat </a:t>
            </a:r>
            <a:r>
              <a:rPr lang="ko-KR" altLang="en-US"/>
              <a:t>테이블의 상태값이</a:t>
            </a:r>
            <a:endParaRPr lang="ko-KR" altLang="en-US"/>
          </a:p>
          <a:p>
            <a:pPr>
              <a:defRPr/>
            </a:pPr>
            <a:r>
              <a:rPr lang="en-US" altLang="ko-KR"/>
              <a:t>occupied</a:t>
            </a:r>
            <a:r>
              <a:rPr lang="ko-KR" altLang="en-US"/>
              <a:t>에서 </a:t>
            </a:r>
            <a:r>
              <a:rPr lang="en-US" altLang="ko-KR"/>
              <a:t>empty</a:t>
            </a:r>
            <a:r>
              <a:rPr lang="ko-KR" altLang="en-US"/>
              <a:t>로 바뀌어야 하고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history </a:t>
            </a:r>
            <a:r>
              <a:rPr lang="ko-KR" altLang="en-US"/>
              <a:t>테이블에도 이용기록이 저장되어야 하므로 </a:t>
            </a:r>
            <a:r>
              <a:rPr lang="en-US" altLang="ko-KR"/>
              <a:t>after delete </a:t>
            </a:r>
            <a:r>
              <a:rPr lang="ko-KR" altLang="en-US"/>
              <a:t>를 조건으로 하는 </a:t>
            </a:r>
            <a:endParaRPr lang="ko-KR" altLang="en-US"/>
          </a:p>
          <a:p>
            <a:pPr>
              <a:defRPr/>
            </a:pPr>
            <a:r>
              <a:rPr lang="ko-KR" altLang="en-US"/>
              <a:t>트리거를 만듬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추가하고 싶은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이용 만료 </a:t>
            </a:r>
            <a:r>
              <a:rPr lang="en-US" altLang="ko-KR"/>
              <a:t>10</a:t>
            </a:r>
            <a:r>
              <a:rPr lang="ko-KR" altLang="en-US"/>
              <a:t>분전에 해당 회원에게 문자 발송 기능</a:t>
            </a:r>
            <a:endParaRPr lang="ko-KR" altLang="en-US"/>
          </a:p>
          <a:p>
            <a:pPr>
              <a:defRPr/>
            </a:pPr>
            <a:r>
              <a:rPr lang="ko-KR" altLang="en-US"/>
              <a:t>좌석 예약 시스템</a:t>
            </a:r>
            <a:endParaRPr lang="ko-KR" altLang="en-US"/>
          </a:p>
          <a:p>
            <a:pPr>
              <a:defRPr/>
            </a:pPr>
            <a:r>
              <a:rPr lang="ko-KR" altLang="en-US"/>
              <a:t>카드 결제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661591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아쉬운 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sz="2000" b="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기능들을 좀 더 세분화 하여 체계적으로 개발 했다면 보다 수월한 프로젝트가 되었을거 같습니다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만들면서 더 필요한 기능들이 자꾸 생각나는 바람에 중구난방식으로 빈 구멍을 메꾸는 느낌을 지울 수가 없었습니다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물론 처음부터 모든 기능 들을 전부 생각해서 완벽하게 만드는 것은 어렵겠지만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시행착오를 최대한 줄이려면 설계가 너무나도 중요하다는 것을 깨달았습니다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다음 팀 프로젝트를 하게 된다면 보다 체계적인 설계를 하고 싶습니다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.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en-US" altLang="ko-KR" sz="9200">
                <a:effectLst/>
              </a:rPr>
              <a:t>Thank you</a:t>
            </a:r>
            <a:endParaRPr lang="en-US" altLang="ko-KR" sz="9200">
              <a:effectLst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9385101" y="5947033"/>
            <a:ext cx="2024063" cy="3582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2021-09-21 </a:t>
            </a:r>
            <a:r>
              <a:rPr lang="ko-KR" altLang="en-US"/>
              <a:t>박정현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301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스터디카페 관리시스템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166018"/>
            <a:ext cx="10972798" cy="59747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800"/>
              <a:t>1.</a:t>
            </a:r>
            <a:r>
              <a:rPr lang="ko-KR" altLang="en-US" sz="1800"/>
              <a:t> 관리자		</a:t>
            </a:r>
            <a:r>
              <a:rPr lang="en-US" altLang="ko-KR" sz="1800"/>
              <a:t>1.</a:t>
            </a:r>
            <a:r>
              <a:rPr lang="ko-KR" altLang="en-US" sz="1800"/>
              <a:t>좌석 활성화</a:t>
            </a:r>
            <a:r>
              <a:rPr lang="en-US" altLang="ko-KR" sz="1800"/>
              <a:t>(</a:t>
            </a:r>
            <a:r>
              <a:rPr lang="ko-KR" altLang="en-US" sz="1800"/>
              <a:t>명령어</a:t>
            </a:r>
            <a:r>
              <a:rPr lang="en-US" altLang="ko-KR" sz="1800"/>
              <a:t>:all,</a:t>
            </a:r>
            <a:r>
              <a:rPr lang="ko-KR" altLang="en-US" sz="1800"/>
              <a:t>좌석번호 입력</a:t>
            </a:r>
            <a:r>
              <a:rPr lang="en-US" altLang="ko-KR" sz="1800"/>
              <a:t>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r>
              <a:rPr lang="en-US" altLang="ko-KR" sz="1800"/>
              <a:t>2.</a:t>
            </a:r>
            <a:r>
              <a:rPr lang="ko-KR" altLang="en-US" sz="1800"/>
              <a:t>좌석 비활성화</a:t>
            </a:r>
            <a:r>
              <a:rPr lang="en-US" altLang="ko-KR" sz="1800"/>
              <a:t>(</a:t>
            </a:r>
            <a:r>
              <a:rPr lang="ko-KR" altLang="en-US" sz="1800"/>
              <a:t>명령어</a:t>
            </a:r>
            <a:r>
              <a:rPr lang="en-US" altLang="ko-KR" sz="1800"/>
              <a:t>:all,</a:t>
            </a:r>
            <a:r>
              <a:rPr lang="ko-KR" altLang="en-US" sz="1800"/>
              <a:t>좌석번호 입력</a:t>
            </a:r>
            <a:r>
              <a:rPr lang="en-US" altLang="ko-KR" sz="1800"/>
              <a:t>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r>
              <a:rPr lang="en-US" altLang="ko-KR" sz="1800"/>
              <a:t>3.</a:t>
            </a:r>
            <a:r>
              <a:rPr lang="ko-KR" altLang="en-US" sz="1800"/>
              <a:t>현재 좌석 현황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r>
              <a:rPr lang="en-US" altLang="ko-KR" sz="1800"/>
              <a:t>4.</a:t>
            </a:r>
            <a:r>
              <a:rPr lang="ko-KR" altLang="en-US" sz="1800"/>
              <a:t>회원 목록 보기</a:t>
            </a:r>
            <a:r>
              <a:rPr lang="en-US" altLang="ko-KR" sz="1800"/>
              <a:t>(</a:t>
            </a:r>
            <a:r>
              <a:rPr lang="ko-KR" altLang="en-US" sz="1800"/>
              <a:t>회원</a:t>
            </a:r>
            <a:r>
              <a:rPr lang="en-US" altLang="ko-KR" sz="1800"/>
              <a:t>+</a:t>
            </a:r>
            <a:r>
              <a:rPr lang="ko-KR" altLang="en-US" sz="1800"/>
              <a:t>비회원</a:t>
            </a:r>
            <a:r>
              <a:rPr lang="en-US" altLang="ko-KR" sz="1800"/>
              <a:t>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r>
              <a:rPr lang="en-US" altLang="ko-KR" sz="1800"/>
              <a:t>5.</a:t>
            </a:r>
            <a:r>
              <a:rPr lang="ko-KR" altLang="en-US" sz="1800"/>
              <a:t>사용 기록 보기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2.</a:t>
            </a:r>
            <a:r>
              <a:rPr lang="ko-KR" altLang="en-US" sz="1800"/>
              <a:t> 이용자		</a:t>
            </a:r>
            <a:r>
              <a:rPr lang="en-US" altLang="ko-KR" sz="1800"/>
              <a:t>1.</a:t>
            </a:r>
            <a:r>
              <a:rPr lang="ko-KR" altLang="en-US" sz="1800"/>
              <a:t>회원		</a:t>
            </a:r>
            <a:r>
              <a:rPr lang="en-US" altLang="ko-KR" sz="1800"/>
              <a:t>1.</a:t>
            </a:r>
            <a:r>
              <a:rPr lang="ko-KR" altLang="en-US" sz="1800"/>
              <a:t>로그인		</a:t>
            </a:r>
            <a:r>
              <a:rPr lang="en-US" altLang="ko-KR" sz="1800"/>
              <a:t>1.</a:t>
            </a:r>
            <a:r>
              <a:rPr lang="ko-KR" altLang="en-US" sz="1800"/>
              <a:t>시간 충전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				</a:t>
            </a:r>
            <a:r>
              <a:rPr lang="en-US" altLang="ko-KR" sz="1800"/>
              <a:t>2.</a:t>
            </a:r>
            <a:r>
              <a:rPr lang="ko-KR" altLang="en-US" sz="1800"/>
              <a:t>좌석 선택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				</a:t>
            </a:r>
            <a:r>
              <a:rPr lang="en-US" altLang="ko-KR" sz="1800"/>
              <a:t>3.</a:t>
            </a:r>
            <a:r>
              <a:rPr lang="ko-KR" altLang="en-US" sz="1800"/>
              <a:t>퇴실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				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				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r>
              <a:rPr lang="en-US" altLang="ko-KR" sz="1800"/>
              <a:t>2.</a:t>
            </a:r>
            <a:r>
              <a:rPr lang="ko-KR" altLang="en-US" sz="1800"/>
              <a:t>비회원		</a:t>
            </a:r>
            <a:r>
              <a:rPr lang="en-US" altLang="ko-KR" sz="1800"/>
              <a:t>1.</a:t>
            </a:r>
            <a:r>
              <a:rPr lang="ko-KR" altLang="en-US" sz="1800"/>
              <a:t>로그인		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r>
              <a:rPr lang="en-US" altLang="ko-KR" sz="1800"/>
              <a:t>3.</a:t>
            </a:r>
            <a:r>
              <a:rPr lang="ko-KR" altLang="en-US" sz="1800"/>
              <a:t>회원가입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		</a:t>
            </a:r>
            <a:r>
              <a:rPr lang="en-US" altLang="ko-KR" sz="1800"/>
              <a:t>4.</a:t>
            </a:r>
            <a:r>
              <a:rPr lang="ko-KR" altLang="en-US" sz="1800"/>
              <a:t>탈퇴</a:t>
            </a:r>
            <a:endParaRPr lang="ko-KR" altLang="en-US" sz="1800"/>
          </a:p>
        </p:txBody>
      </p:sp>
      <p:cxnSp>
        <p:nvCxnSpPr>
          <p:cNvPr id="5" name=""/>
          <p:cNvCxnSpPr/>
          <p:nvPr/>
        </p:nvCxnSpPr>
        <p:spPr>
          <a:xfrm>
            <a:off x="1638597" y="1345406"/>
            <a:ext cx="81855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/>
          <p:cNvCxnSpPr/>
          <p:nvPr/>
        </p:nvCxnSpPr>
        <p:spPr>
          <a:xfrm rot="16200000" flipH="1" flipV="1">
            <a:off x="1363266" y="2030014"/>
            <a:ext cx="1369219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2047876" y="2714625"/>
            <a:ext cx="40927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>
            <a:off x="2047876" y="1657945"/>
            <a:ext cx="40927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2047876" y="2030015"/>
            <a:ext cx="40927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>
            <a:off x="2047876" y="2312789"/>
            <a:ext cx="40927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1638597" y="3250406"/>
            <a:ext cx="81855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6200000" flipH="1" flipV="1">
            <a:off x="522387" y="4775894"/>
            <a:ext cx="3050976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2047876" y="4991696"/>
            <a:ext cx="40927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>
            <a:off x="2047876" y="5661422"/>
            <a:ext cx="40927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>
            <a:off x="2047876" y="6301382"/>
            <a:ext cx="40927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>
            <a:off x="3201293" y="3250406"/>
            <a:ext cx="98226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3424535" y="4991696"/>
            <a:ext cx="75902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>
            <a:off x="5675560" y="3682008"/>
            <a:ext cx="4204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>
            <a:off x="5675560" y="3927574"/>
            <a:ext cx="4204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>
            <a:off x="5675560" y="3250406"/>
            <a:ext cx="4204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>
            <a:off x="5195590" y="3250406"/>
            <a:ext cx="16371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6200000" flipH="1">
            <a:off x="4488655" y="4121050"/>
            <a:ext cx="174129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>
            <a:off x="5195590" y="4991696"/>
            <a:ext cx="16371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5359301" y="3927574"/>
            <a:ext cx="3162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 rot="16200000" flipH="1">
            <a:off x="5336975" y="3588989"/>
            <a:ext cx="6771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9487770" y="1568035"/>
          <a:ext cx="1720273" cy="186863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20273"/>
              </a:tblGrid>
              <a:tr h="3852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 좌석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좌석번호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이용 가능 여부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예약 가능 여부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현재 상태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838391" y="1767886"/>
          <a:ext cx="1544955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449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이용자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핸드폰번호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이메일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아이디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남은 시간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이용자 유형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" name=""/>
          <p:cNvSpPr txBox="1"/>
          <p:nvPr/>
        </p:nvSpPr>
        <p:spPr>
          <a:xfrm>
            <a:off x="3206546" y="199430"/>
            <a:ext cx="5778907" cy="4368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/>
              <a:t>스터디카페 관리 시스템 개념적 설계</a:t>
            </a:r>
            <a:endParaRPr lang="ko-KR" altLang="en-US" sz="2300" b="1"/>
          </a:p>
        </p:txBody>
      </p:sp>
      <p:sp>
        <p:nvSpPr>
          <p:cNvPr id="34" name=""/>
          <p:cNvSpPr/>
          <p:nvPr/>
        </p:nvSpPr>
        <p:spPr>
          <a:xfrm>
            <a:off x="3811488" y="665066"/>
            <a:ext cx="4063007" cy="2455664"/>
          </a:xfrm>
          <a:prstGeom prst="diamond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4496098" y="1582999"/>
            <a:ext cx="2693788" cy="61979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 b="1">
                <a:solidFill>
                  <a:schemeClr val="lt1"/>
                </a:solidFill>
              </a:rPr>
              <a:t>좌석 이용</a:t>
            </a:r>
            <a:endParaRPr lang="ko-KR" altLang="en-US" sz="3500" b="1">
              <a:solidFill>
                <a:schemeClr val="lt1"/>
              </a:solidFill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4982855" y="2694986"/>
          <a:ext cx="1720273" cy="2225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2027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좌석번호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핸드폰번호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아이디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이용 시작 시간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남은 시간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3" name=""/>
          <p:cNvCxnSpPr/>
          <p:nvPr/>
        </p:nvCxnSpPr>
        <p:spPr>
          <a:xfrm>
            <a:off x="2383346" y="2202796"/>
            <a:ext cx="2599509" cy="106288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flipV="1">
            <a:off x="6703129" y="2202796"/>
            <a:ext cx="2784641" cy="69042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3427161" y="2694986"/>
            <a:ext cx="768653" cy="569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N</a:t>
            </a:r>
            <a:endParaRPr lang="en-US" altLang="ko-KR" sz="3200" b="1"/>
          </a:p>
        </p:txBody>
      </p:sp>
      <p:sp>
        <p:nvSpPr>
          <p:cNvPr id="46" name=""/>
          <p:cNvSpPr txBox="1"/>
          <p:nvPr/>
        </p:nvSpPr>
        <p:spPr>
          <a:xfrm>
            <a:off x="7874496" y="2494807"/>
            <a:ext cx="768653" cy="571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9487770" y="3807506"/>
          <a:ext cx="1720273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2027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좌석 이용 백업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좌석번호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핸드폰번호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아이디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이용 시작 시간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이용 종료 시간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스터디카페 관리 시스템</a:t>
            </a:r>
            <a:r>
              <a:rPr lang="en-US" altLang="ko-KR"/>
              <a:t> TABLE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0301" y="1698455"/>
            <a:ext cx="2564812" cy="250905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24404" y="4044736"/>
            <a:ext cx="2656261" cy="216837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24404" y="1698455"/>
            <a:ext cx="2332484" cy="182125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63386" y="1698455"/>
            <a:ext cx="2788974" cy="234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Table </a:t>
            </a:r>
            <a:r>
              <a:rPr lang="ko-KR" altLang="en-US"/>
              <a:t>제약조건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6418380" cy="159133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3166629"/>
            <a:ext cx="6651342" cy="130915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900" y="4629863"/>
            <a:ext cx="10968201" cy="1358796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 flipV="1">
            <a:off x="7027979" y="1417638"/>
            <a:ext cx="923995" cy="40051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7951974" y="1256264"/>
            <a:ext cx="3963206" cy="38965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cafe_user</a:t>
            </a:r>
            <a:r>
              <a:rPr lang="ko-KR" altLang="en-US" sz="1000"/>
              <a:t> 테이블의 </a:t>
            </a:r>
            <a:r>
              <a:rPr lang="en-US" altLang="ko-KR" sz="1000"/>
              <a:t>ox</a:t>
            </a:r>
            <a:r>
              <a:rPr lang="ko-KR" altLang="en-US" sz="1000"/>
              <a:t> </a:t>
            </a:r>
            <a:r>
              <a:rPr lang="en-US" altLang="ko-KR" sz="1000"/>
              <a:t>column</a:t>
            </a:r>
            <a:r>
              <a:rPr lang="ko-KR" altLang="en-US" sz="1000"/>
              <a:t>은 </a:t>
            </a:r>
            <a:r>
              <a:rPr lang="en-US" altLang="ko-KR" sz="1000"/>
              <a:t>‘</a:t>
            </a:r>
            <a:r>
              <a:rPr lang="ko-KR" altLang="en-US" sz="1000"/>
              <a:t>회원</a:t>
            </a:r>
            <a:r>
              <a:rPr lang="en-US" altLang="ko-KR" sz="1000"/>
              <a:t>’,’</a:t>
            </a:r>
            <a:r>
              <a:rPr lang="ko-KR" altLang="en-US" sz="1000"/>
              <a:t>비회원</a:t>
            </a:r>
            <a:r>
              <a:rPr lang="en-US" altLang="ko-KR" sz="1000"/>
              <a:t>’</a:t>
            </a:r>
            <a:r>
              <a:rPr lang="ko-KR" altLang="en-US" sz="1000"/>
              <a:t> 둘 중 하나의 데이터만 입력된다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cxnSp>
        <p:nvCxnSpPr>
          <p:cNvPr id="14" name=""/>
          <p:cNvCxnSpPr/>
          <p:nvPr/>
        </p:nvCxnSpPr>
        <p:spPr>
          <a:xfrm>
            <a:off x="7027979" y="2000250"/>
            <a:ext cx="23296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7027980" y="2400733"/>
            <a:ext cx="2329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16200000" flipH="1" flipV="1">
            <a:off x="7060700" y="2200491"/>
            <a:ext cx="400483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260941" y="2000250"/>
            <a:ext cx="691033" cy="213055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7951974" y="1818154"/>
            <a:ext cx="3963206" cy="38974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 비회원의 경우 아이디와 이메일 입력 안하므로</a:t>
            </a:r>
            <a:r>
              <a:rPr lang="en-US" altLang="ko-KR" sz="1000"/>
              <a:t>,</a:t>
            </a:r>
            <a:r>
              <a:rPr lang="ko-KR" altLang="en-US" sz="1000"/>
              <a:t>  </a:t>
            </a:r>
            <a:r>
              <a:rPr lang="en-US" altLang="ko-KR" sz="1000"/>
              <a:t>not null</a:t>
            </a:r>
            <a:r>
              <a:rPr lang="ko-KR" altLang="en-US" sz="1000"/>
              <a:t> 제약조건은 필요 없음</a:t>
            </a:r>
            <a:r>
              <a:rPr lang="en-US" altLang="ko-KR" sz="1000"/>
              <a:t>,</a:t>
            </a:r>
            <a:r>
              <a:rPr lang="ko-KR" altLang="en-US" sz="1000"/>
              <a:t> 회원은 아이디 이메일 중복 불가하므로 </a:t>
            </a:r>
            <a:r>
              <a:rPr lang="en-US" altLang="ko-KR" sz="1000"/>
              <a:t>unique</a:t>
            </a:r>
            <a:r>
              <a:rPr lang="ko-KR" altLang="en-US" sz="1000"/>
              <a:t> 제약조건</a:t>
            </a:r>
            <a:endParaRPr lang="ko-KR" altLang="en-US" sz="1000"/>
          </a:p>
        </p:txBody>
      </p:sp>
      <p:cxnSp>
        <p:nvCxnSpPr>
          <p:cNvPr id="27" name=""/>
          <p:cNvCxnSpPr/>
          <p:nvPr/>
        </p:nvCxnSpPr>
        <p:spPr>
          <a:xfrm flipV="1">
            <a:off x="7027980" y="2400734"/>
            <a:ext cx="923994" cy="22730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7951974" y="2268422"/>
            <a:ext cx="3963206" cy="234748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이름은 중복될 수 있으나</a:t>
            </a:r>
            <a:r>
              <a:rPr lang="en-US" altLang="ko-KR" sz="1000"/>
              <a:t>,</a:t>
            </a:r>
            <a:r>
              <a:rPr lang="ko-KR" altLang="en-US" sz="1000"/>
              <a:t> 이름이 없을 수는 없으므로 </a:t>
            </a:r>
            <a:r>
              <a:rPr lang="en-US" altLang="ko-KR" sz="1000"/>
              <a:t>not null</a:t>
            </a:r>
            <a:endParaRPr lang="en-US" altLang="ko-KR" sz="1000"/>
          </a:p>
        </p:txBody>
      </p:sp>
      <p:cxnSp>
        <p:nvCxnSpPr>
          <p:cNvPr id="29" name=""/>
          <p:cNvCxnSpPr/>
          <p:nvPr/>
        </p:nvCxnSpPr>
        <p:spPr>
          <a:xfrm>
            <a:off x="7027979" y="2866159"/>
            <a:ext cx="9239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7951974" y="2628034"/>
            <a:ext cx="3963206" cy="3894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핸드폰 번호는 중복될 수 없고</a:t>
            </a:r>
            <a:r>
              <a:rPr lang="en-US" altLang="ko-KR" sz="1000"/>
              <a:t>,</a:t>
            </a:r>
            <a:r>
              <a:rPr lang="ko-KR" altLang="en-US" sz="1000"/>
              <a:t> 핸드폰이 없으면 스터디카페 이용 불가능하므로 </a:t>
            </a:r>
            <a:r>
              <a:rPr lang="en-US" altLang="ko-KR" sz="1000"/>
              <a:t>not null , </a:t>
            </a:r>
            <a:r>
              <a:rPr lang="ko-KR" altLang="en-US" sz="1000"/>
              <a:t>따라서 </a:t>
            </a:r>
            <a:r>
              <a:rPr lang="en-US" altLang="ko-KR" sz="1000"/>
              <a:t>primary key</a:t>
            </a:r>
            <a:endParaRPr lang="en-US" altLang="ko-KR" sz="1000"/>
          </a:p>
        </p:txBody>
      </p:sp>
      <p:sp>
        <p:nvSpPr>
          <p:cNvPr id="32" name=""/>
          <p:cNvSpPr txBox="1"/>
          <p:nvPr/>
        </p:nvSpPr>
        <p:spPr>
          <a:xfrm>
            <a:off x="7951974" y="3429000"/>
            <a:ext cx="3630422" cy="393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좌석번호는 중복될 수 없고</a:t>
            </a:r>
            <a:r>
              <a:rPr lang="en-US" altLang="ko-KR" sz="1000"/>
              <a:t>,</a:t>
            </a:r>
            <a:r>
              <a:rPr lang="ko-KR" altLang="en-US" sz="1000"/>
              <a:t> 좌석번호가 있어야 좌석을 구분 할수 있으므로 </a:t>
            </a:r>
            <a:r>
              <a:rPr lang="en-US" altLang="ko-KR" sz="1000"/>
              <a:t>primary key</a:t>
            </a:r>
            <a:endParaRPr lang="en-US" altLang="ko-KR" sz="1000"/>
          </a:p>
        </p:txBody>
      </p:sp>
      <p:sp>
        <p:nvSpPr>
          <p:cNvPr id="34" name=""/>
          <p:cNvSpPr txBox="1"/>
          <p:nvPr/>
        </p:nvSpPr>
        <p:spPr>
          <a:xfrm>
            <a:off x="7951974" y="4089256"/>
            <a:ext cx="3272916" cy="390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좌석 상태는 비어있거나</a:t>
            </a:r>
            <a:r>
              <a:rPr lang="en-US" altLang="ko-KR" sz="1000"/>
              <a:t>,</a:t>
            </a:r>
            <a:r>
              <a:rPr lang="ko-KR" altLang="en-US" sz="1000"/>
              <a:t> 이용중 둘 중 한가지 이므로 </a:t>
            </a:r>
            <a:r>
              <a:rPr lang="en-US" altLang="ko-KR" sz="1000"/>
              <a:t>check </a:t>
            </a:r>
            <a:r>
              <a:rPr lang="ko-KR" altLang="en-US" sz="1000"/>
              <a:t>제약 조건</a:t>
            </a:r>
            <a:endParaRPr lang="ko-KR" altLang="en-US" sz="1000"/>
          </a:p>
        </p:txBody>
      </p:sp>
      <p:sp>
        <p:nvSpPr>
          <p:cNvPr id="35" name=""/>
          <p:cNvSpPr txBox="1"/>
          <p:nvPr/>
        </p:nvSpPr>
        <p:spPr>
          <a:xfrm>
            <a:off x="611901" y="6118545"/>
            <a:ext cx="6416079" cy="3911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id,</a:t>
            </a:r>
            <a:r>
              <a:rPr lang="ko-KR" altLang="en-US" sz="1000"/>
              <a:t>핸드폰번호</a:t>
            </a:r>
            <a:r>
              <a:rPr lang="en-US" altLang="ko-KR" sz="1000"/>
              <a:t>,</a:t>
            </a:r>
            <a:r>
              <a:rPr lang="ko-KR" altLang="en-US" sz="1000"/>
              <a:t>좌석번호는 각각 </a:t>
            </a:r>
            <a:r>
              <a:rPr lang="en-US" altLang="ko-KR" sz="1000"/>
              <a:t>cafe_user</a:t>
            </a:r>
            <a:r>
              <a:rPr lang="ko-KR" altLang="en-US" sz="1000"/>
              <a:t>테이블과 </a:t>
            </a:r>
            <a:r>
              <a:rPr lang="en-US" altLang="ko-KR" sz="1000"/>
              <a:t>seat</a:t>
            </a:r>
            <a:r>
              <a:rPr lang="ko-KR" altLang="en-US" sz="1000"/>
              <a:t>테이블을 참조하여 </a:t>
            </a:r>
            <a:r>
              <a:rPr lang="en-US" altLang="ko-KR" sz="1000"/>
              <a:t>foreign key. 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핸드폰번호와 좌석번호를 합쳐서 </a:t>
            </a:r>
            <a:r>
              <a:rPr lang="en-US" altLang="ko-KR" sz="1000"/>
              <a:t>primary key</a:t>
            </a:r>
            <a:endParaRPr lang="en-US" altLang="ko-KR" sz="1000"/>
          </a:p>
        </p:txBody>
      </p:sp>
      <p:cxnSp>
        <p:nvCxnSpPr>
          <p:cNvPr id="36" name=""/>
          <p:cNvCxnSpPr>
            <a:endCxn id="34" idx="1"/>
          </p:cNvCxnSpPr>
          <p:nvPr/>
        </p:nvCxnSpPr>
        <p:spPr>
          <a:xfrm>
            <a:off x="7260943" y="4284518"/>
            <a:ext cx="69103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endCxn id="32" idx="1"/>
          </p:cNvCxnSpPr>
          <p:nvPr/>
        </p:nvCxnSpPr>
        <p:spPr>
          <a:xfrm flipV="1">
            <a:off x="7260943" y="3625908"/>
            <a:ext cx="691031" cy="46334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코드 </a:t>
            </a:r>
            <a:r>
              <a:rPr lang="en-US" altLang="ko-KR"/>
              <a:t>(1) :</a:t>
            </a:r>
            <a:r>
              <a:rPr lang="ko-KR" altLang="en-US"/>
              <a:t> </a:t>
            </a:r>
            <a:r>
              <a:rPr lang="en-US" altLang="ko-KR"/>
              <a:t>memberLogin();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2238732"/>
            <a:ext cx="5195778" cy="238053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242121" y="2153528"/>
            <a:ext cx="5340276" cy="25509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CafeUserVO</a:t>
            </a:r>
            <a:r>
              <a:rPr lang="ko-KR" altLang="en-US"/>
              <a:t> 는 </a:t>
            </a:r>
            <a:r>
              <a:rPr lang="en-US" altLang="ko-KR"/>
              <a:t>cafe_user </a:t>
            </a:r>
            <a:r>
              <a:rPr lang="ko-KR" altLang="en-US"/>
              <a:t>테이블의 </a:t>
            </a:r>
            <a:r>
              <a:rPr lang="en-US" altLang="ko-KR"/>
              <a:t>column</a:t>
            </a:r>
            <a:r>
              <a:rPr lang="ko-KR" altLang="en-US"/>
              <a:t>들을 필드 값으로 하는 </a:t>
            </a:r>
            <a:r>
              <a:rPr lang="en-US" altLang="ko-KR"/>
              <a:t>value object </a:t>
            </a:r>
            <a:r>
              <a:rPr lang="ko-KR" altLang="en-US"/>
              <a:t>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memberLogin()</a:t>
            </a:r>
            <a:r>
              <a:rPr lang="ko-KR" altLang="en-US"/>
              <a:t> 메서드는 </a:t>
            </a:r>
            <a:r>
              <a:rPr lang="en-US" altLang="ko-KR"/>
              <a:t>cafe_user</a:t>
            </a:r>
            <a:r>
              <a:rPr lang="ko-KR" altLang="en-US"/>
              <a:t> 테이블에서 읽어온 데이터를 </a:t>
            </a:r>
            <a:r>
              <a:rPr lang="en-US" altLang="ko-KR"/>
              <a:t>CafeUserVO </a:t>
            </a:r>
            <a:r>
              <a:rPr lang="ko-KR" altLang="en-US"/>
              <a:t>객체에 저장해 리턴한다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따라서 로그인 후부터는 </a:t>
            </a:r>
            <a:r>
              <a:rPr lang="en-US" altLang="ko-KR"/>
              <a:t>CafeUserVO </a:t>
            </a:r>
            <a:r>
              <a:rPr lang="ko-KR" altLang="en-US"/>
              <a:t>객체가 생성되어 해당 객체에 저장되어 있는 정보를 화면에 </a:t>
            </a:r>
            <a:r>
              <a:rPr lang="en-US" altLang="ko-KR"/>
              <a:t>display</a:t>
            </a:r>
            <a:r>
              <a:rPr lang="ko-KR" altLang="en-US"/>
              <a:t>하는 방식으로 프로그램 되어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코드</a:t>
            </a:r>
            <a:r>
              <a:rPr lang="en-US" altLang="ko-KR"/>
              <a:t>(2)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charge();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38125" y="1417638"/>
            <a:ext cx="6356294" cy="4673476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>
            <a:off x="6366596" y="1762125"/>
            <a:ext cx="129886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7665460" y="1309124"/>
            <a:ext cx="4064362" cy="9060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800"/>
              <a:t>charge(CafeUserVO user, int hour) </a:t>
            </a:r>
            <a:r>
              <a:rPr lang="ko-KR" altLang="en-US" sz="1800"/>
              <a:t>에서 시간을 파라메터로 받음</a:t>
            </a:r>
            <a:r>
              <a:rPr lang="en-US" altLang="ko-KR" sz="1800"/>
              <a:t>.</a:t>
            </a:r>
            <a:r>
              <a:rPr lang="ko-KR" altLang="en-US" sz="1800"/>
              <a:t> 시간을 초로 변환해서 남은시간에 저장</a:t>
            </a:r>
            <a:endParaRPr lang="ko-KR" altLang="en-US" sz="1800"/>
          </a:p>
        </p:txBody>
      </p:sp>
      <p:sp>
        <p:nvSpPr>
          <p:cNvPr id="8" name=""/>
          <p:cNvSpPr txBox="1"/>
          <p:nvPr/>
        </p:nvSpPr>
        <p:spPr>
          <a:xfrm>
            <a:off x="7665459" y="2660505"/>
            <a:ext cx="3916938" cy="6388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에도 바뀐 남은 시간 값을 전달하여 저장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flipV="1">
            <a:off x="3568628" y="4533034"/>
            <a:ext cx="4096831" cy="1244743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7665460" y="3580533"/>
            <a:ext cx="4064362" cy="2827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처음에는 없던 기능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좌석 이용 안하는 상태로 충전시에는 </a:t>
            </a:r>
            <a:r>
              <a:rPr lang="en-US" altLang="ko-KR"/>
              <a:t>cafe_user</a:t>
            </a:r>
            <a:r>
              <a:rPr lang="ko-KR" altLang="en-US"/>
              <a:t> 테이블만 남은시간 값 변경 하면 되지만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현재 좌석을 이용하고 있을 경우 시간 충전을 하게되면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cafe_user</a:t>
            </a:r>
            <a:r>
              <a:rPr lang="ko-KR" altLang="en-US"/>
              <a:t> 테이블 뿐만 아니라 </a:t>
            </a:r>
            <a:r>
              <a:rPr lang="en-US" altLang="ko-KR"/>
              <a:t>status </a:t>
            </a:r>
            <a:r>
              <a:rPr lang="ko-KR" altLang="en-US"/>
              <a:t>테이블의 남은 시간 값도 변경 해주어야 함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status</a:t>
            </a:r>
            <a:r>
              <a:rPr lang="ko-KR" altLang="en-US"/>
              <a:t>테이블의 남은 시간을 </a:t>
            </a:r>
            <a:r>
              <a:rPr lang="en-US" altLang="ko-KR"/>
              <a:t>cafe_user</a:t>
            </a:r>
            <a:r>
              <a:rPr lang="ko-KR" altLang="en-US"/>
              <a:t> 테이블의 남은 시간값과 같게 만들어주는 메서드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코드</a:t>
            </a:r>
            <a:r>
              <a:rPr lang="en-US" altLang="ko-KR"/>
              <a:t>(3)</a:t>
            </a:r>
            <a:r>
              <a:rPr lang="ko-KR" altLang="en-US"/>
              <a:t> </a:t>
            </a:r>
            <a:r>
              <a:rPr lang="en-US" altLang="ko-KR"/>
              <a:t>: realTimeStatus();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306728"/>
            <a:ext cx="7118228" cy="528363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727827" y="1761330"/>
            <a:ext cx="4229296" cy="3380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스터디 카페 좌석의 실시간 현황을 보여주는 메서드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status</a:t>
            </a:r>
            <a:r>
              <a:rPr lang="ko-KR" altLang="en-US"/>
              <a:t> 테이블을 그대로 읽어오면 되지만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남은 시간은 계속 바뀌는 동적인 값이다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따라서 현재시간에서 이용시간을 뺀 값을 보여줘야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계속 바뀌는 값이므로 </a:t>
            </a:r>
            <a:r>
              <a:rPr lang="en-US" altLang="ko-KR"/>
              <a:t>temp_remain_time</a:t>
            </a:r>
            <a:endParaRPr lang="en-US" altLang="ko-KR"/>
          </a:p>
          <a:p>
            <a:pPr>
              <a:defRPr/>
            </a:pPr>
            <a:r>
              <a:rPr lang="ko-KR" altLang="en-US"/>
              <a:t>이라고 작명</a:t>
            </a:r>
            <a:endParaRPr lang="ko-KR" altLang="en-US"/>
          </a:p>
        </p:txBody>
      </p:sp>
      <p:cxnSp>
        <p:nvCxnSpPr>
          <p:cNvPr id="5" name=""/>
          <p:cNvCxnSpPr/>
          <p:nvPr/>
        </p:nvCxnSpPr>
        <p:spPr>
          <a:xfrm>
            <a:off x="6252946" y="4803631"/>
            <a:ext cx="1474881" cy="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101455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주요 코드</a:t>
            </a:r>
            <a:r>
              <a:rPr lang="en-US" altLang="ko-KR"/>
              <a:t>(4)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checkOut();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43015" y="1244456"/>
            <a:ext cx="5305969" cy="82043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226" y="2443088"/>
            <a:ext cx="8649450" cy="370364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64278" y="3894426"/>
            <a:ext cx="4618120" cy="266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568</ep:Words>
  <ep:PresentationFormat>화면 슬라이드 쇼(4:3)</ep:PresentationFormat>
  <ep:Paragraphs>85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스터디카페 관리시스템 구조</vt:lpstr>
      <vt:lpstr>슬라이드 3</vt:lpstr>
      <vt:lpstr>스터디카페 관리 시스템 TABLE</vt:lpstr>
      <vt:lpstr>Table 제약조건</vt:lpstr>
      <vt:lpstr>주요 코드 (1) : memberLogin();</vt:lpstr>
      <vt:lpstr>주요 코드(2) : charge();</vt:lpstr>
      <vt:lpstr>주요 코드(3) : realTimeStatus();</vt:lpstr>
      <vt:lpstr>주요 코드(4) : checkOut();</vt:lpstr>
      <vt:lpstr>주요 코드(5) : calTime</vt:lpstr>
      <vt:lpstr>주요 코드(6) : refresh();</vt:lpstr>
      <vt:lpstr>주요 프로시저&amp;job (1)</vt:lpstr>
      <vt:lpstr>주요 프로시저&amp;job (2)</vt:lpstr>
      <vt:lpstr>퇴실 트리거</vt:lpstr>
      <vt:lpstr>추가하고 싶은 기능</vt:lpstr>
      <vt:lpstr>아쉬운 점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2021-09-13T03:05:36.822</dcterms:created>
  <dc:creator>kosta</dc:creator>
  <cp:lastModifiedBy>kosta</cp:lastModifiedBy>
  <dcterms:modified xsi:type="dcterms:W3CDTF">2021-09-28T03:28:06.005</dcterms:modified>
  <cp:revision>87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