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83" r:id="rId3"/>
    <p:sldId id="258" r:id="rId4"/>
    <p:sldId id="296" r:id="rId5"/>
    <p:sldId id="297" r:id="rId6"/>
    <p:sldId id="298" r:id="rId7"/>
    <p:sldId id="299" r:id="rId8"/>
    <p:sldId id="295" r:id="rId9"/>
    <p:sldId id="269" r:id="rId10"/>
    <p:sldId id="287" r:id="rId11"/>
    <p:sldId id="288" r:id="rId12"/>
    <p:sldId id="270" r:id="rId13"/>
    <p:sldId id="290" r:id="rId14"/>
    <p:sldId id="289" r:id="rId15"/>
    <p:sldId id="291" r:id="rId16"/>
    <p:sldId id="294" r:id="rId17"/>
    <p:sldId id="282" r:id="rId18"/>
    <p:sldId id="293" r:id="rId19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>
      <p:cViewPr varScale="1">
        <p:scale>
          <a:sx n="87" d="100"/>
          <a:sy n="87" d="100"/>
        </p:scale>
        <p:origin x="485" y="106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2021-04-22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80076" y="4257092"/>
            <a:ext cx="5158567" cy="89255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    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김○○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K-</a:t>
            </a:r>
            <a:r>
              <a:rPr lang="ko-KR" altLang="en-US" sz="1600" b="1" dirty="0">
                <a:latin typeface="+mj-ea"/>
                <a:ea typeface="+mj-ea"/>
              </a:rPr>
              <a:t>디지털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핵심직무 양성사업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266" y="5589240"/>
            <a:ext cx="11885056" cy="377689"/>
          </a:xfrm>
          <a:prstGeom prst="rect">
            <a:avLst/>
          </a:prstGeom>
          <a:solidFill>
            <a:srgbClr val="FFC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srgbClr val="342648"/>
                </a:solidFill>
              </a:rPr>
              <a:t>※ </a:t>
            </a:r>
            <a:r>
              <a:rPr lang="ko-KR" altLang="en-US" sz="2000" b="1" dirty="0">
                <a:solidFill>
                  <a:srgbClr val="342648"/>
                </a:solidFill>
              </a:rPr>
              <a:t>양식은 예시로</a:t>
            </a:r>
            <a:r>
              <a:rPr lang="en-US" altLang="ko-KR" sz="2000" b="1" dirty="0">
                <a:solidFill>
                  <a:srgbClr val="342648"/>
                </a:solidFill>
              </a:rPr>
              <a:t> </a:t>
            </a:r>
            <a:r>
              <a:rPr lang="ko-KR" altLang="en-US" sz="2000" b="1" dirty="0">
                <a:solidFill>
                  <a:srgbClr val="342648"/>
                </a:solidFill>
              </a:rPr>
              <a:t>자유롭게 변경 가능하나</a:t>
            </a:r>
            <a:r>
              <a:rPr lang="en-US" altLang="ko-KR" sz="2000" b="1" dirty="0">
                <a:solidFill>
                  <a:srgbClr val="342648"/>
                </a:solidFill>
              </a:rPr>
              <a:t>, </a:t>
            </a:r>
            <a:r>
              <a:rPr lang="ko-KR" altLang="en-US" sz="2000" b="1" dirty="0">
                <a:solidFill>
                  <a:srgbClr val="342648"/>
                </a:solidFill>
              </a:rPr>
              <a:t>목차 안에 구성된 내용은 포함되도록 작성</a:t>
            </a:r>
            <a:r>
              <a:rPr lang="en-US" altLang="ko-KR" sz="2000" b="1" dirty="0">
                <a:solidFill>
                  <a:srgbClr val="342648"/>
                </a:solidFill>
              </a:rPr>
              <a:t>(</a:t>
            </a:r>
            <a:r>
              <a:rPr lang="ko-KR" altLang="en-US" sz="2000" b="1" u="sng" dirty="0">
                <a:solidFill>
                  <a:srgbClr val="342648"/>
                </a:solidFill>
              </a:rPr>
              <a:t>해당 양식 활용 지양</a:t>
            </a:r>
            <a:r>
              <a:rPr lang="en-US" altLang="ko-KR" sz="2000" b="1" dirty="0">
                <a:solidFill>
                  <a:srgbClr val="342648"/>
                </a:solidFill>
              </a:rPr>
              <a:t>)</a:t>
            </a:r>
            <a:endParaRPr lang="ko-KR" altLang="en-US" sz="2000" b="1" dirty="0">
              <a:solidFill>
                <a:srgbClr val="342648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983088" y="2367345"/>
            <a:ext cx="8208912" cy="61555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주제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인포섹아카데미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47365" y="759828"/>
            <a:ext cx="79782" cy="101866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58626" y="625805"/>
            <a:ext cx="957643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절차를 도식화하여 제시하거나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더 효과적으로 전달하는 방법 등이 있다면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기본적인 구성요소를 포함하여 보다 창의적으로 수정하여 작성 가능함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4" y="1871026"/>
            <a:ext cx="10390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기획 단계에서 도출된 주제와 아이디어를 기반으로 실제 프로젝트를 수행한 세부적인 기간과 활동 내용 작성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79990"/>
              </p:ext>
            </p:extLst>
          </p:nvPr>
        </p:nvGraphicFramePr>
        <p:xfrm>
          <a:off x="1170220" y="2464551"/>
          <a:ext cx="9953244" cy="391677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17352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74905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26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 smtClean="0"/>
                        <a:t>4/17(</a:t>
                      </a:r>
                      <a:r>
                        <a:rPr lang="ko-KR" altLang="en-US" sz="1400" i="1" u="none" dirty="0"/>
                        <a:t>토</a:t>
                      </a:r>
                      <a:r>
                        <a:rPr lang="en-US" altLang="ko-KR" sz="1400" i="1" u="none" dirty="0" smtClean="0"/>
                        <a:t>) </a:t>
                      </a:r>
                      <a:r>
                        <a:rPr lang="en-US" altLang="ko-KR" sz="1400" i="1" u="none" dirty="0"/>
                        <a:t>~ </a:t>
                      </a:r>
                      <a:r>
                        <a:rPr lang="en-US" altLang="ko-KR" sz="1400" i="1" u="none" dirty="0" smtClean="0"/>
                        <a:t>4/24(</a:t>
                      </a:r>
                      <a:r>
                        <a:rPr lang="ko-KR" altLang="en-US" sz="1400" i="1" u="none" dirty="0"/>
                        <a:t>토</a:t>
                      </a:r>
                      <a:r>
                        <a:rPr lang="en-US" altLang="ko-KR" sz="1400" i="1" u="none" dirty="0" smtClean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/>
                        <a:t>프로젝트 기획 및 주제 선정</a:t>
                      </a:r>
                      <a:endParaRPr lang="en-US" altLang="ko-KR" sz="1400" i="1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 err="1"/>
                        <a:t>기획안</a:t>
                      </a:r>
                      <a:r>
                        <a:rPr lang="ko-KR" altLang="en-US" sz="1400" i="1" u="none" dirty="0"/>
                        <a:t> 작성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/>
                        <a:t>아이디어 선정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>
                          <a:effectLst/>
                        </a:rPr>
                        <a:t>모형 구현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>
                          <a:effectLst/>
                        </a:rPr>
                        <a:t>최적화</a:t>
                      </a:r>
                      <a:r>
                        <a:rPr lang="en-US" altLang="ko-KR" sz="1400" i="1" u="none" strike="noStrike" dirty="0">
                          <a:effectLst/>
                        </a:rPr>
                        <a:t>,</a:t>
                      </a:r>
                      <a:r>
                        <a:rPr lang="en-US" altLang="ko-KR" sz="1400" i="1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400" i="1" u="none" strike="noStrike" baseline="0" dirty="0">
                          <a:effectLst/>
                        </a:rPr>
                        <a:t>오류 수정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)(</a:t>
                      </a:r>
                      <a:r>
                        <a:rPr lang="ko-KR" altLang="en-US" sz="1400" i="1" u="none" dirty="0"/>
                        <a:t>총 </a:t>
                      </a:r>
                      <a:r>
                        <a:rPr lang="en-US" altLang="ko-KR" sz="1400" i="1" u="none" dirty="0"/>
                        <a:t>7</a:t>
                      </a:r>
                      <a:r>
                        <a:rPr lang="ko-KR" altLang="en-US" sz="1400" i="1" u="none" dirty="0"/>
                        <a:t>주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0729" y="1213726"/>
            <a:ext cx="74731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09972" y="1138926"/>
            <a:ext cx="9181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결과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는 프로젝트 결과물이 도출된 과정을 세부적으로 기록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(10~13p)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는 하나의 사례로 간단하게 제시한 것이므로 프로젝트의 성격에 따라 보다 자세하게 기록하며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결과를 서술하는 과정에서는 논리성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창의성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완결성이 잘 드러나도록 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309972" y="2521059"/>
            <a:ext cx="9811090" cy="337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논리성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결과물을 도출하기 위해 논리적인 과정으로 구성된 정도를 의미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         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예를 들어 산업 분야 및 연구 문헌 검토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선진사례 및 문헌 활용 등이 있음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창의성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결과물이 이전의 결과물과 달리 획기적인 주제나 아이디어로 만들어진 정도를 의미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완결성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결과물이 실습 주제와 과정에 맞게 완결성 있게 도출된 정도를 의미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프로젝트의 결과는 그 과정이 잘 드러날 수 있도록 데이터 가공 과정부터 활용까지 전체적인 프로세스를 확인할 수 있도록 단계별로 작성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첨부 자료 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결과물 사진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시연 동영상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소스코드 등 프로젝트의 우수성이 들어날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4043772" y="393701"/>
            <a:ext cx="7776753" cy="11528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3" y="1028762"/>
            <a:ext cx="7416800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LG CNS KORQUAD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질의응답 형식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Context : 10,645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개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QA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쌍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: 66,181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개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323492" y="1497780"/>
            <a:ext cx="66112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Tokenizing : 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Okt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불용어가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영어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숫자만 추출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Embedding 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단어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임베딩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(Glove) –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단어 사이 문맥상 유사성 이해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Vocabulary 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1. 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5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2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80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327" y="3875653"/>
            <a:ext cx="2173901" cy="16342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215680" y="384919"/>
            <a:ext cx="860484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2" y="1028762"/>
            <a:ext cx="82563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피드백 루프를 순환하면서 주어진 입력에 관한 신경망 출력을   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방지하기 위해 고안된 순환 신경망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(RNN: Recurrent Neural Network)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3432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모델 개요</a:t>
            </a: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1175359709"/>
              </p:ext>
            </p:extLst>
          </p:nvPr>
        </p:nvGraphicFramePr>
        <p:xfrm>
          <a:off x="2819636" y="2245320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39716" y="384919"/>
            <a:ext cx="8280809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99947" y="1047250"/>
            <a:ext cx="82563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- 2Layer LSTM 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문단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질문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코사인 유사도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문서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모델 선정 및 분석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888940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1520788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824480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2" y="1028762"/>
            <a:ext cx="825639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- 3Layer LSTM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으로 변경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옵티마이저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조정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   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: Adam -&gt;‘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rmsprop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’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로 변경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&gt;&gt;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학습속도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및 유사도 개선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4.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모델 평가 및 개선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28" y="1725244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54201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824480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5.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76916" y="654629"/>
            <a:ext cx="20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※ </a:t>
            </a: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3" y="1088740"/>
            <a:ext cx="10621180" cy="53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869791" y="715809"/>
            <a:ext cx="1065718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느낀 점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수행하면서 느끼거나 경험한 성찰이나 반성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성과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자신의 경력 계획 등과 연관시켜 팀 별 공통 의견 또는 개인 의견을 작성할 수 있다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프로젝트를 마치고 수행상 어려움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갈등 요소 등을 작성하고 이를 해결한 방법을 작성한다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778272" y="1907779"/>
            <a:ext cx="10854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수행에서 개인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우리 팀이 잘한 부분과 아쉬운 점 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수행을 통해 자신의 진로 설계와 취업분야 탐색 및 의사결정 등 도움된 사항이 있었다면 구체적으로 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688940" y="864228"/>
            <a:ext cx="82204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41601"/>
              </p:ext>
            </p:extLst>
          </p:nvPr>
        </p:nvGraphicFramePr>
        <p:xfrm>
          <a:off x="692676" y="2814728"/>
          <a:ext cx="11011415" cy="36857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312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919829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04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수행상 어려움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극복 사례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</a:t>
                      </a:r>
                      <a:r>
                        <a:rPr lang="ko-KR" altLang="en-US" sz="1400" i="1" u="none" kern="1200" dirty="0">
                          <a:effectLst/>
                        </a:rPr>
                        <a:t> 과정이 힘들었다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다들 코딩을 하고 싶어하지 않고 분석작업을 하고 싶어하였다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우리 팀은 소통이 잘 이루어진 팀이었다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나이가 비슷하고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팀장이 리더십이 좋았다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팀원들의 불만을 확인하고 코딩 작업을 분배하여 작업하였으며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분석작업을 수행할 때 같이 할 수 있도록 유도하였다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</a:t>
                      </a:r>
                      <a:r>
                        <a:rPr lang="ko-KR" altLang="en-US" sz="1400" i="1" u="none" kern="1200" dirty="0">
                          <a:effectLst/>
                        </a:rPr>
                        <a:t> 작업을 동일하게 수행하여 불만이 적었던 것 같다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en-US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잘한 부분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kern="1200" dirty="0">
                          <a:effectLst/>
                        </a:rPr>
                        <a:t>프로젝트를 수행할 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소통이 잘 되었다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코딩을 할 때 단순 작업이어서 불만도 있었지만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소통을 통해 적절히 해결하였다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아쉬운 부분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데이터 접근에 있어서 아쉬움이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데이터가 너무 많아서 이를 추출하는데 제한이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29428"/>
              </p:ext>
            </p:extLst>
          </p:nvPr>
        </p:nvGraphicFramePr>
        <p:xfrm>
          <a:off x="731404" y="1484784"/>
          <a:ext cx="10765196" cy="37644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198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8733211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9276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프로젝트를 통한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진로설계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 </a:t>
                      </a: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취업분야 탐색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및 결정 등 도움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기업에 취업할 때에도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석사수준</a:t>
                      </a:r>
                      <a:r>
                        <a:rPr lang="ko-KR" altLang="en-US" sz="1400" i="1" u="none" kern="1200" dirty="0">
                          <a:effectLst/>
                        </a:rPr>
                        <a:t> 이상이 아니면 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전처리를</a:t>
                      </a:r>
                      <a:r>
                        <a:rPr lang="ko-KR" altLang="en-US" sz="1400" i="1" u="none" kern="1200" dirty="0">
                          <a:effectLst/>
                        </a:rPr>
                        <a:t> 정확하고 빠르게 수행하는 것이 중요한 것임을 알게 되었다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400" i="1" u="none" kern="1200" dirty="0">
                          <a:effectLst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i="1" u="none" kern="1200" dirty="0">
                          <a:effectLst/>
                        </a:rPr>
                        <a:t>OO</a:t>
                      </a:r>
                      <a:r>
                        <a:rPr lang="ko-KR" altLang="en-US" sz="1400" i="1" u="none" kern="1200" dirty="0">
                          <a:effectLst/>
                        </a:rPr>
                        <a:t>회사 멘토님과 이야기해보니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대학원에 진학하여 전문성을 쌓는 것도 중요하다고 하셨다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 </a:t>
                      </a:r>
                      <a:endParaRPr lang="ko-KR" altLang="en-US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404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kern="1200" dirty="0">
                          <a:effectLst/>
                        </a:rPr>
                        <a:t>4</a:t>
                      </a:r>
                      <a:r>
                        <a:rPr lang="ko-KR" altLang="en-US" sz="1400" i="1" u="none" kern="1200" dirty="0">
                          <a:effectLst/>
                        </a:rPr>
                        <a:t>차 산업시대에 필요한 기술을 배울 수 있는 좋은 기회였다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대학 졸업 후 취업이 어려워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막막했으나</a:t>
                      </a:r>
                      <a:r>
                        <a:rPr lang="ko-KR" altLang="en-US" sz="1400" i="1" u="none" kern="1200" dirty="0">
                          <a:effectLst/>
                        </a:rPr>
                        <a:t> 데이터 관련 기술을 습득하여 인생에 큰 전환점이 된 것 같다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6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119063" y="55563"/>
            <a:ext cx="12969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작성요령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1271588" y="393700"/>
            <a:ext cx="10548937" cy="1111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84720" y="1188471"/>
            <a:ext cx="9793287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본 훈련생 포트폴리오 양식은 프로젝트 기반 훈련 평가대상 훈련과정에 한하여 대표 프로젝트 팀 별로 각각 작성하여 제출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127448" y="2336159"/>
            <a:ext cx="68263" cy="644091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83687" y="2246820"/>
            <a:ext cx="9901237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140148" y="3414214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70029" y="3496763"/>
            <a:ext cx="806450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훈련생 포트폴리오에 작성한 내용은 관련 증빙자료를 모두 제출해야 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127448" y="435300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83687" y="4436346"/>
            <a:ext cx="60483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작성 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b="1" i="1" u="sng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기울임 글씨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는 모두 삭제 후 제출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2" y="5287174"/>
            <a:ext cx="10441101" cy="84212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130897" y="1258104"/>
            <a:ext cx="68263" cy="644091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주제 및 선정 배경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65222" y="2564904"/>
            <a:ext cx="10730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과거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금융권 회사들은 기존 인터넷 서비스를 제공할 때 기관 내에 자체 서버를 두고 데이터를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관리함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하지만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현재 많은 금융권 회사들이 기존 시스템과 다르게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시스템으로 변경하고 있기 때문에 제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금융권으로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가상 회사를 설립 후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이벤트 탐지 분석을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하고자 함</a:t>
            </a:r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9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목적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2168860"/>
            <a:ext cx="104477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저축은행의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시스템 중 고객 데이터를 중심으로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멤버십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서비스를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-apple-system"/>
              </a:rPr>
              <a:t>클라우드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 시스템으로 이전을 목적으로 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.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데이터에 대한 국내 법과 보안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정책을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책정한다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통해 데이터베이스와 웹사이트에 대한 가용성 영역을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확보한다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 개발팀을 위한 개발환경 및 테스트 환경과 서버 배포 시스템을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구축한다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데이터베이스을 위한 보안서비스를 자동화한다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데이터베이스에 대한 공격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성능 보고서 생성 자동화와 이를 관리자에게 메일을 전송하는 기능을 자동화한다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4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2186"/>
            <a:ext cx="1044779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 smtClean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고객 서비스인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멤버쉽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환경으로 구축하여 시스템을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이전하려 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 이상의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퍼블릭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사용하여 가용성 영역을 확장시키고 웹 사이트와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의 동기화 및 백업 전략과 재해복구 전략을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세운다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데이터는 개인정보이자 중요정보이기 때문에 국내 법과 감사 정책 등을 갖추고 데이터 센터의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동기화 시킨다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동기화 과정에 있어서도 보안과 감사 정책을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수립함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시스템에 이벤트가 발생하면 주기적으로 감사 보고서를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생성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이상 탐지가 있을 경우 자동 조치 후 보고서를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생성하여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관리자에게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메일을 보낸다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 smtClean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내용과의 관련성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구축을 통하여 기반기술 인프라의 내용을 적용할 수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있다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위험 진단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기능을 통하여 보안 기술의 내용을 적용할 수 있다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 smtClean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  <a:endParaRPr lang="en-US" altLang="ko-KR" sz="1600" b="0" i="0" dirty="0" smtClean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AWS(70%) + Azure(30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%).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언어를 이용한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Secure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Coding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작성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Lambda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시스템에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코드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적용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Cloud Watch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통하여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모니터링하고 시스템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로그를 수집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통한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자동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배포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이용한 형상관리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구조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939985"/>
            <a:ext cx="104477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17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기대 효과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939985"/>
            <a:ext cx="1044779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b="0" i="0" dirty="0" err="1" smtClean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클라우드</a:t>
            </a:r>
            <a:r>
              <a:rPr lang="ko-KR" altLang="en-US" sz="1600" b="0" i="0" dirty="0" smtClean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 측면</a:t>
            </a:r>
            <a:endParaRPr lang="en-US" altLang="ko-KR" sz="1600" b="0" i="0" dirty="0" smtClean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 상품을 활용하여 고가의 보안장비를 구매할 필요없이 보안장치를 구축할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 환경으로 마이그레이션 함으로써 부하가 많이 생기는 날짜와 시간에 자동적으로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가상 서버를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늘려 부하를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분산시키고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서비스의 중단없이 효과적으로 운영할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환경의 표준화가 잘 이루어져 있어 외부의 다른 회사 장비들과 연동하거나 오픈 소스를 활용하기가 편하다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플랫폼은 종속성을 배제한 규격의 통일화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신기술 적용이 가능한 표준 환경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IT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운영 표준화 및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SLA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기반 마련이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가능한 표준 오픈 환경 아키텍처를 지향한다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인프라 내에서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개발 환경을 구축하여 개발팀이 개발 및 테스트가 완료되면 실제 서버로 배포까지 편리하게 적용 시킬 수 있다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환경의 장점들을 활용하여 이벤트 탐지 분석 대응 시스템을 사용한다면 기업에서는 기존의 이벤트 탐지 분석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대응의 보안보다 더 효율적인 서비스를 받을 수 있을 것이라 기대함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도입을 통해 자연재해 및 서버의 비정상적인 사용 불가 등과 같은 상황에 대해 유연하게 대처할 수 있다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600" b="0" i="0" dirty="0" smtClean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보안적 측면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0" i="0" dirty="0" smtClean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365/24/7 </a:t>
            </a:r>
            <a:r>
              <a:rPr lang="ko-KR" altLang="en-US" sz="1600" b="0" i="0" dirty="0" smtClean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실시간 감시 및 대응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0" i="0" dirty="0" smtClean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시나리오 기반의 자동화된 </a:t>
            </a:r>
            <a:r>
              <a:rPr lang="en-US" altLang="ko-KR" sz="1600" b="0" i="0" dirty="0" smtClean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Rule</a:t>
            </a:r>
            <a:r>
              <a:rPr lang="ko-KR" altLang="en-US" sz="1600" b="0" i="0" dirty="0" smtClean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에 의한 정확한 상황 분석이 가능하다</a:t>
            </a:r>
            <a:r>
              <a:rPr lang="en-US" altLang="ko-KR" sz="1600" b="0" i="0" dirty="0" smtClean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모든 이벤트와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알람에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대해 지속적인 모니터링과 자동화를 통하여 실시간으로 대응할 수 있게 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 smtClean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19726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62882" y="1004245"/>
            <a:ext cx="9144000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추가하거나 삭제할 수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30313" y="1974322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역할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훈련생 별로 해당 프로젝트를 진행하면서 주도적으로 참여한 부분을 중심으로 작성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02647"/>
              </p:ext>
            </p:extLst>
          </p:nvPr>
        </p:nvGraphicFramePr>
        <p:xfrm>
          <a:off x="1362882" y="2420888"/>
          <a:ext cx="9593658" cy="39434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4570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729088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1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김○○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데이터 정제 및 정규화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박○○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1419</Words>
  <Application>Microsoft Office PowerPoint</Application>
  <PresentationFormat>와이드스크린</PresentationFormat>
  <Paragraphs>213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Calibri</vt:lpstr>
      <vt:lpstr>Wingdings</vt:lpstr>
      <vt:lpstr>맑은 고딕</vt:lpstr>
      <vt:lpstr>Arial</vt:lpstr>
      <vt:lpstr>휴먼둥근헤드라인</vt:lpstr>
      <vt:lpstr>-apple-system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skinfosec</cp:lastModifiedBy>
  <cp:revision>149</cp:revision>
  <dcterms:created xsi:type="dcterms:W3CDTF">2014-04-29T00:37:20Z</dcterms:created>
  <dcterms:modified xsi:type="dcterms:W3CDTF">2021-04-22T08:12:51Z</dcterms:modified>
</cp:coreProperties>
</file>