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0"/>
  </p:notesMasterIdLst>
  <p:sldIdLst>
    <p:sldId id="256" r:id="rId2"/>
    <p:sldId id="283" r:id="rId3"/>
    <p:sldId id="258" r:id="rId4"/>
    <p:sldId id="299" r:id="rId5"/>
    <p:sldId id="300" r:id="rId6"/>
    <p:sldId id="301" r:id="rId7"/>
    <p:sldId id="302" r:id="rId8"/>
    <p:sldId id="303" r:id="rId9"/>
    <p:sldId id="269" r:id="rId10"/>
    <p:sldId id="287" r:id="rId11"/>
    <p:sldId id="288" r:id="rId12"/>
    <p:sldId id="270" r:id="rId13"/>
    <p:sldId id="290" r:id="rId14"/>
    <p:sldId id="289" r:id="rId15"/>
    <p:sldId id="291" r:id="rId16"/>
    <p:sldId id="294" r:id="rId17"/>
    <p:sldId id="282" r:id="rId18"/>
    <p:sldId id="293" r:id="rId19"/>
  </p:sldIdLst>
  <p:sldSz cx="12192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445569"/>
    <a:srgbClr val="1F4E79"/>
    <a:srgbClr val="0165B2"/>
    <a:srgbClr val="D9D9D9"/>
    <a:srgbClr val="E41A00"/>
    <a:srgbClr val="FE431E"/>
    <a:srgbClr val="878181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396" y="192"/>
      </p:cViewPr>
      <p:guideLst>
        <p:guide orient="horz" pos="2160"/>
        <p:guide pos="3840"/>
        <p:guide orient="horz" pos="2273"/>
        <p:guide orient="horz" pos="23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문단과 질의간</a:t>
          </a:r>
          <a:endParaRPr lang="en-US" altLang="ko-KR" sz="1400" dirty="0"/>
        </a:p>
        <a:p>
          <a:pPr latinLnBrk="1"/>
          <a:r>
            <a:rPr lang="ko-KR" altLang="en-US" sz="1400" dirty="0"/>
            <a:t> 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모델 학습</a:t>
          </a:r>
          <a:r>
            <a:rPr lang="en-US" altLang="ko-KR" sz="1400" dirty="0"/>
            <a:t>)</a:t>
          </a:r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신규 질문 입력</a:t>
          </a:r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해당 문단 제시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3"/>
      <dgm:spPr/>
    </dgm:pt>
    <dgm:pt modelId="{547C904A-46B4-45FF-8979-DF14C85D56EE}" type="pres">
      <dgm:prSet presAssocID="{FCE2B9B3-5839-4633-9DDC-3F88FD05EB1C}" presName="Parent1" presStyleLbl="revTx" presStyleIdx="0" presStyleCnt="3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3"/>
      <dgm:spPr/>
    </dgm:pt>
    <dgm:pt modelId="{B9307846-3968-4351-B217-FDF007BAED2E}" type="pres">
      <dgm:prSet presAssocID="{36707158-2A7F-4470-8614-D2441D89B8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3"/>
      <dgm:spPr/>
    </dgm:pt>
    <dgm:pt modelId="{DDA678BF-1C7B-4ACE-B0E0-9CFC49D0B901}" type="pres">
      <dgm:prSet presAssocID="{95092794-8EB8-4866-8BC4-19AB699FD825}" presName="Parent3" presStyleLbl="revTx" presStyleIdx="2" presStyleCnt="3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2DB76FE0-623A-4CBB-B812-0D199BFBC86A}" type="presOf" srcId="{FCE2B9B3-5839-4633-9DDC-3F88FD05EB1C}" destId="{547C904A-46B4-45FF-8979-DF14C85D56EE}" srcOrd="0" destOrd="0" presId="urn:microsoft.com/office/officeart/2009/layout/CircleArrowProcess"/>
    <dgm:cxn modelId="{DE151355-14E1-452E-A737-D44F39230893}" type="presOf" srcId="{36707158-2A7F-4470-8614-D2441D89B8CC}" destId="{B9307846-3968-4351-B217-FDF007BAED2E}" srcOrd="0" destOrd="0" presId="urn:microsoft.com/office/officeart/2009/layout/CircleArrowProcess"/>
    <dgm:cxn modelId="{019A69F5-93E8-4054-A429-CC05F675103D}" type="presOf" srcId="{95092794-8EB8-4866-8BC4-19AB699FD825}" destId="{DDA678BF-1C7B-4ACE-B0E0-9CFC49D0B901}" srcOrd="0" destOrd="0" presId="urn:microsoft.com/office/officeart/2009/layout/CircleArrowProcess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3B011010-047B-4E98-925B-ADC462542974}" type="presParOf" srcId="{C4CC960A-5D7A-4DB8-8237-ABDAA6AF78B8}" destId="{FDA340C9-AC86-4436-A9B3-206541B62C7F}" srcOrd="0" destOrd="0" presId="urn:microsoft.com/office/officeart/2009/layout/CircleArrowProcess"/>
    <dgm:cxn modelId="{1A53849B-35C7-4C24-B8FB-C5FE567044E0}" type="presParOf" srcId="{FDA340C9-AC86-4436-A9B3-206541B62C7F}" destId="{A7B6F021-9AEB-45D4-9BAE-06BB7CBFD746}" srcOrd="0" destOrd="0" presId="urn:microsoft.com/office/officeart/2009/layout/CircleArrowProcess"/>
    <dgm:cxn modelId="{28183D85-2E51-4F49-B39C-48359D75C129}" type="presParOf" srcId="{C4CC960A-5D7A-4DB8-8237-ABDAA6AF78B8}" destId="{547C904A-46B4-45FF-8979-DF14C85D56EE}" srcOrd="1" destOrd="0" presId="urn:microsoft.com/office/officeart/2009/layout/CircleArrowProcess"/>
    <dgm:cxn modelId="{FA106E21-01CA-4E8C-8A7D-746C76396809}" type="presParOf" srcId="{C4CC960A-5D7A-4DB8-8237-ABDAA6AF78B8}" destId="{45920A26-5F2E-4456-A023-EBCE81E761C6}" srcOrd="2" destOrd="0" presId="urn:microsoft.com/office/officeart/2009/layout/CircleArrowProcess"/>
    <dgm:cxn modelId="{7B44915F-0693-4D80-A17E-5707674A99CA}" type="presParOf" srcId="{45920A26-5F2E-4456-A023-EBCE81E761C6}" destId="{F05EFFE1-642B-473D-B68D-61BCC1B6F565}" srcOrd="0" destOrd="0" presId="urn:microsoft.com/office/officeart/2009/layout/CircleArrowProcess"/>
    <dgm:cxn modelId="{CB880C79-394E-4719-9454-6FBABFE16A97}" type="presParOf" srcId="{C4CC960A-5D7A-4DB8-8237-ABDAA6AF78B8}" destId="{B9307846-3968-4351-B217-FDF007BAED2E}" srcOrd="3" destOrd="0" presId="urn:microsoft.com/office/officeart/2009/layout/CircleArrowProcess"/>
    <dgm:cxn modelId="{561555E9-CFF9-4E7D-BAC9-FBABA6DCCDD2}" type="presParOf" srcId="{C4CC960A-5D7A-4DB8-8237-ABDAA6AF78B8}" destId="{C10C2065-26FA-431E-BD65-750695532E6C}" srcOrd="4" destOrd="0" presId="urn:microsoft.com/office/officeart/2009/layout/CircleArrowProcess"/>
    <dgm:cxn modelId="{678BB4B0-24FB-44A5-9EAF-C40D2D6DFB7D}" type="presParOf" srcId="{C10C2065-26FA-431E-BD65-750695532E6C}" destId="{34A81F7B-05B1-4FAA-A8B3-A2B91728F572}" srcOrd="0" destOrd="0" presId="urn:microsoft.com/office/officeart/2009/layout/CircleArrowProcess"/>
    <dgm:cxn modelId="{B2082703-A20E-4012-A52D-5005BFC5F4AC}" type="presParOf" srcId="{C4CC960A-5D7A-4DB8-8237-ABDAA6AF78B8}" destId="{DDA678BF-1C7B-4ACE-B0E0-9CFC49D0B90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6F021-9AEB-45D4-9BAE-06BB7CBFD746}">
      <dsp:nvSpPr>
        <dsp:cNvPr id="0" name=""/>
        <dsp:cNvSpPr/>
      </dsp:nvSpPr>
      <dsp:spPr>
        <a:xfrm>
          <a:off x="2404255" y="0"/>
          <a:ext cx="1748155" cy="174842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904A-46B4-45FF-8979-DF14C85D56EE}">
      <dsp:nvSpPr>
        <dsp:cNvPr id="0" name=""/>
        <dsp:cNvSpPr/>
      </dsp:nvSpPr>
      <dsp:spPr>
        <a:xfrm>
          <a:off x="648075" y="405277"/>
          <a:ext cx="2758754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문단과 질의간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 유사도 측정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(</a:t>
          </a:r>
          <a:r>
            <a:rPr lang="ko-KR" altLang="en-US" sz="1400" kern="1200" dirty="0"/>
            <a:t>모델 학습</a:t>
          </a:r>
          <a:r>
            <a:rPr lang="en-US" altLang="ko-KR" sz="1400" kern="1200" dirty="0"/>
            <a:t>)</a:t>
          </a:r>
        </a:p>
      </dsp:txBody>
      <dsp:txXfrm>
        <a:off x="648075" y="405277"/>
        <a:ext cx="2758754" cy="485591"/>
      </dsp:txXfrm>
    </dsp:sp>
    <dsp:sp modelId="{F05EFFE1-642B-473D-B68D-61BCC1B6F565}">
      <dsp:nvSpPr>
        <dsp:cNvPr id="0" name=""/>
        <dsp:cNvSpPr/>
      </dsp:nvSpPr>
      <dsp:spPr>
        <a:xfrm>
          <a:off x="1918711" y="1004597"/>
          <a:ext cx="1748155" cy="174842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7846-3968-4351-B217-FDF007BAED2E}">
      <dsp:nvSpPr>
        <dsp:cNvPr id="0" name=""/>
        <dsp:cNvSpPr/>
      </dsp:nvSpPr>
      <dsp:spPr>
        <a:xfrm>
          <a:off x="2307081" y="1641642"/>
          <a:ext cx="971416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신규 질문 입력</a:t>
          </a:r>
        </a:p>
      </dsp:txBody>
      <dsp:txXfrm>
        <a:off x="2307081" y="1641642"/>
        <a:ext cx="971416" cy="485591"/>
      </dsp:txXfrm>
    </dsp:sp>
    <dsp:sp modelId="{34A81F7B-05B1-4FAA-A8B3-A2B91728F572}">
      <dsp:nvSpPr>
        <dsp:cNvPr id="0" name=""/>
        <dsp:cNvSpPr/>
      </dsp:nvSpPr>
      <dsp:spPr>
        <a:xfrm>
          <a:off x="2528678" y="2129413"/>
          <a:ext cx="1501936" cy="150253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78BF-1C7B-4ACE-B0E0-9CFC49D0B901}">
      <dsp:nvSpPr>
        <dsp:cNvPr id="0" name=""/>
        <dsp:cNvSpPr/>
      </dsp:nvSpPr>
      <dsp:spPr>
        <a:xfrm>
          <a:off x="3600400" y="2808310"/>
          <a:ext cx="2083639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유사도 측정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(</a:t>
          </a:r>
          <a:r>
            <a:rPr lang="ko-KR" altLang="en-US" sz="1400" kern="1200" dirty="0"/>
            <a:t>해당 문단 제시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3600400" y="2808310"/>
        <a:ext cx="2083639" cy="48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2021-04-17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6780076" y="4257092"/>
            <a:ext cx="5158567" cy="892552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TEAM 1</a:t>
            </a:r>
            <a:r>
              <a:rPr lang="ko-KR" altLang="en-US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조     </a:t>
            </a:r>
            <a:r>
              <a:rPr lang="ko-KR" altLang="en-US" sz="22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어벤져스</a:t>
            </a:r>
            <a:r>
              <a:rPr lang="ko-KR" altLang="en-US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2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팀명</a:t>
            </a: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김○○</a:t>
            </a: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박○○</a:t>
            </a: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이○○</a:t>
            </a: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최○○</a:t>
            </a: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정○○</a:t>
            </a:r>
            <a:endParaRPr lang="en-US" altLang="ko-KR" sz="22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B34073-E088-4F6A-B5CA-5F7809D3A065}"/>
              </a:ext>
            </a:extLst>
          </p:cNvPr>
          <p:cNvSpPr/>
          <p:nvPr/>
        </p:nvSpPr>
        <p:spPr bwMode="auto">
          <a:xfrm>
            <a:off x="1588" y="0"/>
            <a:ext cx="12190412" cy="314325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latin typeface="+mj-ea"/>
                <a:ea typeface="+mj-ea"/>
              </a:rPr>
              <a:t>K-</a:t>
            </a:r>
            <a:r>
              <a:rPr lang="ko-KR" altLang="en-US" sz="1600" b="1" dirty="0">
                <a:latin typeface="+mj-ea"/>
                <a:ea typeface="+mj-ea"/>
              </a:rPr>
              <a:t>디지털</a:t>
            </a:r>
            <a:r>
              <a:rPr lang="en-US" altLang="ko-KR" sz="1600" b="1" dirty="0"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핵심직무 양성사업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54266" y="5589240"/>
            <a:ext cx="11885056" cy="377689"/>
          </a:xfrm>
          <a:prstGeom prst="rect">
            <a:avLst/>
          </a:prstGeom>
          <a:solidFill>
            <a:srgbClr val="FFC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000" b="1" dirty="0">
                <a:solidFill>
                  <a:srgbClr val="342648"/>
                </a:solidFill>
              </a:rPr>
              <a:t>※ </a:t>
            </a:r>
            <a:r>
              <a:rPr lang="ko-KR" altLang="en-US" sz="2000" b="1" dirty="0">
                <a:solidFill>
                  <a:srgbClr val="342648"/>
                </a:solidFill>
              </a:rPr>
              <a:t>양식은 예시로</a:t>
            </a:r>
            <a:r>
              <a:rPr lang="en-US" altLang="ko-KR" sz="2000" b="1" dirty="0">
                <a:solidFill>
                  <a:srgbClr val="342648"/>
                </a:solidFill>
              </a:rPr>
              <a:t> </a:t>
            </a:r>
            <a:r>
              <a:rPr lang="ko-KR" altLang="en-US" sz="2000" b="1" dirty="0">
                <a:solidFill>
                  <a:srgbClr val="342648"/>
                </a:solidFill>
              </a:rPr>
              <a:t>자유롭게 변경 가능하나</a:t>
            </a:r>
            <a:r>
              <a:rPr lang="en-US" altLang="ko-KR" sz="2000" b="1" dirty="0">
                <a:solidFill>
                  <a:srgbClr val="342648"/>
                </a:solidFill>
              </a:rPr>
              <a:t>, </a:t>
            </a:r>
            <a:r>
              <a:rPr lang="ko-KR" altLang="en-US" sz="2000" b="1" dirty="0">
                <a:solidFill>
                  <a:srgbClr val="342648"/>
                </a:solidFill>
              </a:rPr>
              <a:t>목차 안에 구성된 내용은 포함되도록 작성</a:t>
            </a:r>
            <a:r>
              <a:rPr lang="en-US" altLang="ko-KR" sz="2000" b="1" dirty="0">
                <a:solidFill>
                  <a:srgbClr val="342648"/>
                </a:solidFill>
              </a:rPr>
              <a:t>(</a:t>
            </a:r>
            <a:r>
              <a:rPr lang="ko-KR" altLang="en-US" sz="2000" b="1" u="sng" dirty="0">
                <a:solidFill>
                  <a:srgbClr val="342648"/>
                </a:solidFill>
              </a:rPr>
              <a:t>해당 양식 활용 지양</a:t>
            </a:r>
            <a:r>
              <a:rPr lang="en-US" altLang="ko-KR" sz="2000" b="1" dirty="0">
                <a:solidFill>
                  <a:srgbClr val="342648"/>
                </a:solidFill>
              </a:rPr>
              <a:t>)</a:t>
            </a:r>
            <a:endParaRPr lang="ko-KR" altLang="en-US" sz="2000" b="1" dirty="0">
              <a:solidFill>
                <a:srgbClr val="342648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27" y="1579670"/>
            <a:ext cx="12186373" cy="2190904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3983088" y="2367345"/>
            <a:ext cx="8208912" cy="615553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팀 프로젝트 명 </a:t>
            </a:r>
            <a:r>
              <a:rPr lang="en-US" altLang="ko-KR" sz="4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4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주제</a:t>
            </a:r>
            <a:r>
              <a:rPr lang="en-US" altLang="ko-KR" sz="4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40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266" y="1700808"/>
            <a:ext cx="262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 err="1">
                <a:solidFill>
                  <a:prstClr val="white"/>
                </a:solidFill>
                <a:latin typeface="맑은 고딕" panose="020B0503020000020004" pitchFamily="50" charset="-127"/>
              </a:rPr>
              <a:t>인포섹아카데미</a:t>
            </a:r>
            <a:endParaRPr lang="ko-KR" altLang="en-US" sz="1600" b="1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76220" y="13804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278651016" descr="EMB0000378c3f3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4" y="6381328"/>
            <a:ext cx="1180238" cy="3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71041"/>
            <a:ext cx="336502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수행 절차 및 방법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15780" y="398067"/>
            <a:ext cx="7741258" cy="1096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47365" y="759828"/>
            <a:ext cx="79782" cy="101866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58626" y="625805"/>
            <a:ext cx="9576432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프로젝트 수행 절차 및 방법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은 프로젝트의 사전 기획과 프로젝트 수행 및 완료 과정으로 나누어서 작성한다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. (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프로젝트 수행 절차를 도식화하여 제시하거나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더 효과적으로 전달하는 방법 등이 있다면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기본적인 구성요소를 포함하여 보다 창의적으로 수정하여 작성 가능함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77924" y="1871026"/>
            <a:ext cx="103906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기획 단계에서 도출된 주제와 아이디어를 기반으로 실제 프로젝트를 수행한 세부적인 기간과 활동 내용 작성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638277"/>
              </p:ext>
            </p:extLst>
          </p:nvPr>
        </p:nvGraphicFramePr>
        <p:xfrm>
          <a:off x="1170220" y="2464551"/>
          <a:ext cx="9953244" cy="391677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4433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17352">
                  <a:extLst>
                    <a:ext uri="{9D8B030D-6E8A-4147-A177-3AD203B41FA5}">
                      <a16:colId xmlns:a16="http://schemas.microsoft.com/office/drawing/2014/main" val="2457702995"/>
                    </a:ext>
                  </a:extLst>
                </a:gridCol>
                <a:gridCol w="374905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142510">
                  <a:extLst>
                    <a:ext uri="{9D8B030D-6E8A-4147-A177-3AD203B41FA5}">
                      <a16:colId xmlns:a16="http://schemas.microsoft.com/office/drawing/2014/main" val="1146148137"/>
                    </a:ext>
                  </a:extLst>
                </a:gridCol>
              </a:tblGrid>
              <a:tr h="4264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활동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비고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81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ko-KR" altLang="en-US" sz="14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사전 기획</a:t>
                      </a:r>
                      <a:endParaRPr lang="ko-KR" altLang="en-US" sz="1400" b="1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i="1" u="none" dirty="0"/>
                        <a:t>O/O(</a:t>
                      </a:r>
                      <a:r>
                        <a:rPr lang="ko-KR" altLang="en-US" sz="1400" i="1" u="none" dirty="0"/>
                        <a:t>월</a:t>
                      </a:r>
                      <a:r>
                        <a:rPr lang="en-US" altLang="ko-KR" sz="1400" i="1" u="none" dirty="0"/>
                        <a:t>) ~ O/O(</a:t>
                      </a:r>
                      <a:r>
                        <a:rPr lang="ko-KR" altLang="en-US" sz="1400" i="1" u="none" dirty="0"/>
                        <a:t>금</a:t>
                      </a:r>
                      <a:r>
                        <a:rPr lang="en-US" altLang="ko-KR" sz="1400" i="1" u="none" dirty="0"/>
                        <a:t>)</a:t>
                      </a: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i="1" u="none" dirty="0"/>
                        <a:t>프로젝트 기획 및 주제 선정</a:t>
                      </a:r>
                      <a:endParaRPr lang="en-US" altLang="ko-KR" sz="1400" i="1" u="none" dirty="0"/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i="1" u="none" dirty="0" err="1"/>
                        <a:t>기획안</a:t>
                      </a:r>
                      <a:r>
                        <a:rPr lang="ko-KR" altLang="en-US" sz="1400" i="1" u="none" dirty="0"/>
                        <a:t> 작성</a:t>
                      </a: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i="1" u="none" dirty="0"/>
                        <a:t>아이디어 선정</a:t>
                      </a: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81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ko-KR" altLang="en-US" sz="14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수집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i="1" u="none" dirty="0"/>
                        <a:t>O/O(</a:t>
                      </a:r>
                      <a:r>
                        <a:rPr lang="ko-KR" altLang="en-US" sz="1400" i="1" u="none" dirty="0"/>
                        <a:t>월</a:t>
                      </a:r>
                      <a:r>
                        <a:rPr lang="en-US" altLang="ko-KR" sz="1400" i="1" u="none" dirty="0"/>
                        <a:t>) ~ O/O(</a:t>
                      </a:r>
                      <a:r>
                        <a:rPr lang="ko-KR" altLang="en-US" sz="1400" i="1" u="none" dirty="0"/>
                        <a:t>금</a:t>
                      </a:r>
                      <a:r>
                        <a:rPr lang="en-US" altLang="ko-KR" sz="1400" i="1" u="none" dirty="0"/>
                        <a:t>)</a:t>
                      </a: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1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필요 데이터  및 수집 절차 정의</a:t>
                      </a: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1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외부 데이터 수집</a:t>
                      </a: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1" u="none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협약기업</a:t>
                      </a:r>
                      <a:r>
                        <a:rPr lang="ko-KR" altLang="en-US" sz="1400" b="0" i="1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데이터 협조</a:t>
                      </a: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733585898"/>
                  </a:ext>
                </a:extLst>
              </a:tr>
              <a:tr h="581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ko-KR" altLang="en-US" sz="14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전처리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i="1" u="none" dirty="0"/>
                        <a:t>O/O(</a:t>
                      </a:r>
                      <a:r>
                        <a:rPr lang="ko-KR" altLang="en-US" sz="1400" i="1" u="none" dirty="0"/>
                        <a:t>월</a:t>
                      </a:r>
                      <a:r>
                        <a:rPr lang="en-US" altLang="ko-KR" sz="1400" i="1" u="none" dirty="0"/>
                        <a:t>) ~ O/O(</a:t>
                      </a:r>
                      <a:r>
                        <a:rPr lang="ko-KR" altLang="en-US" sz="1400" i="1" u="none" dirty="0"/>
                        <a:t>금</a:t>
                      </a:r>
                      <a:r>
                        <a:rPr lang="en-US" altLang="ko-KR" sz="1400" i="1" u="none" dirty="0"/>
                        <a:t>)</a:t>
                      </a: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1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데이터 정제 및 정규화</a:t>
                      </a: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93487332"/>
                  </a:ext>
                </a:extLst>
              </a:tr>
              <a:tr h="5817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모델링</a:t>
                      </a:r>
                      <a:endParaRPr lang="ko-KR" altLang="en-US" sz="1400" b="1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i="1" u="none" dirty="0"/>
                        <a:t>O/O(</a:t>
                      </a:r>
                      <a:r>
                        <a:rPr lang="ko-KR" altLang="en-US" sz="1400" i="1" u="none" dirty="0"/>
                        <a:t>월</a:t>
                      </a:r>
                      <a:r>
                        <a:rPr lang="en-US" altLang="ko-KR" sz="1400" i="1" u="none" dirty="0"/>
                        <a:t>) ~ O/O(</a:t>
                      </a:r>
                      <a:r>
                        <a:rPr lang="ko-KR" altLang="en-US" sz="1400" i="1" u="none" dirty="0"/>
                        <a:t>금</a:t>
                      </a:r>
                      <a:r>
                        <a:rPr lang="en-US" altLang="ko-KR" sz="1400" i="1" u="none" dirty="0"/>
                        <a:t>)</a:t>
                      </a: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1" u="none" strike="noStrike" dirty="0">
                          <a:effectLst/>
                        </a:rPr>
                        <a:t>모형 구현</a:t>
                      </a:r>
                      <a:endParaRPr lang="ko-KR" altLang="en-US" sz="1400" b="0" i="1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1" u="none" strike="noStrike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팀별</a:t>
                      </a:r>
                      <a:r>
                        <a:rPr lang="ko-KR" altLang="en-US" sz="1400" b="0" i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중간보고 실시</a:t>
                      </a: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876716193"/>
                  </a:ext>
                </a:extLst>
              </a:tr>
              <a:tr h="5817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서비스 구축</a:t>
                      </a:r>
                      <a:endParaRPr kumimoji="0" lang="ko-KR" altLang="en-US" sz="14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i="1" u="none" dirty="0"/>
                        <a:t>O/O(</a:t>
                      </a:r>
                      <a:r>
                        <a:rPr lang="ko-KR" altLang="en-US" sz="1400" i="1" u="none" dirty="0"/>
                        <a:t>월</a:t>
                      </a:r>
                      <a:r>
                        <a:rPr lang="en-US" altLang="ko-KR" sz="1400" i="1" u="none" dirty="0"/>
                        <a:t>) ~ O/O(</a:t>
                      </a:r>
                      <a:r>
                        <a:rPr lang="ko-KR" altLang="en-US" sz="1400" i="1" u="none" dirty="0"/>
                        <a:t>금</a:t>
                      </a:r>
                      <a:r>
                        <a:rPr lang="en-US" altLang="ko-KR" sz="1400" i="1" u="none" dirty="0"/>
                        <a:t>)</a:t>
                      </a: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서비스 시스템 설계</a:t>
                      </a:r>
                      <a:endParaRPr lang="en-US" altLang="ko-KR" sz="1400" b="0" i="1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플랫폼 구현</a:t>
                      </a: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1" u="none" strike="noStrike" dirty="0">
                          <a:effectLst/>
                        </a:rPr>
                        <a:t>최적화</a:t>
                      </a:r>
                      <a:r>
                        <a:rPr lang="en-US" altLang="ko-KR" sz="1400" i="1" u="none" strike="noStrike" dirty="0">
                          <a:effectLst/>
                        </a:rPr>
                        <a:t>,</a:t>
                      </a:r>
                      <a:r>
                        <a:rPr lang="en-US" altLang="ko-KR" sz="1400" i="1" u="none" strike="noStrike" baseline="0" dirty="0">
                          <a:effectLst/>
                        </a:rPr>
                        <a:t> </a:t>
                      </a:r>
                      <a:r>
                        <a:rPr lang="ko-KR" altLang="en-US" sz="1400" i="1" u="none" strike="noStrike" baseline="0" dirty="0">
                          <a:effectLst/>
                        </a:rPr>
                        <a:t>오류 수정</a:t>
                      </a:r>
                      <a:endParaRPr lang="ko-KR" altLang="en-US" sz="1400" b="0" i="1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817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총 개발기간</a:t>
                      </a:r>
                      <a:endParaRPr kumimoji="0" lang="ko-KR" altLang="en-US" sz="14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i="1" u="none" dirty="0"/>
                        <a:t>O/O(</a:t>
                      </a:r>
                      <a:r>
                        <a:rPr lang="ko-KR" altLang="en-US" sz="1400" i="1" u="none" dirty="0"/>
                        <a:t>월</a:t>
                      </a:r>
                      <a:r>
                        <a:rPr lang="en-US" altLang="ko-KR" sz="1400" i="1" u="none" dirty="0"/>
                        <a:t>) ~ O/O(</a:t>
                      </a:r>
                      <a:r>
                        <a:rPr lang="ko-KR" altLang="en-US" sz="1400" i="1" u="none" dirty="0"/>
                        <a:t>금</a:t>
                      </a:r>
                      <a:r>
                        <a:rPr lang="en-US" altLang="ko-KR" sz="1400" i="1" u="none" dirty="0"/>
                        <a:t>)(</a:t>
                      </a:r>
                      <a:r>
                        <a:rPr lang="ko-KR" altLang="en-US" sz="1400" i="1" u="none" dirty="0"/>
                        <a:t>총 </a:t>
                      </a:r>
                      <a:r>
                        <a:rPr lang="en-US" altLang="ko-KR" sz="1400" i="1" u="none" dirty="0"/>
                        <a:t>7</a:t>
                      </a:r>
                      <a:r>
                        <a:rPr lang="ko-KR" altLang="en-US" sz="1400" i="1" u="none" dirty="0"/>
                        <a:t>주</a:t>
                      </a:r>
                      <a:r>
                        <a:rPr lang="en-US" altLang="ko-KR" sz="1400" i="1" u="none" dirty="0"/>
                        <a:t>)</a:t>
                      </a: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400" i="1" u="none" strike="noStrike" dirty="0">
                          <a:effectLst/>
                        </a:rPr>
                        <a:t>-</a:t>
                      </a:r>
                      <a:endParaRPr lang="ko-KR" altLang="en-US" sz="1400" b="0" i="1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400" i="1" u="none" strike="noStrike" dirty="0">
                          <a:effectLst/>
                        </a:rPr>
                        <a:t>-</a:t>
                      </a:r>
                      <a:endParaRPr lang="ko-KR" altLang="en-US" sz="1400" b="0" i="1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4266947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328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24160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수행 결과</a:t>
            </a:r>
            <a:endParaRPr lang="en-US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 flipV="1">
            <a:off x="3179676" y="393701"/>
            <a:ext cx="8640849" cy="1096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60729" y="1213726"/>
            <a:ext cx="74731" cy="927618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09972" y="1138926"/>
            <a:ext cx="91810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프로젝트 수행 결과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는 프로젝트 결과물이 도출된 과정을 세부적으로 기록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예시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(10~13p)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는 하나의 사례로 간단하게 제시한 것이므로 프로젝트의 성격에 따라 보다 자세하게 기록하며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결과를 서술하는 과정에서는 논리성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창의성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완결성이 잘 드러나도록 한다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309972" y="2521059"/>
            <a:ext cx="9811090" cy="3370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※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논리성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프로젝트의 결과물을 도출하기 위해 논리적인 과정으로 구성된 정도를 의미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/>
            </a:r>
            <a:b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</a:b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             (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예를 들어 산업 분야 및 연구 문헌 검토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선진사례 및 문헌 활용 등이 있음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)</a:t>
            </a:r>
            <a:endParaRPr lang="ko-KR" altLang="en-US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※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창의성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프로젝트의 결과물이 이전의 결과물과 달리 획기적인 주제나 아이디어로 만들어진 정도를 의미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※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완결성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프로젝트의 결과물이 실습 주제와 과정에 맞게 완결성 있게 도출된 정도를 의미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프로젝트의 결과는 그 과정이 잘 드러날 수 있도록 데이터 가공 과정부터 활용까지 전체적인 프로세스를 확인할 수 있도록 단계별로 작성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ko-KR" altLang="en-US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첨부 자료 예시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결과물 사진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시연 동영상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소스코드 등 프로젝트의 우수성이 들어날 수 있는 자료</a:t>
            </a:r>
          </a:p>
        </p:txBody>
      </p:sp>
    </p:spTree>
    <p:extLst>
      <p:ext uri="{BB962C8B-B14F-4D97-AF65-F5344CB8AC3E}">
        <p14:creationId xmlns:p14="http://schemas.microsoft.com/office/powerpoint/2010/main" val="1562737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24160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수행 결과</a:t>
            </a:r>
            <a:endParaRPr lang="en-US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 flipV="1">
            <a:off x="4043772" y="393701"/>
            <a:ext cx="7776753" cy="11528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788071" y="99295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863943" y="1028762"/>
            <a:ext cx="7416800" cy="184665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학습 데이터 소개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(Train/dev set)</a:t>
            </a: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LG CNS KORQUAD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질의응답 형식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Context : 10,645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개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QA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쌍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: 66,181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개 </a:t>
            </a: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5323492" y="1497780"/>
            <a:ext cx="661123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Tokenizing : </a:t>
            </a:r>
            <a:r>
              <a:rPr lang="en-US" altLang="ko-KR" sz="1600" b="1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Okt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Regular Expression : </a:t>
            </a:r>
            <a:r>
              <a:rPr lang="ko-KR" altLang="en-US" sz="1600" b="1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불용어가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많아 필수 한글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영어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숫자만 추출</a:t>
            </a:r>
          </a:p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Embedding :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단어 </a:t>
            </a:r>
            <a:r>
              <a:rPr lang="ko-KR" altLang="en-US" sz="1600" b="1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임베딩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(Glove) –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단어 사이 문맥상 유사성 이해</a:t>
            </a:r>
          </a:p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Vocabulary </a:t>
            </a:r>
            <a:endParaRPr lang="ko-KR" altLang="en-US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982465" y="384919"/>
            <a:ext cx="32413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dirty="0">
                <a:solidFill>
                  <a:srgbClr val="445569"/>
                </a:solidFill>
                <a:latin typeface="+mn-ea"/>
                <a:ea typeface="+mn-ea"/>
              </a:rPr>
              <a:t>결과 제시 </a:t>
            </a:r>
            <a:r>
              <a:rPr lang="en-US" altLang="ko-KR" sz="1400" b="1" dirty="0">
                <a:solidFill>
                  <a:srgbClr val="445569"/>
                </a:solidFill>
                <a:latin typeface="+mn-ea"/>
                <a:ea typeface="+mn-ea"/>
              </a:rPr>
              <a:t>1.  </a:t>
            </a:r>
            <a:r>
              <a:rPr lang="ko-KR" altLang="en-US" sz="1400" b="1" dirty="0">
                <a:solidFill>
                  <a:srgbClr val="445569"/>
                </a:solidFill>
                <a:latin typeface="+mn-ea"/>
                <a:ea typeface="+mn-ea"/>
              </a:rPr>
              <a:t>탐색적 분석 및 전처리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54" y="3434773"/>
            <a:ext cx="4110349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D404287-8078-4842-B0B0-2FE3782BD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953" y="3460757"/>
            <a:ext cx="2045691" cy="2318448"/>
          </a:xfrm>
          <a:prstGeom prst="rect">
            <a:avLst/>
          </a:prstGeom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020" y="3440224"/>
            <a:ext cx="2128143" cy="125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CB52E87-B98A-4160-86DD-213E8BA57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5808" y="4254008"/>
            <a:ext cx="1816710" cy="200712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45D3DA0-7C02-4741-82BA-4B5B4BF9E0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0327" y="3875653"/>
            <a:ext cx="2173901" cy="163422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24160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수행 결과</a:t>
            </a:r>
            <a:endParaRPr lang="en-US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>
            <a:off x="3215680" y="384919"/>
            <a:ext cx="8604845" cy="8782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788071" y="99295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863942" y="1028762"/>
            <a:ext cx="825639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LSTM(Long short-term memory)</a:t>
            </a:r>
          </a:p>
          <a:p>
            <a:pPr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	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피드백 루프를 순환하면서 주어진 입력에 관한 신경망 출력을   </a:t>
            </a:r>
          </a:p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	방지하기 위해 고안된 순환 신경망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(RNN: Recurrent Neural Network) </a:t>
            </a: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983432" y="384919"/>
            <a:ext cx="32413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dirty="0">
                <a:solidFill>
                  <a:srgbClr val="445569"/>
                </a:solidFill>
                <a:latin typeface="+mn-ea"/>
                <a:ea typeface="+mn-ea"/>
              </a:rPr>
              <a:t>결과 제시 </a:t>
            </a:r>
            <a:r>
              <a:rPr lang="en-US" altLang="ko-KR" sz="1400" b="1" dirty="0">
                <a:solidFill>
                  <a:srgbClr val="445569"/>
                </a:solidFill>
                <a:latin typeface="+mn-ea"/>
                <a:ea typeface="+mn-ea"/>
              </a:rPr>
              <a:t>2. </a:t>
            </a:r>
            <a:r>
              <a:rPr lang="ko-KR" altLang="en-US" sz="1400" b="1" dirty="0">
                <a:solidFill>
                  <a:srgbClr val="445569"/>
                </a:solidFill>
                <a:latin typeface="+mn-ea"/>
                <a:ea typeface="+mn-ea"/>
              </a:rPr>
              <a:t>모델 개요</a:t>
            </a:r>
          </a:p>
        </p:txBody>
      </p:sp>
      <p:graphicFrame>
        <p:nvGraphicFramePr>
          <p:cNvPr id="14" name="다이어그램 13"/>
          <p:cNvGraphicFramePr/>
          <p:nvPr>
            <p:extLst>
              <p:ext uri="{D42A27DB-BD31-4B8C-83A1-F6EECF244321}">
                <p14:modId xmlns:p14="http://schemas.microsoft.com/office/powerpoint/2010/main" val="1175359709"/>
              </p:ext>
            </p:extLst>
          </p:nvPr>
        </p:nvGraphicFramePr>
        <p:xfrm>
          <a:off x="2819636" y="2245320"/>
          <a:ext cx="65527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8969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24160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수행 결과</a:t>
            </a:r>
            <a:endParaRPr lang="en-US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>
            <a:off x="3539716" y="384919"/>
            <a:ext cx="8280809" cy="8782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788071" y="99295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899947" y="1047250"/>
            <a:ext cx="825639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LSTM(Long short-term memory)</a:t>
            </a:r>
          </a:p>
          <a:p>
            <a:pPr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	- 2Layer LSTM :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문단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질문</a:t>
            </a:r>
          </a:p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	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코사인 유사도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문서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) </a:t>
            </a: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982465" y="384919"/>
            <a:ext cx="32413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dirty="0">
                <a:solidFill>
                  <a:srgbClr val="445569"/>
                </a:solidFill>
                <a:latin typeface="+mn-ea"/>
                <a:ea typeface="+mn-ea"/>
              </a:rPr>
              <a:t>결과 제시 </a:t>
            </a:r>
            <a:r>
              <a:rPr lang="en-US" altLang="ko-KR" sz="1400" b="1" dirty="0">
                <a:solidFill>
                  <a:srgbClr val="445569"/>
                </a:solidFill>
                <a:latin typeface="+mn-ea"/>
                <a:ea typeface="+mn-ea"/>
              </a:rPr>
              <a:t>3. </a:t>
            </a:r>
            <a:r>
              <a:rPr lang="ko-KR" altLang="en-US" sz="1400" b="1" dirty="0">
                <a:solidFill>
                  <a:srgbClr val="445569"/>
                </a:solidFill>
                <a:latin typeface="+mn-ea"/>
                <a:ea typeface="+mn-ea"/>
              </a:rPr>
              <a:t>모델 선정 및 분석</a:t>
            </a:r>
          </a:p>
        </p:txBody>
      </p:sp>
      <p:pic>
        <p:nvPicPr>
          <p:cNvPr id="20" name="Picture 2" descr="https://i.imgur.com/NV7jQ0X.png">
            <a:extLst>
              <a:ext uri="{FF2B5EF4-FFF2-40B4-BE49-F238E27FC236}">
                <a16:creationId xmlns:a16="http://schemas.microsoft.com/office/drawing/2014/main" id="{40AE1313-B21E-4797-B580-D82F3ED9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2888940"/>
            <a:ext cx="495736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068" y="1520788"/>
            <a:ext cx="3888315" cy="363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224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24160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수행 결과</a:t>
            </a:r>
            <a:endParaRPr lang="en-US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>
            <a:off x="3575720" y="384919"/>
            <a:ext cx="8244805" cy="8782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788071" y="99295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863942" y="1028762"/>
            <a:ext cx="825639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LSTM(Long short-term memory)</a:t>
            </a:r>
          </a:p>
          <a:p>
            <a:pPr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    - 3Layer LSTM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으로 변경</a:t>
            </a:r>
          </a:p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   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1600" b="1" dirty="0" err="1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옵티마이저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조정</a:t>
            </a:r>
          </a:p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        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: Adam -&gt;‘</a:t>
            </a:r>
            <a:r>
              <a:rPr lang="en-US" altLang="ko-KR" sz="1600" b="1" dirty="0" err="1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rmsprop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’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로 변경</a:t>
            </a:r>
          </a:p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	 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&gt;&gt; </a:t>
            </a:r>
            <a:r>
              <a:rPr lang="ko-KR" altLang="en-US" sz="1600" b="1" dirty="0" err="1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학습속도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및 유사도 개선</a:t>
            </a: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982465" y="384919"/>
            <a:ext cx="32413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dirty="0">
                <a:solidFill>
                  <a:srgbClr val="445569"/>
                </a:solidFill>
                <a:latin typeface="+mn-ea"/>
                <a:ea typeface="+mn-ea"/>
              </a:rPr>
              <a:t>결과 제시 </a:t>
            </a:r>
            <a:r>
              <a:rPr lang="en-US" altLang="ko-KR" sz="1400" b="1" dirty="0">
                <a:solidFill>
                  <a:srgbClr val="445569"/>
                </a:solidFill>
                <a:latin typeface="+mn-ea"/>
                <a:ea typeface="+mn-ea"/>
              </a:rPr>
              <a:t>4. </a:t>
            </a:r>
            <a:r>
              <a:rPr lang="ko-KR" altLang="en-US" sz="1400" b="1" dirty="0">
                <a:solidFill>
                  <a:srgbClr val="445569"/>
                </a:solidFill>
                <a:latin typeface="+mn-ea"/>
                <a:ea typeface="+mn-ea"/>
              </a:rPr>
              <a:t>모델 평가 및 개선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648E92E-01A1-4DED-9BE0-D0642559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028" y="1725244"/>
            <a:ext cx="4723224" cy="361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378A6B5B-C0C5-46AE-AAFE-210FADFD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3542015"/>
            <a:ext cx="4723224" cy="1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6286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24160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수행 결과</a:t>
            </a:r>
            <a:endParaRPr lang="en-US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>
            <a:off x="3575720" y="384919"/>
            <a:ext cx="8244805" cy="8782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982465" y="384919"/>
            <a:ext cx="32413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dirty="0">
                <a:solidFill>
                  <a:srgbClr val="445569"/>
                </a:solidFill>
                <a:latin typeface="+mn-ea"/>
                <a:ea typeface="+mn-ea"/>
              </a:rPr>
              <a:t>결과 제시 </a:t>
            </a:r>
            <a:r>
              <a:rPr lang="en-US" altLang="ko-KR" sz="1400" b="1" dirty="0">
                <a:solidFill>
                  <a:srgbClr val="445569"/>
                </a:solidFill>
                <a:latin typeface="+mn-ea"/>
                <a:ea typeface="+mn-ea"/>
              </a:rPr>
              <a:t>5. </a:t>
            </a:r>
            <a:r>
              <a:rPr lang="ko-KR" altLang="en-US" sz="1400" b="1" dirty="0">
                <a:solidFill>
                  <a:srgbClr val="445569"/>
                </a:solidFill>
                <a:latin typeface="+mn-ea"/>
                <a:ea typeface="+mn-ea"/>
              </a:rPr>
              <a:t>시연 동영상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76916" y="654629"/>
            <a:ext cx="204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rgbClr val="445569"/>
                </a:solidFill>
                <a:latin typeface="+mn-ea"/>
                <a:ea typeface="+mn-ea"/>
              </a:rPr>
              <a:t>※ </a:t>
            </a:r>
            <a:r>
              <a:rPr lang="ko-KR" altLang="en-US" b="1" dirty="0">
                <a:solidFill>
                  <a:srgbClr val="445569"/>
                </a:solidFill>
                <a:latin typeface="+mn-ea"/>
                <a:ea typeface="+mn-ea"/>
              </a:rPr>
              <a:t>별도 첨부 가능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13" y="1088740"/>
            <a:ext cx="10621180" cy="531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262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TextBox 24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3F4AC8-21B2-4208-8AF2-D8B8D64CB2E7}"/>
              </a:ext>
            </a:extLst>
          </p:cNvPr>
          <p:cNvSpPr txBox="1"/>
          <p:nvPr/>
        </p:nvSpPr>
        <p:spPr>
          <a:xfrm>
            <a:off x="849313" y="66675"/>
            <a:ext cx="104387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느낀 점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5711366-DD2D-4506-B8B7-24D8D7CCD1B2}"/>
              </a:ext>
            </a:extLst>
          </p:cNvPr>
          <p:cNvCxnSpPr>
            <a:cxnSpLocks/>
          </p:cNvCxnSpPr>
          <p:nvPr/>
        </p:nvCxnSpPr>
        <p:spPr>
          <a:xfrm flipV="1">
            <a:off x="1893189" y="393700"/>
            <a:ext cx="9927336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0AC9954-4F28-4C61-BB5C-9541A07BDF44}"/>
              </a:ext>
            </a:extLst>
          </p:cNvPr>
          <p:cNvSpPr txBox="1"/>
          <p:nvPr/>
        </p:nvSpPr>
        <p:spPr>
          <a:xfrm>
            <a:off x="869791" y="715809"/>
            <a:ext cx="10657184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느낀 점</a:t>
            </a:r>
            <a:r>
              <a:rPr lang="en-US" altLang="ko-KR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은 프로젝트를 수행하면서 느끼거나 경험한 성찰이나 반성</a:t>
            </a:r>
            <a:r>
              <a:rPr lang="en-US" altLang="ko-KR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성과</a:t>
            </a:r>
            <a:r>
              <a:rPr lang="en-US" altLang="ko-KR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자신의 경력 계획 등과 연관시켜 팀 별 공통 의견 또는 개인 의견을 작성할 수 있다</a:t>
            </a:r>
            <a:r>
              <a:rPr lang="en-US" altLang="ko-KR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프로젝트를 마치고 수행상 어려움</a:t>
            </a:r>
            <a:r>
              <a:rPr lang="en-US" altLang="ko-KR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갈등 요소 등을 작성하고 이를 해결한 방법을 작성한다</a:t>
            </a:r>
            <a:r>
              <a:rPr lang="en-US" altLang="ko-KR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778272" y="1907779"/>
            <a:ext cx="108547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 수행에서 개인</a:t>
            </a:r>
            <a:r>
              <a:rPr lang="en-US" altLang="ko-KR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</a:rPr>
              <a:t>우리 팀이 잘한 부분과 아쉬운 점 작성</a:t>
            </a:r>
            <a:endParaRPr lang="en-US" altLang="ko-KR" sz="1600" b="1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 수행을 통해 자신의 진로 설계와 취업분야 탐색 및 의사결정 등 도움된 사항이 있었다면 구체적으로 작성</a:t>
            </a:r>
            <a:endParaRPr lang="en-US" altLang="ko-KR" sz="1600" b="1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688940" y="864228"/>
            <a:ext cx="82204" cy="927618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541601"/>
              </p:ext>
            </p:extLst>
          </p:nvPr>
        </p:nvGraphicFramePr>
        <p:xfrm>
          <a:off x="692676" y="2814728"/>
          <a:ext cx="11011415" cy="368573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13125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919829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</a:tblGrid>
              <a:tr h="404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구분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내용</a:t>
                      </a: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109385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프로젝트 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algn="ctr" latinLnBrk="1"/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수행상 어려움 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algn="ctr" latinLnBrk="1"/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극복 사례</a:t>
                      </a:r>
                      <a:endParaRPr lang="ko-KR" altLang="en-US" sz="1600" b="1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lvl="0" indent="-285750" fontAlgn="base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1" u="none" kern="1200" dirty="0">
                          <a:effectLst/>
                        </a:rPr>
                        <a:t>데이터 </a:t>
                      </a:r>
                      <a:r>
                        <a:rPr lang="ko-KR" altLang="en-US" sz="1400" i="1" u="none" kern="1200" dirty="0" err="1">
                          <a:effectLst/>
                        </a:rPr>
                        <a:t>전처리</a:t>
                      </a:r>
                      <a:r>
                        <a:rPr lang="ko-KR" altLang="en-US" sz="1400" i="1" u="none" kern="1200" dirty="0">
                          <a:effectLst/>
                        </a:rPr>
                        <a:t> 과정이 힘들었다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r>
                        <a:rPr lang="ko-KR" altLang="en-US" sz="1400" i="1" u="none" kern="1200" dirty="0">
                          <a:effectLst/>
                        </a:rPr>
                        <a:t>다들 코딩을 하고 싶어하지 않고 분석작업을 하고 싶어하였다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r>
                        <a:rPr lang="ko-KR" altLang="en-US" sz="1400" i="1" u="none" kern="1200" dirty="0">
                          <a:effectLst/>
                        </a:rPr>
                        <a:t>우리 팀은 소통이 잘 이루어진 팀이었다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r>
                        <a:rPr lang="ko-KR" altLang="en-US" sz="1400" i="1" u="none" kern="1200" dirty="0">
                          <a:effectLst/>
                        </a:rPr>
                        <a:t>팀원 간 나이가 비슷하고</a:t>
                      </a:r>
                      <a:r>
                        <a:rPr lang="en-US" altLang="ko-KR" sz="1400" i="1" u="none" kern="1200" dirty="0">
                          <a:effectLst/>
                        </a:rPr>
                        <a:t>, </a:t>
                      </a:r>
                      <a:r>
                        <a:rPr lang="ko-KR" altLang="en-US" sz="1400" i="1" u="none" kern="1200" dirty="0">
                          <a:effectLst/>
                        </a:rPr>
                        <a:t>팀장이 리더십이 좋았다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</a:p>
                    <a:p>
                      <a:pPr marL="285750" lvl="0" indent="-285750" fontAlgn="base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1" u="none" kern="1200" dirty="0">
                          <a:effectLst/>
                        </a:rPr>
                        <a:t>팀원들의 불만을 확인하고 코딩 작업을 분배하여 작업하였으며</a:t>
                      </a:r>
                      <a:r>
                        <a:rPr lang="en-US" altLang="ko-KR" sz="1400" i="1" u="none" kern="1200" dirty="0">
                          <a:effectLst/>
                        </a:rPr>
                        <a:t>, </a:t>
                      </a:r>
                      <a:r>
                        <a:rPr lang="ko-KR" altLang="en-US" sz="1400" i="1" u="none" kern="1200" dirty="0">
                          <a:effectLst/>
                        </a:rPr>
                        <a:t>분석작업을 수행할 때 같이 할 수 있도록 유도하였다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r>
                        <a:rPr lang="ko-KR" altLang="en-US" sz="1400" i="1" u="none" kern="1200" dirty="0">
                          <a:effectLst/>
                        </a:rPr>
                        <a:t>데이터 </a:t>
                      </a:r>
                      <a:r>
                        <a:rPr lang="ko-KR" altLang="en-US" sz="1400" i="1" u="none" kern="1200" dirty="0" err="1">
                          <a:effectLst/>
                        </a:rPr>
                        <a:t>전처리</a:t>
                      </a:r>
                      <a:r>
                        <a:rPr lang="ko-KR" altLang="en-US" sz="1400" i="1" u="none" kern="1200" dirty="0">
                          <a:effectLst/>
                        </a:rPr>
                        <a:t> 작업을 동일하게 수행하여 불만이 적었던 것 같다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endParaRPr lang="ko-KR" altLang="en-US" sz="1400" i="1" u="non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10938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프로젝트에서 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잘한 부분</a:t>
                      </a:r>
                      <a:endParaRPr lang="ko-KR" altLang="en-US" sz="1600" b="1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i="1" u="none" kern="1200" dirty="0">
                          <a:effectLst/>
                        </a:rPr>
                        <a:t>프로젝트를 수행할 때</a:t>
                      </a:r>
                      <a:r>
                        <a:rPr lang="en-US" altLang="ko-KR" sz="1400" i="1" u="none" kern="1200" dirty="0">
                          <a:effectLst/>
                        </a:rPr>
                        <a:t>, </a:t>
                      </a:r>
                      <a:r>
                        <a:rPr lang="ko-KR" altLang="en-US" sz="1400" i="1" u="none" kern="1200" dirty="0">
                          <a:effectLst/>
                        </a:rPr>
                        <a:t>팀원 간 소통이 잘 되었다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r>
                        <a:rPr lang="ko-KR" altLang="en-US" sz="1400" i="1" u="none" kern="1200" dirty="0">
                          <a:effectLst/>
                        </a:rPr>
                        <a:t>코딩을 할 때 단순 작업이어서 불만도 있었지만</a:t>
                      </a:r>
                      <a:r>
                        <a:rPr lang="en-US" altLang="ko-KR" sz="1400" i="1" u="none" kern="1200" dirty="0">
                          <a:effectLst/>
                        </a:rPr>
                        <a:t>, </a:t>
                      </a:r>
                      <a:r>
                        <a:rPr lang="ko-KR" altLang="en-US" sz="1400" i="1" u="none" kern="1200" dirty="0">
                          <a:effectLst/>
                        </a:rPr>
                        <a:t>소통을 통해 적절히 해결하였다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endParaRPr lang="ko-KR" altLang="ko-KR" sz="1400" i="1" u="non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10938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프로젝트에서 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아쉬운 부분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indent="-28575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1" u="none" kern="1200" dirty="0">
                          <a:effectLst/>
                        </a:rPr>
                        <a:t>데이터 접근에 있어서 아쉬움이 있었다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r>
                        <a:rPr lang="ko-KR" altLang="en-US" sz="1400" i="1" u="none" kern="1200" dirty="0">
                          <a:effectLst/>
                        </a:rPr>
                        <a:t>데이터가 너무 많아서 이를 추출하는데 제한이 있었다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r>
                        <a:rPr lang="ko-KR" altLang="en-US" sz="1400" i="1" u="none" kern="1200" dirty="0">
                          <a:effectLst/>
                        </a:rPr>
                        <a:t>추후 이러한 점을 보완하여 작업하면 더 좋은 결과물은 만들어낼 수 있을 것이다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endParaRPr lang="ko-KR" altLang="ko-KR" sz="1400" i="1" u="non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TextBox 24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3F4AC8-21B2-4208-8AF2-D8B8D64CB2E7}"/>
              </a:ext>
            </a:extLst>
          </p:cNvPr>
          <p:cNvSpPr txBox="1"/>
          <p:nvPr/>
        </p:nvSpPr>
        <p:spPr>
          <a:xfrm>
            <a:off x="849313" y="66675"/>
            <a:ext cx="104387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느낀 점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5711366-DD2D-4506-B8B7-24D8D7CCD1B2}"/>
              </a:ext>
            </a:extLst>
          </p:cNvPr>
          <p:cNvCxnSpPr>
            <a:cxnSpLocks/>
          </p:cNvCxnSpPr>
          <p:nvPr/>
        </p:nvCxnSpPr>
        <p:spPr>
          <a:xfrm flipV="1">
            <a:off x="1893189" y="393700"/>
            <a:ext cx="9927336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029428"/>
              </p:ext>
            </p:extLst>
          </p:nvPr>
        </p:nvGraphicFramePr>
        <p:xfrm>
          <a:off x="731404" y="1484784"/>
          <a:ext cx="10765196" cy="376441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31985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8733211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구분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내용</a:t>
                      </a: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19276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프로젝트를 통한 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algn="ctr" latinLnBrk="1"/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진로설계</a:t>
                      </a:r>
                      <a:r>
                        <a:rPr kumimoji="0" lang="en-US" altLang="ko-KR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, </a:t>
                      </a:r>
                    </a:p>
                    <a:p>
                      <a:pPr algn="ctr" latinLnBrk="1"/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취업분야 탐색 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algn="ctr" latinLnBrk="1"/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및 결정 등 도움</a:t>
                      </a:r>
                      <a:endParaRPr lang="ko-KR" altLang="en-US" sz="1600" b="1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lvl="0" indent="-285750" fontAlgn="base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1" u="none" kern="1200" dirty="0">
                          <a:effectLst/>
                        </a:rPr>
                        <a:t>이 프로젝트를 통해 데이터 처리과정이 중요함을 알았고 많이 연습하였다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r>
                        <a:rPr lang="ko-KR" altLang="en-US" sz="1400" i="1" u="none" kern="1200" dirty="0">
                          <a:effectLst/>
                        </a:rPr>
                        <a:t>기업에 취업할 때에도 </a:t>
                      </a:r>
                      <a:r>
                        <a:rPr lang="ko-KR" altLang="en-US" sz="1400" i="1" u="none" kern="1200" dirty="0" err="1">
                          <a:effectLst/>
                        </a:rPr>
                        <a:t>석사수준</a:t>
                      </a:r>
                      <a:r>
                        <a:rPr lang="ko-KR" altLang="en-US" sz="1400" i="1" u="none" kern="1200" dirty="0">
                          <a:effectLst/>
                        </a:rPr>
                        <a:t> 이상이 아니면 데이터 </a:t>
                      </a:r>
                      <a:r>
                        <a:rPr lang="ko-KR" altLang="en-US" sz="1400" i="1" u="none" kern="1200" dirty="0" err="1">
                          <a:effectLst/>
                        </a:rPr>
                        <a:t>전처리를</a:t>
                      </a:r>
                      <a:r>
                        <a:rPr lang="ko-KR" altLang="en-US" sz="1400" i="1" u="none" kern="1200" dirty="0">
                          <a:effectLst/>
                        </a:rPr>
                        <a:t> 정확하고 빠르게 수행하는 것이 중요한 것임을 알게 되었다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r>
                        <a:rPr lang="ko-KR" altLang="en-US" sz="1400" i="1" u="none" kern="1200" dirty="0">
                          <a:effectLst/>
                        </a:rPr>
                        <a:t>또한 꾸준히 기획력이나 다른 분야에 대한 아이디어를 탐색하여 전문가로 성장할 수 있도록 연습할 것이다</a:t>
                      </a:r>
                      <a:r>
                        <a:rPr lang="en-US" altLang="ko-KR" sz="1400" i="1" u="none" kern="1200" dirty="0">
                          <a:effectLst/>
                        </a:rPr>
                        <a:t>.</a:t>
                      </a:r>
                    </a:p>
                    <a:p>
                      <a:pPr marL="285750" lvl="0" indent="-285750" fontAlgn="base" latinLnBrk="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i="1" u="none" kern="1200" dirty="0">
                          <a:effectLst/>
                        </a:rPr>
                        <a:t>OO</a:t>
                      </a:r>
                      <a:r>
                        <a:rPr lang="ko-KR" altLang="en-US" sz="1400" i="1" u="none" kern="1200" dirty="0">
                          <a:effectLst/>
                        </a:rPr>
                        <a:t>회사 멘토님과 이야기해보니</a:t>
                      </a:r>
                      <a:r>
                        <a:rPr lang="en-US" altLang="ko-KR" sz="1400" i="1" u="none" kern="1200" dirty="0">
                          <a:effectLst/>
                        </a:rPr>
                        <a:t>, </a:t>
                      </a:r>
                      <a:r>
                        <a:rPr lang="ko-KR" altLang="en-US" sz="1400" i="1" u="none" kern="1200" dirty="0">
                          <a:effectLst/>
                        </a:rPr>
                        <a:t>대학원에 진학하여 전문성을 쌓는 것도 중요하다고 하셨다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r>
                        <a:rPr lang="ko-KR" altLang="en-US" sz="1400" i="1" u="none" kern="1200" dirty="0">
                          <a:effectLst/>
                        </a:rPr>
                        <a:t>일단 데이터 관련 회사에 취업을 하여 일을 하다가 대학원에 진학하여 전문성을 높이고 싶다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 </a:t>
                      </a:r>
                      <a:endParaRPr lang="ko-KR" altLang="en-US" sz="1400" i="1" u="non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14047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기타</a:t>
                      </a:r>
                      <a:endParaRPr lang="ko-KR" altLang="en-US" sz="1600" b="1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i="1" u="none" kern="1200" dirty="0">
                          <a:effectLst/>
                        </a:rPr>
                        <a:t>4</a:t>
                      </a:r>
                      <a:r>
                        <a:rPr lang="ko-KR" altLang="en-US" sz="1400" i="1" u="none" kern="1200" dirty="0">
                          <a:effectLst/>
                        </a:rPr>
                        <a:t>차 산업시대에 필요한 기술을 배울 수 있는 좋은 기회였다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r>
                        <a:rPr lang="ko-KR" altLang="en-US" sz="1400" i="1" u="none" kern="1200" dirty="0">
                          <a:effectLst/>
                        </a:rPr>
                        <a:t>대학 졸업 후 취업이 어려워 </a:t>
                      </a:r>
                      <a:r>
                        <a:rPr lang="ko-KR" altLang="en-US" sz="1400" i="1" u="none" kern="1200" dirty="0" err="1">
                          <a:effectLst/>
                        </a:rPr>
                        <a:t>막막했으나</a:t>
                      </a:r>
                      <a:r>
                        <a:rPr lang="ko-KR" altLang="en-US" sz="1400" i="1" u="none" kern="1200" dirty="0">
                          <a:effectLst/>
                        </a:rPr>
                        <a:t> 데이터 관련 기술을 습득하여 인생에 큰 전환점이 된 것 같다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endParaRPr lang="ko-KR" altLang="ko-KR" sz="1400" i="1" u="non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60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119063" y="55563"/>
            <a:ext cx="1296987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작성요령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 flipV="1">
            <a:off x="1271588" y="393700"/>
            <a:ext cx="10548937" cy="1111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84720" y="1188471"/>
            <a:ext cx="9793287" cy="78335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본 훈련생 포트폴리오 양식은 프로젝트 기반 훈련 평가대상 훈련과정에 한하여 대표 프로젝트 팀 별로 각각 작성하여 제출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FF2BB2-0DCB-41B4-B575-C501DB3C19DC}"/>
              </a:ext>
            </a:extLst>
          </p:cNvPr>
          <p:cNvSpPr/>
          <p:nvPr/>
        </p:nvSpPr>
        <p:spPr>
          <a:xfrm>
            <a:off x="1127448" y="2336159"/>
            <a:ext cx="68263" cy="644091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283687" y="2246820"/>
            <a:ext cx="9901237" cy="78335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 수행 과정 및 결과에 대해서는 제공된 목차 및 세부 항목별 작성요령을 참조하여 작성하되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 특성에 따라 기본적인 구성을 유지한 상태에서 제공 양식을 보완하거나 추가하여 작성할 수 있음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F4062D7-01DC-4B22-9B77-8D0F73491CB2}"/>
              </a:ext>
            </a:extLst>
          </p:cNvPr>
          <p:cNvSpPr/>
          <p:nvPr/>
        </p:nvSpPr>
        <p:spPr>
          <a:xfrm>
            <a:off x="1140148" y="3414214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94F0D8-A916-4907-B6F3-AB01FE397C32}"/>
              </a:ext>
            </a:extLst>
          </p:cNvPr>
          <p:cNvSpPr txBox="1"/>
          <p:nvPr/>
        </p:nvSpPr>
        <p:spPr>
          <a:xfrm>
            <a:off x="1270029" y="3496763"/>
            <a:ext cx="8064500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훈련생 포트폴리오에 작성한 내용은 관련 증빙자료를 모두 제출해야 함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82DD91-870B-484A-AE88-8A3C397C4928}"/>
              </a:ext>
            </a:extLst>
          </p:cNvPr>
          <p:cNvSpPr/>
          <p:nvPr/>
        </p:nvSpPr>
        <p:spPr>
          <a:xfrm>
            <a:off x="1127448" y="4353003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85B6D4-52E4-476A-8288-626F422A2A3C}"/>
              </a:ext>
            </a:extLst>
          </p:cNvPr>
          <p:cNvSpPr txBox="1"/>
          <p:nvPr/>
        </p:nvSpPr>
        <p:spPr>
          <a:xfrm>
            <a:off x="1283687" y="4436346"/>
            <a:ext cx="604837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작성 예시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1600" b="1" i="1" u="sng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기울임 글씨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)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는 모두 삭제 후 제출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12" y="5287174"/>
            <a:ext cx="10441101" cy="84212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FF2BB2-0DCB-41B4-B575-C501DB3C19DC}"/>
              </a:ext>
            </a:extLst>
          </p:cNvPr>
          <p:cNvSpPr/>
          <p:nvPr/>
        </p:nvSpPr>
        <p:spPr>
          <a:xfrm>
            <a:off x="1130897" y="1258104"/>
            <a:ext cx="68263" cy="644091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프로젝트 배경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프로젝트 팀 구성 및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프로젝트 수행 절차 및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3889212"/>
            <a:ext cx="4480049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04.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프로젝트 수행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4690301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05.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느낀 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dirty="0"/>
              <a:t>목차</a:t>
            </a:r>
            <a:endParaRPr lang="ko-KR" altLang="en-US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8133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배경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603612" y="393700"/>
            <a:ext cx="9216913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62050" y="130492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3472" y="1304925"/>
            <a:ext cx="7416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 주제 및 선정 배경</a:t>
            </a:r>
            <a:endParaRPr lang="en-US" altLang="ko-KR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77925" y="2132856"/>
            <a:ext cx="6335713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 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현재 많은 금융권 회사들이 클라우드 시스템을 변경하고 있기 때문에 제 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2 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금융권으로 가상 회사를 설립 후 클라우드 기반 이벤트 탐지 분석을 하고자 함</a:t>
            </a:r>
            <a:endParaRPr lang="en-US" altLang="ko-KR" sz="16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endParaRPr lang="ko-KR" altLang="en-US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8133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배경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603612" y="393700"/>
            <a:ext cx="9216913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62050" y="130492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3472" y="1304925"/>
            <a:ext cx="7416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 목적</a:t>
            </a:r>
            <a:endParaRPr lang="en-US" altLang="ko-KR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77925" y="2132856"/>
            <a:ext cx="6335713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 </a:t>
            </a:r>
            <a:r>
              <a:rPr lang="ko-KR" altLang="en-US" sz="1600" b="0" i="0" dirty="0" err="1">
                <a:solidFill>
                  <a:srgbClr val="24292E"/>
                </a:solidFill>
                <a:effectLst/>
                <a:latin typeface="-apple-system"/>
              </a:rPr>
              <a:t>금융사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 기업을 대상으로 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AWS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클라우드와 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Azure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클라우드를 위험 진단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정책 수립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시스템 구축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감사를 통해 퍼블릭 가상환경을 구축한다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endParaRPr lang="ko-KR" altLang="en-US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6577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8133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배경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603612" y="393700"/>
            <a:ext cx="9216913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62050" y="130492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3472" y="1304925"/>
            <a:ext cx="98290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 개요 </a:t>
            </a: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컨셉</a:t>
            </a: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훈련 내용과의 관련성</a:t>
            </a: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개발 환경 등</a:t>
            </a: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62050" y="2060848"/>
            <a:ext cx="6335713" cy="47705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 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컨셉</a:t>
            </a:r>
            <a:b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</a:b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가상의 금융 서비스를 제공하는 클라우드 시스템을 구축하고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시스템에 이벤트가 발생하면 그 이벤트의 위험을 진단하는 위험진단 시스템을 구축하여 조치를 </a:t>
            </a:r>
            <a:r>
              <a:rPr lang="ko-KR" altLang="en-US" sz="1600" b="0" i="0" dirty="0" smtClean="0">
                <a:solidFill>
                  <a:srgbClr val="24292E"/>
                </a:solidFill>
                <a:effectLst/>
                <a:latin typeface="-apple-system"/>
              </a:rPr>
              <a:t>취한다</a:t>
            </a:r>
            <a:r>
              <a:rPr lang="en-US" altLang="ko-KR" sz="1600" b="0" i="0" dirty="0" smtClean="0">
                <a:solidFill>
                  <a:srgbClr val="24292E"/>
                </a:solidFill>
                <a:effectLst/>
                <a:latin typeface="-apple-system"/>
              </a:rPr>
              <a:t>. 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또한 이벤트에 해당되는 로그 데이터를 수집하여 수집된 데이터를 감사하는 감사 시스템을 </a:t>
            </a:r>
            <a:r>
              <a:rPr lang="ko-KR" altLang="en-US" sz="1600" b="0" i="0" dirty="0" smtClean="0">
                <a:solidFill>
                  <a:srgbClr val="24292E"/>
                </a:solidFill>
                <a:effectLst/>
                <a:latin typeface="-apple-system"/>
              </a:rPr>
              <a:t>구축한다</a:t>
            </a:r>
            <a:r>
              <a:rPr lang="en-US" altLang="ko-KR" sz="1600" dirty="0">
                <a:solidFill>
                  <a:srgbClr val="24292E"/>
                </a:solidFill>
                <a:latin typeface="-apple-system"/>
              </a:rPr>
              <a:t>.</a:t>
            </a:r>
            <a:endParaRPr lang="en-US" altLang="ko-KR" sz="16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endParaRPr lang="en-US" altLang="ko-KR" sz="1600" dirty="0">
              <a:solidFill>
                <a:srgbClr val="24292E"/>
              </a:solidFill>
              <a:latin typeface="-apple-system"/>
            </a:endParaRPr>
          </a:p>
          <a:p>
            <a:pPr algn="l"/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훈련 내용과의 관련성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클라우드 시스템 구축을 통하여 기반기술 인프라의 내용을 적용할 수 </a:t>
            </a:r>
            <a:r>
              <a:rPr lang="ko-KR" altLang="en-US" sz="1600" b="0" i="0" dirty="0" smtClean="0">
                <a:solidFill>
                  <a:srgbClr val="24292E"/>
                </a:solidFill>
                <a:effectLst/>
                <a:latin typeface="-apple-system"/>
              </a:rPr>
              <a:t>있다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위험 진단 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/ 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감사 기능을 통하여 보안기술의 내용을 적용할 수 </a:t>
            </a:r>
            <a:r>
              <a:rPr lang="ko-KR" altLang="en-US" sz="1600" b="0" i="0" dirty="0" smtClean="0">
                <a:solidFill>
                  <a:srgbClr val="24292E"/>
                </a:solidFill>
                <a:effectLst/>
                <a:latin typeface="-apple-system"/>
              </a:rPr>
              <a:t>있다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6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개발 환경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AWS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와 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Azure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를 통한 클라우드 시스템 구축 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: AWS(70%) + Azure(30%)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0" i="0" dirty="0" err="1">
                <a:solidFill>
                  <a:srgbClr val="24292E"/>
                </a:solidFill>
                <a:effectLst/>
                <a:latin typeface="-apple-system"/>
              </a:rPr>
              <a:t>파이썬을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 이용하여 위험 진단 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/ 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감사 기능 구현</a:t>
            </a: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endParaRPr lang="ko-KR" altLang="en-US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0124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8133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배경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603612" y="393700"/>
            <a:ext cx="9216913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62050" y="130492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3472" y="1304925"/>
            <a:ext cx="7416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 구조</a:t>
            </a:r>
            <a:endParaRPr lang="en-US" altLang="ko-KR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77925" y="2132856"/>
            <a:ext cx="6335713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 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현재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endParaRPr lang="ko-KR" altLang="en-US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1561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8133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배경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603612" y="393700"/>
            <a:ext cx="9216913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62050" y="130492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3472" y="1304925"/>
            <a:ext cx="7416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기대 효과</a:t>
            </a:r>
            <a:endParaRPr lang="en-US" altLang="ko-KR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055440" y="1939985"/>
            <a:ext cx="1044779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클라우드 측면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클라우드 기반의 이벤트 탐지 분석 대응 시스템의 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1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차적인 기대효과는 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IT 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비용절감이다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클라우드 도입을 통해 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IT 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비용구조가 설비투자 비용 중심에서 </a:t>
            </a:r>
            <a:r>
              <a:rPr lang="ko-KR" altLang="en-US" sz="1600" b="0" i="0" dirty="0" err="1">
                <a:solidFill>
                  <a:srgbClr val="24292E"/>
                </a:solidFill>
                <a:effectLst/>
                <a:latin typeface="-apple-system"/>
              </a:rPr>
              <a:t>오팩스로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 변화하면서 실제 활용되는 비용만 지불하는 구조로 바뀌는 것이다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클라우드의 또 다른 장점은 표준화이다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온 </a:t>
            </a:r>
            <a:r>
              <a:rPr lang="ko-KR" altLang="en-US" sz="1600" b="0" i="0" dirty="0" err="1">
                <a:solidFill>
                  <a:srgbClr val="24292E"/>
                </a:solidFill>
                <a:effectLst/>
                <a:latin typeface="-apple-system"/>
              </a:rPr>
              <a:t>프레미스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(On-Premise) 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환경에서는 업무의 특성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서비스 수준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시스템의 중요도 등에 따라 적용되는 솔루션이 다르고 표준 또한 상이해 운영의 복잡성이 있었다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클라우드 플랫폼은 종속성을 배제한 규격의 통일화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신기술 적용이 가능한 표준 환경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, IT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운영 표준화 및 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SLA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기반 마련이 가능한 표준 오픈환경 아키텍처를 지향한다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표준 기반의 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IT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인프라 구축을 통한 운영관리의 효율성을 확보할 수 있다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이러한 클라우드 기반 환경의 장점을 갖고 이벤트 탐지 분석 대응 시스템을 사용한다면 기업에서는 기존의 이벤트 탐지 분석 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/ 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대응의 보안보다 더 효율적인 서비스를 받을 수 있을 것이라 기대함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6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 startAt="2"/>
            </a:pP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보안적 측면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365/24/7 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실시간 감시 및 대응 및 시나리오 기반의 자동화된 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Rule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에 의한 정확한 상황 분석이 가능하다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모든 이벤트와 알람에 대해 지속적인 모니터링이 가능하다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endParaRPr lang="ko-KR" altLang="en-US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4756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310854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팀 구성 및 역할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863752" y="393702"/>
            <a:ext cx="7993286" cy="10962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80683" y="605423"/>
            <a:ext cx="90011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역할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훈련생 별로 해당 프로젝트를 진행하면서 주도적으로 참여한 부분을 중심으로 작성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125379"/>
              </p:ext>
            </p:extLst>
          </p:nvPr>
        </p:nvGraphicFramePr>
        <p:xfrm>
          <a:off x="1313252" y="1051988"/>
          <a:ext cx="9593658" cy="541230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64570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7729088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</a:tblGrid>
              <a:tr h="396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훈련생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역할</a:t>
                      </a: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844798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김한진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algn="ctr" latinLnBrk="1"/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팀 리더</a:t>
                      </a: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endParaRPr lang="ko-KR" altLang="en-US" sz="1800" b="1" i="0" u="non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endParaRPr kumimoji="0" lang="ko-KR" altLang="en-US" sz="16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8447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공경선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팀원</a:t>
                      </a: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endParaRPr lang="ko-KR" altLang="en-US" sz="1800" b="1" i="0" u="non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모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8447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금소영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팀원</a:t>
                      </a: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서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6202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김동관</a:t>
                      </a:r>
                      <a:endParaRPr kumimoji="0" lang="en-US" altLang="ko-KR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팀원</a:t>
                      </a: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671680204"/>
                  </a:ext>
                </a:extLst>
              </a:tr>
              <a:tr h="6202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김범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팀원</a:t>
                      </a: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3435072075"/>
                  </a:ext>
                </a:extLst>
              </a:tr>
              <a:tr h="6202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서용석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팀원</a:t>
                      </a: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3678432823"/>
                  </a:ext>
                </a:extLst>
              </a:tr>
              <a:tr h="6202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최병섭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팀원</a:t>
                      </a: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8971684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1527</TotalTime>
  <Words>1161</Words>
  <Application>Microsoft Office PowerPoint</Application>
  <PresentationFormat>와이드스크린</PresentationFormat>
  <Paragraphs>199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Wingdings</vt:lpstr>
      <vt:lpstr>맑은 고딕</vt:lpstr>
      <vt:lpstr>휴먼둥근헤드라인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skinfosec</cp:lastModifiedBy>
  <cp:revision>148</cp:revision>
  <dcterms:created xsi:type="dcterms:W3CDTF">2014-04-29T00:37:20Z</dcterms:created>
  <dcterms:modified xsi:type="dcterms:W3CDTF">2021-04-17T08:21:32Z</dcterms:modified>
</cp:coreProperties>
</file>