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256" r:id="rId2"/>
    <p:sldId id="320" r:id="rId3"/>
    <p:sldId id="321" r:id="rId4"/>
    <p:sldId id="296" r:id="rId5"/>
    <p:sldId id="297" r:id="rId6"/>
    <p:sldId id="298" r:id="rId7"/>
    <p:sldId id="336" r:id="rId8"/>
    <p:sldId id="295" r:id="rId9"/>
    <p:sldId id="300" r:id="rId10"/>
    <p:sldId id="287" r:id="rId11"/>
    <p:sldId id="288" r:id="rId12"/>
    <p:sldId id="306" r:id="rId13"/>
    <p:sldId id="304" r:id="rId14"/>
    <p:sldId id="322" r:id="rId15"/>
    <p:sldId id="323" r:id="rId16"/>
    <p:sldId id="324" r:id="rId17"/>
    <p:sldId id="325" r:id="rId18"/>
    <p:sldId id="326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17" r:id="rId28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9"/>
    <a:srgbClr val="F2F2F2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4113" autoAdjust="0"/>
  </p:normalViewPr>
  <p:slideViewPr>
    <p:cSldViewPr>
      <p:cViewPr varScale="1">
        <p:scale>
          <a:sx n="73" d="100"/>
          <a:sy n="73" d="100"/>
        </p:scale>
        <p:origin x="1085" y="101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2021-05-18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3</a:t>
            </a:r>
            <a:r>
              <a:rPr lang="ko-KR" altLang="en-US" dirty="0"/>
              <a:t>조 </a:t>
            </a:r>
            <a:r>
              <a:rPr lang="ko-KR" altLang="en-US" dirty="0" err="1"/>
              <a:t>이벤트샵</a:t>
            </a:r>
            <a:r>
              <a:rPr lang="ko-KR" altLang="en-US" dirty="0"/>
              <a:t> 발표를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에 대한 주제를 맡아서 프로젝트를 진행하고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3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아키텍처 설계도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설명 드리겠습니다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56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72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원하는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파일 생성 및 수정</a:t>
            </a:r>
          </a:p>
          <a:p>
            <a:r>
              <a:rPr lang="ko-KR" altLang="en-US" dirty="0" smtClean="0"/>
              <a:t>	</a:t>
            </a:r>
            <a:r>
              <a:rPr lang="en-US" altLang="ko-KR" dirty="0" smtClean="0"/>
              <a:t>(1) </a:t>
            </a:r>
            <a:r>
              <a:rPr lang="ko-KR" altLang="en-US" dirty="0" err="1" smtClean="0"/>
              <a:t>구현방법</a:t>
            </a:r>
            <a:r>
              <a:rPr lang="ko-KR" altLang="en-US" dirty="0" smtClean="0"/>
              <a:t> 및 내용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-</a:t>
            </a:r>
            <a:r>
              <a:rPr lang="ko-KR" altLang="en-US" dirty="0" smtClean="0"/>
              <a:t>트리거는 </a:t>
            </a:r>
            <a:r>
              <a:rPr lang="en-US" altLang="ko-KR" dirty="0" smtClean="0"/>
              <a:t>S3</a:t>
            </a:r>
            <a:r>
              <a:rPr lang="ko-KR" altLang="en-US" dirty="0" smtClean="0"/>
              <a:t>를 사용 </a:t>
            </a:r>
          </a:p>
          <a:p>
            <a:r>
              <a:rPr lang="ko-KR" altLang="en-US" dirty="0" smtClean="0"/>
              <a:t>			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트리거를 발동시키기 편하기 때문에 채용</a:t>
            </a:r>
          </a:p>
          <a:p>
            <a:r>
              <a:rPr lang="ko-KR" altLang="en-US" dirty="0" smtClean="0"/>
              <a:t>			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트리거 </a:t>
            </a:r>
            <a:r>
              <a:rPr lang="ko-KR" altLang="en-US" dirty="0" err="1" smtClean="0"/>
              <a:t>발동조건은</a:t>
            </a:r>
            <a:r>
              <a:rPr lang="ko-KR" altLang="en-US" dirty="0" smtClean="0"/>
              <a:t> 개발자가 지정한 특정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버킷에서</a:t>
            </a:r>
            <a:r>
              <a:rPr lang="ko-KR" altLang="en-US" dirty="0" smtClean="0"/>
              <a:t> 발생하는 모든 수정사항 탐지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-</a:t>
            </a:r>
            <a:r>
              <a:rPr lang="ko-KR" altLang="en-US" dirty="0" smtClean="0"/>
              <a:t>트리거가 발생되면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람다는 트리거로 부터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라는 이름의 변수로써 트리거 </a:t>
            </a:r>
            <a:r>
              <a:rPr lang="ko-KR" altLang="en-US" dirty="0" err="1" smtClean="0"/>
              <a:t>발동관련</a:t>
            </a:r>
            <a:r>
              <a:rPr lang="ko-KR" altLang="en-US" dirty="0" smtClean="0"/>
              <a:t> 정보를 받는다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	=&gt; event </a:t>
            </a:r>
            <a:r>
              <a:rPr lang="ko-KR" altLang="en-US" dirty="0" smtClean="0"/>
              <a:t>변수의 내용은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형식의 텍스트 데이터이다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	=&gt; event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S3</a:t>
            </a:r>
            <a:r>
              <a:rPr lang="ko-KR" altLang="en-US" dirty="0" smtClean="0"/>
              <a:t>를 트리거로 사용해서인지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트리거가 발동된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정보가 담겨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버킷의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버킷의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리전</a:t>
            </a:r>
            <a:r>
              <a:rPr lang="ko-KR" altLang="en-US" dirty="0" smtClean="0"/>
              <a:t> 등등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			</a:t>
            </a:r>
            <a:r>
              <a:rPr lang="en-US" altLang="ko-KR" dirty="0" smtClean="0"/>
              <a:t>=&gt; S3 </a:t>
            </a:r>
            <a:r>
              <a:rPr lang="ko-KR" altLang="en-US" dirty="0" smtClean="0"/>
              <a:t>트리거로 부터 제공받은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로그 데이터 안에서 트리거가 발생된 </a:t>
            </a:r>
            <a:r>
              <a:rPr lang="en-US" altLang="ko-KR" dirty="0" smtClean="0"/>
              <a:t>S3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정보를 추출하고 해당 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원하는 간단한 내용의 파일을 생성하였다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동일 이름의 파일이 있다면 해당 파일의 내용은 수정될 것이다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	=&gt; </a:t>
            </a:r>
            <a:r>
              <a:rPr lang="ko-KR" altLang="en-US" dirty="0" smtClean="0"/>
              <a:t>파일이 생성 및 수정된 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람다는 다음으로 실행시킬 대상</a:t>
            </a:r>
            <a:r>
              <a:rPr lang="en-US" altLang="ko-KR" dirty="0" smtClean="0"/>
              <a:t>(destination) </a:t>
            </a:r>
            <a:r>
              <a:rPr lang="ko-KR" altLang="en-US" dirty="0" smtClean="0"/>
              <a:t>람다인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람다에 파일 생성시 적었던 간단한 내용을 전달할 것이다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			=&gt; </a:t>
            </a:r>
            <a:r>
              <a:rPr lang="ko-KR" altLang="en-US" dirty="0" smtClean="0"/>
              <a:t>람다 </a:t>
            </a:r>
            <a:r>
              <a:rPr lang="ko-KR" altLang="en-US" dirty="0" err="1" smtClean="0"/>
              <a:t>파이썬으로의</a:t>
            </a:r>
            <a:r>
              <a:rPr lang="ko-KR" altLang="en-US" dirty="0" smtClean="0"/>
              <a:t> 데이터 전달은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데이터 로 하면 된다</a:t>
            </a:r>
            <a:r>
              <a:rPr lang="en-US" altLang="ko-KR" dirty="0" smtClean="0"/>
              <a:t>. return </a:t>
            </a:r>
            <a:r>
              <a:rPr lang="ko-KR" altLang="en-US" dirty="0" smtClean="0"/>
              <a:t>한 데이터는 </a:t>
            </a:r>
            <a:r>
              <a:rPr lang="en-US" altLang="ko-KR" dirty="0" smtClean="0"/>
              <a:t>S3 </a:t>
            </a:r>
            <a:r>
              <a:rPr lang="ko-KR" altLang="en-US" dirty="0" smtClean="0"/>
              <a:t>트리거가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람다에게</a:t>
            </a:r>
            <a:r>
              <a:rPr lang="ko-KR" altLang="en-US" dirty="0" smtClean="0"/>
              <a:t> 넘겨주었을 때 처럼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라는 이름의 변수에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형식으로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람다에게</a:t>
            </a:r>
            <a:r>
              <a:rPr lang="ko-KR" altLang="en-US" dirty="0" smtClean="0"/>
              <a:t> 넘겨진다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917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67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9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전달받은 데이터를 추가하여 원하는 내용을 원하는 대상에게 </a:t>
            </a:r>
            <a:r>
              <a:rPr lang="en-US" altLang="ko-KR" dirty="0" smtClean="0"/>
              <a:t>AWS SNS </a:t>
            </a:r>
            <a:r>
              <a:rPr lang="ko-KR" altLang="en-US" dirty="0" smtClean="0"/>
              <a:t>상품으로 통하여 이메일을 전송한다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(1) </a:t>
            </a:r>
            <a:r>
              <a:rPr lang="ko-KR" altLang="en-US" dirty="0" err="1" smtClean="0"/>
              <a:t>구현방법</a:t>
            </a:r>
            <a:r>
              <a:rPr lang="ko-KR" altLang="en-US" dirty="0" smtClean="0"/>
              <a:t> 및 내용</a:t>
            </a:r>
          </a:p>
          <a:p>
            <a:r>
              <a:rPr lang="ko-KR" altLang="en-US" dirty="0" smtClean="0"/>
              <a:t>	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전달받은 데이터는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변수의 </a:t>
            </a:r>
            <a:r>
              <a:rPr lang="en-US" altLang="ko-KR" dirty="0" err="1" smtClean="0"/>
              <a:t>responsePayload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항목에 담겨있으며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변수는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객체이다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-AWS SNS</a:t>
            </a:r>
            <a:r>
              <a:rPr lang="ko-KR" altLang="en-US" dirty="0" smtClean="0"/>
              <a:t>에 이메일 발송 이벤트를 발동시키는 구독을 담을 주제를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주제밑에</a:t>
            </a:r>
            <a:r>
              <a:rPr lang="ko-KR" altLang="en-US" dirty="0" smtClean="0"/>
              <a:t> 특정 이메일에 메일을 발송 시키는 이벤트가 담긴 구독을 생성한다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해당 주제의 </a:t>
            </a:r>
            <a:r>
              <a:rPr lang="en-US" altLang="ko-KR" dirty="0" err="1" smtClean="0"/>
              <a:t>arn</a:t>
            </a:r>
            <a:r>
              <a:rPr lang="ko-KR" altLang="en-US" dirty="0" smtClean="0"/>
              <a:t>주소를 담는 변수를 </a:t>
            </a:r>
            <a:r>
              <a:rPr lang="en-US" altLang="ko-KR" dirty="0" err="1" smtClean="0"/>
              <a:t>nodejs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람다에 선언 및 담는다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제목과 내용에 원하는 내용을 담을 변수를 생성하고 내용을 담는다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ko-KR" altLang="en-US" dirty="0" smtClean="0"/>
              <a:t>람다에서 </a:t>
            </a:r>
            <a:r>
              <a:rPr lang="en-US" altLang="ko-KR" dirty="0" smtClean="0"/>
              <a:t>AWS SNS</a:t>
            </a:r>
            <a:r>
              <a:rPr lang="ko-KR" altLang="en-US" dirty="0" smtClean="0"/>
              <a:t>상품은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람다에게</a:t>
            </a:r>
            <a:r>
              <a:rPr lang="ko-KR" altLang="en-US" dirty="0" smtClean="0"/>
              <a:t> 기본으로 제공하는 </a:t>
            </a:r>
            <a:r>
              <a:rPr lang="en-US" altLang="ko-KR" dirty="0" err="1" smtClean="0"/>
              <a:t>aws-sdk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패키지를 사용하여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객체를 생성함으로써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	-</a:t>
            </a:r>
            <a:r>
              <a:rPr lang="en-US" altLang="ko-KR" dirty="0" err="1" smtClean="0"/>
              <a:t>responsePayload</a:t>
            </a:r>
            <a:r>
              <a:rPr lang="ko-KR" altLang="en-US" dirty="0" smtClean="0"/>
              <a:t>의 데이터를 읽고 이를 이메일 내용을 담을 변수에 추가하고 해당 제목과 내용이 담긴 메일을 원하는 대상에게 발송한다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1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71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하고자 하는 것</a:t>
            </a:r>
            <a:endParaRPr lang="en-US" altLang="ko-KR" dirty="0" smtClean="0"/>
          </a:p>
          <a:p>
            <a:r>
              <a:rPr lang="en-US" altLang="ko-KR" dirty="0" smtClean="0"/>
              <a:t>0)  S3</a:t>
            </a:r>
            <a:r>
              <a:rPr lang="ko-KR" altLang="en-US" dirty="0" smtClean="0"/>
              <a:t>를 트리거로 사용한 이유는 트리거를 발동시키기 간편해서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발동조건</a:t>
            </a:r>
            <a:r>
              <a:rPr lang="en-US" altLang="ko-KR" dirty="0" smtClean="0"/>
              <a:t>:S3</a:t>
            </a:r>
            <a:r>
              <a:rPr lang="ko-KR" altLang="en-US" dirty="0" err="1" smtClean="0"/>
              <a:t>버킷에</a:t>
            </a:r>
            <a:r>
              <a:rPr lang="ko-KR" altLang="en-US" dirty="0" smtClean="0"/>
              <a:t> 대한 모든 수정 활동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arenR"/>
            </a:pPr>
            <a:r>
              <a:rPr lang="en-US" altLang="ko-KR" dirty="0" smtClean="0"/>
              <a:t>S3</a:t>
            </a:r>
            <a:r>
              <a:rPr lang="ko-KR" altLang="en-US" dirty="0" smtClean="0"/>
              <a:t>에 원하는 데이터를 저장하는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ko-KR" altLang="en-US" dirty="0" smtClean="0"/>
              <a:t>다른 </a:t>
            </a:r>
            <a:r>
              <a:rPr lang="ko-KR" altLang="en-US" dirty="0" err="1" smtClean="0"/>
              <a:t>람다로부터</a:t>
            </a:r>
            <a:r>
              <a:rPr lang="ko-KR" altLang="en-US" dirty="0" smtClean="0"/>
              <a:t> 원하는 데이터를  송수신 하는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r>
              <a:rPr lang="en-US" altLang="ko-KR" dirty="0" err="1" smtClean="0"/>
              <a:t>Sns</a:t>
            </a:r>
            <a:r>
              <a:rPr lang="ko-KR" altLang="en-US" dirty="0" smtClean="0"/>
              <a:t>로 전달 받은 데이터를 포함한 내용을 이메일로 보내는 기능</a:t>
            </a:r>
            <a:endParaRPr lang="en-US" altLang="ko-KR" dirty="0" smtClean="0"/>
          </a:p>
          <a:p>
            <a:pPr marL="228600" indent="-228600">
              <a:buAutoNum type="arabicParenR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ko-KR" altLang="en-US" dirty="0" smtClean="0"/>
              <a:t>구현 디자인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트리거 발동</a:t>
            </a:r>
            <a:r>
              <a:rPr lang="en-US" altLang="ko-KR" baseline="0" dirty="0" smtClean="0"/>
              <a:t>(S3 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안의 파일 수정 감지</a:t>
            </a:r>
            <a:r>
              <a:rPr lang="en-US" altLang="ko-KR" baseline="0" dirty="0" smtClean="0"/>
              <a:t>) </a:t>
            </a:r>
          </a:p>
          <a:p>
            <a:pPr marL="0" indent="0">
              <a:buNone/>
            </a:pPr>
            <a:r>
              <a:rPr lang="en-US" altLang="ko-KR" baseline="0" dirty="0" smtClean="0"/>
              <a:t>----(</a:t>
            </a:r>
            <a:r>
              <a:rPr lang="ko-KR" altLang="en-US" baseline="0" dirty="0" smtClean="0"/>
              <a:t>트리거</a:t>
            </a:r>
            <a:r>
              <a:rPr lang="en-US" altLang="ko-KR" baseline="0" dirty="0" smtClean="0"/>
              <a:t>)-----&gt; </a:t>
            </a:r>
          </a:p>
          <a:p>
            <a:pPr marL="0" indent="0">
              <a:buNone/>
            </a:pPr>
            <a:r>
              <a:rPr lang="en-US" altLang="ko-KR" baseline="0" dirty="0" smtClean="0"/>
              <a:t>python3.8</a:t>
            </a:r>
            <a:r>
              <a:rPr lang="ko-KR" altLang="en-US" baseline="0" dirty="0" smtClean="0"/>
              <a:t>로 구현한 람다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트리거가 발생한 </a:t>
            </a:r>
            <a:r>
              <a:rPr lang="en-US" altLang="ko-KR" baseline="0" dirty="0" smtClean="0"/>
              <a:t>S3</a:t>
            </a:r>
            <a:r>
              <a:rPr lang="ko-KR" altLang="en-US" baseline="0" dirty="0" err="1" smtClean="0"/>
              <a:t>버킷</a:t>
            </a:r>
            <a:r>
              <a:rPr lang="ko-KR" altLang="en-US" baseline="0" dirty="0" smtClean="0"/>
              <a:t> 정보를 추출하여 해당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내용을 적는다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이벤트가 발생한 로그 분석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로그에서 </a:t>
            </a:r>
            <a:r>
              <a:rPr lang="ko-KR" altLang="en-US" baseline="0" dirty="0" err="1" smtClean="0"/>
              <a:t>의미있는</a:t>
            </a:r>
            <a:r>
              <a:rPr lang="ko-KR" altLang="en-US" baseline="0" dirty="0" smtClean="0"/>
              <a:t> 내용 추출 </a:t>
            </a:r>
            <a:r>
              <a:rPr lang="en-US" altLang="ko-KR" baseline="0" dirty="0" smtClean="0"/>
              <a:t>&amp; </a:t>
            </a:r>
            <a:r>
              <a:rPr lang="ko-KR" altLang="en-US" baseline="0" dirty="0" smtClean="0"/>
              <a:t>응용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원하는 </a:t>
            </a:r>
            <a:r>
              <a:rPr lang="ko-KR" altLang="en-US" baseline="0" dirty="0" err="1" smtClean="0"/>
              <a:t>버킷에</a:t>
            </a:r>
            <a:r>
              <a:rPr lang="ko-KR" altLang="en-US" baseline="0" dirty="0" smtClean="0"/>
              <a:t> 원하는 내용의 파일을 작성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데이터를 </a:t>
            </a:r>
            <a:r>
              <a:rPr lang="ko-KR" altLang="en-US" baseline="0" dirty="0" err="1" smtClean="0"/>
              <a:t>리턴하여</a:t>
            </a:r>
            <a:r>
              <a:rPr lang="ko-KR" altLang="en-US" baseline="0" dirty="0" smtClean="0"/>
              <a:t> 대상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데이터 전송</a:t>
            </a:r>
            <a:r>
              <a:rPr lang="en-US" altLang="ko-KR" baseline="0" dirty="0" smtClean="0"/>
              <a:t>-&gt;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람다에게</a:t>
            </a:r>
            <a:r>
              <a:rPr lang="ko-KR" altLang="en-US" baseline="0" dirty="0" smtClean="0"/>
              <a:t> 원하는 데이터 전달 구현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이벤트 로그 </a:t>
            </a:r>
            <a:r>
              <a:rPr lang="ko-KR" altLang="en-US" baseline="0" dirty="0" err="1" smtClean="0"/>
              <a:t>리턴한</a:t>
            </a:r>
            <a:r>
              <a:rPr lang="ko-KR" altLang="en-US" baseline="0" dirty="0" smtClean="0"/>
              <a:t> 값이 담겨있음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response payload</a:t>
            </a:r>
            <a:r>
              <a:rPr lang="ko-KR" altLang="en-US" baseline="0" dirty="0" smtClean="0"/>
              <a:t>라는 항목에 담겨있음</a:t>
            </a:r>
            <a:r>
              <a:rPr lang="en-US" altLang="ko-KR" baseline="0" dirty="0" smtClean="0"/>
              <a:t>))</a:t>
            </a:r>
          </a:p>
          <a:p>
            <a:pPr marL="0" indent="0">
              <a:buNone/>
            </a:pPr>
            <a:r>
              <a:rPr lang="en-US" altLang="ko-KR" baseline="0" dirty="0" smtClean="0"/>
              <a:t>--------(</a:t>
            </a:r>
            <a:r>
              <a:rPr lang="ko-KR" altLang="en-US" baseline="0" dirty="0" smtClean="0"/>
              <a:t>대상</a:t>
            </a:r>
            <a:r>
              <a:rPr lang="en-US" altLang="ko-KR" baseline="0" dirty="0" smtClean="0"/>
              <a:t>)----</a:t>
            </a:r>
            <a:r>
              <a:rPr lang="en-US" altLang="ko-KR" baseline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baseline="0" dirty="0" smtClean="0">
                <a:sym typeface="Wingdings" panose="05000000000000000000" pitchFamily="2" charset="2"/>
              </a:rPr>
              <a:t>nodejs14 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[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메인기능</a:t>
            </a:r>
            <a:r>
              <a:rPr lang="ko-KR" altLang="en-US" baseline="0" dirty="0" smtClean="0">
                <a:sym typeface="Wingdings" panose="05000000000000000000" pitchFamily="2" charset="2"/>
              </a:rPr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: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sns</a:t>
            </a:r>
            <a:r>
              <a:rPr lang="ko-KR" altLang="en-US" baseline="0" dirty="0" smtClean="0">
                <a:sym typeface="Wingdings" panose="05000000000000000000" pitchFamily="2" charset="2"/>
              </a:rPr>
              <a:t>상품으로 원하는 이메일 주소에 원하는 내용을 담아서 전송</a:t>
            </a:r>
            <a:r>
              <a:rPr lang="en-US" altLang="ko-KR" baseline="0" dirty="0" smtClean="0">
                <a:sym typeface="Wingdings" panose="05000000000000000000" pitchFamily="2" charset="2"/>
              </a:rPr>
              <a:t>(</a:t>
            </a:r>
            <a:r>
              <a:rPr lang="ko-KR" altLang="en-US" baseline="0" dirty="0" smtClean="0">
                <a:sym typeface="Wingdings" panose="05000000000000000000" pitchFamily="2" charset="2"/>
              </a:rPr>
              <a:t>현재는 텍스트만 가능</a:t>
            </a:r>
            <a:r>
              <a:rPr lang="en-US" altLang="ko-KR" baseline="0" dirty="0" smtClean="0">
                <a:sym typeface="Wingdings" panose="05000000000000000000" pitchFamily="2" charset="2"/>
              </a:rPr>
              <a:t>) -&gt; </a:t>
            </a:r>
            <a:r>
              <a:rPr lang="en-US" altLang="ko-KR" baseline="0" dirty="0" err="1" smtClean="0">
                <a:sym typeface="Wingdings" panose="05000000000000000000" pitchFamily="2" charset="2"/>
              </a:rPr>
              <a:t>nodejs</a:t>
            </a:r>
            <a:r>
              <a:rPr lang="ko-KR" altLang="en-US" baseline="0" dirty="0" smtClean="0">
                <a:sym typeface="Wingdings" panose="05000000000000000000" pitchFamily="2" charset="2"/>
              </a:rPr>
              <a:t>람다를 실행시킨 </a:t>
            </a:r>
            <a:r>
              <a:rPr lang="en-US" altLang="ko-KR" baseline="0" dirty="0" smtClean="0">
                <a:sym typeface="Wingdings" panose="05000000000000000000" pitchFamily="2" charset="2"/>
              </a:rPr>
              <a:t>python3.8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람다로부터</a:t>
            </a:r>
            <a:r>
              <a:rPr lang="ko-KR" altLang="en-US" baseline="0" dirty="0" smtClean="0">
                <a:sym typeface="Wingdings" panose="05000000000000000000" pitchFamily="2" charset="2"/>
              </a:rPr>
              <a:t> 받은 정보를 이메일 내용에 추가하여 이메일을 발송한다</a:t>
            </a:r>
            <a:r>
              <a:rPr lang="en-US" altLang="ko-KR" baseline="0" dirty="0" smtClean="0">
                <a:sym typeface="Wingdings" panose="05000000000000000000" pitchFamily="2" charset="2"/>
              </a:rPr>
              <a:t>.]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8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2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21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 주제는 </a:t>
            </a:r>
            <a:r>
              <a:rPr lang="ko-KR" altLang="en-US" dirty="0" err="1"/>
              <a:t>클라우드</a:t>
            </a:r>
            <a:r>
              <a:rPr lang="ko-KR" altLang="en-US" dirty="0"/>
              <a:t> 기반 </a:t>
            </a:r>
            <a:r>
              <a:rPr lang="en-US" altLang="ko-KR" dirty="0"/>
              <a:t>SIEM</a:t>
            </a:r>
            <a:r>
              <a:rPr lang="ko-KR" altLang="en-US" dirty="0"/>
              <a:t>인데 </a:t>
            </a:r>
            <a:endParaRPr lang="en-US" altLang="ko-KR" dirty="0"/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보안 정보 및 이벤트 관리를 의미하며 조직에 차세대 탐지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분석 및 대응 방안을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소프트웨어는 보안 정보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보안 이벤트 관리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(SEM)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결합하여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및 네트워크 하드웨어에 의해 생성되는 보안 경보에 대한 실시간 분석을 제공합니다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기능을 전부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상에서 진행 하는 것이 저희의 목표입니다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주제를 선정한 배경은 과거 금융권 회사들은 기존 인터넷 서비스를 제공할 때 기관 내에 자체 서버를 두고 데이터를 관리했습니다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현재 많은 금융권 회사들이 기존 시스템과 다르게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시스템으로 변경하고 있기 때문에 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금융권으로 가상 회사를 설립 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 멤버십 서비스를 구축한 뒤 이벤트 탐지 분석을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 내에서 자체적으로 자동화 하려고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2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목적은</a:t>
            </a:r>
            <a:r>
              <a:rPr lang="ko-KR" altLang="en-US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3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컨셉은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96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컨셉은 </a:t>
            </a:r>
            <a:r>
              <a:rPr lang="en-US" altLang="ko-KR" dirty="0"/>
              <a:t>~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2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29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</a:t>
            </a:r>
            <a:r>
              <a:rPr lang="ko-KR" altLang="en-US" baseline="0" dirty="0"/>
              <a:t> 저희가 구성한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아키텍처에 대하여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2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2.sv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50" Type="http://schemas.openxmlformats.org/officeDocument/2006/relationships/image" Target="../media/image5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29" Type="http://schemas.openxmlformats.org/officeDocument/2006/relationships/image" Target="../media/image35.png"/><Relationship Id="rId11" Type="http://schemas.openxmlformats.org/officeDocument/2006/relationships/image" Target="../media/image20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24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10" Type="http://schemas.openxmlformats.org/officeDocument/2006/relationships/image" Target="../media/image19.png"/><Relationship Id="rId19" Type="http://schemas.openxmlformats.org/officeDocument/2006/relationships/image" Target="../media/image20.sv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29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0" Type="http://schemas.openxmlformats.org/officeDocument/2006/relationships/image" Target="../media/image28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9375E"/>
            </a:gs>
            <a:gs pos="0">
              <a:srgbClr val="192B4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B944BB-2683-4F7A-800C-D6A508113914}"/>
              </a:ext>
            </a:extLst>
          </p:cNvPr>
          <p:cNvGrpSpPr/>
          <p:nvPr/>
        </p:nvGrpSpPr>
        <p:grpSpPr>
          <a:xfrm>
            <a:off x="9054763" y="2311029"/>
            <a:ext cx="571436" cy="616689"/>
            <a:chOff x="9369088" y="1876017"/>
            <a:chExt cx="571436" cy="6166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CD086B-399C-4682-B005-ADDF9807771E}"/>
                </a:ext>
              </a:extLst>
            </p:cNvPr>
            <p:cNvSpPr/>
            <p:nvPr/>
          </p:nvSpPr>
          <p:spPr>
            <a:xfrm>
              <a:off x="9369088" y="1876017"/>
              <a:ext cx="571436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3200" b="1" dirty="0">
                <a:solidFill>
                  <a:srgbClr val="253457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032850F-64FA-441D-85DA-6D6D57946F22}"/>
                </a:ext>
              </a:extLst>
            </p:cNvPr>
            <p:cNvGrpSpPr/>
            <p:nvPr/>
          </p:nvGrpSpPr>
          <p:grpSpPr>
            <a:xfrm>
              <a:off x="9542805" y="2052358"/>
              <a:ext cx="224071" cy="203045"/>
              <a:chOff x="7942849" y="1570363"/>
              <a:chExt cx="182261" cy="165159"/>
            </a:xfrm>
            <a:solidFill>
              <a:srgbClr val="253457"/>
            </a:solidFill>
          </p:grpSpPr>
          <p:sp>
            <p:nvSpPr>
              <p:cNvPr id="17" name="사각형: 둥근 모서리 27">
                <a:extLst>
                  <a:ext uri="{FF2B5EF4-FFF2-40B4-BE49-F238E27FC236}">
                    <a16:creationId xmlns:a16="http://schemas.microsoft.com/office/drawing/2014/main" id="{E04A8182-DF8F-4CAA-94C4-FCF4EBA5545A}"/>
                  </a:ext>
                </a:extLst>
              </p:cNvPr>
              <p:cNvSpPr/>
              <p:nvPr/>
            </p:nvSpPr>
            <p:spPr>
              <a:xfrm rot="18900000">
                <a:off x="8030250" y="15703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사각형: 둥근 모서리 28">
                <a:extLst>
                  <a:ext uri="{FF2B5EF4-FFF2-40B4-BE49-F238E27FC236}">
                    <a16:creationId xmlns:a16="http://schemas.microsoft.com/office/drawing/2014/main" id="{C834114E-6BAA-415A-A8A6-E2ACF4D4CCEF}"/>
                  </a:ext>
                </a:extLst>
              </p:cNvPr>
              <p:cNvSpPr/>
              <p:nvPr/>
            </p:nvSpPr>
            <p:spPr>
              <a:xfrm rot="13500000">
                <a:off x="8030250" y="1640663"/>
                <a:ext cx="45719" cy="144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사각형: 둥근 모서리 29">
                <a:extLst>
                  <a:ext uri="{FF2B5EF4-FFF2-40B4-BE49-F238E27FC236}">
                    <a16:creationId xmlns:a16="http://schemas.microsoft.com/office/drawing/2014/main" id="{C21F9D62-FD00-45D6-8F00-B26F8247E0AF}"/>
                  </a:ext>
                </a:extLst>
              </p:cNvPr>
              <p:cNvSpPr/>
              <p:nvPr/>
            </p:nvSpPr>
            <p:spPr>
              <a:xfrm rot="16200000">
                <a:off x="7993196" y="1604242"/>
                <a:ext cx="45719" cy="14641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2CFF03-C018-46BA-880C-ED828B332F8D}"/>
              </a:ext>
            </a:extLst>
          </p:cNvPr>
          <p:cNvGrpSpPr/>
          <p:nvPr/>
        </p:nvGrpSpPr>
        <p:grpSpPr>
          <a:xfrm>
            <a:off x="2595763" y="2311030"/>
            <a:ext cx="7014224" cy="616690"/>
            <a:chOff x="2910088" y="1876018"/>
            <a:chExt cx="7014224" cy="6166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C9EDB8-9138-4F4A-8F56-AF62C420DC38}"/>
                </a:ext>
              </a:extLst>
            </p:cNvPr>
            <p:cNvSpPr/>
            <p:nvPr/>
          </p:nvSpPr>
          <p:spPr>
            <a:xfrm>
              <a:off x="2928088" y="1876019"/>
              <a:ext cx="6996224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E0CBF7-54B5-4B63-8B6D-91B91BD742F9}"/>
                </a:ext>
              </a:extLst>
            </p:cNvPr>
            <p:cNvSpPr/>
            <p:nvPr/>
          </p:nvSpPr>
          <p:spPr>
            <a:xfrm>
              <a:off x="2910088" y="1876018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61DBA6D-38F4-4941-B667-EEDA30AB1296}"/>
                </a:ext>
              </a:extLst>
            </p:cNvPr>
            <p:cNvGrpSpPr/>
            <p:nvPr/>
          </p:nvGrpSpPr>
          <p:grpSpPr>
            <a:xfrm>
              <a:off x="3152589" y="2030087"/>
              <a:ext cx="244451" cy="292979"/>
              <a:chOff x="3080385" y="1226820"/>
              <a:chExt cx="244451" cy="292979"/>
            </a:xfrm>
          </p:grpSpPr>
          <p:sp>
            <p:nvSpPr>
              <p:cNvPr id="26" name="원형: 비어 있음 31">
                <a:extLst>
                  <a:ext uri="{FF2B5EF4-FFF2-40B4-BE49-F238E27FC236}">
                    <a16:creationId xmlns:a16="http://schemas.microsoft.com/office/drawing/2014/main" id="{19813B03-EA50-4633-810C-A260E09EEFB2}"/>
                  </a:ext>
                </a:extLst>
              </p:cNvPr>
              <p:cNvSpPr/>
              <p:nvPr/>
            </p:nvSpPr>
            <p:spPr>
              <a:xfrm>
                <a:off x="3080385" y="1226820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32">
                <a:extLst>
                  <a:ext uri="{FF2B5EF4-FFF2-40B4-BE49-F238E27FC236}">
                    <a16:creationId xmlns:a16="http://schemas.microsoft.com/office/drawing/2014/main" id="{9DD8A11D-D0E8-4D53-9FB2-2504DD68E6B6}"/>
                  </a:ext>
                </a:extLst>
              </p:cNvPr>
              <p:cNvSpPr/>
              <p:nvPr/>
            </p:nvSpPr>
            <p:spPr>
              <a:xfrm rot="18900000">
                <a:off x="3279117" y="137579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977E2A0-C049-4899-B0A4-46E5F9B39F4C}"/>
                </a:ext>
              </a:extLst>
            </p:cNvPr>
            <p:cNvCxnSpPr>
              <a:cxnSpLocks/>
            </p:cNvCxnSpPr>
            <p:nvPr/>
          </p:nvCxnSpPr>
          <p:spPr>
            <a:xfrm>
              <a:off x="7469094" y="1928758"/>
              <a:ext cx="0" cy="5040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A909E4-D7ED-4EB8-9AAE-C7976A62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368899"/>
              </p:ext>
            </p:extLst>
          </p:nvPr>
        </p:nvGraphicFramePr>
        <p:xfrm>
          <a:off x="7158607" y="2927718"/>
          <a:ext cx="1905156" cy="243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156">
                  <a:extLst>
                    <a:ext uri="{9D8B030D-6E8A-4147-A177-3AD203B41FA5}">
                      <a16:colId xmlns:a16="http://schemas.microsoft.com/office/drawing/2014/main" val="2823248525"/>
                    </a:ext>
                  </a:extLst>
                </a:gridCol>
              </a:tblGrid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김한진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9656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공경선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121270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금소영</a:t>
                      </a:r>
                      <a:endParaRPr lang="en-US" altLang="ko-KR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27655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김범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692871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김동관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777873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bg1"/>
                          </a:solidFill>
                        </a:rPr>
                        <a:t>서용석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93275"/>
                  </a:ext>
                </a:extLst>
              </a:tr>
              <a:tr h="347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/>
                          </a:solidFill>
                        </a:rPr>
                        <a:t>최병섭</a:t>
                      </a:r>
                      <a:endParaRPr lang="ko-KR" alt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24671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06EC7A3B-0FB8-492C-9FF9-6BABB7902C82}"/>
              </a:ext>
            </a:extLst>
          </p:cNvPr>
          <p:cNvGrpSpPr/>
          <p:nvPr/>
        </p:nvGrpSpPr>
        <p:grpSpPr>
          <a:xfrm>
            <a:off x="5700388" y="2307425"/>
            <a:ext cx="798312" cy="616690"/>
            <a:chOff x="2910088" y="1110354"/>
            <a:chExt cx="798312" cy="61669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4FA42D-BEF6-4B08-B65B-8F249538BCCB}"/>
                </a:ext>
              </a:extLst>
            </p:cNvPr>
            <p:cNvSpPr/>
            <p:nvPr/>
          </p:nvSpPr>
          <p:spPr>
            <a:xfrm>
              <a:off x="2928088" y="1110355"/>
              <a:ext cx="780312" cy="616689"/>
            </a:xfrm>
            <a:prstGeom prst="rect">
              <a:avLst/>
            </a:prstGeom>
            <a:solidFill>
              <a:schemeClr val="bg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CCAA647-BAC2-4A08-8340-B141540A5B70}"/>
                </a:ext>
              </a:extLst>
            </p:cNvPr>
            <p:cNvSpPr/>
            <p:nvPr/>
          </p:nvSpPr>
          <p:spPr>
            <a:xfrm>
              <a:off x="2910088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0809531-93B6-4B62-A885-D3C127052769}"/>
                </a:ext>
              </a:extLst>
            </p:cNvPr>
            <p:cNvSpPr/>
            <p:nvPr/>
          </p:nvSpPr>
          <p:spPr>
            <a:xfrm>
              <a:off x="3690400" y="1110354"/>
              <a:ext cx="18000" cy="61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42EF252-BD00-49DF-A085-8C747ECA1BE4}"/>
                </a:ext>
              </a:extLst>
            </p:cNvPr>
            <p:cNvGrpSpPr/>
            <p:nvPr/>
          </p:nvGrpSpPr>
          <p:grpSpPr>
            <a:xfrm>
              <a:off x="3142371" y="1264423"/>
              <a:ext cx="252401" cy="296584"/>
              <a:chOff x="3064838" y="1219035"/>
              <a:chExt cx="252401" cy="296584"/>
            </a:xfrm>
          </p:grpSpPr>
          <p:sp>
            <p:nvSpPr>
              <p:cNvPr id="34" name="원형: 비어 있음 2">
                <a:extLst>
                  <a:ext uri="{FF2B5EF4-FFF2-40B4-BE49-F238E27FC236}">
                    <a16:creationId xmlns:a16="http://schemas.microsoft.com/office/drawing/2014/main" id="{4F862286-09EE-4420-85DE-CF8D256F6BA5}"/>
                  </a:ext>
                </a:extLst>
              </p:cNvPr>
              <p:cNvSpPr/>
              <p:nvPr/>
            </p:nvSpPr>
            <p:spPr>
              <a:xfrm>
                <a:off x="3064838" y="1219035"/>
                <a:ext cx="220980" cy="220980"/>
              </a:xfrm>
              <a:prstGeom prst="donut">
                <a:avLst>
                  <a:gd name="adj" fmla="val 157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사각형: 둥근 모서리 26">
                <a:extLst>
                  <a:ext uri="{FF2B5EF4-FFF2-40B4-BE49-F238E27FC236}">
                    <a16:creationId xmlns:a16="http://schemas.microsoft.com/office/drawing/2014/main" id="{FBD0B672-8134-4194-8821-28807641692C}"/>
                  </a:ext>
                </a:extLst>
              </p:cNvPr>
              <p:cNvSpPr/>
              <p:nvPr/>
            </p:nvSpPr>
            <p:spPr>
              <a:xfrm rot="18900000">
                <a:off x="3271520" y="1371619"/>
                <a:ext cx="45719" cy="144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77B5A0-CB0C-4E0B-B3A3-7A74E076D511}"/>
              </a:ext>
            </a:extLst>
          </p:cNvPr>
          <p:cNvSpPr/>
          <p:nvPr/>
        </p:nvSpPr>
        <p:spPr>
          <a:xfrm>
            <a:off x="7683824" y="241304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white"/>
                </a:solidFill>
              </a:rPr>
              <a:t>이벤트 샵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85E771-8AC2-45A9-B188-4E9CE99A2102}"/>
              </a:ext>
            </a:extLst>
          </p:cNvPr>
          <p:cNvSpPr/>
          <p:nvPr/>
        </p:nvSpPr>
        <p:spPr>
          <a:xfrm>
            <a:off x="4043480" y="2363770"/>
            <a:ext cx="22829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 err="1" smtClean="0">
                <a:solidFill>
                  <a:prstClr val="white"/>
                </a:solidFill>
              </a:rPr>
              <a:t>클라우드</a:t>
            </a:r>
            <a:r>
              <a:rPr lang="ko-KR" altLang="en-US" b="1" dirty="0" smtClean="0">
                <a:solidFill>
                  <a:prstClr val="white"/>
                </a:solidFill>
              </a:rPr>
              <a:t> 기반 </a:t>
            </a:r>
            <a:r>
              <a:rPr lang="en-US" altLang="ko-KR" b="1" dirty="0" smtClean="0">
                <a:solidFill>
                  <a:prstClr val="white"/>
                </a:solidFill>
              </a:rPr>
              <a:t>SIEM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4927723"/>
            <a:ext cx="2683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4.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예상 수행 결과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2" y="4041765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2.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팀 구성 및 역할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1" y="447088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3.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수행 절차 및 방법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3253910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rgbClr val="FFC000"/>
                </a:solidFill>
              </a:rPr>
              <a:t>0</a:t>
            </a:r>
            <a:r>
              <a:rPr lang="en-US" altLang="ko-KR" sz="1600" dirty="0" smtClean="0">
                <a:solidFill>
                  <a:srgbClr val="FFC000"/>
                </a:solidFill>
              </a:rPr>
              <a:t>. </a:t>
            </a:r>
            <a:r>
              <a:rPr lang="ko-KR" altLang="en-US" sz="1600" dirty="0" smtClean="0">
                <a:solidFill>
                  <a:srgbClr val="FFC000"/>
                </a:solidFill>
              </a:rPr>
              <a:t>팀 소개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5389631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5. </a:t>
            </a:r>
            <a:r>
              <a:rPr lang="ko-KR" altLang="en-US" sz="1600" dirty="0" smtClean="0">
                <a:solidFill>
                  <a:srgbClr val="FFC000"/>
                </a:solidFill>
              </a:rPr>
              <a:t>아키텍처 설계 및 람다 기능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A2AA09-F2EF-4CD9-BD5A-595E1EDF60F4}"/>
              </a:ext>
            </a:extLst>
          </p:cNvPr>
          <p:cNvSpPr/>
          <p:nvPr/>
        </p:nvSpPr>
        <p:spPr>
          <a:xfrm>
            <a:off x="3537630" y="3621623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solidFill>
                  <a:srgbClr val="FFC000"/>
                </a:solidFill>
              </a:rPr>
              <a:t>1. </a:t>
            </a:r>
            <a:r>
              <a:rPr lang="ko-KR" altLang="en-US" sz="1600" dirty="0" smtClean="0">
                <a:solidFill>
                  <a:srgbClr val="FFC000"/>
                </a:solidFill>
              </a:rPr>
              <a:t>프로젝트 주제 및 선정 배경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25482 0.00069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5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975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52969 -0.00069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8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75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38891"/>
              </p:ext>
            </p:extLst>
          </p:nvPr>
        </p:nvGraphicFramePr>
        <p:xfrm>
          <a:off x="1119378" y="798177"/>
          <a:ext cx="9953244" cy="56083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4/17(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 ~ 4/24(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 err="1"/>
                        <a:t>기획안</a:t>
                      </a:r>
                      <a:r>
                        <a:rPr lang="ko-KR" altLang="en-US" sz="1400" b="0" i="0" u="none" dirty="0"/>
                        <a:t>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아이디어 선정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4/27(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4/30(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멤버쉽 서비스 클라우드 마이그레이션</a:t>
                      </a:r>
                      <a:endParaRPr lang="en-US" altLang="ko-KR" sz="1400" b="0" i="0" u="none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멀티클라우드 적용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클라우드 관리자 계정 협조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5/3(</a:t>
                      </a:r>
                      <a:r>
                        <a:rPr lang="ko-KR" altLang="en-US" sz="1400" i="0" u="none" dirty="0"/>
                        <a:t>월</a:t>
                      </a:r>
                      <a:r>
                        <a:rPr lang="en-US" altLang="ko-KR" sz="1400" i="0" u="none" dirty="0"/>
                        <a:t>) ~ 5/8(</a:t>
                      </a:r>
                      <a:r>
                        <a:rPr lang="ko-KR" altLang="en-US" sz="1400" i="0" u="none" dirty="0"/>
                        <a:t>금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인프라 구축  및      데이터베이스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5/10(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5/15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백업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보안정책에 따른 설계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고객데이터와 데이터베이스 서버 동기화 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중간 발표 준비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5/17(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 ~ 5/22(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발표를 위한 사전 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effectLst/>
                        </a:rPr>
                        <a:t>중간 발표 </a:t>
                      </a: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0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보안 시스템 구축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5/24(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보안정책 관리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보안 이벤트 설정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  <a:tr h="596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 발표 준비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6/8(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 ~ 6/12(</a:t>
                      </a:r>
                      <a:r>
                        <a:rPr lang="ko-KR" altLang="en-US" sz="1400" b="0" i="0" u="none" dirty="0"/>
                        <a:t>토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발표를 위한 사전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최종 발표</a:t>
                      </a: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634493004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4/17(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)~6/12(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예상 수행 결과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97694" y="1304764"/>
            <a:ext cx="114393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물리적인 장소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보안 장비 등을 준비하지 않고 인터넷 자원만으로 쉽게 멤버십 서비스를 구축할 수 있다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저축은행은 고객에 대한 데이터는 안전하게 보안 처리되어 데이터베이스에서 관리할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사용자가 많이 접속을 하는 시간대에 자유롭게 멤버십 서버를 쉽게 늘리고 접속을 안 하는 시간대에는 줄여서 유연하게 서버를 운영할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(Auto Scaling)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DDoS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나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SQL Injection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와 같은 외부 공격이 있어도 안전하게 멤버십 서비스를 유지할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365/24/7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실시간 감시 및 대응 서비스를 받을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재난 재해가 발생하여도 당황하지 않고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 서버인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Azure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통해서 멤버십 서비스를 이용할 수 있다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멤버십 클라우드 서버는 부적절한 이벤트에 대해 자동으로 처리를 하여 문제를 해결해준다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◾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A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저축은행 보안 관리자는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SNS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통해 자동으로 이벤트 탐지 알림 및 보고서를 받을 수 있다</a:t>
            </a:r>
          </a:p>
        </p:txBody>
      </p:sp>
    </p:spTree>
    <p:extLst>
      <p:ext uri="{BB962C8B-B14F-4D97-AF65-F5344CB8AC3E}">
        <p14:creationId xmlns:p14="http://schemas.microsoft.com/office/powerpoint/2010/main" val="156273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179676" y="2528900"/>
            <a:ext cx="6264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아키텍처 설계</a:t>
            </a:r>
          </a:p>
        </p:txBody>
      </p:sp>
    </p:spTree>
    <p:extLst>
      <p:ext uri="{BB962C8B-B14F-4D97-AF65-F5344CB8AC3E}">
        <p14:creationId xmlns:p14="http://schemas.microsoft.com/office/powerpoint/2010/main" val="10819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27132" y="104916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87836" y="855165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2965365" cy="13701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770690" y="382402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657710" y="137089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48822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4" y="32107"/>
            <a:ext cx="245835" cy="24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550764" y="280184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65" y="280183"/>
            <a:ext cx="265642" cy="265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12" y="90164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44691" y="90211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387103" y="148262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39" y="136814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3" y="118989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83" y="402371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996" y="382120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761325" y="3794369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93" y="403617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94" y="856619"/>
            <a:ext cx="247208" cy="24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237740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03" y="118656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663971" y="1686762"/>
            <a:ext cx="535051" cy="37752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648" y="256052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416" y="25461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60735" y="2527499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478151" y="113620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49228" y="356601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21775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9" y="22871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37770" y="61940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07" y="610789"/>
            <a:ext cx="254428" cy="25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/>
        </p:blipFill>
        <p:spPr bwMode="auto">
          <a:xfrm flipH="1">
            <a:off x="166988" y="42693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stCxn id="211" idx="3"/>
            <a:endCxn id="157" idx="2"/>
          </p:cNvCxnSpPr>
          <p:nvPr/>
        </p:nvCxnSpPr>
        <p:spPr>
          <a:xfrm flipV="1">
            <a:off x="3661151" y="2718376"/>
            <a:ext cx="4877970" cy="15007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77" y="154911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2625565" y="118656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876" y="381604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137" y="325038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15435" y="240984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687047" y="84410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574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919" y="18378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10" y="15983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18504" y="202493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864246" y="137500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48" y="90575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51227" y="90622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593639" y="148673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75" y="138934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684687" y="114030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46" y="16024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51817" y="203017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773837" y="195521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199022" y="655148"/>
            <a:ext cx="6680198" cy="2063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15644" y="129936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388730" y="174040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21695" y="162734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3962819" y="206428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35235" y="125977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57671" y="80829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63764" y="1389343"/>
            <a:ext cx="995607" cy="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27" y="183026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35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863920" y="138934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066349" y="140695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38118" y="97809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254" y="64538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09028" y="99835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67" y="66736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38414" y="314098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60" y="2885718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68450"/>
            <a:ext cx="2036631" cy="56055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52042" y="203273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912" y="337238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54" y="371702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3" y="324942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640" y="357498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365" y="413179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567" y="357687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13" y="393246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402" y="432396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869" y="155023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02188" y="102833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882463" y="125192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97" y="154238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49046" y="352538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950" y="2978396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15468" y="380843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468211" y="311830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14778" y="368480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stCxn id="211" idx="3"/>
            <a:endCxn id="152" idx="0"/>
          </p:cNvCxnSpPr>
          <p:nvPr/>
        </p:nvCxnSpPr>
        <p:spPr>
          <a:xfrm>
            <a:off x="3661151" y="2868450"/>
            <a:ext cx="6280588" cy="81635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799" y="419040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393" y="448404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stCxn id="211" idx="3"/>
            <a:endCxn id="143" idx="0"/>
          </p:cNvCxnSpPr>
          <p:nvPr/>
        </p:nvCxnSpPr>
        <p:spPr>
          <a:xfrm>
            <a:off x="3661151" y="2868450"/>
            <a:ext cx="4236283" cy="24985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9" y="4509086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880" y="420764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78445" y="4349043"/>
            <a:ext cx="6154354" cy="327556"/>
          </a:xfrm>
          <a:prstGeom prst="bentConnector3">
            <a:avLst>
              <a:gd name="adj1" fmla="val 5154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3384" y="445331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26657" y="352538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60943" y="3209400"/>
            <a:ext cx="0" cy="3566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589470" y="382474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404" y="106542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177" y="192369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18004" y="5225642"/>
            <a:ext cx="8153449" cy="1237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04" y="499535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62996" y="5011923"/>
            <a:ext cx="8806791" cy="156589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36887" y="523539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613718" y="5558315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610924" y="5574637"/>
            <a:ext cx="1935003" cy="68354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862897" y="5574637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973202" y="5618991"/>
            <a:ext cx="298021" cy="279775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739755" y="6042741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8879591" y="5780637"/>
            <a:ext cx="355622" cy="292292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052015" y="5816494"/>
            <a:ext cx="329637" cy="26296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859642" y="6042741"/>
            <a:ext cx="789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216" t="16433" r="23464" b="32244"/>
          <a:stretch/>
        </p:blipFill>
        <p:spPr>
          <a:xfrm>
            <a:off x="6640274" y="5688811"/>
            <a:ext cx="204327" cy="229347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402185" y="5997529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4236477" y="5618359"/>
            <a:ext cx="313759" cy="28040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82834" y="5922087"/>
            <a:ext cx="92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2271223" y="5758879"/>
            <a:ext cx="774111" cy="12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79" y="539787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032" y="396179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796" y="432346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18683" y="368473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  <a:stCxn id="211" idx="3"/>
            <a:endCxn id="200" idx="0"/>
          </p:cNvCxnSpPr>
          <p:nvPr/>
        </p:nvCxnSpPr>
        <p:spPr>
          <a:xfrm>
            <a:off x="3661151" y="2868450"/>
            <a:ext cx="7384493" cy="81628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0821" y="2950231"/>
            <a:ext cx="1465405" cy="3428893"/>
          </a:xfrm>
          <a:prstGeom prst="bentConnector3">
            <a:avLst>
              <a:gd name="adj1" fmla="val 50000"/>
            </a:avLst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</p:cNvCxnSpPr>
          <p:nvPr/>
        </p:nvCxnSpPr>
        <p:spPr>
          <a:xfrm>
            <a:off x="11231185" y="2446360"/>
            <a:ext cx="0" cy="123634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45" y="5680882"/>
            <a:ext cx="249743" cy="30246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432" y="6002393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133714" y="3919390"/>
            <a:ext cx="2094929" cy="1584048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34" y="5613792"/>
            <a:ext cx="253144" cy="292698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762832" y="5899870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 flipV="1">
            <a:off x="3298478" y="5758563"/>
            <a:ext cx="937999" cy="15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0"/>
            <a:endCxn id="303" idx="0"/>
          </p:cNvCxnSpPr>
          <p:nvPr/>
        </p:nvCxnSpPr>
        <p:spPr>
          <a:xfrm rot="5400000" flipH="1" flipV="1">
            <a:off x="4230404" y="3451634"/>
            <a:ext cx="59167" cy="4275548"/>
          </a:xfrm>
          <a:prstGeom prst="bentConnector3">
            <a:avLst>
              <a:gd name="adj1" fmla="val 372929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629827" y="5559824"/>
            <a:ext cx="1535868" cy="7068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5400000" flipH="1" flipV="1">
            <a:off x="3257469" y="4483103"/>
            <a:ext cx="632" cy="2271144"/>
          </a:xfrm>
          <a:prstGeom prst="bentConnector3">
            <a:avLst>
              <a:gd name="adj1" fmla="val 3627088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259223" y="2221495"/>
            <a:ext cx="59560" cy="8093418"/>
          </a:xfrm>
          <a:prstGeom prst="bentConnector3">
            <a:avLst>
              <a:gd name="adj1" fmla="val -721854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 flipV="1">
            <a:off x="4550236" y="5758563"/>
            <a:ext cx="1009715" cy="40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0705490" y="5959430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F10DCBB4-5832-44D1-971E-F7E9A5D13F26}"/>
              </a:ext>
            </a:extLst>
          </p:cNvPr>
          <p:cNvCxnSpPr>
            <a:cxnSpLocks/>
            <a:stCxn id="167" idx="1"/>
            <a:endCxn id="303" idx="3"/>
          </p:cNvCxnSpPr>
          <p:nvPr/>
        </p:nvCxnSpPr>
        <p:spPr>
          <a:xfrm flipH="1" flipV="1">
            <a:off x="7165695" y="5913271"/>
            <a:ext cx="445229" cy="314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꺾인 연결선 62">
            <a:extLst>
              <a:ext uri="{FF2B5EF4-FFF2-40B4-BE49-F238E27FC236}">
                <a16:creationId xmlns:a16="http://schemas.microsoft.com/office/drawing/2014/main" id="{4618F658-8549-4AA6-BE6A-492F6F794646}"/>
              </a:ext>
            </a:extLst>
          </p:cNvPr>
          <p:cNvCxnSpPr>
            <a:cxnSpLocks/>
            <a:stCxn id="170" idx="0"/>
            <a:endCxn id="168" idx="0"/>
          </p:cNvCxnSpPr>
          <p:nvPr/>
        </p:nvCxnSpPr>
        <p:spPr>
          <a:xfrm rot="5400000" flipH="1" flipV="1">
            <a:off x="5224551" y="2472299"/>
            <a:ext cx="44354" cy="6249031"/>
          </a:xfrm>
          <a:prstGeom prst="bentConnector3">
            <a:avLst>
              <a:gd name="adj1" fmla="val 52082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7463" y="676275"/>
            <a:ext cx="96849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</a:t>
            </a: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함수</a:t>
            </a:r>
            <a:r>
              <a:rPr lang="en-US" altLang="ko-KR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S3</a:t>
            </a: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의 </a:t>
            </a:r>
            <a:r>
              <a:rPr lang="ko-KR" altLang="en-US" sz="6000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버킷에</a:t>
            </a: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원하는 파일 생성 및 수정 </a:t>
            </a:r>
            <a:endParaRPr lang="en-US" altLang="ko-KR" sz="60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8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628800"/>
            <a:ext cx="8140694" cy="40684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3512" y="548680"/>
            <a:ext cx="8140694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</a:t>
            </a:r>
            <a:r>
              <a:rPr lang="en-US" altLang="ko-KR" sz="2800" dirty="0" smtClean="0"/>
              <a:t>1 (my-s3-function) </a:t>
            </a:r>
            <a:r>
              <a:rPr lang="ko-KR" altLang="en-US" sz="2800" dirty="0" smtClean="0"/>
              <a:t>개요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0271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5" y="1628800"/>
            <a:ext cx="11749243" cy="14911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5" y="3969060"/>
            <a:ext cx="11685802" cy="1475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1602" y="1160748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트리거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버킷에</a:t>
            </a:r>
            <a:r>
              <a:rPr lang="ko-KR" altLang="en-US" sz="1200" dirty="0" smtClean="0"/>
              <a:t> 파일 생성 및 수정</a:t>
            </a:r>
            <a:r>
              <a:rPr lang="en-US" altLang="ko-KR" sz="1200" dirty="0" smtClean="0"/>
              <a:t>)</a:t>
            </a:r>
            <a:r>
              <a:rPr lang="ko-KR" altLang="en-US" sz="1200" dirty="0"/>
              <a:t>이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발생되면 </a:t>
            </a:r>
            <a:r>
              <a:rPr lang="ko-KR" altLang="en-US" sz="1200" dirty="0" smtClean="0"/>
              <a:t>람다는 </a:t>
            </a:r>
            <a:r>
              <a:rPr lang="en-US" altLang="ko-KR" sz="1200" dirty="0" smtClean="0"/>
              <a:t>event</a:t>
            </a:r>
            <a:r>
              <a:rPr lang="ko-KR" altLang="en-US" sz="1200" dirty="0" smtClean="0"/>
              <a:t>라는 변수로 </a:t>
            </a:r>
            <a:r>
              <a:rPr lang="ko-KR" altLang="en-US" sz="1200" dirty="0"/>
              <a:t>트리거 </a:t>
            </a:r>
            <a:r>
              <a:rPr lang="ko-KR" altLang="en-US" sz="1200" dirty="0" smtClean="0"/>
              <a:t>발동 관련 </a:t>
            </a:r>
            <a:r>
              <a:rPr lang="ko-KR" altLang="en-US" sz="1200" dirty="0"/>
              <a:t>정보를 받는다</a:t>
            </a:r>
            <a:endParaRPr lang="en-US" altLang="ko-KR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55185" y="3501008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▶ </a:t>
            </a:r>
            <a:r>
              <a:rPr lang="ko-KR" altLang="en-US" sz="1200" dirty="0" smtClean="0"/>
              <a:t>발동 관련 정보에는 </a:t>
            </a:r>
            <a:r>
              <a:rPr lang="en-US" altLang="ko-KR" sz="1200" dirty="0"/>
              <a:t>S3 </a:t>
            </a:r>
            <a:r>
              <a:rPr lang="ko-KR" altLang="en-US" sz="1200" dirty="0" err="1"/>
              <a:t>버킷에</a:t>
            </a:r>
            <a:r>
              <a:rPr lang="ko-KR" altLang="en-US" sz="1200" dirty="0"/>
              <a:t> 대한 </a:t>
            </a:r>
            <a:r>
              <a:rPr lang="ko-KR" altLang="en-US" sz="1200" dirty="0" smtClean="0"/>
              <a:t>정보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awsRegion</a:t>
            </a:r>
            <a:r>
              <a:rPr lang="en-US" altLang="ko-KR" sz="1200" dirty="0" smtClean="0"/>
              <a:t>, bucket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object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가 있다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90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" y="926722"/>
            <a:ext cx="11616151" cy="20996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" y="3537012"/>
            <a:ext cx="4642329" cy="32048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535" y="391143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▶ </a:t>
            </a:r>
            <a:r>
              <a:rPr lang="en-US" altLang="ko-KR" sz="1200" dirty="0" smtClean="0"/>
              <a:t>S3 </a:t>
            </a:r>
            <a:r>
              <a:rPr lang="ko-KR" altLang="en-US" sz="1200" dirty="0" err="1"/>
              <a:t>버킷에</a:t>
            </a:r>
            <a:r>
              <a:rPr lang="ko-KR" altLang="en-US" sz="1200" dirty="0"/>
              <a:t> 대한 </a:t>
            </a:r>
            <a:r>
              <a:rPr lang="ko-KR" altLang="en-US" sz="1200" dirty="0" smtClean="0"/>
              <a:t>정보를 바탕으로 파일 내용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file_content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반환한다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3912" y="3521123"/>
            <a:ext cx="6269874" cy="20005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/>
              <a:t>▶ </a:t>
            </a:r>
            <a:r>
              <a:rPr lang="en-US" altLang="ko-KR" sz="1600" dirty="0" err="1" smtClean="0"/>
              <a:t>file_content</a:t>
            </a:r>
            <a:r>
              <a:rPr lang="ko-KR" altLang="en-US" sz="1600" dirty="0" smtClean="0"/>
              <a:t>의 내용을 </a:t>
            </a:r>
            <a:r>
              <a:rPr lang="en-US" altLang="ko-KR" sz="1600" dirty="0" smtClean="0"/>
              <a:t>S3(beom-us-east-1)</a:t>
            </a:r>
            <a:r>
              <a:rPr lang="ko-KR" altLang="en-US" sz="1600" dirty="0" smtClean="0"/>
              <a:t>에 저장한다 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▶ </a:t>
            </a:r>
            <a:r>
              <a:rPr lang="en-US" altLang="ko-KR" sz="1600" dirty="0" smtClean="0"/>
              <a:t>S3</a:t>
            </a:r>
            <a:r>
              <a:rPr lang="ko-KR" altLang="en-US" sz="1600" dirty="0" smtClean="0"/>
              <a:t>에 있는 </a:t>
            </a:r>
            <a:r>
              <a:rPr lang="en-US" altLang="ko-KR" sz="1600" dirty="0" smtClean="0"/>
              <a:t>Bucket</a:t>
            </a:r>
            <a:r>
              <a:rPr lang="ko-KR" altLang="en-US" sz="1600" dirty="0" smtClean="0"/>
              <a:t>안에 있는 내용은 다음과 같다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파일이름</a:t>
            </a:r>
            <a:r>
              <a:rPr lang="en-US" altLang="ko-KR" sz="1600" dirty="0"/>
              <a:t>: 2021-05-08 06_04_51.json</a:t>
            </a:r>
          </a:p>
          <a:p>
            <a:r>
              <a:rPr lang="ko-KR" altLang="en-US" sz="1600" dirty="0" err="1"/>
              <a:t>버킷이름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beom</a:t>
            </a:r>
            <a:r>
              <a:rPr lang="en-US" altLang="ko-KR" sz="1600" dirty="0"/>
              <a:t>-log-save-txt</a:t>
            </a:r>
          </a:p>
          <a:p>
            <a:r>
              <a:rPr lang="ko-KR" altLang="en-US" sz="1600" dirty="0"/>
              <a:t>저장할 파일 내용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file_content</a:t>
            </a:r>
            <a:endParaRPr lang="en-US" altLang="ko-KR" sz="1600" dirty="0"/>
          </a:p>
          <a:p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3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5" y="920943"/>
            <a:ext cx="5291733" cy="1143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9375" y="2549435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ko-KR" altLang="en-US" sz="1200" dirty="0"/>
              <a:t>대상</a:t>
            </a:r>
            <a:r>
              <a:rPr lang="en-US" altLang="ko-KR" sz="1200" dirty="0"/>
              <a:t>(destination)</a:t>
            </a:r>
            <a:r>
              <a:rPr lang="ko-KR" altLang="en-US" sz="1200" dirty="0"/>
              <a:t> 람다의 로그를 보면 </a:t>
            </a:r>
            <a:r>
              <a:rPr lang="en-US" altLang="ko-KR" sz="1200" dirty="0"/>
              <a:t>event</a:t>
            </a:r>
            <a:r>
              <a:rPr lang="ko-KR" altLang="en-US" sz="1200" dirty="0"/>
              <a:t>라는 이름의 변수에 </a:t>
            </a:r>
            <a:r>
              <a:rPr lang="en-US" altLang="ko-KR" sz="1200" dirty="0"/>
              <a:t>JSON</a:t>
            </a:r>
            <a:r>
              <a:rPr lang="ko-KR" altLang="en-US" sz="1200" dirty="0"/>
              <a:t>형식으로 잘 넘어 가진 것을 확인할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5" y="3138276"/>
            <a:ext cx="7674252" cy="24073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00056" y="6091408"/>
            <a:ext cx="3780420" cy="5078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Lambda </a:t>
            </a:r>
            <a:r>
              <a:rPr lang="ko-KR" altLang="en-US" sz="1100" dirty="0"/>
              <a:t>함수</a:t>
            </a:r>
            <a:r>
              <a:rPr lang="en-US" altLang="ko-KR" sz="1100" dirty="0"/>
              <a:t>1 (my-s3-function) </a:t>
            </a:r>
            <a:r>
              <a:rPr lang="ko-KR" altLang="en-US" sz="1100" dirty="0" smtClean="0"/>
              <a:t>로부터 </a:t>
            </a:r>
            <a:r>
              <a:rPr lang="ko-KR" altLang="en-US" sz="1100" dirty="0"/>
              <a:t>전달받은 데이터는 </a:t>
            </a:r>
            <a:r>
              <a:rPr lang="en-US" altLang="ko-KR" sz="1100" dirty="0"/>
              <a:t>event </a:t>
            </a:r>
            <a:r>
              <a:rPr lang="ko-KR" altLang="en-US" sz="1100" dirty="0"/>
              <a:t>변수의 </a:t>
            </a:r>
            <a:r>
              <a:rPr lang="en-US" altLang="ko-KR" sz="1100" dirty="0" err="1"/>
              <a:t>responsePayload</a:t>
            </a:r>
            <a:r>
              <a:rPr lang="en-US" altLang="ko-KR" sz="1100" dirty="0"/>
              <a:t> </a:t>
            </a:r>
            <a:r>
              <a:rPr lang="ko-KR" altLang="en-US" sz="1100" dirty="0"/>
              <a:t>항목에 </a:t>
            </a:r>
            <a:r>
              <a:rPr lang="ko-KR" altLang="en-US" sz="1100" dirty="0" smtClean="0"/>
              <a:t>담겨있다</a:t>
            </a:r>
            <a:r>
              <a:rPr lang="en-US" altLang="ko-KR" sz="1100" dirty="0" smtClean="0"/>
              <a:t>.</a:t>
            </a:r>
            <a:r>
              <a:rPr lang="en-US" altLang="ko-KR" sz="16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375" y="223420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ko-KR" altLang="en-US" sz="1200" dirty="0"/>
              <a:t>대상</a:t>
            </a:r>
            <a:r>
              <a:rPr lang="en-US" altLang="ko-KR" sz="1200" dirty="0"/>
              <a:t>(destination)</a:t>
            </a:r>
            <a:r>
              <a:rPr lang="ko-KR" altLang="en-US" sz="1200" dirty="0"/>
              <a:t> 람다인 </a:t>
            </a:r>
            <a:r>
              <a:rPr lang="en-US" altLang="ko-KR" sz="1200" dirty="0" smtClean="0"/>
              <a:t>Lambda </a:t>
            </a:r>
            <a:r>
              <a:rPr lang="ko-KR" altLang="en-US" sz="1200" dirty="0" smtClean="0"/>
              <a:t>함수</a:t>
            </a:r>
            <a:r>
              <a:rPr lang="en-US" altLang="ko-KR" sz="1200" dirty="0" smtClean="0"/>
              <a:t>2 return</a:t>
            </a:r>
            <a:r>
              <a:rPr lang="ko-KR" altLang="en-US" sz="1200" dirty="0" smtClean="0"/>
              <a:t>으로 값을 넘겨준다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꺾인 연결선 9"/>
          <p:cNvCxnSpPr/>
          <p:nvPr/>
        </p:nvCxnSpPr>
        <p:spPr>
          <a:xfrm>
            <a:off x="5555941" y="5422490"/>
            <a:ext cx="936103" cy="922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8202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아키텍처 설계 및 </a:t>
            </a:r>
            <a:r>
              <a:rPr lang="en-US" altLang="ko-KR" sz="2000" b="1" dirty="0">
                <a:solidFill>
                  <a:srgbClr val="445569"/>
                </a:solidFill>
                <a:latin typeface="+mn-ea"/>
                <a:ea typeface="+mn-ea"/>
              </a:rPr>
              <a:t>Lambda</a:t>
            </a: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 기능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7463" y="676275"/>
            <a:ext cx="120231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Lambda</a:t>
            </a:r>
            <a:r>
              <a:rPr lang="ko-KR" altLang="en-US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함수</a:t>
            </a:r>
            <a:r>
              <a:rPr lang="en-US" altLang="ko-KR" sz="72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</a:t>
            </a:r>
            <a:endParaRPr lang="en-US" altLang="ko-KR" sz="72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전달받은 데이터를 포함한</a:t>
            </a:r>
            <a:endParaRPr lang="en-US" altLang="ko-KR" sz="60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60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원하는 제목과 내용의 이메일 전송</a:t>
            </a:r>
            <a:endParaRPr lang="en-US" altLang="ko-KR" sz="60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83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팀 소개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7428" y="5085288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김한진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57" y="1503450"/>
            <a:ext cx="3006837" cy="30068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1272274"/>
            <a:ext cx="2832268" cy="34691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347" y="1409886"/>
            <a:ext cx="3193964" cy="3193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776" y="1149493"/>
            <a:ext cx="2619375" cy="371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3967407" y="5101357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공경선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7192261" y="5080336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금소영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206395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김범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6" y="1484784"/>
            <a:ext cx="8620125" cy="3528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03512" y="548680"/>
            <a:ext cx="8140694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/>
              <a:t>Lambda </a:t>
            </a:r>
            <a:r>
              <a:rPr lang="ko-KR" altLang="en-US" sz="2800" dirty="0" smtClean="0"/>
              <a:t>함수 </a:t>
            </a:r>
            <a:r>
              <a:rPr lang="en-US" altLang="ko-KR" sz="2800" dirty="0" smtClean="0"/>
              <a:t>2 (test-sns-nodejs14) </a:t>
            </a:r>
            <a:r>
              <a:rPr lang="ko-KR" altLang="en-US" sz="2800" dirty="0" smtClean="0"/>
              <a:t>개요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11680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931385"/>
            <a:ext cx="5856685" cy="20162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372" y="548680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en-US" altLang="ko-KR" sz="1200" dirty="0" smtClean="0"/>
              <a:t>Lambda1</a:t>
            </a:r>
            <a:r>
              <a:rPr lang="ko-KR" altLang="en-US" sz="1200" dirty="0" smtClean="0"/>
              <a:t>로부터 </a:t>
            </a:r>
            <a:r>
              <a:rPr lang="ko-KR" altLang="en-US" sz="1200" dirty="0"/>
              <a:t>전달받은 데이터는 </a:t>
            </a:r>
            <a:r>
              <a:rPr lang="en-US" altLang="ko-KR" sz="1200" dirty="0"/>
              <a:t>event </a:t>
            </a:r>
            <a:r>
              <a:rPr lang="ko-KR" altLang="en-US" sz="1200" dirty="0"/>
              <a:t>변수의 </a:t>
            </a:r>
            <a:r>
              <a:rPr lang="en-US" altLang="ko-KR" sz="1200" dirty="0" err="1"/>
              <a:t>responsePayload</a:t>
            </a:r>
            <a:r>
              <a:rPr lang="en-US" altLang="ko-KR" sz="1200" dirty="0"/>
              <a:t> </a:t>
            </a:r>
            <a:r>
              <a:rPr lang="ko-KR" altLang="en-US" sz="1200" dirty="0"/>
              <a:t>항목에 담겨있으며 </a:t>
            </a:r>
            <a:r>
              <a:rPr lang="en-US" altLang="ko-KR" sz="1200" dirty="0"/>
              <a:t>event </a:t>
            </a:r>
            <a:r>
              <a:rPr lang="ko-KR" altLang="en-US" sz="1200" dirty="0"/>
              <a:t>변수는 </a:t>
            </a:r>
            <a:r>
              <a:rPr lang="en-US" altLang="ko-KR" sz="1200" dirty="0"/>
              <a:t>JSON </a:t>
            </a:r>
            <a:r>
              <a:rPr lang="ko-KR" altLang="en-US" sz="1200" dirty="0"/>
              <a:t>객체이다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228348" y="4365974"/>
            <a:ext cx="2484276" cy="6463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▶ </a:t>
            </a:r>
            <a:r>
              <a:rPr lang="en-US" altLang="ko-KR" sz="1200" dirty="0" err="1" smtClean="0"/>
              <a:t>responsePayload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항목 내용을 확인한 결과 잘 받아온 것을 확인할 수 있다</a:t>
            </a:r>
            <a:r>
              <a:rPr lang="en-US" altLang="ko-KR" sz="12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2" y="3183742"/>
            <a:ext cx="8064896" cy="323359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636060" y="4689140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1" y="944724"/>
            <a:ext cx="11153775" cy="5184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112" y="440668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</a:t>
            </a:r>
            <a:r>
              <a:rPr lang="en-US" altLang="ko-KR" sz="1200" dirty="0"/>
              <a:t>AWS SNS</a:t>
            </a:r>
            <a:r>
              <a:rPr lang="ko-KR" altLang="en-US" sz="1200" dirty="0"/>
              <a:t>에 이메일 발송 이벤트를 발동시키는 구독을 담을 주제를 </a:t>
            </a:r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82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60748"/>
            <a:ext cx="10953750" cy="37804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3392" y="476672"/>
            <a:ext cx="8300749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▶ 해당 </a:t>
            </a:r>
            <a:r>
              <a:rPr lang="ko-KR" altLang="en-US" sz="1200" dirty="0" smtClean="0"/>
              <a:t>주제 밑에 </a:t>
            </a:r>
            <a:r>
              <a:rPr lang="ko-KR" altLang="en-US" sz="1200" dirty="0"/>
              <a:t>특정 이메일에 메일을 발송 시키는 이벤트가 담긴 구독을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7408" y="3789040"/>
            <a:ext cx="828092" cy="1190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6" y="1844824"/>
            <a:ext cx="11846237" cy="43866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7" y="767524"/>
            <a:ext cx="2934538" cy="2228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8622" y="332656"/>
            <a:ext cx="9163742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▶ </a:t>
            </a:r>
            <a:r>
              <a:rPr lang="en-US" altLang="ko-KR" sz="1200" dirty="0" smtClean="0"/>
              <a:t>AWS </a:t>
            </a:r>
            <a:r>
              <a:rPr lang="en-US" altLang="ko-KR" sz="1200" dirty="0"/>
              <a:t>SNS</a:t>
            </a:r>
            <a:r>
              <a:rPr lang="ko-KR" altLang="en-US" sz="1200" dirty="0"/>
              <a:t>상품은 </a:t>
            </a:r>
            <a:r>
              <a:rPr lang="en-US" altLang="ko-KR" sz="1200" dirty="0" err="1" smtClean="0"/>
              <a:t>aws-sdk</a:t>
            </a:r>
            <a:r>
              <a:rPr lang="en-US" altLang="ko-KR" sz="1200" dirty="0" smtClean="0"/>
              <a:t> </a:t>
            </a:r>
            <a:r>
              <a:rPr lang="ko-KR" altLang="en-US" sz="1200" dirty="0"/>
              <a:t>패키지를 사용하여 </a:t>
            </a:r>
            <a:r>
              <a:rPr lang="en-US" altLang="ko-KR" sz="1200" dirty="0"/>
              <a:t>SNS</a:t>
            </a:r>
            <a:r>
              <a:rPr lang="ko-KR" altLang="en-US" sz="1200" dirty="0"/>
              <a:t>객체를 생성함으로써 사용할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16431" y="1317293"/>
            <a:ext cx="9407961" cy="276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▶ </a:t>
            </a:r>
            <a:r>
              <a:rPr lang="en-US" altLang="ko-KR" sz="1200" dirty="0" err="1"/>
              <a:t>responsePayload</a:t>
            </a:r>
            <a:r>
              <a:rPr lang="ko-KR" altLang="en-US" sz="1200" dirty="0"/>
              <a:t>의 데이터를 읽고 이를 이메일 내용을 담을 변수에 추가하고 해당 제목과 내용이 담긴 메일을 원하는 대상에게 발송한다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672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30187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향후 프로젝트 예정 사항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2387588" y="980728"/>
            <a:ext cx="7632848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향후 프로젝트 진행 예정 사항들</a:t>
            </a:r>
            <a:endParaRPr lang="en-US" altLang="ko-KR" sz="72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구축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+ 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공격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+ </a:t>
            </a:r>
            <a:r>
              <a:rPr lang="ko-KR" altLang="en-US" b="1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시큐어코딩</a:t>
            </a:r>
            <a:r>
              <a:rPr lang="ko-KR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2843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7463" y="-31750"/>
            <a:ext cx="1160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07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C15FD-709F-4CCB-86D9-8D462EB0700E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느낀 점</a:t>
            </a:r>
            <a:endParaRPr lang="en-US" altLang="ko-KR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D65CCF9-DEBB-42C6-A443-F76E642B114F}"/>
              </a:ext>
            </a:extLst>
          </p:cNvPr>
          <p:cNvCxnSpPr>
            <a:cxnSpLocks/>
          </p:cNvCxnSpPr>
          <p:nvPr/>
        </p:nvCxnSpPr>
        <p:spPr>
          <a:xfrm flipV="1">
            <a:off x="3179676" y="393701"/>
            <a:ext cx="8640849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2387588" y="980728"/>
            <a:ext cx="7632848" cy="154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72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느낀 점</a:t>
            </a:r>
            <a:endParaRPr lang="en-US" altLang="ko-KR" sz="7200" b="1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78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DE8EB0-1FFB-4DFD-AE60-8A148771A428}"/>
              </a:ext>
            </a:extLst>
          </p:cNvPr>
          <p:cNvSpPr txBox="1"/>
          <p:nvPr/>
        </p:nvSpPr>
        <p:spPr>
          <a:xfrm>
            <a:off x="4475820" y="2276872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Q &amp; A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4826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0438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solidFill>
                  <a:srgbClr val="445569"/>
                </a:solidFill>
                <a:latin typeface="+mn-ea"/>
                <a:ea typeface="+mn-ea"/>
              </a:rPr>
              <a:t>팀 소개</a:t>
            </a:r>
            <a:endParaRPr lang="ko-KR" altLang="en-US" sz="20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559495" y="5084173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김동관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417318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서용석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44372" y="5080335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최병섭</a:t>
            </a:r>
            <a:r>
              <a:rPr lang="ko-KR" altLang="en-US" sz="2400" b="1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6" y="1454214"/>
            <a:ext cx="4143375" cy="2857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00" y="872715"/>
            <a:ext cx="2827773" cy="40241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329" y="1318611"/>
            <a:ext cx="4804299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5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47428" y="5011681"/>
            <a:ext cx="107305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과거 금융권 회사들은 기존 인터넷 서비스를 제공할 때 기관 내에 자체 서버를 두고 데이터를 관리함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현재 많은 금융권 회사들이 기존 시스템과 다르게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시스템으로 변경하고 있기 때문에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금융권으로 가상 회사를 설립 후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멤버십 서비스를 구축한 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이벤트 탐지 및 모니터링 시스템을 클라우드 서비스를 활용하여 자체적으로 구축한다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30313" y="2073263"/>
            <a:ext cx="10730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프로젝트 주제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SIEM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2400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36" y="2894456"/>
            <a:ext cx="4705499" cy="19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시스템 중 고객 데이터를 중심으로 멤버십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마이그레이션하고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저축은행은 이 서비스에 대한 이벤트 탐지 및 모니터링을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활용하여 구축하고자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책정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2. AWS 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리전을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통해 데이터베이스와 웹사이트에 대한 가용성 영역을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확보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활용하여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 서비스 운영을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환경에서는 이벤트 탐지 및 모니터링을 할 수 있도록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구축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주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월 단위로 감사 일지를 자동적으로 생성하는 기능을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자동화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</a:t>
            </a:r>
            <a:r>
              <a:rPr lang="ko-KR" altLang="en-US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자동화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1600" b="0" i="0" dirty="0" smtClean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600" b="0" i="0" dirty="0" smtClean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이전하려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세운다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생성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보낸다</a:t>
            </a:r>
            <a:r>
              <a:rPr lang="en-US" altLang="ko-KR" sz="1600" dirty="0" smtClean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6576"/>
            <a:ext cx="104477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언어를 이용한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Secure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시스템에 코드 적용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모니터링하고 시스템 로그를 수집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576" y="4896809"/>
            <a:ext cx="1694395" cy="16943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064" y="5063993"/>
            <a:ext cx="2709273" cy="15239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964" y="4810954"/>
            <a:ext cx="3132348" cy="17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 효과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939985"/>
            <a:ext cx="1044779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클라우드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-apple-system"/>
              </a:rPr>
              <a:t> 측면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보안 상품을 활용하여 고가의 보안장비를 구매할 필요없이 보안장치를 구축할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 환경으로 마이그레이션 함으로써 부하가 많이 생기는 날짜와 시간에 자동적으로 가상 서버를 늘려 부하를 분산시키고 서비스의 중단없이 효과적으로 운영할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환경의 표준화가 잘 이루어져 있어 외부의 다른 회사 장비들과 연동하거나 오픈 소스를 활용하기가 편하다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플랫폼은 종속성을 배제한 규격의 통일화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신기술 적용이 가능한 표준 환경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IT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운영 표준화 및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SLA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기반 마련이 가능한 표준 오픈 환경 아키텍처를 지향한다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인프라 내에서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개발 환경을 구축하여 개발팀이 개발 및 테스트가 완료되면 실제 서버로 배포까지 편리하게 적용 시킬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환경의 장점들을 활용하여 이벤트 탐지 분석 대응 시스템을 사용한다면 기업에서는 기존의 이벤트 탐지 분석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대응의 보안보다 더 효율적인 서비스를 받을 수 있을 것이라 기대함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도입을 통해 자연재해 및 서버의 비정상적인 사용 불가 등과 같은 상황에 대해 유연하게 대처할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1"/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-apple-system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보안적 측면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365/24/7 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실시간 감시 및 대응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시나리오 기반의 자동화된 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Rule</a:t>
            </a: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에 의한 정확한 상황 분석이 가능하다</a:t>
            </a:r>
            <a:r>
              <a:rPr lang="en-US" altLang="ko-KR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모든 이벤트와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알람에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대해 지속적인 모니터링과 자동화를 통하여 실시간으로 대응할 수 있게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2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84944"/>
              </p:ext>
            </p:extLst>
          </p:nvPr>
        </p:nvGraphicFramePr>
        <p:xfrm>
          <a:off x="1055440" y="668810"/>
          <a:ext cx="9922631" cy="58715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527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김한진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공경선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endParaRPr kumimoji="0" lang="en-US" altLang="ko-KR" sz="16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구축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금소영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구축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김동관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아키텍처 설계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김범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 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064869637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서용석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 </a:t>
                      </a:r>
                      <a:endParaRPr kumimoji="0" lang="en-US" altLang="ko-KR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592851301"/>
                  </a:ext>
                </a:extLst>
              </a:tr>
              <a:tr h="753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최병섭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팀원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 담당자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24565606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12116</TotalTime>
  <Words>2236</Words>
  <Application>Microsoft Office PowerPoint</Application>
  <PresentationFormat>와이드스크린</PresentationFormat>
  <Paragraphs>386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Amazon Ember</vt:lpstr>
      <vt:lpstr>-apple-system</vt:lpstr>
      <vt:lpstr>맑은 고딕</vt:lpstr>
      <vt:lpstr>휴먼둥근헤드라인</vt:lpstr>
      <vt:lpstr>Arial</vt:lpstr>
      <vt:lpstr>Arial Black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skinfosec</cp:lastModifiedBy>
  <cp:revision>273</cp:revision>
  <dcterms:created xsi:type="dcterms:W3CDTF">2014-04-29T00:37:20Z</dcterms:created>
  <dcterms:modified xsi:type="dcterms:W3CDTF">2021-05-21T00:29:54Z</dcterms:modified>
</cp:coreProperties>
</file>