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6"/>
  </p:notesMasterIdLst>
  <p:sldIdLst>
    <p:sldId id="256" r:id="rId2"/>
    <p:sldId id="283" r:id="rId3"/>
    <p:sldId id="258" r:id="rId4"/>
    <p:sldId id="284" r:id="rId5"/>
    <p:sldId id="269" r:id="rId6"/>
    <p:sldId id="287" r:id="rId7"/>
    <p:sldId id="288" r:id="rId8"/>
    <p:sldId id="270" r:id="rId9"/>
    <p:sldId id="290" r:id="rId10"/>
    <p:sldId id="289" r:id="rId11"/>
    <p:sldId id="291" r:id="rId12"/>
    <p:sldId id="294" r:id="rId13"/>
    <p:sldId id="282" r:id="rId14"/>
    <p:sldId id="293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휴먼둥근헤드라인" panose="02030504000101010101" pitchFamily="18" charset="-127"/>
      <p:regular r:id="rId25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32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2021-04-17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80076" y="4257092"/>
            <a:ext cx="5158567" cy="892552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TEAM 1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    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어벤져스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2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팀명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김○○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박○○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최○○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정○○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4266" y="5589240"/>
            <a:ext cx="11885056" cy="377689"/>
          </a:xfrm>
          <a:prstGeom prst="rect">
            <a:avLst/>
          </a:prstGeom>
          <a:solidFill>
            <a:srgbClr val="FFC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srgbClr val="342648"/>
                </a:solidFill>
              </a:rPr>
              <a:t>※ </a:t>
            </a:r>
            <a:r>
              <a:rPr lang="ko-KR" altLang="en-US" sz="2000" b="1" dirty="0">
                <a:solidFill>
                  <a:srgbClr val="342648"/>
                </a:solidFill>
              </a:rPr>
              <a:t>양식은 예시로</a:t>
            </a:r>
            <a:r>
              <a:rPr lang="en-US" altLang="ko-KR" sz="2000" b="1" dirty="0">
                <a:solidFill>
                  <a:srgbClr val="342648"/>
                </a:solidFill>
              </a:rPr>
              <a:t> </a:t>
            </a:r>
            <a:r>
              <a:rPr lang="ko-KR" altLang="en-US" sz="2000" b="1" dirty="0">
                <a:solidFill>
                  <a:srgbClr val="342648"/>
                </a:solidFill>
              </a:rPr>
              <a:t>자유롭게 변경 가능하나</a:t>
            </a:r>
            <a:r>
              <a:rPr lang="en-US" altLang="ko-KR" sz="2000" b="1" dirty="0">
                <a:solidFill>
                  <a:srgbClr val="342648"/>
                </a:solidFill>
              </a:rPr>
              <a:t>, </a:t>
            </a:r>
            <a:r>
              <a:rPr lang="ko-KR" altLang="en-US" sz="2000" b="1" dirty="0">
                <a:solidFill>
                  <a:srgbClr val="342648"/>
                </a:solidFill>
              </a:rPr>
              <a:t>목차 안에 구성된 내용은 포함되도록 작성</a:t>
            </a:r>
            <a:r>
              <a:rPr lang="en-US" altLang="ko-KR" sz="2000" b="1" dirty="0">
                <a:solidFill>
                  <a:srgbClr val="342648"/>
                </a:solidFill>
              </a:rPr>
              <a:t>(</a:t>
            </a:r>
            <a:r>
              <a:rPr lang="ko-KR" altLang="en-US" sz="2000" b="1" u="sng" dirty="0">
                <a:solidFill>
                  <a:srgbClr val="342648"/>
                </a:solidFill>
              </a:rPr>
              <a:t>해당 양식 활용 지양</a:t>
            </a:r>
            <a:r>
              <a:rPr lang="en-US" altLang="ko-KR" sz="2000" b="1" dirty="0">
                <a:solidFill>
                  <a:srgbClr val="342648"/>
                </a:solidFill>
              </a:rPr>
              <a:t>)</a:t>
            </a:r>
            <a:endParaRPr lang="ko-KR" altLang="en-US" sz="2000" b="1" dirty="0">
              <a:solidFill>
                <a:srgbClr val="342648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983088" y="2367345"/>
            <a:ext cx="8208912" cy="615553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주제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인포섹아카데미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39716" y="384919"/>
            <a:ext cx="8280809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99947" y="1047250"/>
            <a:ext cx="82563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- 2Layer LSTM 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문단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질문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코사인 유사도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문서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모델 선정 및 분석</a:t>
            </a:r>
          </a:p>
        </p:txBody>
      </p: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888940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68" y="1520788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24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824480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2" y="1028762"/>
            <a:ext cx="825639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- 3Layer LSTM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으로 변경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옵티마이저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조정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       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: Adam -&gt;‘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rmsprop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’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로 변경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 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&gt;&gt;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학습속도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및 유사도 개선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4.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모델 평가 및 개선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28" y="1725244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354201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28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575720" y="384919"/>
            <a:ext cx="824480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5.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시연 동영상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76916" y="654629"/>
            <a:ext cx="204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445569"/>
                </a:solidFill>
                <a:latin typeface="+mn-ea"/>
                <a:ea typeface="+mn-ea"/>
              </a:rPr>
              <a:t>※ </a:t>
            </a:r>
            <a:r>
              <a:rPr lang="ko-KR" altLang="en-US" b="1" dirty="0">
                <a:solidFill>
                  <a:srgbClr val="445569"/>
                </a:solidFill>
                <a:latin typeface="+mn-ea"/>
                <a:ea typeface="+mn-ea"/>
              </a:rPr>
              <a:t>별도 첨부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3" y="1088740"/>
            <a:ext cx="10621180" cy="53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869791" y="715809"/>
            <a:ext cx="1065718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느낀 점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수행하면서 느끼거나 경험한 성찰이나 반성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성과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자신의 경력 계획 등과 연관시켜 팀 별 공통 의견 또는 개인 의견을 작성할 수 있다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프로젝트를 마치고 수행상 어려움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갈등 요소 등을 작성하고 이를 해결한 방법을 작성한다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778272" y="1907779"/>
            <a:ext cx="10854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수행에서 개인</a:t>
            </a:r>
            <a:r>
              <a:rPr lang="en-US" altLang="ko-KR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우리 팀이 잘한 부분과 아쉬운 점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ko-KR" altLang="en-US" sz="1600" b="1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수행을 통해 자신의 진로 설계와 취업분야 탐색 및 의사결정 등 도움된 사항이 있었다면 구체적으로 작성</a:t>
            </a:r>
            <a:endParaRPr lang="en-US" altLang="ko-KR" sz="1600" b="1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688940" y="864228"/>
            <a:ext cx="82204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41601"/>
              </p:ext>
            </p:extLst>
          </p:nvPr>
        </p:nvGraphicFramePr>
        <p:xfrm>
          <a:off x="692676" y="2814728"/>
          <a:ext cx="11011415" cy="368573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1312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919829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04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수행상 어려움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극복 사례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과정이 힘들었다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다들 코딩을 하고 싶어하지 않고 분석작업을 하고 싶어하였다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우리 팀은 소통이 잘 이루어진 팀이었다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나이가 비슷하고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팀장이 리더십이 좋았다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팀원들의 불만을 확인하고 코딩 작업을 분배하여 작업하였으며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분석작업을 수행할 때 같이 할 수 있도록 유도하였다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</a:t>
                      </a:r>
                      <a:r>
                        <a:rPr lang="ko-KR" altLang="en-US" sz="1400" i="1" u="none" kern="1200" dirty="0">
                          <a:effectLst/>
                        </a:rPr>
                        <a:t> 작업을 동일하게 수행하여 불만이 적었던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잘한 부분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kern="1200" dirty="0">
                          <a:effectLst/>
                        </a:rPr>
                        <a:t>프로젝트를 수행할 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팀원 간 소통이 잘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코딩을 할 때 단순 작업이어서 불만도 있었지만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소통을 통해 적절히 해결하였다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프로젝트에서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아쉬운 부분</a:t>
                      </a:r>
                      <a:endParaRPr kumimoji="0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데이터 접근에 있어서 아쉬움이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데이터가 너무 많아서 이를 추출하는데 제한이 있었다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Box 24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F4AC8-21B2-4208-8AF2-D8B8D64CB2E7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5711366-DD2D-4506-B8B7-24D8D7CCD1B2}"/>
              </a:ext>
            </a:extLst>
          </p:cNvPr>
          <p:cNvCxnSpPr>
            <a:cxnSpLocks/>
          </p:cNvCxnSpPr>
          <p:nvPr/>
        </p:nvCxnSpPr>
        <p:spPr>
          <a:xfrm flipV="1">
            <a:off x="1893189" y="393700"/>
            <a:ext cx="9927336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29428"/>
              </p:ext>
            </p:extLst>
          </p:nvPr>
        </p:nvGraphicFramePr>
        <p:xfrm>
          <a:off x="731404" y="1484784"/>
          <a:ext cx="10765196" cy="37644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31985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8733211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9276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프로젝트를 통한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진로설계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</a:t>
                      </a: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취업분야 탐색 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및 결정 등 도움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kern="1200" dirty="0">
                          <a:effectLst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기업에 취업할 때에도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석사수준</a:t>
                      </a:r>
                      <a:r>
                        <a:rPr lang="ko-KR" altLang="en-US" sz="1400" i="1" u="none" kern="1200" dirty="0">
                          <a:effectLst/>
                        </a:rPr>
                        <a:t> 이상이 아니면 데이터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전처리를</a:t>
                      </a:r>
                      <a:r>
                        <a:rPr lang="ko-KR" altLang="en-US" sz="1400" i="1" u="none" kern="1200" dirty="0">
                          <a:effectLst/>
                        </a:rPr>
                        <a:t> 정확하고 빠르게 수행하는 것이 중요한 것임을 알게 되었다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400" i="1" u="none" kern="1200" dirty="0">
                          <a:effectLst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i="1" u="none" kern="1200" dirty="0">
                          <a:effectLst/>
                        </a:rPr>
                        <a:t>OO</a:t>
                      </a:r>
                      <a:r>
                        <a:rPr lang="ko-KR" altLang="en-US" sz="1400" i="1" u="none" kern="1200" dirty="0">
                          <a:effectLst/>
                        </a:rPr>
                        <a:t>회사 멘토님과 이야기해보니</a:t>
                      </a:r>
                      <a:r>
                        <a:rPr lang="en-US" altLang="ko-KR" sz="1400" i="1" u="none" kern="1200" dirty="0">
                          <a:effectLst/>
                        </a:rPr>
                        <a:t>, </a:t>
                      </a:r>
                      <a:r>
                        <a:rPr lang="ko-KR" altLang="en-US" sz="1400" i="1" u="none" kern="1200" dirty="0">
                          <a:effectLst/>
                        </a:rPr>
                        <a:t>대학원에 진학하여 전문성을 쌓는 것도 중요하다고 하셨다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 </a:t>
                      </a:r>
                      <a:endParaRPr lang="ko-KR" altLang="en-US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404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기타</a:t>
                      </a:r>
                      <a:endParaRPr lang="ko-KR" altLang="en-US" sz="1600" b="1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kern="1200" dirty="0">
                          <a:effectLst/>
                        </a:rPr>
                        <a:t>4</a:t>
                      </a:r>
                      <a:r>
                        <a:rPr lang="ko-KR" altLang="en-US" sz="1400" i="1" u="none" kern="1200" dirty="0">
                          <a:effectLst/>
                        </a:rPr>
                        <a:t>차 산업시대에 필요한 기술을 배울 수 있는 좋은 기회였다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r>
                        <a:rPr lang="ko-KR" altLang="en-US" sz="1400" i="1" u="none" kern="1200" dirty="0">
                          <a:effectLst/>
                        </a:rPr>
                        <a:t>대학 졸업 후 취업이 어려워 </a:t>
                      </a:r>
                      <a:r>
                        <a:rPr lang="ko-KR" altLang="en-US" sz="1400" i="1" u="none" kern="1200" dirty="0" err="1">
                          <a:effectLst/>
                        </a:rPr>
                        <a:t>막막했으나</a:t>
                      </a:r>
                      <a:r>
                        <a:rPr lang="ko-KR" altLang="en-US" sz="1400" i="1" u="none" kern="1200" dirty="0">
                          <a:effectLst/>
                        </a:rPr>
                        <a:t> 데이터 관련 기술을 습득하여 인생에 큰 전환점이 된 것 같다</a:t>
                      </a:r>
                      <a:r>
                        <a:rPr lang="en-US" altLang="ko-KR" sz="1400" i="1" u="none" kern="1200" dirty="0">
                          <a:effectLst/>
                        </a:rPr>
                        <a:t>. </a:t>
                      </a:r>
                      <a:endParaRPr lang="ko-KR" altLang="ko-KR" sz="1400" i="1" u="none" kern="120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6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119063" y="55563"/>
            <a:ext cx="12969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작성요령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1271588" y="393700"/>
            <a:ext cx="10548937" cy="1111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84720" y="1188471"/>
            <a:ext cx="979328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본 훈련생 포트폴리오 양식은 프로젝트 기반 훈련 평가대상 훈련과정에 한하여 대표 프로젝트 팀 별로 각각 작성하여 제출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127448" y="2336159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83687" y="2246820"/>
            <a:ext cx="9901237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4062D7-01DC-4B22-9B77-8D0F73491CB2}"/>
              </a:ext>
            </a:extLst>
          </p:cNvPr>
          <p:cNvSpPr/>
          <p:nvPr/>
        </p:nvSpPr>
        <p:spPr>
          <a:xfrm>
            <a:off x="1140148" y="3414214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70029" y="3496763"/>
            <a:ext cx="806450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포트폴리오에 작성한 내용은 관련 증빙자료를 모두 제출해야 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82DD91-870B-484A-AE88-8A3C397C4928}"/>
              </a:ext>
            </a:extLst>
          </p:cNvPr>
          <p:cNvSpPr/>
          <p:nvPr/>
        </p:nvSpPr>
        <p:spPr>
          <a:xfrm>
            <a:off x="1127448" y="4353003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83687" y="4436346"/>
            <a:ext cx="604837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작성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i="1" u="sng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기울임 글씨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는 모두 삭제 후 제출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2" y="5287174"/>
            <a:ext cx="10441101" cy="84212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F2BB2-0DCB-41B4-B575-C501DB3C19DC}"/>
              </a:ext>
            </a:extLst>
          </p:cNvPr>
          <p:cNvSpPr/>
          <p:nvPr/>
        </p:nvSpPr>
        <p:spPr>
          <a:xfrm>
            <a:off x="1130897" y="1258104"/>
            <a:ext cx="68263" cy="644091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08100" y="1387475"/>
            <a:ext cx="7416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아래와 같은 내용 등으로 구성하여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450975" y="2176463"/>
            <a:ext cx="6335713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주제 및 선정 배경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목적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개요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컨셉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 내용과의 관련성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개발 환경 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 구조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기대 효과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197260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62882" y="1004245"/>
            <a:ext cx="9144000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추가하거나 삭제할 수 있다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0313" y="1974322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역할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훈련생 별로 해당 프로젝트를 진행하면서 주도적으로 참여한 부분을 중심으로 작성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02647"/>
              </p:ext>
            </p:extLst>
          </p:nvPr>
        </p:nvGraphicFramePr>
        <p:xfrm>
          <a:off x="1362882" y="2420888"/>
          <a:ext cx="9593658" cy="39434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4570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729088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1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김○○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데이터 정제 및 정규화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서비스 </a:t>
                      </a:r>
                      <a:r>
                        <a:rPr kumimoji="0" lang="ko-KR" altLang="en-US" sz="1600" i="1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테스팅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박○○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8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모바일 플랫폼 구현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정○○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서비스 시스템 설계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8822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47365" y="759828"/>
            <a:ext cx="79782" cy="101866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58626" y="625805"/>
            <a:ext cx="957643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절차를 도식화하여 제시하거나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더 효과적으로 전달하는 방법 등이 있다면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기본적인 구성요소를 포함하여 보다 창의적으로 수정하여 작성 가능함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77924" y="1871026"/>
            <a:ext cx="10390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기획 단계에서 도출된 주제와 아이디어를 기반으로 실제 프로젝트를 수행한 세부적인 기간과 활동 내용 작성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38277"/>
              </p:ext>
            </p:extLst>
          </p:nvPr>
        </p:nvGraphicFramePr>
        <p:xfrm>
          <a:off x="1170220" y="2464551"/>
          <a:ext cx="9953244" cy="391677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17352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74905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26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프로젝트 기획 및 주제 선정</a:t>
                      </a:r>
                      <a:endParaRPr lang="en-US" altLang="ko-KR" sz="1400" i="1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 err="1"/>
                        <a:t>기획안</a:t>
                      </a:r>
                      <a:r>
                        <a:rPr lang="ko-KR" altLang="en-US" sz="1400" i="1" u="none" dirty="0"/>
                        <a:t> 작성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i="1" u="none" dirty="0"/>
                        <a:t>아이디어 선정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협약기업</a:t>
                      </a: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데이터 협조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1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데이터 정제 및 정규화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400" b="1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>
                          <a:effectLst/>
                        </a:rPr>
                        <a:t>모형 구현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팀별</a:t>
                      </a: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중간보고 실시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1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i="1" u="none" strike="noStrike" dirty="0">
                          <a:effectLst/>
                        </a:rPr>
                        <a:t>최적화</a:t>
                      </a:r>
                      <a:r>
                        <a:rPr lang="en-US" altLang="ko-KR" sz="1400" i="1" u="none" strike="noStrike" dirty="0">
                          <a:effectLst/>
                        </a:rPr>
                        <a:t>,</a:t>
                      </a:r>
                      <a:r>
                        <a:rPr lang="en-US" altLang="ko-KR" sz="1400" i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400" i="1" u="none" strike="noStrike" baseline="0" dirty="0">
                          <a:effectLst/>
                        </a:rPr>
                        <a:t>오류 수정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1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1" u="none" dirty="0"/>
                        <a:t>O/O(</a:t>
                      </a:r>
                      <a:r>
                        <a:rPr lang="ko-KR" altLang="en-US" sz="1400" i="1" u="none" dirty="0"/>
                        <a:t>월</a:t>
                      </a:r>
                      <a:r>
                        <a:rPr lang="en-US" altLang="ko-KR" sz="1400" i="1" u="none" dirty="0"/>
                        <a:t>) ~ O/O(</a:t>
                      </a:r>
                      <a:r>
                        <a:rPr lang="ko-KR" altLang="en-US" sz="1400" i="1" u="none" dirty="0"/>
                        <a:t>금</a:t>
                      </a:r>
                      <a:r>
                        <a:rPr lang="en-US" altLang="ko-KR" sz="1400" i="1" u="none" dirty="0"/>
                        <a:t>)(</a:t>
                      </a:r>
                      <a:r>
                        <a:rPr lang="ko-KR" altLang="en-US" sz="1400" i="1" u="none" dirty="0"/>
                        <a:t>총 </a:t>
                      </a:r>
                      <a:r>
                        <a:rPr lang="en-US" altLang="ko-KR" sz="1400" i="1" u="none" dirty="0"/>
                        <a:t>7</a:t>
                      </a:r>
                      <a:r>
                        <a:rPr lang="ko-KR" altLang="en-US" sz="1400" i="1" u="none" dirty="0"/>
                        <a:t>주</a:t>
                      </a:r>
                      <a:r>
                        <a:rPr lang="en-US" altLang="ko-KR" sz="1400" i="1" u="none" dirty="0"/>
                        <a:t>)</a:t>
                      </a:r>
                      <a:endParaRPr lang="en-US" altLang="ko-KR" sz="1400" b="0" i="1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400" i="1" u="none" strike="noStrike" dirty="0">
                          <a:effectLst/>
                        </a:rPr>
                        <a:t>-</a:t>
                      </a:r>
                      <a:endParaRPr lang="ko-KR" altLang="en-US" sz="1400" b="0" i="1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0729" y="1213726"/>
            <a:ext cx="74731" cy="927618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09972" y="1138926"/>
            <a:ext cx="9181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프로젝트 수행 결과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프로젝트 결과물이 도출된 과정을 세부적으로 기록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-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(10~13p)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는 하나의 사례로 간단하게 제시한 것이므로 프로젝트의 성격에 따라 보다 자세하게 기록하며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결과를 서술하는 과정에서는 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완결성이 잘 드러나도록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309972" y="2521059"/>
            <a:ext cx="9811090" cy="337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논리성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결과물을 도출하기 위해 논리적인 과정으로 구성된 정도를 의미</a:t>
            </a:r>
            <a:b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             (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예를 들어 산업 분야 및 연구 문헌 검토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선진사례 및 문헌 활용 등이 있음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창의성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이전의 결과물과 달리 획기적인 주제나 아이디어로 만들어진 정도를 의미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※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완결성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프로젝트의 결과물이 실습 주제와 과정에 맞게 완결성 있게 도출된 정도를 의미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프로젝트의 결과는 그 과정이 잘 드러날 수 있도록 데이터 가공 과정부터 활용까지 전체적인 프로세스를 확인할 수 있도록 단계별로 작성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첨부 자료 예시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결과물 사진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시연 동영상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소스코드 등 프로젝트의 우수성이 들어날 수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4043772" y="393701"/>
            <a:ext cx="7776753" cy="11528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3" y="1028762"/>
            <a:ext cx="7416800" cy="18466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학습 데이터 소개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(Train/dev set)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LG CNS KORQUAD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질의응답 형식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Context : 10,645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개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QA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쌍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: 66,181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개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323492" y="1497780"/>
            <a:ext cx="66112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Tokenizing : </a:t>
            </a:r>
            <a:r>
              <a:rPr lang="en-US" altLang="ko-KR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Okt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불용어가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영어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숫자만 추출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Embedding 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단어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임베딩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(Glove) –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단어 사이 문맥상 유사성 이해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Vocabulary 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2465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1. 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탐색적 분석 및 전처리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4" y="3434773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53" y="3460757"/>
            <a:ext cx="2045691" cy="2318448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20" y="3440224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808" y="4254008"/>
            <a:ext cx="1816710" cy="20071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327" y="3875653"/>
            <a:ext cx="2173901" cy="16342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>
            <a:off x="3215680" y="384919"/>
            <a:ext cx="8604845" cy="878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788071" y="99295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863942" y="1028762"/>
            <a:ext cx="825639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LSTM(Long short-term memory)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피드백 루프를 순환하면서 주어진 입력에 관한 신경망 출력을   </a:t>
            </a:r>
          </a:p>
          <a:p>
            <a:pPr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	방지하기 위해 고안된 순환 신경망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</a:rPr>
              <a:t>(RNN: Recurrent Neural Network) </a:t>
            </a: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defRPr/>
            </a:pP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983432" y="384919"/>
            <a:ext cx="32413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결과 제시 </a:t>
            </a:r>
            <a:r>
              <a:rPr lang="en-US" altLang="ko-KR" sz="1400" b="1" dirty="0">
                <a:solidFill>
                  <a:srgbClr val="445569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445569"/>
                </a:solidFill>
                <a:latin typeface="+mn-ea"/>
                <a:ea typeface="+mn-ea"/>
              </a:rPr>
              <a:t>모델 개요</a:t>
            </a: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1175359709"/>
              </p:ext>
            </p:extLst>
          </p:nvPr>
        </p:nvGraphicFramePr>
        <p:xfrm>
          <a:off x="2819636" y="2245320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96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</TotalTime>
  <Words>1141</Words>
  <Application>Microsoft Office PowerPoint</Application>
  <PresentationFormat>와이드스크린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Wingdings</vt:lpstr>
      <vt:lpstr>휴먼둥근헤드라인</vt:lpstr>
      <vt:lpstr>Calibri Light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livekey2395</cp:lastModifiedBy>
  <cp:revision>136</cp:revision>
  <dcterms:created xsi:type="dcterms:W3CDTF">2014-04-29T00:37:20Z</dcterms:created>
  <dcterms:modified xsi:type="dcterms:W3CDTF">2021-04-17T01:50:34Z</dcterms:modified>
</cp:coreProperties>
</file>