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320" r:id="rId3"/>
    <p:sldId id="321" r:id="rId4"/>
    <p:sldId id="296" r:id="rId5"/>
    <p:sldId id="297" r:id="rId6"/>
    <p:sldId id="298" r:id="rId7"/>
    <p:sldId id="336" r:id="rId8"/>
    <p:sldId id="295" r:id="rId9"/>
    <p:sldId id="300" r:id="rId10"/>
    <p:sldId id="287" r:id="rId11"/>
    <p:sldId id="288" r:id="rId12"/>
    <p:sldId id="306" r:id="rId13"/>
    <p:sldId id="304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17" r:id="rId29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9"/>
    <a:srgbClr val="F2F2F2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84113" autoAdjust="0"/>
  </p:normalViewPr>
  <p:slideViewPr>
    <p:cSldViewPr>
      <p:cViewPr varScale="1">
        <p:scale>
          <a:sx n="73" d="100"/>
          <a:sy n="73" d="100"/>
        </p:scale>
        <p:origin x="206" y="101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2021-05-14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ko-KR" altLang="en-US" dirty="0" err="1"/>
              <a:t>이벤트샵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에 대한 주제를 맡아서 프로젝트를 진행하고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36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아키텍처 설계도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하나씩 설명 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5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하고자 하는 것</a:t>
            </a:r>
            <a:endParaRPr lang="en-US" altLang="ko-KR" dirty="0" smtClean="0"/>
          </a:p>
          <a:p>
            <a:r>
              <a:rPr lang="en-US" altLang="ko-KR" dirty="0" smtClean="0"/>
              <a:t>0)  S3</a:t>
            </a:r>
            <a:r>
              <a:rPr lang="ko-KR" altLang="en-US" dirty="0" smtClean="0"/>
              <a:t>를 트리거로 사용한 이유는 트리거를 발동시키기 간편해서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발동조건</a:t>
            </a:r>
            <a:r>
              <a:rPr lang="en-US" altLang="ko-KR" dirty="0" smtClean="0"/>
              <a:t>:S3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모든 수정 활동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S3</a:t>
            </a:r>
            <a:r>
              <a:rPr lang="ko-KR" altLang="en-US" dirty="0" smtClean="0"/>
              <a:t>에 원하는 데이터를 저장하는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원하는 데이터를  송수신 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en-US" altLang="ko-KR" dirty="0" err="1" smtClean="0"/>
              <a:t>Sns</a:t>
            </a:r>
            <a:r>
              <a:rPr lang="ko-KR" altLang="en-US" dirty="0" smtClean="0"/>
              <a:t>로 전달 받은 데이터를 포함한 내용을 이메일로 보내는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구현 디자인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트리거 발동</a:t>
            </a:r>
            <a:r>
              <a:rPr lang="en-US" altLang="ko-KR" baseline="0" dirty="0" smtClean="0"/>
              <a:t>(S3 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안의 파일 수정 감지</a:t>
            </a:r>
            <a:r>
              <a:rPr lang="en-US" altLang="ko-KR" baseline="0" dirty="0" smtClean="0"/>
              <a:t>) </a:t>
            </a:r>
          </a:p>
          <a:p>
            <a:pPr marL="0" indent="0">
              <a:buNone/>
            </a:pPr>
            <a:r>
              <a:rPr lang="en-US" altLang="ko-KR" baseline="0" dirty="0" smtClean="0"/>
              <a:t>----(</a:t>
            </a:r>
            <a:r>
              <a:rPr lang="ko-KR" altLang="en-US" baseline="0" dirty="0" smtClean="0"/>
              <a:t>트리거</a:t>
            </a:r>
            <a:r>
              <a:rPr lang="en-US" altLang="ko-KR" baseline="0" dirty="0" smtClean="0"/>
              <a:t>)-----&gt; </a:t>
            </a:r>
          </a:p>
          <a:p>
            <a:pPr marL="0" indent="0">
              <a:buNone/>
            </a:pPr>
            <a:r>
              <a:rPr lang="en-US" altLang="ko-KR" baseline="0" dirty="0" smtClean="0"/>
              <a:t>python3.8</a:t>
            </a:r>
            <a:r>
              <a:rPr lang="ko-KR" altLang="en-US" baseline="0" dirty="0" smtClean="0"/>
              <a:t>로 구현한 람다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트리거가 발생한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정보를 추출하여 해당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내용을 적는다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이벤트가 발생한 로그 분석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로그에서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내용 추출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응용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원하는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내용의 파일을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데이터를 </a:t>
            </a:r>
            <a:r>
              <a:rPr lang="ko-KR" altLang="en-US" baseline="0" dirty="0" err="1" smtClean="0"/>
              <a:t>리턴하여</a:t>
            </a:r>
            <a:r>
              <a:rPr lang="ko-KR" altLang="en-US" baseline="0" dirty="0" smtClean="0"/>
              <a:t> 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데이터 전송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 전달 구현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이벤트 로그 </a:t>
            </a:r>
            <a:r>
              <a:rPr lang="ko-KR" altLang="en-US" baseline="0" dirty="0" err="1" smtClean="0"/>
              <a:t>리턴한</a:t>
            </a:r>
            <a:r>
              <a:rPr lang="ko-KR" altLang="en-US" baseline="0" dirty="0" smtClean="0"/>
              <a:t> 값이 담겨있음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response payload</a:t>
            </a:r>
            <a:r>
              <a:rPr lang="ko-KR" altLang="en-US" baseline="0" dirty="0" smtClean="0"/>
              <a:t>라는 항목에 담겨있음</a:t>
            </a:r>
            <a:r>
              <a:rPr lang="en-US" altLang="ko-KR" baseline="0" dirty="0" smtClean="0"/>
              <a:t>))</a:t>
            </a:r>
          </a:p>
          <a:p>
            <a:pPr marL="0" indent="0">
              <a:buNone/>
            </a:pPr>
            <a:r>
              <a:rPr lang="en-US" altLang="ko-KR" baseline="0" dirty="0" smtClean="0"/>
              <a:t>--------(</a:t>
            </a:r>
            <a:r>
              <a:rPr lang="ko-KR" altLang="en-US" baseline="0" dirty="0" smtClean="0"/>
              <a:t>대상</a:t>
            </a:r>
            <a:r>
              <a:rPr lang="en-US" altLang="ko-KR" baseline="0" dirty="0" smtClean="0"/>
              <a:t>)----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nodejs14 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[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메인기능</a:t>
            </a:r>
            <a:r>
              <a:rPr lang="ko-KR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: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sns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 smtClean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nodejs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 smtClean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 smtClean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7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원하는 </a:t>
            </a:r>
            <a:r>
              <a:rPr lang="en-US" altLang="ko-KR" dirty="0" smtClean="0"/>
              <a:t>S3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파일 생성 및 수정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(1) </a:t>
            </a:r>
            <a:r>
              <a:rPr lang="ko-KR" altLang="en-US" dirty="0" err="1" smtClean="0"/>
              <a:t>구현방법</a:t>
            </a:r>
            <a:r>
              <a:rPr lang="ko-KR" altLang="en-US" dirty="0" smtClean="0"/>
              <a:t> 및 내용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-</a:t>
            </a:r>
            <a:r>
              <a:rPr lang="ko-KR" altLang="en-US" dirty="0" smtClean="0"/>
              <a:t>트리거는 </a:t>
            </a:r>
            <a:r>
              <a:rPr lang="en-US" altLang="ko-KR" dirty="0" smtClean="0"/>
              <a:t>S3</a:t>
            </a:r>
            <a:r>
              <a:rPr lang="ko-KR" altLang="en-US" dirty="0" smtClean="0"/>
              <a:t>를 사용 </a:t>
            </a:r>
          </a:p>
          <a:p>
            <a:r>
              <a:rPr lang="ko-KR" altLang="en-US" dirty="0" smtClean="0"/>
              <a:t>			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트리거를 발동시키기 편하기 때문에 채용</a:t>
            </a:r>
          </a:p>
          <a:p>
            <a:r>
              <a:rPr lang="ko-KR" altLang="en-US" dirty="0" smtClean="0"/>
              <a:t>			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트리거 </a:t>
            </a:r>
            <a:r>
              <a:rPr lang="ko-KR" altLang="en-US" dirty="0" err="1" smtClean="0"/>
              <a:t>발동조건은</a:t>
            </a:r>
            <a:r>
              <a:rPr lang="ko-KR" altLang="en-US" dirty="0" smtClean="0"/>
              <a:t> 개발자가 지정한 특정 </a:t>
            </a:r>
            <a:r>
              <a:rPr lang="en-US" altLang="ko-KR" dirty="0" smtClean="0"/>
              <a:t>S3 </a:t>
            </a:r>
            <a:r>
              <a:rPr lang="ko-KR" altLang="en-US" dirty="0" err="1" smtClean="0"/>
              <a:t>버킷에서</a:t>
            </a:r>
            <a:r>
              <a:rPr lang="ko-KR" altLang="en-US" dirty="0" smtClean="0"/>
              <a:t> 발생하는 모든 수정사항 탐지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-</a:t>
            </a:r>
            <a:r>
              <a:rPr lang="ko-KR" altLang="en-US" dirty="0" smtClean="0"/>
              <a:t>트리거가 발생되면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람다는 트리거로 부터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라는 이름의 변수로써 트리거 </a:t>
            </a:r>
            <a:r>
              <a:rPr lang="ko-KR" altLang="en-US" dirty="0" err="1" smtClean="0"/>
              <a:t>발동관련</a:t>
            </a:r>
            <a:r>
              <a:rPr lang="ko-KR" altLang="en-US" dirty="0" smtClean="0"/>
              <a:t> 정보를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	=&gt; event </a:t>
            </a:r>
            <a:r>
              <a:rPr lang="ko-KR" altLang="en-US" dirty="0" smtClean="0"/>
              <a:t>변수의 내용은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형식의 텍스트 데이터이다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	=&gt; event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S3</a:t>
            </a:r>
            <a:r>
              <a:rPr lang="ko-KR" altLang="en-US" dirty="0" smtClean="0"/>
              <a:t>를 트리거로 사용해서인지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트리거가 발동된 </a:t>
            </a:r>
            <a:r>
              <a:rPr lang="en-US" altLang="ko-KR" dirty="0" smtClean="0"/>
              <a:t>S3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정보가 담겨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버킷의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버킷의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리전</a:t>
            </a:r>
            <a:r>
              <a:rPr lang="ko-KR" altLang="en-US" dirty="0" smtClean="0"/>
              <a:t> 등등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			</a:t>
            </a:r>
            <a:r>
              <a:rPr lang="en-US" altLang="ko-KR" dirty="0" smtClean="0"/>
              <a:t>=&gt; S3 </a:t>
            </a:r>
            <a:r>
              <a:rPr lang="ko-KR" altLang="en-US" dirty="0" smtClean="0"/>
              <a:t>트리거로 부터 제공받은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로그 데이터 안에서 트리거가 발생된 </a:t>
            </a:r>
            <a:r>
              <a:rPr lang="en-US" altLang="ko-KR" dirty="0" smtClean="0"/>
              <a:t>S3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정보를 추출하고 해당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원하는 간단한 내용의 파일을 생성하였다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동일 이름의 파일이 있다면 해당 파일의 내용은 수정될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	=&gt; </a:t>
            </a:r>
            <a:r>
              <a:rPr lang="ko-KR" altLang="en-US" dirty="0" smtClean="0"/>
              <a:t>파일이 생성 및 수정된 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람다는 다음으로 실행시킬 대상</a:t>
            </a:r>
            <a:r>
              <a:rPr lang="en-US" altLang="ko-KR" dirty="0" smtClean="0"/>
              <a:t>(destination) </a:t>
            </a:r>
            <a:r>
              <a:rPr lang="ko-KR" altLang="en-US" dirty="0" smtClean="0"/>
              <a:t>람다인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람다에 파일 생성시 적었던 간단한 내용을 전달할 것이다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			=&gt; </a:t>
            </a:r>
            <a:r>
              <a:rPr lang="ko-KR" altLang="en-US" dirty="0" smtClean="0"/>
              <a:t>람다 </a:t>
            </a:r>
            <a:r>
              <a:rPr lang="ko-KR" altLang="en-US" dirty="0" err="1" smtClean="0"/>
              <a:t>파이썬으로의</a:t>
            </a:r>
            <a:r>
              <a:rPr lang="ko-KR" altLang="en-US" dirty="0" smtClean="0"/>
              <a:t> 데이터 전달은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데이터 로 하면 된다</a:t>
            </a:r>
            <a:r>
              <a:rPr lang="en-US" altLang="ko-KR" dirty="0" smtClean="0"/>
              <a:t>. return </a:t>
            </a:r>
            <a:r>
              <a:rPr lang="ko-KR" altLang="en-US" dirty="0" smtClean="0"/>
              <a:t>한 데이터는 </a:t>
            </a:r>
            <a:r>
              <a:rPr lang="en-US" altLang="ko-KR" dirty="0" smtClean="0"/>
              <a:t>S3 </a:t>
            </a:r>
            <a:r>
              <a:rPr lang="ko-KR" altLang="en-US" dirty="0" smtClean="0"/>
              <a:t>트리거가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람다에게</a:t>
            </a:r>
            <a:r>
              <a:rPr lang="ko-KR" altLang="en-US" dirty="0" smtClean="0"/>
              <a:t> 넘겨주었을 때 처럼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라는 이름의 변수에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형식으로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람다에게</a:t>
            </a:r>
            <a:r>
              <a:rPr lang="ko-KR" altLang="en-US" dirty="0" smtClean="0"/>
              <a:t> 넘겨진다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1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하고자 하는 것</a:t>
            </a:r>
            <a:endParaRPr lang="en-US" altLang="ko-KR" dirty="0" smtClean="0"/>
          </a:p>
          <a:p>
            <a:r>
              <a:rPr lang="en-US" altLang="ko-KR" dirty="0" smtClean="0"/>
              <a:t>0)  S3</a:t>
            </a:r>
            <a:r>
              <a:rPr lang="ko-KR" altLang="en-US" dirty="0" smtClean="0"/>
              <a:t>를 트리거로 사용한 이유는 트리거를 발동시키기 간편해서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발동조건</a:t>
            </a:r>
            <a:r>
              <a:rPr lang="en-US" altLang="ko-KR" dirty="0" smtClean="0"/>
              <a:t>:S3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모든 수정 활동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S3</a:t>
            </a:r>
            <a:r>
              <a:rPr lang="ko-KR" altLang="en-US" dirty="0" smtClean="0"/>
              <a:t>에 원하는 데이터를 저장하는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원하는 데이터를  송수신 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en-US" altLang="ko-KR" dirty="0" err="1" smtClean="0"/>
              <a:t>Sns</a:t>
            </a:r>
            <a:r>
              <a:rPr lang="ko-KR" altLang="en-US" dirty="0" smtClean="0"/>
              <a:t>로 전달 받은 데이터를 포함한 내용을 이메일로 보내는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구현 디자인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트리거 발동</a:t>
            </a:r>
            <a:r>
              <a:rPr lang="en-US" altLang="ko-KR" baseline="0" dirty="0" smtClean="0"/>
              <a:t>(S3 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안의 파일 수정 감지</a:t>
            </a:r>
            <a:r>
              <a:rPr lang="en-US" altLang="ko-KR" baseline="0" dirty="0" smtClean="0"/>
              <a:t>) </a:t>
            </a:r>
          </a:p>
          <a:p>
            <a:pPr marL="0" indent="0">
              <a:buNone/>
            </a:pPr>
            <a:r>
              <a:rPr lang="en-US" altLang="ko-KR" baseline="0" dirty="0" smtClean="0"/>
              <a:t>----(</a:t>
            </a:r>
            <a:r>
              <a:rPr lang="ko-KR" altLang="en-US" baseline="0" dirty="0" smtClean="0"/>
              <a:t>트리거</a:t>
            </a:r>
            <a:r>
              <a:rPr lang="en-US" altLang="ko-KR" baseline="0" dirty="0" smtClean="0"/>
              <a:t>)-----&gt; </a:t>
            </a:r>
          </a:p>
          <a:p>
            <a:pPr marL="0" indent="0">
              <a:buNone/>
            </a:pPr>
            <a:r>
              <a:rPr lang="en-US" altLang="ko-KR" baseline="0" dirty="0" smtClean="0"/>
              <a:t>python3.8</a:t>
            </a:r>
            <a:r>
              <a:rPr lang="ko-KR" altLang="en-US" baseline="0" dirty="0" smtClean="0"/>
              <a:t>로 구현한 람다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트리거가 발생한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정보를 추출하여 해당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내용을 적는다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이벤트가 발생한 로그 분석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로그에서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내용 추출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응용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원하는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내용의 파일을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데이터를 </a:t>
            </a:r>
            <a:r>
              <a:rPr lang="ko-KR" altLang="en-US" baseline="0" dirty="0" err="1" smtClean="0"/>
              <a:t>리턴하여</a:t>
            </a:r>
            <a:r>
              <a:rPr lang="ko-KR" altLang="en-US" baseline="0" dirty="0" smtClean="0"/>
              <a:t> 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데이터 전송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 전달 구현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이벤트 로그 </a:t>
            </a:r>
            <a:r>
              <a:rPr lang="ko-KR" altLang="en-US" baseline="0" dirty="0" err="1" smtClean="0"/>
              <a:t>리턴한</a:t>
            </a:r>
            <a:r>
              <a:rPr lang="ko-KR" altLang="en-US" baseline="0" dirty="0" smtClean="0"/>
              <a:t> 값이 담겨있음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response payload</a:t>
            </a:r>
            <a:r>
              <a:rPr lang="ko-KR" altLang="en-US" baseline="0" dirty="0" smtClean="0"/>
              <a:t>라는 항목에 담겨있음</a:t>
            </a:r>
            <a:r>
              <a:rPr lang="en-US" altLang="ko-KR" baseline="0" dirty="0" smtClean="0"/>
              <a:t>))</a:t>
            </a:r>
          </a:p>
          <a:p>
            <a:pPr marL="0" indent="0">
              <a:buNone/>
            </a:pPr>
            <a:r>
              <a:rPr lang="en-US" altLang="ko-KR" baseline="0" dirty="0" smtClean="0"/>
              <a:t>--------(</a:t>
            </a:r>
            <a:r>
              <a:rPr lang="ko-KR" altLang="en-US" baseline="0" dirty="0" smtClean="0"/>
              <a:t>대상</a:t>
            </a:r>
            <a:r>
              <a:rPr lang="en-US" altLang="ko-KR" baseline="0" dirty="0" smtClean="0"/>
              <a:t>)----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nodejs14 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[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메인기능</a:t>
            </a:r>
            <a:r>
              <a:rPr lang="ko-KR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: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sns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 smtClean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nodejs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 smtClean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 smtClean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92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전달받은 데이터를 추가하여 원하는 내용을 원하는 대상에게 </a:t>
            </a:r>
            <a:r>
              <a:rPr lang="en-US" altLang="ko-KR" dirty="0" smtClean="0"/>
              <a:t>AWS SNS </a:t>
            </a:r>
            <a:r>
              <a:rPr lang="ko-KR" altLang="en-US" dirty="0" smtClean="0"/>
              <a:t>상품으로 통하여 이메일을 전송한다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(1) </a:t>
            </a:r>
            <a:r>
              <a:rPr lang="ko-KR" altLang="en-US" dirty="0" err="1" smtClean="0"/>
              <a:t>구현방법</a:t>
            </a:r>
            <a:r>
              <a:rPr lang="ko-KR" altLang="en-US" dirty="0" smtClean="0"/>
              <a:t> 및 내용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전달받은 데이터는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변수의 </a:t>
            </a:r>
            <a:r>
              <a:rPr lang="en-US" altLang="ko-KR" dirty="0" err="1" smtClean="0"/>
              <a:t>responsePayload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항목에 담겨있으며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객체이다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-AWS SNS</a:t>
            </a:r>
            <a:r>
              <a:rPr lang="ko-KR" altLang="en-US" dirty="0" smtClean="0"/>
              <a:t>에 이메일 발송 이벤트를 발동시키는 구독을 담을 주제를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주제밑에</a:t>
            </a:r>
            <a:r>
              <a:rPr lang="ko-KR" altLang="en-US" dirty="0" smtClean="0"/>
              <a:t> 특정 이메일에 메일을 발송 시키는 이벤트가 담긴 구독을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</a:t>
            </a:r>
            <a:r>
              <a:rPr lang="ko-KR" altLang="en-US" dirty="0" smtClean="0"/>
              <a:t>해당 주제의 </a:t>
            </a:r>
            <a:r>
              <a:rPr lang="en-US" altLang="ko-KR" dirty="0" err="1" smtClean="0"/>
              <a:t>arn</a:t>
            </a:r>
            <a:r>
              <a:rPr lang="ko-KR" altLang="en-US" dirty="0" smtClean="0"/>
              <a:t>주소를 담는 변수를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람다에 선언 및 담는다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-</a:t>
            </a:r>
            <a:r>
              <a:rPr lang="ko-KR" altLang="en-US" dirty="0" smtClean="0"/>
              <a:t>제목과 내용에 원하는 내용을 담을 변수를 생성하고 내용을 담는다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</a:t>
            </a:r>
            <a:r>
              <a:rPr lang="ko-KR" altLang="en-US" dirty="0" smtClean="0"/>
              <a:t>람다에서 </a:t>
            </a:r>
            <a:r>
              <a:rPr lang="en-US" altLang="ko-KR" dirty="0" smtClean="0"/>
              <a:t>AWS SNS</a:t>
            </a:r>
            <a:r>
              <a:rPr lang="ko-KR" altLang="en-US" dirty="0" smtClean="0"/>
              <a:t>상품은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람다에게</a:t>
            </a:r>
            <a:r>
              <a:rPr lang="ko-KR" altLang="en-US" dirty="0" smtClean="0"/>
              <a:t> 기본으로 제공하는 </a:t>
            </a:r>
            <a:r>
              <a:rPr lang="en-US" altLang="ko-KR" dirty="0" err="1" smtClean="0"/>
              <a:t>aws-sdk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패키지를 사용하여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객체를 생성함으로써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</a:t>
            </a:r>
            <a:r>
              <a:rPr lang="en-US" altLang="ko-KR" dirty="0" err="1" smtClean="0"/>
              <a:t>responsePayload</a:t>
            </a:r>
            <a:r>
              <a:rPr lang="ko-KR" altLang="en-US" dirty="0" smtClean="0"/>
              <a:t>의 데이터를 읽고 이를 이메일 내용을 담을 변수에 추가하고 해당 제목과 내용이 담긴 메일을 원하는 대상에게 발송한다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10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하고자 하는 것</a:t>
            </a:r>
            <a:endParaRPr lang="en-US" altLang="ko-KR" dirty="0" smtClean="0"/>
          </a:p>
          <a:p>
            <a:r>
              <a:rPr lang="en-US" altLang="ko-KR" dirty="0" smtClean="0"/>
              <a:t>0)  S3</a:t>
            </a:r>
            <a:r>
              <a:rPr lang="ko-KR" altLang="en-US" dirty="0" smtClean="0"/>
              <a:t>를 트리거로 사용한 이유는 트리거를 발동시키기 간편해서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발동조건</a:t>
            </a:r>
            <a:r>
              <a:rPr lang="en-US" altLang="ko-KR" dirty="0" smtClean="0"/>
              <a:t>:S3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모든 수정 활동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S3</a:t>
            </a:r>
            <a:r>
              <a:rPr lang="ko-KR" altLang="en-US" dirty="0" smtClean="0"/>
              <a:t>에 원하는 데이터를 저장하는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원하는 데이터를  송수신 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en-US" altLang="ko-KR" dirty="0" err="1" smtClean="0"/>
              <a:t>Sns</a:t>
            </a:r>
            <a:r>
              <a:rPr lang="ko-KR" altLang="en-US" dirty="0" smtClean="0"/>
              <a:t>로 전달 받은 데이터를 포함한 내용을 이메일로 보내는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구현 디자인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트리거 발동</a:t>
            </a:r>
            <a:r>
              <a:rPr lang="en-US" altLang="ko-KR" baseline="0" dirty="0" smtClean="0"/>
              <a:t>(S3 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안의 파일 수정 감지</a:t>
            </a:r>
            <a:r>
              <a:rPr lang="en-US" altLang="ko-KR" baseline="0" dirty="0" smtClean="0"/>
              <a:t>) </a:t>
            </a:r>
          </a:p>
          <a:p>
            <a:pPr marL="0" indent="0">
              <a:buNone/>
            </a:pPr>
            <a:r>
              <a:rPr lang="en-US" altLang="ko-KR" baseline="0" dirty="0" smtClean="0"/>
              <a:t>----(</a:t>
            </a:r>
            <a:r>
              <a:rPr lang="ko-KR" altLang="en-US" baseline="0" dirty="0" smtClean="0"/>
              <a:t>트리거</a:t>
            </a:r>
            <a:r>
              <a:rPr lang="en-US" altLang="ko-KR" baseline="0" dirty="0" smtClean="0"/>
              <a:t>)-----&gt; </a:t>
            </a:r>
          </a:p>
          <a:p>
            <a:pPr marL="0" indent="0">
              <a:buNone/>
            </a:pPr>
            <a:r>
              <a:rPr lang="en-US" altLang="ko-KR" baseline="0" dirty="0" smtClean="0"/>
              <a:t>python3.8</a:t>
            </a:r>
            <a:r>
              <a:rPr lang="ko-KR" altLang="en-US" baseline="0" dirty="0" smtClean="0"/>
              <a:t>로 구현한 람다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트리거가 발생한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정보를 추출하여 해당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내용을 적는다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이벤트가 발생한 로그 분석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로그에서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내용 추출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응용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원하는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내용의 파일을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데이터를 </a:t>
            </a:r>
            <a:r>
              <a:rPr lang="ko-KR" altLang="en-US" baseline="0" dirty="0" err="1" smtClean="0"/>
              <a:t>리턴하여</a:t>
            </a:r>
            <a:r>
              <a:rPr lang="ko-KR" altLang="en-US" baseline="0" dirty="0" smtClean="0"/>
              <a:t> 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데이터 전송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 전달 구현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이벤트 로그 </a:t>
            </a:r>
            <a:r>
              <a:rPr lang="ko-KR" altLang="en-US" baseline="0" dirty="0" err="1" smtClean="0"/>
              <a:t>리턴한</a:t>
            </a:r>
            <a:r>
              <a:rPr lang="ko-KR" altLang="en-US" baseline="0" dirty="0" smtClean="0"/>
              <a:t> 값이 담겨있음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response payload</a:t>
            </a:r>
            <a:r>
              <a:rPr lang="ko-KR" altLang="en-US" baseline="0" dirty="0" smtClean="0"/>
              <a:t>라는 항목에 담겨있음</a:t>
            </a:r>
            <a:r>
              <a:rPr lang="en-US" altLang="ko-KR" baseline="0" dirty="0" smtClean="0"/>
              <a:t>))</a:t>
            </a:r>
          </a:p>
          <a:p>
            <a:pPr marL="0" indent="0">
              <a:buNone/>
            </a:pPr>
            <a:r>
              <a:rPr lang="en-US" altLang="ko-KR" baseline="0" dirty="0" smtClean="0"/>
              <a:t>--------(</a:t>
            </a:r>
            <a:r>
              <a:rPr lang="ko-KR" altLang="en-US" baseline="0" dirty="0" smtClean="0"/>
              <a:t>대상</a:t>
            </a:r>
            <a:r>
              <a:rPr lang="en-US" altLang="ko-KR" baseline="0" dirty="0" smtClean="0"/>
              <a:t>)----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nodejs14 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[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메인기능</a:t>
            </a:r>
            <a:r>
              <a:rPr lang="ko-KR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: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sns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 smtClean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nodejs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 smtClean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 smtClean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71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하고자 하는 것</a:t>
            </a:r>
            <a:endParaRPr lang="en-US" altLang="ko-KR" dirty="0" smtClean="0"/>
          </a:p>
          <a:p>
            <a:r>
              <a:rPr lang="en-US" altLang="ko-KR" dirty="0" smtClean="0"/>
              <a:t>0)  S3</a:t>
            </a:r>
            <a:r>
              <a:rPr lang="ko-KR" altLang="en-US" dirty="0" smtClean="0"/>
              <a:t>를 트리거로 사용한 이유는 트리거를 발동시키기 간편해서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발동조건</a:t>
            </a:r>
            <a:r>
              <a:rPr lang="en-US" altLang="ko-KR" dirty="0" smtClean="0"/>
              <a:t>:S3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모든 수정 활동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S3</a:t>
            </a:r>
            <a:r>
              <a:rPr lang="ko-KR" altLang="en-US" dirty="0" smtClean="0"/>
              <a:t>에 원하는 데이터를 저장하는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원하는 데이터를  송수신 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en-US" altLang="ko-KR" dirty="0" err="1" smtClean="0"/>
              <a:t>Sns</a:t>
            </a:r>
            <a:r>
              <a:rPr lang="ko-KR" altLang="en-US" dirty="0" smtClean="0"/>
              <a:t>로 전달 받은 데이터를 포함한 내용을 이메일로 보내는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구현 디자인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트리거 발동</a:t>
            </a:r>
            <a:r>
              <a:rPr lang="en-US" altLang="ko-KR" baseline="0" dirty="0" smtClean="0"/>
              <a:t>(S3 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안의 파일 수정 감지</a:t>
            </a:r>
            <a:r>
              <a:rPr lang="en-US" altLang="ko-KR" baseline="0" dirty="0" smtClean="0"/>
              <a:t>) </a:t>
            </a:r>
          </a:p>
          <a:p>
            <a:pPr marL="0" indent="0">
              <a:buNone/>
            </a:pPr>
            <a:r>
              <a:rPr lang="en-US" altLang="ko-KR" baseline="0" dirty="0" smtClean="0"/>
              <a:t>----(</a:t>
            </a:r>
            <a:r>
              <a:rPr lang="ko-KR" altLang="en-US" baseline="0" dirty="0" smtClean="0"/>
              <a:t>트리거</a:t>
            </a:r>
            <a:r>
              <a:rPr lang="en-US" altLang="ko-KR" baseline="0" dirty="0" smtClean="0"/>
              <a:t>)-----&gt; </a:t>
            </a:r>
          </a:p>
          <a:p>
            <a:pPr marL="0" indent="0">
              <a:buNone/>
            </a:pPr>
            <a:r>
              <a:rPr lang="en-US" altLang="ko-KR" baseline="0" dirty="0" smtClean="0"/>
              <a:t>python3.8</a:t>
            </a:r>
            <a:r>
              <a:rPr lang="ko-KR" altLang="en-US" baseline="0" dirty="0" smtClean="0"/>
              <a:t>로 구현한 람다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트리거가 발생한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정보를 추출하여 해당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내용을 적는다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이벤트가 발생한 로그 분석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로그에서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내용 추출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응용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원하는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내용의 파일을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데이터를 </a:t>
            </a:r>
            <a:r>
              <a:rPr lang="ko-KR" altLang="en-US" baseline="0" dirty="0" err="1" smtClean="0"/>
              <a:t>리턴하여</a:t>
            </a:r>
            <a:r>
              <a:rPr lang="ko-KR" altLang="en-US" baseline="0" dirty="0" smtClean="0"/>
              <a:t> 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데이터 전송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 전달 구현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이벤트 로그 </a:t>
            </a:r>
            <a:r>
              <a:rPr lang="ko-KR" altLang="en-US" baseline="0" dirty="0" err="1" smtClean="0"/>
              <a:t>리턴한</a:t>
            </a:r>
            <a:r>
              <a:rPr lang="ko-KR" altLang="en-US" baseline="0" dirty="0" smtClean="0"/>
              <a:t> 값이 담겨있음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response payload</a:t>
            </a:r>
            <a:r>
              <a:rPr lang="ko-KR" altLang="en-US" baseline="0" dirty="0" smtClean="0"/>
              <a:t>라는 항목에 담겨있음</a:t>
            </a:r>
            <a:r>
              <a:rPr lang="en-US" altLang="ko-KR" baseline="0" dirty="0" smtClean="0"/>
              <a:t>))</a:t>
            </a:r>
          </a:p>
          <a:p>
            <a:pPr marL="0" indent="0">
              <a:buNone/>
            </a:pPr>
            <a:r>
              <a:rPr lang="en-US" altLang="ko-KR" baseline="0" dirty="0" smtClean="0"/>
              <a:t>--------(</a:t>
            </a:r>
            <a:r>
              <a:rPr lang="ko-KR" altLang="en-US" baseline="0" dirty="0" smtClean="0"/>
              <a:t>대상</a:t>
            </a:r>
            <a:r>
              <a:rPr lang="en-US" altLang="ko-KR" baseline="0" dirty="0" smtClean="0"/>
              <a:t>)----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nodejs14 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[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메인기능</a:t>
            </a:r>
            <a:r>
              <a:rPr lang="ko-KR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: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sns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 smtClean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nodejs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 smtClean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 smtClean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8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주제는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인데 </a:t>
            </a:r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보안 정보 및 이벤트 관리를 의미하며 조직에 차세대 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및 대응 방안을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소프트웨어는 보안 정보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보안 이벤트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및 네트워크 하드웨어에 의해 생성되는 보안 경보에 대한 실시간 분석을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기능을 전부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상에서 진행 하는 것이 저희의 목표입니다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선정한 배경은 과거 금융권 회사들은 기존 인터넷 서비스를 제공할 때 기관 내에 자체 서버를 두고 데이터를 관리했습니다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현재 많은 금융권 회사들이 기존 시스템과 다르게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시스템으로 변경하고 있기 때문에 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금융권으로 가상 회사를 설립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멤버십 서비스를 구축한 뒤 이벤트 탐지 분석을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내에서 자체적으로 자동화 하려고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2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주제는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인데 </a:t>
            </a:r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보안 정보 및 이벤트 관리를 의미하며 조직에 차세대 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및 대응 방안을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소프트웨어는 보안 정보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보안 이벤트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및 네트워크 하드웨어에 의해 생성되는 보안 경보에 대한 실시간 분석을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기능을 전부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상에서 진행 하는 것이 저희의 목표입니다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선정한 배경은 과거 금융권 회사들은 기존 인터넷 서비스를 제공할 때 기관 내에 자체 서버를 두고 데이터를 관리했습니다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현재 많은 금융권 회사들이 기존 시스템과 다르게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시스템으로 변경하고 있기 때문에 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금융권으로 가상 회사를 설립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멤버십 서비스를 구축한 뒤 이벤트 탐지 분석을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내에서 자체적으로 자동화 하려고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1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주제는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인데 </a:t>
            </a:r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보안 정보 및 이벤트 관리를 의미하며 조직에 차세대 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및 대응 방안을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소프트웨어는 보안 정보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보안 이벤트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및 네트워크 하드웨어에 의해 생성되는 보안 경보에 대한 실시간 분석을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기능을 전부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상에서 진행 하는 것이 저희의 목표입니다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선정한 배경은 과거 금융권 회사들은 기존 인터넷 서비스를 제공할 때 기관 내에 자체 서버를 두고 데이터를 관리했습니다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현재 많은 금융권 회사들이 기존 시스템과 다르게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시스템으로 변경하고 있기 때문에 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금융권으로 가상 회사를 설립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멤버십 서비스를 구축한 뒤 이벤트 탐지 분석을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내에서 자체적으로 자동화 하려고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2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목적은</a:t>
            </a:r>
            <a:r>
              <a:rPr lang="ko-KR" altLang="en-US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3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컨셉은 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9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컨셉은 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2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9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</a:t>
            </a:r>
            <a:r>
              <a:rPr lang="ko-KR" altLang="en-US" baseline="0" dirty="0"/>
              <a:t> 저희가 구성한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아키텍처에 대하여 말씀드리겠습니다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2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2.sv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50" Type="http://schemas.openxmlformats.org/officeDocument/2006/relationships/image" Target="../media/image5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9" Type="http://schemas.openxmlformats.org/officeDocument/2006/relationships/image" Target="../media/image35.png"/><Relationship Id="rId11" Type="http://schemas.openxmlformats.org/officeDocument/2006/relationships/image" Target="../media/image20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24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10" Type="http://schemas.openxmlformats.org/officeDocument/2006/relationships/image" Target="../media/image19.png"/><Relationship Id="rId19" Type="http://schemas.openxmlformats.org/officeDocument/2006/relationships/image" Target="../media/image20.sv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29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20" Type="http://schemas.openxmlformats.org/officeDocument/2006/relationships/image" Target="../media/image28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29375E"/>
            </a:gs>
            <a:gs pos="0">
              <a:srgbClr val="192B4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B944BB-2683-4F7A-800C-D6A508113914}"/>
              </a:ext>
            </a:extLst>
          </p:cNvPr>
          <p:cNvGrpSpPr/>
          <p:nvPr/>
        </p:nvGrpSpPr>
        <p:grpSpPr>
          <a:xfrm>
            <a:off x="9054763" y="2311029"/>
            <a:ext cx="571436" cy="616689"/>
            <a:chOff x="9369088" y="1876017"/>
            <a:chExt cx="571436" cy="6166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CD086B-399C-4682-B005-ADDF9807771E}"/>
                </a:ext>
              </a:extLst>
            </p:cNvPr>
            <p:cNvSpPr/>
            <p:nvPr/>
          </p:nvSpPr>
          <p:spPr>
            <a:xfrm>
              <a:off x="9369088" y="1876017"/>
              <a:ext cx="571436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 dirty="0">
                <a:solidFill>
                  <a:srgbClr val="253457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32850F-64FA-441D-85DA-6D6D57946F22}"/>
                </a:ext>
              </a:extLst>
            </p:cNvPr>
            <p:cNvGrpSpPr/>
            <p:nvPr/>
          </p:nvGrpSpPr>
          <p:grpSpPr>
            <a:xfrm>
              <a:off x="9542805" y="2052358"/>
              <a:ext cx="224071" cy="203045"/>
              <a:chOff x="7942849" y="1570363"/>
              <a:chExt cx="182261" cy="165159"/>
            </a:xfrm>
            <a:solidFill>
              <a:srgbClr val="253457"/>
            </a:solidFill>
          </p:grpSpPr>
          <p:sp>
            <p:nvSpPr>
              <p:cNvPr id="17" name="사각형: 둥근 모서리 27">
                <a:extLst>
                  <a:ext uri="{FF2B5EF4-FFF2-40B4-BE49-F238E27FC236}">
                    <a16:creationId xmlns:a16="http://schemas.microsoft.com/office/drawing/2014/main" id="{E04A8182-DF8F-4CAA-94C4-FCF4EBA5545A}"/>
                  </a:ext>
                </a:extLst>
              </p:cNvPr>
              <p:cNvSpPr/>
              <p:nvPr/>
            </p:nvSpPr>
            <p:spPr>
              <a:xfrm rot="18900000">
                <a:off x="8030250" y="15703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사각형: 둥근 모서리 28">
                <a:extLst>
                  <a:ext uri="{FF2B5EF4-FFF2-40B4-BE49-F238E27FC236}">
                    <a16:creationId xmlns:a16="http://schemas.microsoft.com/office/drawing/2014/main" id="{C834114E-6BAA-415A-A8A6-E2ACF4D4CCEF}"/>
                  </a:ext>
                </a:extLst>
              </p:cNvPr>
              <p:cNvSpPr/>
              <p:nvPr/>
            </p:nvSpPr>
            <p:spPr>
              <a:xfrm rot="13500000">
                <a:off x="8030250" y="16406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사각형: 둥근 모서리 29">
                <a:extLst>
                  <a:ext uri="{FF2B5EF4-FFF2-40B4-BE49-F238E27FC236}">
                    <a16:creationId xmlns:a16="http://schemas.microsoft.com/office/drawing/2014/main" id="{C21F9D62-FD00-45D6-8F00-B26F8247E0AF}"/>
                  </a:ext>
                </a:extLst>
              </p:cNvPr>
              <p:cNvSpPr/>
              <p:nvPr/>
            </p:nvSpPr>
            <p:spPr>
              <a:xfrm rot="16200000">
                <a:off x="7993196" y="1604242"/>
                <a:ext cx="45719" cy="1464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2CFF03-C018-46BA-880C-ED828B332F8D}"/>
              </a:ext>
            </a:extLst>
          </p:cNvPr>
          <p:cNvGrpSpPr/>
          <p:nvPr/>
        </p:nvGrpSpPr>
        <p:grpSpPr>
          <a:xfrm>
            <a:off x="2595763" y="2311030"/>
            <a:ext cx="7014224" cy="616690"/>
            <a:chOff x="2910088" y="1876018"/>
            <a:chExt cx="7014224" cy="61669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C9EDB8-9138-4F4A-8F56-AF62C420DC38}"/>
                </a:ext>
              </a:extLst>
            </p:cNvPr>
            <p:cNvSpPr/>
            <p:nvPr/>
          </p:nvSpPr>
          <p:spPr>
            <a:xfrm>
              <a:off x="2928088" y="1876019"/>
              <a:ext cx="6996224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E0CBF7-54B5-4B63-8B6D-91B91BD742F9}"/>
                </a:ext>
              </a:extLst>
            </p:cNvPr>
            <p:cNvSpPr/>
            <p:nvPr/>
          </p:nvSpPr>
          <p:spPr>
            <a:xfrm>
              <a:off x="2910088" y="1876018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61DBA6D-38F4-4941-B667-EEDA30AB1296}"/>
                </a:ext>
              </a:extLst>
            </p:cNvPr>
            <p:cNvGrpSpPr/>
            <p:nvPr/>
          </p:nvGrpSpPr>
          <p:grpSpPr>
            <a:xfrm>
              <a:off x="3152589" y="2030087"/>
              <a:ext cx="244451" cy="292979"/>
              <a:chOff x="3080385" y="1226820"/>
              <a:chExt cx="244451" cy="292979"/>
            </a:xfrm>
          </p:grpSpPr>
          <p:sp>
            <p:nvSpPr>
              <p:cNvPr id="26" name="원형: 비어 있음 31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3080385" y="1226820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32">
                <a:extLst>
                  <a:ext uri="{FF2B5EF4-FFF2-40B4-BE49-F238E27FC236}">
                    <a16:creationId xmlns:a16="http://schemas.microsoft.com/office/drawing/2014/main" id="{9DD8A11D-D0E8-4D53-9FB2-2504DD68E6B6}"/>
                  </a:ext>
                </a:extLst>
              </p:cNvPr>
              <p:cNvSpPr/>
              <p:nvPr/>
            </p:nvSpPr>
            <p:spPr>
              <a:xfrm rot="18900000">
                <a:off x="3279117" y="137579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77E2A0-C049-4899-B0A4-46E5F9B39F4C}"/>
                </a:ext>
              </a:extLst>
            </p:cNvPr>
            <p:cNvCxnSpPr>
              <a:cxnSpLocks/>
            </p:cNvCxnSpPr>
            <p:nvPr/>
          </p:nvCxnSpPr>
          <p:spPr>
            <a:xfrm>
              <a:off x="7469094" y="1928758"/>
              <a:ext cx="0" cy="5040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A909E4-D7ED-4EB8-9AAE-C7976A62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68899"/>
              </p:ext>
            </p:extLst>
          </p:nvPr>
        </p:nvGraphicFramePr>
        <p:xfrm>
          <a:off x="7158607" y="2927718"/>
          <a:ext cx="1905156" cy="243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156">
                  <a:extLst>
                    <a:ext uri="{9D8B030D-6E8A-4147-A177-3AD203B41FA5}">
                      <a16:colId xmlns:a16="http://schemas.microsoft.com/office/drawing/2014/main" val="2823248525"/>
                    </a:ext>
                  </a:extLst>
                </a:gridCol>
              </a:tblGrid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김한진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9656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/>
                          </a:solidFill>
                        </a:rPr>
                        <a:t>공경선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21270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/>
                          </a:solidFill>
                        </a:rPr>
                        <a:t>금소영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7655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/>
                          </a:solidFill>
                        </a:rPr>
                        <a:t>김범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92871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김동관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777873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서용석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93275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/>
                          </a:solidFill>
                        </a:rPr>
                        <a:t>최병섭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24671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06EC7A3B-0FB8-492C-9FF9-6BABB7902C82}"/>
              </a:ext>
            </a:extLst>
          </p:cNvPr>
          <p:cNvGrpSpPr/>
          <p:nvPr/>
        </p:nvGrpSpPr>
        <p:grpSpPr>
          <a:xfrm>
            <a:off x="5700388" y="2307425"/>
            <a:ext cx="798312" cy="616690"/>
            <a:chOff x="2910088" y="1110354"/>
            <a:chExt cx="798312" cy="6166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4FA42D-BEF6-4B08-B65B-8F249538BCCB}"/>
                </a:ext>
              </a:extLst>
            </p:cNvPr>
            <p:cNvSpPr/>
            <p:nvPr/>
          </p:nvSpPr>
          <p:spPr>
            <a:xfrm>
              <a:off x="2928088" y="1110355"/>
              <a:ext cx="780312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CCAA647-BAC2-4A08-8340-B141540A5B70}"/>
                </a:ext>
              </a:extLst>
            </p:cNvPr>
            <p:cNvSpPr/>
            <p:nvPr/>
          </p:nvSpPr>
          <p:spPr>
            <a:xfrm>
              <a:off x="2910088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0809531-93B6-4B62-A885-D3C127052769}"/>
                </a:ext>
              </a:extLst>
            </p:cNvPr>
            <p:cNvSpPr/>
            <p:nvPr/>
          </p:nvSpPr>
          <p:spPr>
            <a:xfrm>
              <a:off x="3690400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42EF252-BD00-49DF-A085-8C747ECA1BE4}"/>
                </a:ext>
              </a:extLst>
            </p:cNvPr>
            <p:cNvGrpSpPr/>
            <p:nvPr/>
          </p:nvGrpSpPr>
          <p:grpSpPr>
            <a:xfrm>
              <a:off x="3142371" y="1264423"/>
              <a:ext cx="252401" cy="296584"/>
              <a:chOff x="3064838" y="1219035"/>
              <a:chExt cx="252401" cy="296584"/>
            </a:xfrm>
          </p:grpSpPr>
          <p:sp>
            <p:nvSpPr>
              <p:cNvPr id="34" name="원형: 비어 있음 2">
                <a:extLst>
                  <a:ext uri="{FF2B5EF4-FFF2-40B4-BE49-F238E27FC236}">
                    <a16:creationId xmlns:a16="http://schemas.microsoft.com/office/drawing/2014/main" id="{4F862286-09EE-4420-85DE-CF8D256F6BA5}"/>
                  </a:ext>
                </a:extLst>
              </p:cNvPr>
              <p:cNvSpPr/>
              <p:nvPr/>
            </p:nvSpPr>
            <p:spPr>
              <a:xfrm>
                <a:off x="3064838" y="1219035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사각형: 둥근 모서리 26">
                <a:extLst>
                  <a:ext uri="{FF2B5EF4-FFF2-40B4-BE49-F238E27FC236}">
                    <a16:creationId xmlns:a16="http://schemas.microsoft.com/office/drawing/2014/main" id="{FBD0B672-8134-4194-8821-28807641692C}"/>
                  </a:ext>
                </a:extLst>
              </p:cNvPr>
              <p:cNvSpPr/>
              <p:nvPr/>
            </p:nvSpPr>
            <p:spPr>
              <a:xfrm rot="18900000">
                <a:off x="3271520" y="137161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77B5A0-CB0C-4E0B-B3A3-7A74E076D511}"/>
              </a:ext>
            </a:extLst>
          </p:cNvPr>
          <p:cNvSpPr/>
          <p:nvPr/>
        </p:nvSpPr>
        <p:spPr>
          <a:xfrm>
            <a:off x="7683824" y="241304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white"/>
                </a:solidFill>
              </a:rPr>
              <a:t>이벤트 샵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85E771-8AC2-45A9-B188-4E9CE99A2102}"/>
              </a:ext>
            </a:extLst>
          </p:cNvPr>
          <p:cNvSpPr/>
          <p:nvPr/>
        </p:nvSpPr>
        <p:spPr>
          <a:xfrm>
            <a:off x="4043480" y="2363770"/>
            <a:ext cx="22829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err="1" smtClean="0">
                <a:solidFill>
                  <a:prstClr val="white"/>
                </a:solidFill>
              </a:rPr>
              <a:t>클라우드</a:t>
            </a:r>
            <a:r>
              <a:rPr lang="ko-KR" altLang="en-US" b="1" dirty="0" smtClean="0">
                <a:solidFill>
                  <a:prstClr val="white"/>
                </a:solidFill>
              </a:rPr>
              <a:t> 기반 </a:t>
            </a:r>
            <a:r>
              <a:rPr lang="en-US" altLang="ko-KR" b="1" dirty="0" smtClean="0">
                <a:solidFill>
                  <a:prstClr val="white"/>
                </a:solidFill>
              </a:rPr>
              <a:t>SIEM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4927723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4. </a:t>
            </a:r>
            <a:r>
              <a:rPr lang="ko-KR" altLang="en-US" sz="1600" dirty="0" smtClean="0">
                <a:solidFill>
                  <a:srgbClr val="FFC000"/>
                </a:solidFill>
              </a:rPr>
              <a:t>프로젝트 예상 수행 결과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2" y="4041765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2. </a:t>
            </a:r>
            <a:r>
              <a:rPr lang="ko-KR" altLang="en-US" sz="1600" dirty="0" smtClean="0">
                <a:solidFill>
                  <a:srgbClr val="FFC000"/>
                </a:solidFill>
              </a:rPr>
              <a:t>프로젝트 팀 구성 및 역할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1" y="4470883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3. </a:t>
            </a:r>
            <a:r>
              <a:rPr lang="ko-KR" altLang="en-US" sz="1600" dirty="0" smtClean="0">
                <a:solidFill>
                  <a:srgbClr val="FFC000"/>
                </a:solidFill>
              </a:rPr>
              <a:t>프로젝트 수행 절차 및 방법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3253910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0</a:t>
            </a:r>
            <a:r>
              <a:rPr lang="en-US" altLang="ko-KR" sz="1600" dirty="0" smtClean="0">
                <a:solidFill>
                  <a:srgbClr val="FFC000"/>
                </a:solidFill>
              </a:rPr>
              <a:t>. </a:t>
            </a:r>
            <a:r>
              <a:rPr lang="ko-KR" altLang="en-US" sz="1600" dirty="0" smtClean="0">
                <a:solidFill>
                  <a:srgbClr val="FFC000"/>
                </a:solidFill>
              </a:rPr>
              <a:t>팀 소개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5389631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5. </a:t>
            </a:r>
            <a:r>
              <a:rPr lang="ko-KR" altLang="en-US" sz="1600" dirty="0" smtClean="0">
                <a:solidFill>
                  <a:srgbClr val="FFC000"/>
                </a:solidFill>
              </a:rPr>
              <a:t>아키텍처 설계 및 람다 기능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3621623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1. </a:t>
            </a:r>
            <a:r>
              <a:rPr lang="ko-KR" altLang="en-US" sz="1600" dirty="0" smtClean="0">
                <a:solidFill>
                  <a:srgbClr val="FFC000"/>
                </a:solidFill>
              </a:rPr>
              <a:t>프로젝트 주제 및 선정 배경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25482 0.00069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975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52969 -0.0006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75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38891"/>
              </p:ext>
            </p:extLst>
          </p:nvPr>
        </p:nvGraphicFramePr>
        <p:xfrm>
          <a:off x="1119378" y="798177"/>
          <a:ext cx="9953244" cy="5608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4/17(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 ~ 4/24(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프로젝트 기획 및 주제 선정</a:t>
                      </a:r>
                      <a:endParaRPr lang="en-US" altLang="ko-KR" sz="1400" b="0" i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err="1"/>
                        <a:t>기획안</a:t>
                      </a:r>
                      <a:r>
                        <a:rPr lang="ko-KR" altLang="en-US" sz="1400" b="0" i="0" u="none" dirty="0"/>
                        <a:t> 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아이디어 선정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4/27(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4/30(</a:t>
                      </a:r>
                      <a:r>
                        <a:rPr lang="ko-KR" altLang="en-US" sz="1400" b="0" i="0" u="none" dirty="0"/>
                        <a:t>금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멤버쉽 서비스 클라우드 마이그레이션</a:t>
                      </a:r>
                      <a:endParaRPr lang="en-US" altLang="ko-KR" sz="1400" b="0" i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멀티클라우드 적용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클라우드 관리자 계정 협조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 및      데이터베이스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u="none" dirty="0"/>
                        <a:t>5/3(</a:t>
                      </a:r>
                      <a:r>
                        <a:rPr lang="ko-KR" altLang="en-US" sz="1400" i="0" u="none" dirty="0"/>
                        <a:t>월</a:t>
                      </a:r>
                      <a:r>
                        <a:rPr lang="en-US" altLang="ko-KR" sz="1400" i="0" u="none" dirty="0"/>
                        <a:t>) ~ 5/8(</a:t>
                      </a:r>
                      <a:r>
                        <a:rPr lang="ko-KR" altLang="en-US" sz="1400" i="0" u="none" dirty="0"/>
                        <a:t>금</a:t>
                      </a:r>
                      <a:r>
                        <a:rPr lang="en-US" altLang="ko-KR" sz="140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 기반 통해 내부 상품  설정을  하여 상품간 연결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 및      데이터베이스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 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5/10(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5/15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설계 및 백업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보안정책에 따른 설계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고객데이터와 데이터베이스 서버 동기화 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중간 발표 준비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5/17(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5/22(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발표를 위한 사전 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effectLst/>
                        </a:rPr>
                        <a:t>중간 발표 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0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 시스템 구축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5/24(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보안정책 관리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 이벤트 설정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발표 준비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6/8(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6/12(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발표를 위한 사전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634493004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개발 기간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4/17(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)~6/12(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251021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0187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예상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97694" y="1304764"/>
            <a:ext cx="11439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물리적인 장소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보안 장비 등을 준비하지 않고 인터넷 자원만으로 쉽게 멤버십 서비스를 구축할 수 있다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고객에 대한 데이터는 안전하게 보안 처리되어 데이터베이스에서 관리할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사용자가 많이 접속을 하는 시간대에 자유롭게 멤버십 서버를 쉽게 늘리고 접속을 안 하는 시간대에는 줄여서 유연하게 서버를 운영할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(Auto Scaling)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DDoS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SQL Injection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같은 외부 공격이 있어도 안전하게 멤버십 서비스를 유지할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365/24/7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실시간 감시 및 대응 서비스를 받을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재난 재해가 발생하여도 당황하지 않고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 서버인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Azure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통해서 멤버십 서비스를 이용할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멤버십 클라우드 서버는 부적절한 이벤트에 대해 자동으로 처리를 하여 문제를 해결해준다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보안 관리자는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SNS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자동으로 이벤트 탐지 알림 및 보고서를 받을 수 있다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3179676" y="2528900"/>
            <a:ext cx="6264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아키텍처 설계</a:t>
            </a:r>
          </a:p>
        </p:txBody>
      </p:sp>
    </p:spTree>
    <p:extLst>
      <p:ext uri="{BB962C8B-B14F-4D97-AF65-F5344CB8AC3E}">
        <p14:creationId xmlns:p14="http://schemas.microsoft.com/office/powerpoint/2010/main" val="10819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9727132" y="1049164"/>
            <a:ext cx="110441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2087836" y="855165"/>
            <a:ext cx="2740538" cy="14634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cxnSp>
        <p:nvCxnSpPr>
          <p:cNvPr id="436" name="Elbow Connector 10">
            <a:extLst>
              <a:ext uri="{FF2B5EF4-FFF2-40B4-BE49-F238E27FC236}">
                <a16:creationId xmlns:a16="http://schemas.microsoft.com/office/drawing/2014/main" id="{09CD4B1E-15D8-4F00-BEAE-F053068E20BF}"/>
              </a:ext>
            </a:extLst>
          </p:cNvPr>
          <p:cNvCxnSpPr>
            <a:cxnSpLocks/>
            <a:stCxn id="120" idx="3"/>
            <a:endCxn id="219" idx="0"/>
          </p:cNvCxnSpPr>
          <p:nvPr/>
        </p:nvCxnSpPr>
        <p:spPr>
          <a:xfrm>
            <a:off x="624104" y="3429000"/>
            <a:ext cx="2965365" cy="137014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2770690" y="3824021"/>
            <a:ext cx="1669752" cy="597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5657710" y="1370894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1293056" y="23533"/>
            <a:ext cx="10828261" cy="48822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84" y="32107"/>
            <a:ext cx="245835" cy="2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1550764" y="280184"/>
            <a:ext cx="10426136" cy="454382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65" y="280183"/>
            <a:ext cx="265642" cy="26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12" y="901646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5244691" y="902116"/>
            <a:ext cx="2149027" cy="15077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6387103" y="1482628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10.0.0.0/24</a:t>
            </a:r>
            <a:endParaRPr lang="ko-KR" altLang="en-US" sz="8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39" y="1368148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3" y="1189891"/>
            <a:ext cx="400761" cy="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83" y="4023717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96" y="3821200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3761325" y="3794369"/>
            <a:ext cx="68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10.3.0.0/24</a:t>
            </a:r>
            <a:endParaRPr lang="ko-KR" altLang="en-US" sz="8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93" y="4036179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94" y="856619"/>
            <a:ext cx="247208" cy="24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2377406"/>
            <a:ext cx="357044" cy="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03" y="1186566"/>
            <a:ext cx="440783" cy="4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 flipV="1">
            <a:off x="4663971" y="1686762"/>
            <a:ext cx="535051" cy="377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8" y="2560524"/>
            <a:ext cx="271093" cy="2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16" y="25461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2660735" y="2527499"/>
            <a:ext cx="1000416" cy="6819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30">
            <a:extLst>
              <a:ext uri="{FF2B5EF4-FFF2-40B4-BE49-F238E27FC236}">
                <a16:creationId xmlns:a16="http://schemas.microsoft.com/office/drawing/2014/main" id="{57B41727-7A77-4CB2-A9A4-BBEC7F3EAE6E}"/>
              </a:ext>
            </a:extLst>
          </p:cNvPr>
          <p:cNvSpPr/>
          <p:nvPr/>
        </p:nvSpPr>
        <p:spPr>
          <a:xfrm>
            <a:off x="5478151" y="1136200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2649228" y="3566014"/>
            <a:ext cx="1880481" cy="9352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1" y="1217757"/>
            <a:ext cx="304549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9" y="228711"/>
            <a:ext cx="1097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1837770" y="619409"/>
            <a:ext cx="10073243" cy="41349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07" y="610789"/>
            <a:ext cx="254428" cy="25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215100" y="2484672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 bwMode="auto">
          <a:xfrm flipH="1">
            <a:off x="166988" y="426932"/>
            <a:ext cx="381367" cy="3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621" y="2299188"/>
            <a:ext cx="9739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Elbow Connector 10">
            <a:extLst>
              <a:ext uri="{FF2B5EF4-FFF2-40B4-BE49-F238E27FC236}">
                <a16:creationId xmlns:a16="http://schemas.microsoft.com/office/drawing/2014/main" id="{11B84C8C-C7CE-4607-8B96-06FC05D3FC1B}"/>
              </a:ext>
            </a:extLst>
          </p:cNvPr>
          <p:cNvCxnSpPr>
            <a:cxnSpLocks/>
            <a:stCxn id="211" idx="3"/>
            <a:endCxn id="157" idx="2"/>
          </p:cNvCxnSpPr>
          <p:nvPr/>
        </p:nvCxnSpPr>
        <p:spPr>
          <a:xfrm flipV="1">
            <a:off x="3661151" y="2718376"/>
            <a:ext cx="4877970" cy="15007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77" y="1549118"/>
            <a:ext cx="536415" cy="2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flipH="1">
            <a:off x="2625565" y="1186565"/>
            <a:ext cx="440784" cy="440784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76" y="3816046"/>
            <a:ext cx="320123" cy="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137" y="3250388"/>
            <a:ext cx="319432" cy="3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stCxn id="141" idx="3"/>
            <a:endCxn id="149" idx="2"/>
          </p:cNvCxnSpPr>
          <p:nvPr/>
        </p:nvCxnSpPr>
        <p:spPr>
          <a:xfrm flipV="1">
            <a:off x="7715435" y="2409849"/>
            <a:ext cx="810306" cy="1460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9687047" y="844100"/>
            <a:ext cx="2149027" cy="15936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574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19" y="18378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10" y="1598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5918504" y="2024936"/>
            <a:ext cx="983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c5a.xlarge 2</a:t>
            </a:r>
            <a:r>
              <a:rPr lang="ko-KR" altLang="en-US" sz="800" b="1" dirty="0"/>
              <a:t>개</a:t>
            </a:r>
          </a:p>
        </p:txBody>
      </p:sp>
      <p:sp>
        <p:nvSpPr>
          <p:cNvPr id="145" name="Rectangle 7">
            <a:extLst>
              <a:ext uri="{FF2B5EF4-FFF2-40B4-BE49-F238E27FC236}">
                <a16:creationId xmlns:a16="http://schemas.microsoft.com/office/drawing/2014/main" id="{57285023-2754-46D8-81FE-E8886915CD74}"/>
              </a:ext>
            </a:extLst>
          </p:cNvPr>
          <p:cNvSpPr/>
          <p:nvPr/>
        </p:nvSpPr>
        <p:spPr>
          <a:xfrm>
            <a:off x="7864246" y="1375000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23">
            <a:extLst>
              <a:ext uri="{FF2B5EF4-FFF2-40B4-BE49-F238E27FC236}">
                <a16:creationId xmlns:a16="http://schemas.microsoft.com/office/drawing/2014/main" id="{86655449-73BD-4DA2-8BB8-B544144C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48" y="905752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31">
            <a:extLst>
              <a:ext uri="{FF2B5EF4-FFF2-40B4-BE49-F238E27FC236}">
                <a16:creationId xmlns:a16="http://schemas.microsoft.com/office/drawing/2014/main" id="{36210357-5063-4B01-B4CC-91B2298CC3F7}"/>
              </a:ext>
            </a:extLst>
          </p:cNvPr>
          <p:cNvSpPr/>
          <p:nvPr/>
        </p:nvSpPr>
        <p:spPr>
          <a:xfrm>
            <a:off x="7451227" y="906222"/>
            <a:ext cx="2149027" cy="15036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8593639" y="1486734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10.1.0.0/24</a:t>
            </a:r>
            <a:endParaRPr lang="ko-KR" altLang="en-US" sz="800" dirty="0"/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C4D6C756-F3F3-414D-908A-6D4BF98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75" y="1389343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30">
            <a:extLst>
              <a:ext uri="{FF2B5EF4-FFF2-40B4-BE49-F238E27FC236}">
                <a16:creationId xmlns:a16="http://schemas.microsoft.com/office/drawing/2014/main" id="{ECABD148-1FB4-4F81-8770-2577BC0369F1}"/>
              </a:ext>
            </a:extLst>
          </p:cNvPr>
          <p:cNvSpPr/>
          <p:nvPr/>
        </p:nvSpPr>
        <p:spPr>
          <a:xfrm>
            <a:off x="7684687" y="1140306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4" name="Graphic 62">
            <a:extLst>
              <a:ext uri="{FF2B5EF4-FFF2-40B4-BE49-F238E27FC236}">
                <a16:creationId xmlns:a16="http://schemas.microsoft.com/office/drawing/2014/main" id="{823C9C3F-8AB7-4F69-AB35-BA4054D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46" y="1602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8151817" y="2030175"/>
            <a:ext cx="9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i="0" u="none" strike="noStrike" dirty="0">
                <a:effectLst/>
              </a:rPr>
              <a:t>t4g.medium 2</a:t>
            </a:r>
            <a:r>
              <a:rPr lang="ko-KR" altLang="en-US" sz="800" b="1" i="0" u="none" strike="noStrike" dirty="0">
                <a:effectLst/>
              </a:rPr>
              <a:t>개</a:t>
            </a:r>
            <a:endParaRPr lang="en-US" altLang="ko-KR" sz="8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773837" y="1955217"/>
            <a:ext cx="154560" cy="10638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5199022" y="655148"/>
            <a:ext cx="6680198" cy="2063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5644" y="1299363"/>
            <a:ext cx="27891" cy="2232821"/>
          </a:xfrm>
          <a:prstGeom prst="bentConnector3">
            <a:avLst>
              <a:gd name="adj1" fmla="val 704396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6571EB7A-9F14-4CA3-801C-00BA57F19F94}"/>
              </a:ext>
            </a:extLst>
          </p:cNvPr>
          <p:cNvCxnSpPr>
            <a:cxnSpLocks/>
          </p:cNvCxnSpPr>
          <p:nvPr/>
        </p:nvCxnSpPr>
        <p:spPr>
          <a:xfrm>
            <a:off x="10388730" y="1740409"/>
            <a:ext cx="756839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>
            <a:off x="3721695" y="1627349"/>
            <a:ext cx="6174" cy="210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3"/>
            <a:endCxn id="580" idx="1"/>
          </p:cNvCxnSpPr>
          <p:nvPr/>
        </p:nvCxnSpPr>
        <p:spPr>
          <a:xfrm flipV="1">
            <a:off x="3962819" y="2064282"/>
            <a:ext cx="233108" cy="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0">
            <a:extLst>
              <a:ext uri="{FF2B5EF4-FFF2-40B4-BE49-F238E27FC236}">
                <a16:creationId xmlns:a16="http://schemas.microsoft.com/office/drawing/2014/main" id="{2C4FF124-3878-4F38-9842-4A09B42D6127}"/>
              </a:ext>
            </a:extLst>
          </p:cNvPr>
          <p:cNvSpPr/>
          <p:nvPr/>
        </p:nvSpPr>
        <p:spPr>
          <a:xfrm>
            <a:off x="9735235" y="1259777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2"/>
            <a:endCxn id="86" idx="0"/>
          </p:cNvCxnSpPr>
          <p:nvPr/>
        </p:nvCxnSpPr>
        <p:spPr>
          <a:xfrm>
            <a:off x="357671" y="808299"/>
            <a:ext cx="5713" cy="381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10">
            <a:extLst>
              <a:ext uri="{FF2B5EF4-FFF2-40B4-BE49-F238E27FC236}">
                <a16:creationId xmlns:a16="http://schemas.microsoft.com/office/drawing/2014/main" id="{8F33B9AE-74EA-433B-B3CB-1CE0F5A780CD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563764" y="1389343"/>
            <a:ext cx="995607" cy="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27" y="1830260"/>
            <a:ext cx="468044" cy="4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35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863920" y="1389343"/>
            <a:ext cx="76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  <a:endCxn id="142" idx="1"/>
          </p:cNvCxnSpPr>
          <p:nvPr/>
        </p:nvCxnSpPr>
        <p:spPr>
          <a:xfrm>
            <a:off x="3066349" y="1406957"/>
            <a:ext cx="43495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5438118" y="978090"/>
            <a:ext cx="1812827" cy="1391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54" y="645383"/>
            <a:ext cx="267368" cy="2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2" name="Rectangle 12">
            <a:extLst>
              <a:ext uri="{FF2B5EF4-FFF2-40B4-BE49-F238E27FC236}">
                <a16:creationId xmlns:a16="http://schemas.microsoft.com/office/drawing/2014/main" id="{9C9AC13B-54EB-4FB0-A097-0ED32D122BEC}"/>
              </a:ext>
            </a:extLst>
          </p:cNvPr>
          <p:cNvSpPr/>
          <p:nvPr/>
        </p:nvSpPr>
        <p:spPr>
          <a:xfrm>
            <a:off x="7609028" y="998350"/>
            <a:ext cx="1849787" cy="13734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3" name="Graphic 18">
            <a:extLst>
              <a:ext uri="{FF2B5EF4-FFF2-40B4-BE49-F238E27FC236}">
                <a16:creationId xmlns:a16="http://schemas.microsoft.com/office/drawing/2014/main" id="{A0617453-0F85-4A39-801D-DB953F6D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67" y="667367"/>
            <a:ext cx="241875" cy="2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4738414" y="3140983"/>
            <a:ext cx="1994405" cy="12262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" y="3194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  <a:endCxn id="120" idx="0"/>
          </p:cNvCxnSpPr>
          <p:nvPr/>
        </p:nvCxnSpPr>
        <p:spPr>
          <a:xfrm>
            <a:off x="384246" y="2822964"/>
            <a:ext cx="4908" cy="371086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60" y="2885718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624104" y="2868450"/>
            <a:ext cx="2036631" cy="5605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9852042" y="2032735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912" y="3372387"/>
            <a:ext cx="327965" cy="3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554" y="3717024"/>
            <a:ext cx="925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3" y="3249429"/>
            <a:ext cx="317809" cy="31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40" y="3574982"/>
            <a:ext cx="9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365" y="4131790"/>
            <a:ext cx="12439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67" y="3576877"/>
            <a:ext cx="1339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13" y="3932466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402" y="4323960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869" y="1550235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7">
            <a:extLst>
              <a:ext uri="{FF2B5EF4-FFF2-40B4-BE49-F238E27FC236}">
                <a16:creationId xmlns:a16="http://schemas.microsoft.com/office/drawing/2014/main" id="{8000EA4D-E31B-4A25-A84C-776C94C89F8A}"/>
              </a:ext>
            </a:extLst>
          </p:cNvPr>
          <p:cNvSpPr/>
          <p:nvPr/>
        </p:nvSpPr>
        <p:spPr>
          <a:xfrm>
            <a:off x="10802188" y="1028334"/>
            <a:ext cx="109509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BF7D8EA5-5A35-4547-B00F-B6FF7CB51126}"/>
              </a:ext>
            </a:extLst>
          </p:cNvPr>
          <p:cNvSpPr/>
          <p:nvPr/>
        </p:nvSpPr>
        <p:spPr>
          <a:xfrm>
            <a:off x="10882463" y="1251926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4" name="Graphic 53">
            <a:extLst>
              <a:ext uri="{FF2B5EF4-FFF2-40B4-BE49-F238E27FC236}">
                <a16:creationId xmlns:a16="http://schemas.microsoft.com/office/drawing/2014/main" id="{BBB9C9AE-8EAB-43E4-98EC-290FC4E2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97" y="1542384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49046" y="3525388"/>
            <a:ext cx="7191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">
            <a:extLst>
              <a:ext uri="{FF2B5EF4-FFF2-40B4-BE49-F238E27FC236}">
                <a16:creationId xmlns:a16="http://schemas.microsoft.com/office/drawing/2014/main" id="{0F6516D1-6E3F-4930-BC05-2FD7736F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950" y="2978396"/>
            <a:ext cx="765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7515468" y="3808438"/>
            <a:ext cx="257936" cy="5059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7468211" y="3118307"/>
            <a:ext cx="858446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283287B9-9BB9-44EA-824E-3335240E63E5}"/>
              </a:ext>
            </a:extLst>
          </p:cNvPr>
          <p:cNvSpPr/>
          <p:nvPr/>
        </p:nvSpPr>
        <p:spPr>
          <a:xfrm>
            <a:off x="9514778" y="3684800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5033FCC-EDD0-4225-8D8A-B1DE71A6D52E}"/>
              </a:ext>
            </a:extLst>
          </p:cNvPr>
          <p:cNvCxnSpPr>
            <a:cxnSpLocks/>
            <a:stCxn id="211" idx="3"/>
            <a:endCxn id="152" idx="0"/>
          </p:cNvCxnSpPr>
          <p:nvPr/>
        </p:nvCxnSpPr>
        <p:spPr>
          <a:xfrm>
            <a:off x="3661151" y="2868450"/>
            <a:ext cx="6280588" cy="81635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99" y="4190404"/>
            <a:ext cx="317277" cy="31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393" y="4484049"/>
            <a:ext cx="88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1AF77802-4F0C-470C-A2DB-B95F23D138AA}"/>
              </a:ext>
            </a:extLst>
          </p:cNvPr>
          <p:cNvCxnSpPr>
            <a:cxnSpLocks/>
            <a:stCxn id="211" idx="3"/>
            <a:endCxn id="143" idx="0"/>
          </p:cNvCxnSpPr>
          <p:nvPr/>
        </p:nvCxnSpPr>
        <p:spPr>
          <a:xfrm>
            <a:off x="3661151" y="2868450"/>
            <a:ext cx="4236283" cy="24985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" y="4509086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80" y="4207647"/>
            <a:ext cx="318245" cy="3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0DA7D24B-B98F-4E5D-B69F-1DE5F7CEEA56}"/>
              </a:ext>
            </a:extLst>
          </p:cNvPr>
          <p:cNvCxnSpPr>
            <a:cxnSpLocks/>
            <a:stCxn id="174" idx="1"/>
            <a:endCxn id="212" idx="3"/>
          </p:cNvCxnSpPr>
          <p:nvPr/>
        </p:nvCxnSpPr>
        <p:spPr>
          <a:xfrm rot="10800000" flipV="1">
            <a:off x="1078445" y="4349043"/>
            <a:ext cx="6154354" cy="327556"/>
          </a:xfrm>
          <a:prstGeom prst="bentConnector3">
            <a:avLst>
              <a:gd name="adj1" fmla="val 5154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384" y="4453311"/>
            <a:ext cx="477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61" y="4844113"/>
            <a:ext cx="7858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A83C2569-1917-40B4-81B3-22B508ABC205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>
            <a:off x="8326657" y="3525388"/>
            <a:ext cx="1188121" cy="586497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3160943" y="3209400"/>
            <a:ext cx="0" cy="3566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E423B447-8E66-485A-950F-293B92F8FDC9}"/>
              </a:ext>
            </a:extLst>
          </p:cNvPr>
          <p:cNvCxnSpPr>
            <a:cxnSpLocks/>
            <a:stCxn id="93" idx="1"/>
            <a:endCxn id="219" idx="2"/>
          </p:cNvCxnSpPr>
          <p:nvPr/>
        </p:nvCxnSpPr>
        <p:spPr>
          <a:xfrm rot="10800000" flipV="1">
            <a:off x="3589470" y="3824746"/>
            <a:ext cx="3847085" cy="676534"/>
          </a:xfrm>
          <a:prstGeom prst="bentConnector4">
            <a:avLst>
              <a:gd name="adj1" fmla="val 13638"/>
              <a:gd name="adj2" fmla="val 125133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35">
            <a:extLst>
              <a:ext uri="{FF2B5EF4-FFF2-40B4-BE49-F238E27FC236}">
                <a16:creationId xmlns:a16="http://schemas.microsoft.com/office/drawing/2014/main" id="{AAB6404F-4BDD-4CE1-ABD6-9C4A899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404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20">
            <a:extLst>
              <a:ext uri="{FF2B5EF4-FFF2-40B4-BE49-F238E27FC236}">
                <a16:creationId xmlns:a16="http://schemas.microsoft.com/office/drawing/2014/main" id="{E0CA2AE4-B3DE-40A5-B5AB-7ABC2327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177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1618004" y="5225642"/>
            <a:ext cx="8153449" cy="123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04" y="4995352"/>
            <a:ext cx="262393" cy="2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1262996" y="5011923"/>
            <a:ext cx="8806791" cy="1565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36887" y="5235397"/>
            <a:ext cx="328823" cy="262394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613718" y="5558315"/>
            <a:ext cx="314767" cy="280178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7610924" y="5574637"/>
            <a:ext cx="1935003" cy="68354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7862897" y="5574637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973202" y="5618991"/>
            <a:ext cx="298021" cy="279775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8739755" y="6042741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Server</a:t>
            </a:r>
            <a:endParaRPr lang="ko-KR" altLang="en-US" sz="8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879591" y="5780637"/>
            <a:ext cx="355622" cy="292292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052015" y="5816494"/>
            <a:ext cx="329637" cy="26296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7859642" y="6042741"/>
            <a:ext cx="789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Storage</a:t>
            </a:r>
            <a:endParaRPr lang="ko-KR" altLang="en-US" sz="8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216" t="16433" r="23464" b="32244"/>
          <a:stretch/>
        </p:blipFill>
        <p:spPr>
          <a:xfrm>
            <a:off x="6640274" y="5688811"/>
            <a:ext cx="204327" cy="22934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6402185" y="5997529"/>
            <a:ext cx="80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</a:t>
            </a:r>
            <a:r>
              <a:rPr lang="ko-KR" altLang="en-US" sz="8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236477" y="5618359"/>
            <a:ext cx="313759" cy="28040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3982834" y="5922087"/>
            <a:ext cx="92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Log Analysis</a:t>
            </a:r>
          </a:p>
          <a:p>
            <a:pPr algn="ctr"/>
            <a:r>
              <a:rPr lang="en-US" altLang="ko-KR" sz="800" dirty="0"/>
              <a:t>workspace</a:t>
            </a:r>
            <a:endParaRPr lang="ko-KR" altLang="en-US" sz="8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2271223" y="5758879"/>
            <a:ext cx="774111" cy="12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16DF274-483C-4478-8C1B-A408258B046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79" y="5397873"/>
            <a:ext cx="504895" cy="600159"/>
          </a:xfrm>
          <a:prstGeom prst="rect">
            <a:avLst/>
          </a:prstGeom>
        </p:spPr>
      </p:pic>
      <p:pic>
        <p:nvPicPr>
          <p:cNvPr id="198" name="Graphic 8">
            <a:extLst>
              <a:ext uri="{FF2B5EF4-FFF2-40B4-BE49-F238E27FC236}">
                <a16:creationId xmlns:a16="http://schemas.microsoft.com/office/drawing/2014/main" id="{5B2D702A-AC22-4E88-A0D4-4E335D47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32" y="3961793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9">
            <a:extLst>
              <a:ext uri="{FF2B5EF4-FFF2-40B4-BE49-F238E27FC236}">
                <a16:creationId xmlns:a16="http://schemas.microsoft.com/office/drawing/2014/main" id="{C6007E10-114D-4D5B-A294-4F5DEB24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3796" y="4323463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00" name="Rectangle 30">
            <a:extLst>
              <a:ext uri="{FF2B5EF4-FFF2-40B4-BE49-F238E27FC236}">
                <a16:creationId xmlns:a16="http://schemas.microsoft.com/office/drawing/2014/main" id="{D5480208-62BE-4555-A094-EB6D1C31A56F}"/>
              </a:ext>
            </a:extLst>
          </p:cNvPr>
          <p:cNvSpPr/>
          <p:nvPr/>
        </p:nvSpPr>
        <p:spPr>
          <a:xfrm>
            <a:off x="10618683" y="3684738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9BD0C1DA-33B5-4D30-BAFB-315149CFAF4C}"/>
              </a:ext>
            </a:extLst>
          </p:cNvPr>
          <p:cNvCxnSpPr>
            <a:cxnSpLocks/>
            <a:stCxn id="211" idx="3"/>
            <a:endCxn id="200" idx="0"/>
          </p:cNvCxnSpPr>
          <p:nvPr/>
        </p:nvCxnSpPr>
        <p:spPr>
          <a:xfrm>
            <a:off x="3661151" y="2868450"/>
            <a:ext cx="7384493" cy="81628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CE2223BA-C2A6-44D7-9A5E-A521E829D9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0821" y="2950231"/>
            <a:ext cx="1465405" cy="3428893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0">
            <a:extLst>
              <a:ext uri="{FF2B5EF4-FFF2-40B4-BE49-F238E27FC236}">
                <a16:creationId xmlns:a16="http://schemas.microsoft.com/office/drawing/2014/main" id="{CA345C1D-FC1D-48F7-BDEA-D030CB769A2C}"/>
              </a:ext>
            </a:extLst>
          </p:cNvPr>
          <p:cNvCxnSpPr>
            <a:cxnSpLocks/>
          </p:cNvCxnSpPr>
          <p:nvPr/>
        </p:nvCxnSpPr>
        <p:spPr>
          <a:xfrm>
            <a:off x="11231185" y="2446360"/>
            <a:ext cx="0" cy="12363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5" y="5680882"/>
            <a:ext cx="249743" cy="302467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432" y="6002393"/>
            <a:ext cx="924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</p:txBody>
      </p:sp>
      <p:cxnSp>
        <p:nvCxnSpPr>
          <p:cNvPr id="266" name="꺾인 연결선 62">
            <a:extLst>
              <a:ext uri="{FF2B5EF4-FFF2-40B4-BE49-F238E27FC236}">
                <a16:creationId xmlns:a16="http://schemas.microsoft.com/office/drawing/2014/main" id="{C5C0D4C5-328E-4565-9596-F11D1E312D31}"/>
              </a:ext>
            </a:extLst>
          </p:cNvPr>
          <p:cNvCxnSpPr>
            <a:cxnSpLocks/>
            <a:stCxn id="120" idx="2"/>
            <a:endCxn id="170" idx="1"/>
          </p:cNvCxnSpPr>
          <p:nvPr/>
        </p:nvCxnSpPr>
        <p:spPr>
          <a:xfrm rot="16200000" flipH="1">
            <a:off x="133714" y="3919390"/>
            <a:ext cx="2094929" cy="158404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34" y="5613792"/>
            <a:ext cx="253144" cy="292698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2762832" y="5899870"/>
            <a:ext cx="9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Security </a:t>
            </a:r>
          </a:p>
          <a:p>
            <a:r>
              <a:rPr lang="en-US" altLang="ko-KR" sz="800" dirty="0"/>
              <a:t>     Center </a:t>
            </a:r>
            <a:endParaRPr lang="ko-KR" altLang="en-US" sz="8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 flipV="1">
            <a:off x="3298478" y="5758563"/>
            <a:ext cx="937999" cy="1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62">
            <a:extLst>
              <a:ext uri="{FF2B5EF4-FFF2-40B4-BE49-F238E27FC236}">
                <a16:creationId xmlns:a16="http://schemas.microsoft.com/office/drawing/2014/main" id="{B03FA104-FE79-4AE8-854A-DB8740D4947F}"/>
              </a:ext>
            </a:extLst>
          </p:cNvPr>
          <p:cNvCxnSpPr>
            <a:cxnSpLocks/>
            <a:stCxn id="170" idx="0"/>
            <a:endCxn id="303" idx="0"/>
          </p:cNvCxnSpPr>
          <p:nvPr/>
        </p:nvCxnSpPr>
        <p:spPr>
          <a:xfrm rot="5400000" flipH="1" flipV="1">
            <a:off x="4230404" y="3451634"/>
            <a:ext cx="59167" cy="4275548"/>
          </a:xfrm>
          <a:prstGeom prst="bentConnector3">
            <a:avLst>
              <a:gd name="adj1" fmla="val 37292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8">
            <a:extLst>
              <a:ext uri="{FF2B5EF4-FFF2-40B4-BE49-F238E27FC236}">
                <a16:creationId xmlns:a16="http://schemas.microsoft.com/office/drawing/2014/main" id="{9FA6B4E1-5F5B-48C4-B46F-F30B5FDEDB7C}"/>
              </a:ext>
            </a:extLst>
          </p:cNvPr>
          <p:cNvSpPr/>
          <p:nvPr/>
        </p:nvSpPr>
        <p:spPr>
          <a:xfrm>
            <a:off x="5629827" y="5559824"/>
            <a:ext cx="1535868" cy="7068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꺾인 연결선 62">
            <a:extLst>
              <a:ext uri="{FF2B5EF4-FFF2-40B4-BE49-F238E27FC236}">
                <a16:creationId xmlns:a16="http://schemas.microsoft.com/office/drawing/2014/main" id="{0EBAB6EF-215F-4B9B-A341-1602E584784A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5400000" flipH="1" flipV="1">
            <a:off x="3257469" y="4483103"/>
            <a:ext cx="632" cy="2271144"/>
          </a:xfrm>
          <a:prstGeom prst="bentConnector3">
            <a:avLst>
              <a:gd name="adj1" fmla="val 3627088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62">
            <a:extLst>
              <a:ext uri="{FF2B5EF4-FFF2-40B4-BE49-F238E27FC236}">
                <a16:creationId xmlns:a16="http://schemas.microsoft.com/office/drawing/2014/main" id="{5F5A3280-3465-4AC8-9D92-5D11BC9FEEA9}"/>
              </a:ext>
            </a:extLst>
          </p:cNvPr>
          <p:cNvCxnSpPr>
            <a:cxnSpLocks/>
            <a:stCxn id="378" idx="2"/>
            <a:endCxn id="283" idx="2"/>
          </p:cNvCxnSpPr>
          <p:nvPr/>
        </p:nvCxnSpPr>
        <p:spPr>
          <a:xfrm rot="5400000" flipH="1">
            <a:off x="7259223" y="2221495"/>
            <a:ext cx="59560" cy="8093418"/>
          </a:xfrm>
          <a:prstGeom prst="bentConnector3">
            <a:avLst>
              <a:gd name="adj1" fmla="val -721854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 flipV="1">
            <a:off x="4550236" y="5758563"/>
            <a:ext cx="1009715" cy="4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0E8423D-93F2-4CE3-8907-5DFE82309207}"/>
              </a:ext>
            </a:extLst>
          </p:cNvPr>
          <p:cNvSpPr txBox="1"/>
          <p:nvPr/>
        </p:nvSpPr>
        <p:spPr>
          <a:xfrm>
            <a:off x="10705490" y="5959430"/>
            <a:ext cx="126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(Optional)</a:t>
            </a:r>
          </a:p>
          <a:p>
            <a:pPr algn="ctr"/>
            <a:r>
              <a:rPr lang="en-US" altLang="ko-KR" sz="800" dirty="0"/>
              <a:t>Collector proxy(VPN)</a:t>
            </a:r>
            <a:endParaRPr lang="ko-KR" altLang="en-US" sz="800" dirty="0"/>
          </a:p>
        </p:txBody>
      </p: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01" y="350370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96" name="TextBox 39">
            <a:extLst>
              <a:ext uri="{FF2B5EF4-FFF2-40B4-BE49-F238E27FC236}">
                <a16:creationId xmlns:a16="http://schemas.microsoft.com/office/drawing/2014/main" id="{D5078396-6F42-4020-A8D4-33316C2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57" y="458905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F10DCBB4-5832-44D1-971E-F7E9A5D13F26}"/>
              </a:ext>
            </a:extLst>
          </p:cNvPr>
          <p:cNvCxnSpPr>
            <a:cxnSpLocks/>
            <a:stCxn id="167" idx="1"/>
            <a:endCxn id="303" idx="3"/>
          </p:cNvCxnSpPr>
          <p:nvPr/>
        </p:nvCxnSpPr>
        <p:spPr>
          <a:xfrm flipH="1" flipV="1">
            <a:off x="7165695" y="5913271"/>
            <a:ext cx="445229" cy="31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62">
            <a:extLst>
              <a:ext uri="{FF2B5EF4-FFF2-40B4-BE49-F238E27FC236}">
                <a16:creationId xmlns:a16="http://schemas.microsoft.com/office/drawing/2014/main" id="{4618F658-8549-4AA6-BE6A-492F6F794646}"/>
              </a:ext>
            </a:extLst>
          </p:cNvPr>
          <p:cNvCxnSpPr>
            <a:cxnSpLocks/>
            <a:stCxn id="170" idx="0"/>
            <a:endCxn id="168" idx="0"/>
          </p:cNvCxnSpPr>
          <p:nvPr/>
        </p:nvCxnSpPr>
        <p:spPr>
          <a:xfrm rot="5400000" flipH="1" flipV="1">
            <a:off x="5224551" y="2472299"/>
            <a:ext cx="44354" cy="6249031"/>
          </a:xfrm>
          <a:prstGeom prst="bentConnector3">
            <a:avLst>
              <a:gd name="adj1" fmla="val 52082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7463" y="676275"/>
            <a:ext cx="96849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</a:t>
            </a:r>
            <a:r>
              <a:rPr lang="ko-KR" altLang="en-US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함수</a:t>
            </a:r>
            <a:r>
              <a:rPr lang="en-US" altLang="ko-KR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S3</a:t>
            </a:r>
            <a:r>
              <a:rPr lang="ko-KR" altLang="en-US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의 </a:t>
            </a:r>
            <a:r>
              <a:rPr lang="ko-KR" altLang="en-US" sz="60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버킷에</a:t>
            </a:r>
            <a:r>
              <a:rPr lang="ko-KR" altLang="en-US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원하는 파일 생성 및 수정 </a:t>
            </a:r>
            <a:endParaRPr lang="en-US" altLang="ko-KR" sz="60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8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520788"/>
            <a:ext cx="68199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5" y="1628800"/>
            <a:ext cx="11749243" cy="1491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5" y="3969060"/>
            <a:ext cx="11685802" cy="14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" y="332656"/>
            <a:ext cx="11616151" cy="20996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5" y="2508308"/>
            <a:ext cx="6246766" cy="4233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2064" y="2852936"/>
            <a:ext cx="501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파일이름</a:t>
            </a:r>
            <a:r>
              <a:rPr lang="en-US" altLang="ko-KR" dirty="0" smtClean="0"/>
              <a:t>: 2021-05-08 06_04_51.json</a:t>
            </a:r>
          </a:p>
          <a:p>
            <a:r>
              <a:rPr lang="ko-KR" altLang="en-US" dirty="0" err="1" smtClean="0"/>
              <a:t>버킷이름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beom</a:t>
            </a:r>
            <a:r>
              <a:rPr lang="en-US" altLang="ko-KR" dirty="0" smtClean="0"/>
              <a:t>-log-save-txt</a:t>
            </a:r>
          </a:p>
          <a:p>
            <a:r>
              <a:rPr lang="ko-KR" altLang="en-US" dirty="0" smtClean="0"/>
              <a:t>저장할 파일 내용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file_content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 </a:t>
            </a:r>
            <a:r>
              <a:rPr lang="ko-KR" altLang="en-US" dirty="0" err="1" smtClean="0"/>
              <a:t>스샷과</a:t>
            </a:r>
            <a:r>
              <a:rPr lang="ko-KR" altLang="en-US" dirty="0" smtClean="0"/>
              <a:t> 결과 확인 </a:t>
            </a:r>
            <a:r>
              <a:rPr lang="ko-KR" altLang="en-US" dirty="0" err="1" smtClean="0"/>
              <a:t>스샷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3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24844"/>
            <a:ext cx="5291733" cy="1143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08068" y="1844824"/>
            <a:ext cx="5016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</a:t>
            </a:r>
            <a:r>
              <a:rPr lang="en-US" altLang="ko-KR" dirty="0" smtClean="0"/>
              <a:t>(destination)</a:t>
            </a:r>
            <a:r>
              <a:rPr lang="ko-KR" altLang="en-US" dirty="0" smtClean="0"/>
              <a:t> 람다인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람다에게</a:t>
            </a:r>
            <a:r>
              <a:rPr lang="ko-KR" altLang="en-US" dirty="0" smtClean="0"/>
              <a:t> 넘겨주는 데이터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en-US" altLang="ko-KR" dirty="0" smtClean="0"/>
              <a:t>eturn</a:t>
            </a:r>
            <a:r>
              <a:rPr lang="ko-KR" altLang="en-US" dirty="0" smtClean="0"/>
              <a:t>으로 넘길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넘긴다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8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1" y="2955073"/>
            <a:ext cx="11737467" cy="38131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21" y="547686"/>
            <a:ext cx="7674252" cy="24073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921" y="78059"/>
            <a:ext cx="784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두개는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 </a:t>
            </a:r>
            <a:r>
              <a:rPr lang="ko-KR" altLang="en-US" dirty="0" err="1" smtClean="0"/>
              <a:t>스샷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2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팀 소개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47428" y="5085288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김한진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57" y="1503450"/>
            <a:ext cx="3006837" cy="30068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72274"/>
            <a:ext cx="2832268" cy="34691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47" y="1409886"/>
            <a:ext cx="3193964" cy="3193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776" y="1149493"/>
            <a:ext cx="2619375" cy="3714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3967407" y="5101357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공경선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7192261" y="5080336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금소영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206395" y="5080335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김범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7463" y="676275"/>
            <a:ext cx="120231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</a:t>
            </a:r>
            <a:r>
              <a:rPr lang="ko-KR" altLang="en-US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함수</a:t>
            </a:r>
            <a:r>
              <a:rPr lang="en-US" altLang="ko-KR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endParaRPr lang="en-US" altLang="ko-KR" sz="72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전달받은 데이터를 포함한</a:t>
            </a:r>
            <a:endParaRPr lang="en-US" altLang="ko-KR" sz="60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원하는 제목과 내용의 이메일 전송</a:t>
            </a:r>
            <a:endParaRPr lang="en-US" altLang="ko-KR" sz="60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83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772816"/>
            <a:ext cx="8620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56" y="2024844"/>
            <a:ext cx="7674252" cy="24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76225"/>
            <a:ext cx="111537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20788"/>
            <a:ext cx="10953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7" y="1594022"/>
            <a:ext cx="11846237" cy="43866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8" y="1091226"/>
            <a:ext cx="4576248" cy="3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0187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향후 프로젝트 예정 사항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2387588" y="980728"/>
            <a:ext cx="7632848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향후 프로젝트 진행 예정 사항들</a:t>
            </a:r>
            <a:endParaRPr lang="en-US" altLang="ko-KR" sz="72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구축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+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공격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+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시큐어코딩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+ 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2387588" y="980728"/>
            <a:ext cx="7632848" cy="154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느낀 점</a:t>
            </a:r>
            <a:endParaRPr lang="en-US" altLang="ko-KR" sz="72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78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DE8EB0-1FFB-4DFD-AE60-8A148771A428}"/>
              </a:ext>
            </a:extLst>
          </p:cNvPr>
          <p:cNvSpPr txBox="1"/>
          <p:nvPr/>
        </p:nvSpPr>
        <p:spPr>
          <a:xfrm>
            <a:off x="4475820" y="2276872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Q &amp; A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4826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팀 소개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559495" y="5084173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김동관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417318" y="5080335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서용석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444372" y="5080335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최병섭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6" y="1454214"/>
            <a:ext cx="4143375" cy="2857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500" y="872715"/>
            <a:ext cx="2827773" cy="4024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329" y="1318611"/>
            <a:ext cx="4804299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47428" y="5011681"/>
            <a:ext cx="1073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과거 금융권 회사들은 기존 인터넷 서비스를 제공할 때 기관 내에 자체 서버를 두고 데이터를 관리함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하지만 현재 많은 금융권 회사들이 기존 시스템과 다르게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시스템으로 변경하고 있기 때문에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금융권으로 가상 회사를 설립 후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멤버십 서비스를 구축한 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이벤트 탐지 및 모니터링 시스템을 클라우드 서비스를 활용하여 자체적으로 구축한다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0313" y="2073263"/>
            <a:ext cx="10730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프로젝트 주제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SIEM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36" y="2894456"/>
            <a:ext cx="4705499" cy="19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2168860"/>
            <a:ext cx="1044779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시스템 중 고객 데이터를 중심으로 멤버십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마이그레이션하고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저축은행은 이 서비스에 대한 이벤트 탐지 및 모니터링을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활용하여 구축하고자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데이터에 대한 국내 법과 보안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정책을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책정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2. AWS 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리전을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통해 데이터베이스와 웹사이트에 대한 가용성 영역을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확보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활용하여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 서비스 운영을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환경에서는 이벤트 탐지 및 모니터링을 할 수 있도록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구축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개발팀을 위한 개발환경 및 테스트 환경과 서버 배포 시스템을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구축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주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월 단위로 감사 일지를 자동적으로 생성하는 기능을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자동화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데이터베이스에 대한 공격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성능 보고서 생성 자동화와 이를 관리자에게 메일을 전송하는 기능을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자동화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6576"/>
            <a:ext cx="104477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1600" b="0" i="0" dirty="0" smtClean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고객 서비스인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멤버쉽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환경으로 구축하여 시스템을 이전하려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퍼블릭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사용하여 가용성 영역을 확장시키고 웹 사이트와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의 동기화 및 백업 전략과 재해복구 전략을 세운다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데이터는 개인정보이자 중요정보이기 때문에 국내 법과 감사 정책 등을 갖추고 데이터 센터의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동기화 시킨다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동기화 과정에 있어서도 보안과 감사 정책을 수립함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이벤트가 발생하면 주기적으로 감사 보고서를 생성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이상 탐지가 있을 경우 자동 조치 후 보고서를 생성하여 관리자에게 메일을 보낸다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6576"/>
            <a:ext cx="104477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구축을 통하여 기반기술 인프라의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위험 진단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기능을 통하여 보안 기술의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AWS(70%) + Azure(30%).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언어를 이용한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Secure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Coding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작성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Lambda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시스템에 코드 적용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Cloud Watch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모니터링하고 시스템 로그를 수집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자동 배포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576" y="4896809"/>
            <a:ext cx="1694395" cy="1694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064" y="5063993"/>
            <a:ext cx="2709273" cy="15239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964" y="4810954"/>
            <a:ext cx="3132348" cy="17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 효과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39985"/>
            <a:ext cx="104477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클라우드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 측면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상품을 활용하여 고가의 보안장비를 구매할 필요없이 보안장치를 구축할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 환경으로 마이그레이션 함으로써 부하가 많이 생기는 날짜와 시간에 자동적으로 가상 서버를 늘려 부하를 분산시키고 서비스의 중단없이 효과적으로 운영할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환경의 표준화가 잘 이루어져 있어 외부의 다른 회사 장비들과 연동하거나 오픈 소스를 활용하기가 편하다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플랫폼은 종속성을 배제한 규격의 통일화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신기술 적용이 가능한 표준 환경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IT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운영 표준화 및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SLA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기반 마련이 가능한 표준 오픈 환경 아키텍처를 지향한다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인프라 내에서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개발 환경을 구축하여 개발팀이 개발 및 테스트가 완료되면 실제 서버로 배포까지 편리하게 적용 시킬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환경의 장점들을 활용하여 이벤트 탐지 분석 대응 시스템을 사용한다면 기업에서는 기존의 이벤트 탐지 분석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대응의 보안보다 더 효율적인 서비스를 받을 수 있을 것이라 기대함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도입을 통해 자연재해 및 서버의 비정상적인 사용 불가 등과 같은 상황에 대해 유연하게 대처할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보안적 측면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365/24/7 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실시간 감시 및 대응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시나리오 기반의 자동화된 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Rule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에 의한 정확한 상황 분석이 가능하다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모든 이벤트와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알람에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대해 지속적인 모니터링과 자동화를 통하여 실시간으로 대응할 수 있게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84944"/>
              </p:ext>
            </p:extLst>
          </p:nvPr>
        </p:nvGraphicFramePr>
        <p:xfrm>
          <a:off x="1055440" y="668810"/>
          <a:ext cx="9922631" cy="58715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99412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527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김한진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 설계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공경선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보안 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인프라 구축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금소영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구축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김동관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김범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 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064869637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서용석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592851301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최병섭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24565606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7831</TotalTime>
  <Words>2035</Words>
  <Application>Microsoft Office PowerPoint</Application>
  <PresentationFormat>와이드스크린</PresentationFormat>
  <Paragraphs>372</Paragraphs>
  <Slides>28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Amazon Ember</vt:lpstr>
      <vt:lpstr>-apple-system</vt:lpstr>
      <vt:lpstr>맑은 고딕</vt:lpstr>
      <vt:lpstr>휴먼둥근헤드라인</vt:lpstr>
      <vt:lpstr>Arial</vt:lpstr>
      <vt:lpstr>Arial Black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skinfosec</cp:lastModifiedBy>
  <cp:revision>266</cp:revision>
  <dcterms:created xsi:type="dcterms:W3CDTF">2014-04-29T00:37:20Z</dcterms:created>
  <dcterms:modified xsi:type="dcterms:W3CDTF">2021-05-16T18:56:35Z</dcterms:modified>
</cp:coreProperties>
</file>