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320" r:id="rId3"/>
    <p:sldId id="321" r:id="rId4"/>
    <p:sldId id="296" r:id="rId5"/>
    <p:sldId id="297" r:id="rId6"/>
    <p:sldId id="298" r:id="rId7"/>
    <p:sldId id="336" r:id="rId8"/>
    <p:sldId id="295" r:id="rId9"/>
    <p:sldId id="300" r:id="rId10"/>
    <p:sldId id="287" r:id="rId11"/>
    <p:sldId id="288" r:id="rId12"/>
    <p:sldId id="306" r:id="rId13"/>
    <p:sldId id="304" r:id="rId14"/>
    <p:sldId id="348" r:id="rId15"/>
    <p:sldId id="346" r:id="rId16"/>
    <p:sldId id="347" r:id="rId17"/>
    <p:sldId id="344" r:id="rId18"/>
    <p:sldId id="334" r:id="rId19"/>
    <p:sldId id="337" r:id="rId20"/>
    <p:sldId id="317" r:id="rId21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445569"/>
    <a:srgbClr val="F2F2F2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4113" autoAdjust="0"/>
  </p:normalViewPr>
  <p:slideViewPr>
    <p:cSldViewPr>
      <p:cViewPr varScale="1">
        <p:scale>
          <a:sx n="73" d="100"/>
          <a:sy n="73" d="100"/>
        </p:scale>
        <p:origin x="946" y="101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2021-05-21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클라우드</a:t>
            </a:r>
            <a:r>
              <a:rPr lang="ko-KR" altLang="en-US" dirty="0"/>
              <a:t> 기반</a:t>
            </a:r>
            <a:r>
              <a:rPr lang="en-US" altLang="ko-KR" baseline="0" dirty="0"/>
              <a:t> SIEM</a:t>
            </a:r>
            <a:r>
              <a:rPr lang="ko-KR" altLang="en-US" baseline="0" dirty="0"/>
              <a:t>에 대한 </a:t>
            </a:r>
            <a:r>
              <a:rPr lang="en-US" altLang="ko-KR" baseline="0" dirty="0"/>
              <a:t>3</a:t>
            </a:r>
            <a:r>
              <a:rPr lang="ko-KR" altLang="en-US" baseline="0" dirty="0"/>
              <a:t>조 </a:t>
            </a:r>
            <a:r>
              <a:rPr lang="ko-KR" altLang="en-US" dirty="0" err="1"/>
              <a:t>이벤트샵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</a:t>
            </a:r>
            <a:r>
              <a:rPr lang="ko-KR" altLang="en-US" baseline="0" dirty="0"/>
              <a:t> 저희가 구성한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아키텍처에 대하여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26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아키텍처 설계도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설명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5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하고자 하는 것</a:t>
            </a:r>
            <a:endParaRPr lang="en-US" altLang="ko-KR" dirty="0"/>
          </a:p>
          <a:p>
            <a:r>
              <a:rPr lang="en-US" altLang="ko-KR" dirty="0"/>
              <a:t>0)  S3</a:t>
            </a:r>
            <a:r>
              <a:rPr lang="ko-KR" altLang="en-US" dirty="0"/>
              <a:t>를 트리거로 사용한 이유는 트리거를 발동시키기 간편해서 사용</a:t>
            </a:r>
            <a:r>
              <a:rPr lang="en-US" altLang="ko-KR" dirty="0"/>
              <a:t>(</a:t>
            </a:r>
            <a:r>
              <a:rPr lang="ko-KR" altLang="en-US" dirty="0" err="1"/>
              <a:t>발동조건</a:t>
            </a:r>
            <a:r>
              <a:rPr lang="en-US" altLang="ko-KR" dirty="0"/>
              <a:t>:S3</a:t>
            </a:r>
            <a:r>
              <a:rPr lang="ko-KR" altLang="en-US" dirty="0" err="1"/>
              <a:t>버킷에</a:t>
            </a:r>
            <a:r>
              <a:rPr lang="ko-KR" altLang="en-US" dirty="0"/>
              <a:t> 대한 모든 수정 활동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S3</a:t>
            </a:r>
            <a:r>
              <a:rPr lang="ko-KR" altLang="en-US" dirty="0"/>
              <a:t>에 원하는 데이터를 저장하는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람다로부터</a:t>
            </a:r>
            <a:r>
              <a:rPr lang="ko-KR" altLang="en-US" dirty="0"/>
              <a:t> 원하는 데이터를  송수신 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 err="1"/>
              <a:t>Sns</a:t>
            </a:r>
            <a:r>
              <a:rPr lang="ko-KR" altLang="en-US" dirty="0"/>
              <a:t>로 전달 받은 데이터를 포함한 내용을 이메일로 보내는 기능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구현 디자인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</a:p>
          <a:p>
            <a:pPr marL="0" indent="0">
              <a:buNone/>
            </a:pPr>
            <a:r>
              <a:rPr lang="ko-KR" altLang="en-US" baseline="0" dirty="0"/>
              <a:t>트리거 발동</a:t>
            </a:r>
            <a:r>
              <a:rPr lang="en-US" altLang="ko-KR" baseline="0" dirty="0"/>
              <a:t>(S3 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안의 파일 수정 감지</a:t>
            </a:r>
            <a:r>
              <a:rPr lang="en-US" altLang="ko-KR" baseline="0" dirty="0"/>
              <a:t>) </a:t>
            </a:r>
          </a:p>
          <a:p>
            <a:pPr marL="0" indent="0">
              <a:buNone/>
            </a:pPr>
            <a:r>
              <a:rPr lang="en-US" altLang="ko-KR" baseline="0" dirty="0"/>
              <a:t>----(</a:t>
            </a:r>
            <a:r>
              <a:rPr lang="ko-KR" altLang="en-US" baseline="0" dirty="0"/>
              <a:t>트리거</a:t>
            </a:r>
            <a:r>
              <a:rPr lang="en-US" altLang="ko-KR" baseline="0" dirty="0"/>
              <a:t>)-----&gt; </a:t>
            </a:r>
          </a:p>
          <a:p>
            <a:pPr marL="0" indent="0">
              <a:buNone/>
            </a:pPr>
            <a:r>
              <a:rPr lang="en-US" altLang="ko-KR" baseline="0" dirty="0"/>
              <a:t>python3.8</a:t>
            </a:r>
            <a:r>
              <a:rPr lang="ko-KR" altLang="en-US" baseline="0" dirty="0"/>
              <a:t>로 구현한 람다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트리거가 발생한 </a:t>
            </a:r>
            <a:r>
              <a:rPr lang="en-US" altLang="ko-KR" baseline="0" dirty="0"/>
              <a:t>S3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정보를 추출하여 해당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내용을 적는다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이벤트가 발생한 로그 분석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로그에서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내용 추출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응용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원하는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내용의 파일을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데이터를 </a:t>
            </a:r>
            <a:r>
              <a:rPr lang="ko-KR" altLang="en-US" baseline="0" dirty="0" err="1"/>
              <a:t>리턴하여</a:t>
            </a:r>
            <a:r>
              <a:rPr lang="ko-KR" altLang="en-US" baseline="0" dirty="0"/>
              <a:t> 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데이터 전송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 전달 구현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이벤트 로그 </a:t>
            </a:r>
            <a:r>
              <a:rPr lang="ko-KR" altLang="en-US" baseline="0" dirty="0" err="1"/>
              <a:t>리턴한</a:t>
            </a:r>
            <a:r>
              <a:rPr lang="ko-KR" altLang="en-US" baseline="0" dirty="0"/>
              <a:t> 값이 담겨있음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response payload</a:t>
            </a:r>
            <a:r>
              <a:rPr lang="ko-KR" altLang="en-US" baseline="0" dirty="0"/>
              <a:t>라는 항목에 담겨있음</a:t>
            </a:r>
            <a:r>
              <a:rPr lang="en-US" altLang="ko-KR" baseline="0" dirty="0"/>
              <a:t>))</a:t>
            </a:r>
          </a:p>
          <a:p>
            <a:pPr marL="0" indent="0">
              <a:buNone/>
            </a:pPr>
            <a:r>
              <a:rPr lang="en-US" altLang="ko-KR" baseline="0" dirty="0"/>
              <a:t>--------(</a:t>
            </a:r>
            <a:r>
              <a:rPr lang="ko-KR" altLang="en-US" baseline="0" dirty="0"/>
              <a:t>대상</a:t>
            </a:r>
            <a:r>
              <a:rPr lang="en-US" altLang="ko-KR" baseline="0" dirty="0"/>
              <a:t>)----</a:t>
            </a:r>
            <a:r>
              <a:rPr lang="en-US" altLang="ko-KR" baseline="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nodejs14 </a:t>
            </a:r>
            <a:r>
              <a:rPr lang="ko-KR" altLang="en-US" baseline="0" dirty="0">
                <a:sym typeface="Wingdings" panose="05000000000000000000" pitchFamily="2" charset="2"/>
              </a:rPr>
              <a:t>람다</a:t>
            </a:r>
            <a:r>
              <a:rPr lang="en-US" altLang="ko-KR" baseline="0" dirty="0">
                <a:sym typeface="Wingdings" panose="05000000000000000000" pitchFamily="2" charset="2"/>
              </a:rPr>
              <a:t>[</a:t>
            </a:r>
            <a:r>
              <a:rPr lang="ko-KR" altLang="en-US" baseline="0" dirty="0" err="1">
                <a:sym typeface="Wingdings" panose="05000000000000000000" pitchFamily="2" charset="2"/>
              </a:rPr>
              <a:t>메인기능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: </a:t>
            </a:r>
            <a:r>
              <a:rPr lang="en-US" altLang="ko-KR" baseline="0" dirty="0" err="1">
                <a:sym typeface="Wingdings" panose="05000000000000000000" pitchFamily="2" charset="2"/>
              </a:rPr>
              <a:t>sns</a:t>
            </a:r>
            <a:r>
              <a:rPr lang="ko-KR" altLang="en-US" baseline="0" dirty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>
                <a:sym typeface="Wingdings" panose="05000000000000000000" pitchFamily="2" charset="2"/>
              </a:rPr>
              <a:t>nodejs</a:t>
            </a:r>
            <a:r>
              <a:rPr lang="ko-KR" altLang="en-US" baseline="0" dirty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6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하고자 하는 것</a:t>
            </a:r>
            <a:endParaRPr lang="en-US" altLang="ko-KR" dirty="0"/>
          </a:p>
          <a:p>
            <a:r>
              <a:rPr lang="en-US" altLang="ko-KR" dirty="0"/>
              <a:t>0)  S3</a:t>
            </a:r>
            <a:r>
              <a:rPr lang="ko-KR" altLang="en-US" dirty="0"/>
              <a:t>를 트리거로 사용한 이유는 트리거를 발동시키기 간편해서 사용</a:t>
            </a:r>
            <a:r>
              <a:rPr lang="en-US" altLang="ko-KR" dirty="0"/>
              <a:t>(</a:t>
            </a:r>
            <a:r>
              <a:rPr lang="ko-KR" altLang="en-US" dirty="0" err="1"/>
              <a:t>발동조건</a:t>
            </a:r>
            <a:r>
              <a:rPr lang="en-US" altLang="ko-KR" dirty="0"/>
              <a:t>:S3</a:t>
            </a:r>
            <a:r>
              <a:rPr lang="ko-KR" altLang="en-US" dirty="0"/>
              <a:t>버킷에 대한 파일 생성 및 수정 활동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S3</a:t>
            </a:r>
            <a:r>
              <a:rPr lang="ko-KR" altLang="en-US" dirty="0"/>
              <a:t>에 원하는 데이터를 저장하는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람다로부터</a:t>
            </a:r>
            <a:r>
              <a:rPr lang="ko-KR" altLang="en-US" dirty="0"/>
              <a:t> 원하는 데이터를  송수신 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 err="1"/>
              <a:t>Sns</a:t>
            </a:r>
            <a:r>
              <a:rPr lang="ko-KR" altLang="en-US" dirty="0"/>
              <a:t>로 전달 받은 데이터를 포함한 내용을 이메일로 보내는 기능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구현 디자인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</a:p>
          <a:p>
            <a:pPr marL="0" indent="0">
              <a:buNone/>
            </a:pPr>
            <a:r>
              <a:rPr lang="ko-KR" altLang="en-US" baseline="0" dirty="0"/>
              <a:t>트리거 발동</a:t>
            </a:r>
            <a:r>
              <a:rPr lang="en-US" altLang="ko-KR" baseline="0" dirty="0"/>
              <a:t>(S3 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안의 파일 수정 감지</a:t>
            </a:r>
            <a:r>
              <a:rPr lang="en-US" altLang="ko-KR" baseline="0" dirty="0"/>
              <a:t>) </a:t>
            </a:r>
          </a:p>
          <a:p>
            <a:pPr marL="0" indent="0">
              <a:buNone/>
            </a:pPr>
            <a:r>
              <a:rPr lang="en-US" altLang="ko-KR" baseline="0" dirty="0"/>
              <a:t>----(</a:t>
            </a:r>
            <a:r>
              <a:rPr lang="ko-KR" altLang="en-US" baseline="0" dirty="0"/>
              <a:t>트리거</a:t>
            </a:r>
            <a:r>
              <a:rPr lang="en-US" altLang="ko-KR" baseline="0" dirty="0"/>
              <a:t>)-----&gt; </a:t>
            </a:r>
          </a:p>
          <a:p>
            <a:pPr marL="0" indent="0">
              <a:buNone/>
            </a:pPr>
            <a:r>
              <a:rPr lang="en-US" altLang="ko-KR" baseline="0" dirty="0"/>
              <a:t>python3.8</a:t>
            </a:r>
            <a:r>
              <a:rPr lang="ko-KR" altLang="en-US" baseline="0" dirty="0"/>
              <a:t>로 구현한 람다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트리거가 발생한 </a:t>
            </a:r>
            <a:r>
              <a:rPr lang="en-US" altLang="ko-KR" baseline="0" dirty="0"/>
              <a:t>S3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정보를 추출하여 해당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내용을 적는다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이벤트가 발생한 로그 분석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로그에서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내용 추출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응용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원하는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내용의 파일을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데이터를 </a:t>
            </a:r>
            <a:r>
              <a:rPr lang="ko-KR" altLang="en-US" baseline="0" dirty="0" err="1"/>
              <a:t>리턴하여</a:t>
            </a:r>
            <a:r>
              <a:rPr lang="ko-KR" altLang="en-US" baseline="0" dirty="0"/>
              <a:t> 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데이터 전송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 전달 구현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이벤트 로그 </a:t>
            </a:r>
            <a:r>
              <a:rPr lang="ko-KR" altLang="en-US" baseline="0" dirty="0" err="1"/>
              <a:t>리턴한</a:t>
            </a:r>
            <a:r>
              <a:rPr lang="ko-KR" altLang="en-US" baseline="0" dirty="0"/>
              <a:t> 값이 담겨있음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response payload</a:t>
            </a:r>
            <a:r>
              <a:rPr lang="ko-KR" altLang="en-US" baseline="0" dirty="0"/>
              <a:t>라는 항목에 담겨있음</a:t>
            </a:r>
            <a:r>
              <a:rPr lang="en-US" altLang="ko-KR" baseline="0" dirty="0"/>
              <a:t>))</a:t>
            </a:r>
          </a:p>
          <a:p>
            <a:pPr marL="0" indent="0">
              <a:buNone/>
            </a:pPr>
            <a:r>
              <a:rPr lang="en-US" altLang="ko-KR" baseline="0" dirty="0"/>
              <a:t>--------(</a:t>
            </a:r>
            <a:r>
              <a:rPr lang="ko-KR" altLang="en-US" baseline="0" dirty="0"/>
              <a:t>대상</a:t>
            </a:r>
            <a:r>
              <a:rPr lang="en-US" altLang="ko-KR" baseline="0" dirty="0"/>
              <a:t>)----</a:t>
            </a:r>
            <a:r>
              <a:rPr lang="en-US" altLang="ko-KR" baseline="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nodejs14 </a:t>
            </a:r>
            <a:r>
              <a:rPr lang="ko-KR" altLang="en-US" baseline="0" dirty="0">
                <a:sym typeface="Wingdings" panose="05000000000000000000" pitchFamily="2" charset="2"/>
              </a:rPr>
              <a:t>람다</a:t>
            </a:r>
            <a:r>
              <a:rPr lang="en-US" altLang="ko-KR" baseline="0" dirty="0">
                <a:sym typeface="Wingdings" panose="05000000000000000000" pitchFamily="2" charset="2"/>
              </a:rPr>
              <a:t>[</a:t>
            </a:r>
            <a:r>
              <a:rPr lang="ko-KR" altLang="en-US" baseline="0" dirty="0" err="1">
                <a:sym typeface="Wingdings" panose="05000000000000000000" pitchFamily="2" charset="2"/>
              </a:rPr>
              <a:t>메인기능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: </a:t>
            </a:r>
            <a:r>
              <a:rPr lang="en-US" altLang="ko-KR" baseline="0" dirty="0" err="1">
                <a:sym typeface="Wingdings" panose="05000000000000000000" pitchFamily="2" charset="2"/>
              </a:rPr>
              <a:t>sns</a:t>
            </a:r>
            <a:r>
              <a:rPr lang="ko-KR" altLang="en-US" baseline="0" dirty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>
                <a:sym typeface="Wingdings" panose="05000000000000000000" pitchFamily="2" charset="2"/>
              </a:rPr>
              <a:t>nodejs</a:t>
            </a:r>
            <a:r>
              <a:rPr lang="ko-KR" altLang="en-US" baseline="0" dirty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5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하고자 하는 것</a:t>
            </a:r>
            <a:endParaRPr lang="en-US" altLang="ko-KR" dirty="0"/>
          </a:p>
          <a:p>
            <a:r>
              <a:rPr lang="en-US" altLang="ko-KR" dirty="0"/>
              <a:t>0)  S3</a:t>
            </a:r>
            <a:r>
              <a:rPr lang="ko-KR" altLang="en-US" dirty="0"/>
              <a:t>를 트리거로 사용한 이유는 트리거를 발동시키기 간편해서 사용</a:t>
            </a:r>
            <a:r>
              <a:rPr lang="en-US" altLang="ko-KR" dirty="0"/>
              <a:t>(</a:t>
            </a:r>
            <a:r>
              <a:rPr lang="ko-KR" altLang="en-US" dirty="0" err="1"/>
              <a:t>발동조건</a:t>
            </a:r>
            <a:r>
              <a:rPr lang="en-US" altLang="ko-KR" dirty="0"/>
              <a:t>:S3</a:t>
            </a:r>
            <a:r>
              <a:rPr lang="ko-KR" altLang="en-US" dirty="0"/>
              <a:t>버킷에 대한 생성 및 수정 활동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S3</a:t>
            </a:r>
            <a:r>
              <a:rPr lang="ko-KR" altLang="en-US" dirty="0"/>
              <a:t>에 원하는 데이터를 저장하는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람다로부터</a:t>
            </a:r>
            <a:r>
              <a:rPr lang="ko-KR" altLang="en-US" dirty="0"/>
              <a:t> 원하는 데이터를  송수신 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 err="1"/>
              <a:t>Sns</a:t>
            </a:r>
            <a:r>
              <a:rPr lang="ko-KR" altLang="en-US" dirty="0"/>
              <a:t>로 전달 받은 데이터를 포함한 내용을 이메일로 보내는 기능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구현 디자인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</a:p>
          <a:p>
            <a:pPr marL="0" indent="0">
              <a:buNone/>
            </a:pPr>
            <a:r>
              <a:rPr lang="ko-KR" altLang="en-US" baseline="0" dirty="0"/>
              <a:t>트리거 발동</a:t>
            </a:r>
            <a:r>
              <a:rPr lang="en-US" altLang="ko-KR" baseline="0" dirty="0"/>
              <a:t>(S3 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안의 파일 수정 감지</a:t>
            </a:r>
            <a:r>
              <a:rPr lang="en-US" altLang="ko-KR" baseline="0" dirty="0"/>
              <a:t>) </a:t>
            </a:r>
          </a:p>
          <a:p>
            <a:pPr marL="0" indent="0">
              <a:buNone/>
            </a:pPr>
            <a:r>
              <a:rPr lang="en-US" altLang="ko-KR" baseline="0" dirty="0"/>
              <a:t>----(</a:t>
            </a:r>
            <a:r>
              <a:rPr lang="ko-KR" altLang="en-US" baseline="0" dirty="0"/>
              <a:t>트리거</a:t>
            </a:r>
            <a:r>
              <a:rPr lang="en-US" altLang="ko-KR" baseline="0" dirty="0"/>
              <a:t>)-----&gt; </a:t>
            </a:r>
          </a:p>
          <a:p>
            <a:pPr marL="0" indent="0">
              <a:buNone/>
            </a:pPr>
            <a:r>
              <a:rPr lang="en-US" altLang="ko-KR" baseline="0" dirty="0"/>
              <a:t>python3.8</a:t>
            </a:r>
            <a:r>
              <a:rPr lang="ko-KR" altLang="en-US" baseline="0" dirty="0"/>
              <a:t>로 구현한 람다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트리거가 발생한 </a:t>
            </a:r>
            <a:r>
              <a:rPr lang="en-US" altLang="ko-KR" baseline="0" dirty="0"/>
              <a:t>S3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정보를 추출하여 해당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내용을 적는다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이벤트가 발생한 로그 분석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로그에서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내용 추출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응용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원하는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내용의 파일을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데이터를 </a:t>
            </a:r>
            <a:r>
              <a:rPr lang="ko-KR" altLang="en-US" baseline="0" dirty="0" err="1"/>
              <a:t>리턴하여</a:t>
            </a:r>
            <a:r>
              <a:rPr lang="ko-KR" altLang="en-US" baseline="0" dirty="0"/>
              <a:t> 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데이터 전송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 전달 구현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이벤트 로그 </a:t>
            </a:r>
            <a:r>
              <a:rPr lang="ko-KR" altLang="en-US" baseline="0" dirty="0" err="1"/>
              <a:t>리턴한</a:t>
            </a:r>
            <a:r>
              <a:rPr lang="ko-KR" altLang="en-US" baseline="0" dirty="0"/>
              <a:t> 값이 담겨있음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response payload</a:t>
            </a:r>
            <a:r>
              <a:rPr lang="ko-KR" altLang="en-US" baseline="0" dirty="0"/>
              <a:t>라는 항목에 담겨있음</a:t>
            </a:r>
            <a:r>
              <a:rPr lang="en-US" altLang="ko-KR" baseline="0" dirty="0"/>
              <a:t>))</a:t>
            </a:r>
          </a:p>
          <a:p>
            <a:pPr marL="0" indent="0">
              <a:buNone/>
            </a:pPr>
            <a:r>
              <a:rPr lang="en-US" altLang="ko-KR" baseline="0" dirty="0"/>
              <a:t>--------(</a:t>
            </a:r>
            <a:r>
              <a:rPr lang="ko-KR" altLang="en-US" baseline="0" dirty="0"/>
              <a:t>대상</a:t>
            </a:r>
            <a:r>
              <a:rPr lang="en-US" altLang="ko-KR" baseline="0" dirty="0"/>
              <a:t>)----</a:t>
            </a:r>
            <a:r>
              <a:rPr lang="en-US" altLang="ko-KR" baseline="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nodejs14 </a:t>
            </a:r>
            <a:r>
              <a:rPr lang="ko-KR" altLang="en-US" baseline="0" dirty="0">
                <a:sym typeface="Wingdings" panose="05000000000000000000" pitchFamily="2" charset="2"/>
              </a:rPr>
              <a:t>람다</a:t>
            </a:r>
            <a:r>
              <a:rPr lang="en-US" altLang="ko-KR" baseline="0" dirty="0">
                <a:sym typeface="Wingdings" panose="05000000000000000000" pitchFamily="2" charset="2"/>
              </a:rPr>
              <a:t>[</a:t>
            </a:r>
            <a:r>
              <a:rPr lang="ko-KR" altLang="en-US" baseline="0" dirty="0" err="1">
                <a:sym typeface="Wingdings" panose="05000000000000000000" pitchFamily="2" charset="2"/>
              </a:rPr>
              <a:t>메인기능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: </a:t>
            </a:r>
            <a:r>
              <a:rPr lang="en-US" altLang="ko-KR" baseline="0" dirty="0" err="1">
                <a:sym typeface="Wingdings" panose="05000000000000000000" pitchFamily="2" charset="2"/>
              </a:rPr>
              <a:t>sns</a:t>
            </a:r>
            <a:r>
              <a:rPr lang="ko-KR" altLang="en-US" baseline="0" dirty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>
                <a:sym typeface="Wingdings" panose="05000000000000000000" pitchFamily="2" charset="2"/>
              </a:rPr>
              <a:t>nodejs</a:t>
            </a:r>
            <a:r>
              <a:rPr lang="ko-KR" altLang="en-US" baseline="0" dirty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하고자 하는 것</a:t>
            </a:r>
            <a:endParaRPr lang="en-US" altLang="ko-KR" dirty="0"/>
          </a:p>
          <a:p>
            <a:r>
              <a:rPr lang="en-US" altLang="ko-KR" dirty="0"/>
              <a:t>0)  S3</a:t>
            </a:r>
            <a:r>
              <a:rPr lang="ko-KR" altLang="en-US" dirty="0"/>
              <a:t>를 트리거로 사용한 이유는 트리거를 발동시키기 간편해서 사용</a:t>
            </a:r>
            <a:r>
              <a:rPr lang="en-US" altLang="ko-KR" dirty="0"/>
              <a:t>(</a:t>
            </a:r>
            <a:r>
              <a:rPr lang="ko-KR" altLang="en-US" dirty="0" err="1"/>
              <a:t>발동조건</a:t>
            </a:r>
            <a:r>
              <a:rPr lang="en-US" altLang="ko-KR" dirty="0"/>
              <a:t>:S3</a:t>
            </a:r>
            <a:r>
              <a:rPr lang="ko-KR" altLang="en-US" dirty="0"/>
              <a:t>버킷에 대한 생성 및 수정 활동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S3</a:t>
            </a:r>
            <a:r>
              <a:rPr lang="ko-KR" altLang="en-US" dirty="0"/>
              <a:t>에 원하는 데이터를 저장하는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람다로부터</a:t>
            </a:r>
            <a:r>
              <a:rPr lang="ko-KR" altLang="en-US" dirty="0"/>
              <a:t> 원하는 데이터를  송수신 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 err="1"/>
              <a:t>Sns</a:t>
            </a:r>
            <a:r>
              <a:rPr lang="ko-KR" altLang="en-US" dirty="0"/>
              <a:t>로 전달 받은 데이터를 포함한 내용을 이메일로 보내는 기능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구현 디자인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</a:p>
          <a:p>
            <a:pPr marL="0" indent="0">
              <a:buNone/>
            </a:pPr>
            <a:r>
              <a:rPr lang="ko-KR" altLang="en-US" baseline="0" dirty="0"/>
              <a:t>트리거 발동</a:t>
            </a:r>
            <a:r>
              <a:rPr lang="en-US" altLang="ko-KR" baseline="0" dirty="0"/>
              <a:t>(S3 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안의 파일 수정 감지</a:t>
            </a:r>
            <a:r>
              <a:rPr lang="en-US" altLang="ko-KR" baseline="0" dirty="0"/>
              <a:t>) </a:t>
            </a:r>
          </a:p>
          <a:p>
            <a:pPr marL="0" indent="0">
              <a:buNone/>
            </a:pPr>
            <a:r>
              <a:rPr lang="en-US" altLang="ko-KR" baseline="0" dirty="0"/>
              <a:t>----(</a:t>
            </a:r>
            <a:r>
              <a:rPr lang="ko-KR" altLang="en-US" baseline="0" dirty="0"/>
              <a:t>트리거</a:t>
            </a:r>
            <a:r>
              <a:rPr lang="en-US" altLang="ko-KR" baseline="0" dirty="0"/>
              <a:t>)-----&gt; </a:t>
            </a:r>
          </a:p>
          <a:p>
            <a:pPr marL="0" indent="0">
              <a:buNone/>
            </a:pPr>
            <a:r>
              <a:rPr lang="en-US" altLang="ko-KR" baseline="0" dirty="0"/>
              <a:t>python3.8</a:t>
            </a:r>
            <a:r>
              <a:rPr lang="ko-KR" altLang="en-US" baseline="0" dirty="0"/>
              <a:t>로 구현한 람다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트리거가 발생한 </a:t>
            </a:r>
            <a:r>
              <a:rPr lang="en-US" altLang="ko-KR" baseline="0" dirty="0"/>
              <a:t>S3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정보를 추출하여 해당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내용을 적는다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이벤트가 발생한 로그 분석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로그에서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내용 추출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응용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원하는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내용의 파일을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데이터를 </a:t>
            </a:r>
            <a:r>
              <a:rPr lang="ko-KR" altLang="en-US" baseline="0" dirty="0" err="1"/>
              <a:t>리턴하여</a:t>
            </a:r>
            <a:r>
              <a:rPr lang="ko-KR" altLang="en-US" baseline="0" dirty="0"/>
              <a:t> 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데이터 전송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 전달 구현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이벤트 로그 </a:t>
            </a:r>
            <a:r>
              <a:rPr lang="ko-KR" altLang="en-US" baseline="0" dirty="0" err="1"/>
              <a:t>리턴한</a:t>
            </a:r>
            <a:r>
              <a:rPr lang="ko-KR" altLang="en-US" baseline="0" dirty="0"/>
              <a:t> 값이 담겨있음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response payload</a:t>
            </a:r>
            <a:r>
              <a:rPr lang="ko-KR" altLang="en-US" baseline="0" dirty="0"/>
              <a:t>라는 항목에 담겨있음</a:t>
            </a:r>
            <a:r>
              <a:rPr lang="en-US" altLang="ko-KR" baseline="0" dirty="0"/>
              <a:t>))</a:t>
            </a:r>
          </a:p>
          <a:p>
            <a:pPr marL="0" indent="0">
              <a:buNone/>
            </a:pPr>
            <a:r>
              <a:rPr lang="en-US" altLang="ko-KR" baseline="0" dirty="0"/>
              <a:t>--------(</a:t>
            </a:r>
            <a:r>
              <a:rPr lang="ko-KR" altLang="en-US" baseline="0" dirty="0"/>
              <a:t>대상</a:t>
            </a:r>
            <a:r>
              <a:rPr lang="en-US" altLang="ko-KR" baseline="0" dirty="0"/>
              <a:t>)----</a:t>
            </a:r>
            <a:r>
              <a:rPr lang="en-US" altLang="ko-KR" baseline="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nodejs14 </a:t>
            </a:r>
            <a:r>
              <a:rPr lang="ko-KR" altLang="en-US" baseline="0" dirty="0">
                <a:sym typeface="Wingdings" panose="05000000000000000000" pitchFamily="2" charset="2"/>
              </a:rPr>
              <a:t>람다</a:t>
            </a:r>
            <a:r>
              <a:rPr lang="en-US" altLang="ko-KR" baseline="0" dirty="0">
                <a:sym typeface="Wingdings" panose="05000000000000000000" pitchFamily="2" charset="2"/>
              </a:rPr>
              <a:t>[</a:t>
            </a:r>
            <a:r>
              <a:rPr lang="ko-KR" altLang="en-US" baseline="0" dirty="0" err="1">
                <a:sym typeface="Wingdings" panose="05000000000000000000" pitchFamily="2" charset="2"/>
              </a:rPr>
              <a:t>메인기능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: </a:t>
            </a:r>
            <a:r>
              <a:rPr lang="en-US" altLang="ko-KR" baseline="0" dirty="0" err="1">
                <a:sym typeface="Wingdings" panose="05000000000000000000" pitchFamily="2" charset="2"/>
              </a:rPr>
              <a:t>sns</a:t>
            </a:r>
            <a:r>
              <a:rPr lang="ko-KR" altLang="en-US" baseline="0" dirty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>
                <a:sym typeface="Wingdings" panose="05000000000000000000" pitchFamily="2" charset="2"/>
              </a:rPr>
              <a:t>nodejs</a:t>
            </a:r>
            <a:r>
              <a:rPr lang="ko-KR" altLang="en-US" baseline="0" dirty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7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하고자 하는 것</a:t>
            </a:r>
            <a:endParaRPr lang="en-US" altLang="ko-KR" dirty="0"/>
          </a:p>
          <a:p>
            <a:r>
              <a:rPr lang="en-US" altLang="ko-KR" dirty="0"/>
              <a:t>0)  S3</a:t>
            </a:r>
            <a:r>
              <a:rPr lang="ko-KR" altLang="en-US" dirty="0"/>
              <a:t>를 트리거로 사용한 이유는 트리거를 발동시키기 간편해서 사용</a:t>
            </a:r>
            <a:r>
              <a:rPr lang="en-US" altLang="ko-KR" dirty="0"/>
              <a:t>(</a:t>
            </a:r>
            <a:r>
              <a:rPr lang="ko-KR" altLang="en-US" dirty="0" err="1"/>
              <a:t>발동조건</a:t>
            </a:r>
            <a:r>
              <a:rPr lang="en-US" altLang="ko-KR" dirty="0"/>
              <a:t>:S3</a:t>
            </a:r>
            <a:r>
              <a:rPr lang="ko-KR" altLang="en-US" dirty="0"/>
              <a:t>버킷에 대한 생성 및 수정 활동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S3</a:t>
            </a:r>
            <a:r>
              <a:rPr lang="ko-KR" altLang="en-US" dirty="0"/>
              <a:t>에 원하는 데이터를 저장하는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람다로부터</a:t>
            </a:r>
            <a:r>
              <a:rPr lang="ko-KR" altLang="en-US" dirty="0"/>
              <a:t> 원하는 데이터를  송수신 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 err="1"/>
              <a:t>Sns</a:t>
            </a:r>
            <a:r>
              <a:rPr lang="ko-KR" altLang="en-US" dirty="0"/>
              <a:t>로 전달 받은 데이터를 포함한 내용을 이메일로 보내는 기능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구현 디자인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</a:p>
          <a:p>
            <a:pPr marL="0" indent="0">
              <a:buNone/>
            </a:pPr>
            <a:r>
              <a:rPr lang="ko-KR" altLang="en-US" baseline="0" dirty="0"/>
              <a:t>트리거 발동</a:t>
            </a:r>
            <a:r>
              <a:rPr lang="en-US" altLang="ko-KR" baseline="0" dirty="0"/>
              <a:t>(S3 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안의 파일 수정 감지</a:t>
            </a:r>
            <a:r>
              <a:rPr lang="en-US" altLang="ko-KR" baseline="0" dirty="0"/>
              <a:t>) </a:t>
            </a:r>
          </a:p>
          <a:p>
            <a:pPr marL="0" indent="0">
              <a:buNone/>
            </a:pPr>
            <a:r>
              <a:rPr lang="en-US" altLang="ko-KR" baseline="0" dirty="0"/>
              <a:t>----(</a:t>
            </a:r>
            <a:r>
              <a:rPr lang="ko-KR" altLang="en-US" baseline="0" dirty="0"/>
              <a:t>트리거</a:t>
            </a:r>
            <a:r>
              <a:rPr lang="en-US" altLang="ko-KR" baseline="0" dirty="0"/>
              <a:t>)-----&gt; </a:t>
            </a:r>
          </a:p>
          <a:p>
            <a:pPr marL="0" indent="0">
              <a:buNone/>
            </a:pPr>
            <a:r>
              <a:rPr lang="en-US" altLang="ko-KR" baseline="0" dirty="0"/>
              <a:t>python3.8</a:t>
            </a:r>
            <a:r>
              <a:rPr lang="ko-KR" altLang="en-US" baseline="0" dirty="0"/>
              <a:t>로 구현한 람다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트리거가 발생한 </a:t>
            </a:r>
            <a:r>
              <a:rPr lang="en-US" altLang="ko-KR" baseline="0" dirty="0"/>
              <a:t>S3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정보를 추출하여 해당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내용을 적는다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이벤트가 발생한 로그 분석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로그에서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내용 추출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응용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원하는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내용의 파일을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데이터를 </a:t>
            </a:r>
            <a:r>
              <a:rPr lang="ko-KR" altLang="en-US" baseline="0" dirty="0" err="1"/>
              <a:t>리턴하여</a:t>
            </a:r>
            <a:r>
              <a:rPr lang="ko-KR" altLang="en-US" baseline="0" dirty="0"/>
              <a:t> 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데이터 전송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 전달 구현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이벤트 로그 </a:t>
            </a:r>
            <a:r>
              <a:rPr lang="ko-KR" altLang="en-US" baseline="0" dirty="0" err="1"/>
              <a:t>리턴한</a:t>
            </a:r>
            <a:r>
              <a:rPr lang="ko-KR" altLang="en-US" baseline="0" dirty="0"/>
              <a:t> 값이 담겨있음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response payload</a:t>
            </a:r>
            <a:r>
              <a:rPr lang="ko-KR" altLang="en-US" baseline="0" dirty="0"/>
              <a:t>라는 항목에 담겨있음</a:t>
            </a:r>
            <a:r>
              <a:rPr lang="en-US" altLang="ko-KR" baseline="0" dirty="0"/>
              <a:t>))</a:t>
            </a:r>
          </a:p>
          <a:p>
            <a:pPr marL="0" indent="0">
              <a:buNone/>
            </a:pPr>
            <a:r>
              <a:rPr lang="en-US" altLang="ko-KR" baseline="0" dirty="0"/>
              <a:t>--------(</a:t>
            </a:r>
            <a:r>
              <a:rPr lang="ko-KR" altLang="en-US" baseline="0" dirty="0"/>
              <a:t>대상</a:t>
            </a:r>
            <a:r>
              <a:rPr lang="en-US" altLang="ko-KR" baseline="0" dirty="0"/>
              <a:t>)----</a:t>
            </a:r>
            <a:r>
              <a:rPr lang="en-US" altLang="ko-KR" baseline="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nodejs14 </a:t>
            </a:r>
            <a:r>
              <a:rPr lang="ko-KR" altLang="en-US" baseline="0" dirty="0">
                <a:sym typeface="Wingdings" panose="05000000000000000000" pitchFamily="2" charset="2"/>
              </a:rPr>
              <a:t>람다</a:t>
            </a:r>
            <a:r>
              <a:rPr lang="en-US" altLang="ko-KR" baseline="0" dirty="0">
                <a:sym typeface="Wingdings" panose="05000000000000000000" pitchFamily="2" charset="2"/>
              </a:rPr>
              <a:t>[</a:t>
            </a:r>
            <a:r>
              <a:rPr lang="ko-KR" altLang="en-US" baseline="0" dirty="0" err="1">
                <a:sym typeface="Wingdings" panose="05000000000000000000" pitchFamily="2" charset="2"/>
              </a:rPr>
              <a:t>메인기능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: </a:t>
            </a:r>
            <a:r>
              <a:rPr lang="en-US" altLang="ko-KR" baseline="0" dirty="0" err="1">
                <a:sym typeface="Wingdings" panose="05000000000000000000" pitchFamily="2" charset="2"/>
              </a:rPr>
              <a:t>sns</a:t>
            </a:r>
            <a:r>
              <a:rPr lang="ko-KR" altLang="en-US" baseline="0" dirty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>
                <a:sym typeface="Wingdings" panose="05000000000000000000" pitchFamily="2" charset="2"/>
              </a:rPr>
              <a:t>nodejs</a:t>
            </a:r>
            <a:r>
              <a:rPr lang="ko-KR" altLang="en-US" baseline="0" dirty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71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하고자 하는 것</a:t>
            </a:r>
            <a:endParaRPr lang="en-US" altLang="ko-KR" dirty="0"/>
          </a:p>
          <a:p>
            <a:r>
              <a:rPr lang="en-US" altLang="ko-KR" dirty="0"/>
              <a:t>0)  S3</a:t>
            </a:r>
            <a:r>
              <a:rPr lang="ko-KR" altLang="en-US" dirty="0"/>
              <a:t>를 트리거로 사용한 이유는 트리거를 발동시키기 간편해서 사용</a:t>
            </a:r>
            <a:r>
              <a:rPr lang="en-US" altLang="ko-KR" dirty="0"/>
              <a:t>(</a:t>
            </a:r>
            <a:r>
              <a:rPr lang="ko-KR" altLang="en-US" dirty="0" err="1"/>
              <a:t>발동조건</a:t>
            </a:r>
            <a:r>
              <a:rPr lang="en-US" altLang="ko-KR" dirty="0"/>
              <a:t>:S3</a:t>
            </a:r>
            <a:r>
              <a:rPr lang="ko-KR" altLang="en-US" dirty="0"/>
              <a:t>버킷에 대한 생성 및 수정 활동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/>
              <a:t>S3</a:t>
            </a:r>
            <a:r>
              <a:rPr lang="ko-KR" altLang="en-US" dirty="0"/>
              <a:t>에 원하는 데이터를 저장하는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다른 </a:t>
            </a:r>
            <a:r>
              <a:rPr lang="ko-KR" altLang="en-US" dirty="0" err="1"/>
              <a:t>람다로부터</a:t>
            </a:r>
            <a:r>
              <a:rPr lang="ko-KR" altLang="en-US" dirty="0"/>
              <a:t> 원하는 데이터를  송수신 하는 기능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 err="1"/>
              <a:t>Sns</a:t>
            </a:r>
            <a:r>
              <a:rPr lang="ko-KR" altLang="en-US" dirty="0"/>
              <a:t>로 전달 받은 데이터를 포함한 내용을 이메일로 보내는 기능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구현 디자인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</a:p>
          <a:p>
            <a:pPr marL="0" indent="0">
              <a:buNone/>
            </a:pPr>
            <a:r>
              <a:rPr lang="ko-KR" altLang="en-US" baseline="0" dirty="0"/>
              <a:t>트리거 발동</a:t>
            </a:r>
            <a:r>
              <a:rPr lang="en-US" altLang="ko-KR" baseline="0" dirty="0"/>
              <a:t>(S3 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안의 파일 수정 감지</a:t>
            </a:r>
            <a:r>
              <a:rPr lang="en-US" altLang="ko-KR" baseline="0" dirty="0"/>
              <a:t>) </a:t>
            </a:r>
          </a:p>
          <a:p>
            <a:pPr marL="0" indent="0">
              <a:buNone/>
            </a:pPr>
            <a:r>
              <a:rPr lang="en-US" altLang="ko-KR" baseline="0" dirty="0"/>
              <a:t>----(</a:t>
            </a:r>
            <a:r>
              <a:rPr lang="ko-KR" altLang="en-US" baseline="0" dirty="0"/>
              <a:t>트리거</a:t>
            </a:r>
            <a:r>
              <a:rPr lang="en-US" altLang="ko-KR" baseline="0" dirty="0"/>
              <a:t>)-----&gt; </a:t>
            </a:r>
          </a:p>
          <a:p>
            <a:pPr marL="0" indent="0">
              <a:buNone/>
            </a:pPr>
            <a:r>
              <a:rPr lang="en-US" altLang="ko-KR" baseline="0" dirty="0"/>
              <a:t>python3.8</a:t>
            </a:r>
            <a:r>
              <a:rPr lang="ko-KR" altLang="en-US" baseline="0" dirty="0"/>
              <a:t>로 구현한 람다 </a:t>
            </a:r>
            <a:r>
              <a:rPr lang="en-US" altLang="ko-KR" baseline="0" dirty="0"/>
              <a:t>(</a:t>
            </a:r>
            <a:r>
              <a:rPr lang="ko-KR" altLang="en-US" baseline="0" dirty="0"/>
              <a:t>트리거가 발생한 </a:t>
            </a:r>
            <a:r>
              <a:rPr lang="en-US" altLang="ko-KR" baseline="0" dirty="0"/>
              <a:t>S3</a:t>
            </a:r>
            <a:r>
              <a:rPr lang="ko-KR" altLang="en-US" baseline="0" dirty="0" err="1"/>
              <a:t>버킷</a:t>
            </a:r>
            <a:r>
              <a:rPr lang="ko-KR" altLang="en-US" baseline="0" dirty="0"/>
              <a:t> 정보를 추출하여 해당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내용을 적는다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이벤트가 발생한 로그 분석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로그에서 </a:t>
            </a:r>
            <a:r>
              <a:rPr lang="ko-KR" altLang="en-US" baseline="0" dirty="0" err="1"/>
              <a:t>의미있는</a:t>
            </a:r>
            <a:r>
              <a:rPr lang="ko-KR" altLang="en-US" baseline="0" dirty="0"/>
              <a:t> 내용 추출 </a:t>
            </a:r>
            <a:r>
              <a:rPr lang="en-US" altLang="ko-KR" baseline="0" dirty="0"/>
              <a:t>&amp; </a:t>
            </a:r>
            <a:r>
              <a:rPr lang="ko-KR" altLang="en-US" baseline="0" dirty="0"/>
              <a:t>응용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원하는 </a:t>
            </a:r>
            <a:r>
              <a:rPr lang="ko-KR" altLang="en-US" baseline="0" dirty="0" err="1"/>
              <a:t>버킷에</a:t>
            </a:r>
            <a:r>
              <a:rPr lang="ko-KR" altLang="en-US" baseline="0" dirty="0"/>
              <a:t> 원하는 내용의 파일을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데이터를 </a:t>
            </a:r>
            <a:r>
              <a:rPr lang="ko-KR" altLang="en-US" baseline="0" dirty="0" err="1"/>
              <a:t>리턴하여</a:t>
            </a:r>
            <a:r>
              <a:rPr lang="ko-KR" altLang="en-US" baseline="0" dirty="0"/>
              <a:t> 대상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데이터 전송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다른 </a:t>
            </a:r>
            <a:r>
              <a:rPr lang="ko-KR" altLang="en-US" baseline="0" dirty="0" err="1"/>
              <a:t>람다에게</a:t>
            </a:r>
            <a:r>
              <a:rPr lang="ko-KR" altLang="en-US" baseline="0" dirty="0"/>
              <a:t> 원하는 데이터 전달 구현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이벤트 로그 </a:t>
            </a:r>
            <a:r>
              <a:rPr lang="ko-KR" altLang="en-US" baseline="0" dirty="0" err="1"/>
              <a:t>리턴한</a:t>
            </a:r>
            <a:r>
              <a:rPr lang="ko-KR" altLang="en-US" baseline="0" dirty="0"/>
              <a:t> 값이 담겨있음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altLang="ko-KR" baseline="0" dirty="0"/>
              <a:t>response payload</a:t>
            </a:r>
            <a:r>
              <a:rPr lang="ko-KR" altLang="en-US" baseline="0" dirty="0"/>
              <a:t>라는 항목에 담겨있음</a:t>
            </a:r>
            <a:r>
              <a:rPr lang="en-US" altLang="ko-KR" baseline="0" dirty="0"/>
              <a:t>))</a:t>
            </a:r>
          </a:p>
          <a:p>
            <a:pPr marL="0" indent="0">
              <a:buNone/>
            </a:pPr>
            <a:r>
              <a:rPr lang="en-US" altLang="ko-KR" baseline="0" dirty="0"/>
              <a:t>--------(</a:t>
            </a:r>
            <a:r>
              <a:rPr lang="ko-KR" altLang="en-US" baseline="0" dirty="0"/>
              <a:t>대상</a:t>
            </a:r>
            <a:r>
              <a:rPr lang="en-US" altLang="ko-KR" baseline="0" dirty="0"/>
              <a:t>)----</a:t>
            </a:r>
            <a:r>
              <a:rPr lang="en-US" altLang="ko-KR" baseline="0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>
                <a:sym typeface="Wingdings" panose="05000000000000000000" pitchFamily="2" charset="2"/>
              </a:rPr>
              <a:t>nodejs14 </a:t>
            </a:r>
            <a:r>
              <a:rPr lang="ko-KR" altLang="en-US" baseline="0" dirty="0">
                <a:sym typeface="Wingdings" panose="05000000000000000000" pitchFamily="2" charset="2"/>
              </a:rPr>
              <a:t>람다</a:t>
            </a:r>
            <a:r>
              <a:rPr lang="en-US" altLang="ko-KR" baseline="0" dirty="0">
                <a:sym typeface="Wingdings" panose="05000000000000000000" pitchFamily="2" charset="2"/>
              </a:rPr>
              <a:t>[</a:t>
            </a:r>
            <a:r>
              <a:rPr lang="ko-KR" altLang="en-US" baseline="0" dirty="0" err="1">
                <a:sym typeface="Wingdings" panose="05000000000000000000" pitchFamily="2" charset="2"/>
              </a:rPr>
              <a:t>메인기능</a:t>
            </a:r>
            <a:r>
              <a:rPr lang="ko-KR" altLang="en-US" baseline="0" dirty="0">
                <a:sym typeface="Wingdings" panose="05000000000000000000" pitchFamily="2" charset="2"/>
              </a:rPr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: </a:t>
            </a:r>
            <a:r>
              <a:rPr lang="en-US" altLang="ko-KR" baseline="0" dirty="0" err="1">
                <a:sym typeface="Wingdings" panose="05000000000000000000" pitchFamily="2" charset="2"/>
              </a:rPr>
              <a:t>sns</a:t>
            </a:r>
            <a:r>
              <a:rPr lang="ko-KR" altLang="en-US" baseline="0" dirty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>
                <a:sym typeface="Wingdings" panose="05000000000000000000" pitchFamily="2" charset="2"/>
              </a:rPr>
              <a:t>(</a:t>
            </a:r>
            <a:r>
              <a:rPr lang="ko-KR" altLang="en-US" baseline="0" dirty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>
                <a:sym typeface="Wingdings" panose="05000000000000000000" pitchFamily="2" charset="2"/>
              </a:rPr>
              <a:t>nodejs</a:t>
            </a:r>
            <a:r>
              <a:rPr lang="ko-KR" altLang="en-US" baseline="0" dirty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2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1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2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시스템 중 고객 데이터를 중심으로 멤버십 서비스를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마이그레이션하고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저축은행은 이 서비스에 대한 이벤트 탐지 및 모니터링을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활용하여 구축하고자 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책정한다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2. AWS 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리전을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확보한다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활용하여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 서비스 운영을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en-US" altLang="ko-KR" sz="1200" baseline="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환경에서는 이벤트 탐지 및 모니터링을 할 수 있도록 구축한다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구축한다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단위로 감사 일지를 생성하는 기능을 자동화한다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자동화한다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9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2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AutoNum type="arabicPeriod"/>
            </a:pPr>
            <a:r>
              <a:rPr lang="ko-KR" altLang="en-US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가상 서버를 늘려 부하를 분산시키고 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가능한 표준 오픈 환경 아키텍처를 지향한다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1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물리적인 장소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장비 등을 준비하지 않고 인터넷 자원만으로 쉽게 멤버십 서비스를 구축할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고객에 대한 데이터는 안전하게 보안 처리되어 데이터베이스에서 관리할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사용자가 많이 접속을 하는 시간대에 자유롭게 멤버십 서버를 쉽게 늘리고 접속을 안 하는 시간대에는 줄여서 유연하게 서버를 운영할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(Auto Scaling)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DDoS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SQL Injection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같은 외부 공격이 있어도 안전하게 멤버십 서비스를 유지할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 서비스를 받을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재난 재해가 발생하여도 당황하지 않고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서버인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통해서 멤버십 서비스를 이용할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멤버십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서버는 부적절한 이벤트에 대해 자동으로 처리를 하여 문제를 해결해준다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보안 관리자는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자동으로 이벤트 탐지 알림 및 보고서를 받을 수 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9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9" Type="http://schemas.openxmlformats.org/officeDocument/2006/relationships/image" Target="../media/image35.png"/><Relationship Id="rId11" Type="http://schemas.openxmlformats.org/officeDocument/2006/relationships/image" Target="../media/image20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image" Target="../media/image28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9375E"/>
            </a:gs>
            <a:gs pos="0">
              <a:srgbClr val="192B4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B944BB-2683-4F7A-800C-D6A508113914}"/>
              </a:ext>
            </a:extLst>
          </p:cNvPr>
          <p:cNvGrpSpPr/>
          <p:nvPr/>
        </p:nvGrpSpPr>
        <p:grpSpPr>
          <a:xfrm>
            <a:off x="9054763" y="2311029"/>
            <a:ext cx="571436" cy="616689"/>
            <a:chOff x="9369088" y="1876017"/>
            <a:chExt cx="571436" cy="6166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CD086B-399C-4682-B005-ADDF9807771E}"/>
                </a:ext>
              </a:extLst>
            </p:cNvPr>
            <p:cNvSpPr/>
            <p:nvPr/>
          </p:nvSpPr>
          <p:spPr>
            <a:xfrm>
              <a:off x="9369088" y="1876017"/>
              <a:ext cx="571436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 dirty="0">
                <a:solidFill>
                  <a:srgbClr val="253457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32850F-64FA-441D-85DA-6D6D57946F22}"/>
                </a:ext>
              </a:extLst>
            </p:cNvPr>
            <p:cNvGrpSpPr/>
            <p:nvPr/>
          </p:nvGrpSpPr>
          <p:grpSpPr>
            <a:xfrm>
              <a:off x="9542805" y="2052358"/>
              <a:ext cx="224071" cy="203045"/>
              <a:chOff x="7942849" y="1570363"/>
              <a:chExt cx="182261" cy="165159"/>
            </a:xfrm>
            <a:solidFill>
              <a:srgbClr val="253457"/>
            </a:solidFill>
          </p:grpSpPr>
          <p:sp>
            <p:nvSpPr>
              <p:cNvPr id="17" name="사각형: 둥근 모서리 27">
                <a:extLst>
                  <a:ext uri="{FF2B5EF4-FFF2-40B4-BE49-F238E27FC236}">
                    <a16:creationId xmlns:a16="http://schemas.microsoft.com/office/drawing/2014/main" id="{E04A8182-DF8F-4CAA-94C4-FCF4EBA5545A}"/>
                  </a:ext>
                </a:extLst>
              </p:cNvPr>
              <p:cNvSpPr/>
              <p:nvPr/>
            </p:nvSpPr>
            <p:spPr>
              <a:xfrm rot="18900000">
                <a:off x="8030250" y="15703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사각형: 둥근 모서리 28">
                <a:extLst>
                  <a:ext uri="{FF2B5EF4-FFF2-40B4-BE49-F238E27FC236}">
                    <a16:creationId xmlns:a16="http://schemas.microsoft.com/office/drawing/2014/main" id="{C834114E-6BAA-415A-A8A6-E2ACF4D4CCEF}"/>
                  </a:ext>
                </a:extLst>
              </p:cNvPr>
              <p:cNvSpPr/>
              <p:nvPr/>
            </p:nvSpPr>
            <p:spPr>
              <a:xfrm rot="13500000">
                <a:off x="8030250" y="16406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사각형: 둥근 모서리 29">
                <a:extLst>
                  <a:ext uri="{FF2B5EF4-FFF2-40B4-BE49-F238E27FC236}">
                    <a16:creationId xmlns:a16="http://schemas.microsoft.com/office/drawing/2014/main" id="{C21F9D62-FD00-45D6-8F00-B26F8247E0AF}"/>
                  </a:ext>
                </a:extLst>
              </p:cNvPr>
              <p:cNvSpPr/>
              <p:nvPr/>
            </p:nvSpPr>
            <p:spPr>
              <a:xfrm rot="16200000">
                <a:off x="7993196" y="1604242"/>
                <a:ext cx="45719" cy="1464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2CFF03-C018-46BA-880C-ED828B332F8D}"/>
              </a:ext>
            </a:extLst>
          </p:cNvPr>
          <p:cNvGrpSpPr/>
          <p:nvPr/>
        </p:nvGrpSpPr>
        <p:grpSpPr>
          <a:xfrm>
            <a:off x="2595763" y="2311030"/>
            <a:ext cx="7014224" cy="616690"/>
            <a:chOff x="2910088" y="1876018"/>
            <a:chExt cx="7014224" cy="6166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C9EDB8-9138-4F4A-8F56-AF62C420DC38}"/>
                </a:ext>
              </a:extLst>
            </p:cNvPr>
            <p:cNvSpPr/>
            <p:nvPr/>
          </p:nvSpPr>
          <p:spPr>
            <a:xfrm>
              <a:off x="2928088" y="1876019"/>
              <a:ext cx="6996224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E0CBF7-54B5-4B63-8B6D-91B91BD742F9}"/>
                </a:ext>
              </a:extLst>
            </p:cNvPr>
            <p:cNvSpPr/>
            <p:nvPr/>
          </p:nvSpPr>
          <p:spPr>
            <a:xfrm>
              <a:off x="2910088" y="1876018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1DBA6D-38F4-4941-B667-EEDA30AB1296}"/>
                </a:ext>
              </a:extLst>
            </p:cNvPr>
            <p:cNvGrpSpPr/>
            <p:nvPr/>
          </p:nvGrpSpPr>
          <p:grpSpPr>
            <a:xfrm>
              <a:off x="3152589" y="2030087"/>
              <a:ext cx="244451" cy="292979"/>
              <a:chOff x="3080385" y="1226820"/>
              <a:chExt cx="244451" cy="292979"/>
            </a:xfrm>
          </p:grpSpPr>
          <p:sp>
            <p:nvSpPr>
              <p:cNvPr id="26" name="원형: 비어 있음 31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3080385" y="1226820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32">
                <a:extLst>
                  <a:ext uri="{FF2B5EF4-FFF2-40B4-BE49-F238E27FC236}">
                    <a16:creationId xmlns:a16="http://schemas.microsoft.com/office/drawing/2014/main" id="{9DD8A11D-D0E8-4D53-9FB2-2504DD68E6B6}"/>
                  </a:ext>
                </a:extLst>
              </p:cNvPr>
              <p:cNvSpPr/>
              <p:nvPr/>
            </p:nvSpPr>
            <p:spPr>
              <a:xfrm rot="18900000">
                <a:off x="3279117" y="137579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77E2A0-C049-4899-B0A4-46E5F9B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094" y="1928758"/>
              <a:ext cx="0" cy="5040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A909E4-D7ED-4EB8-9AAE-C7976A62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899"/>
              </p:ext>
            </p:extLst>
          </p:nvPr>
        </p:nvGraphicFramePr>
        <p:xfrm>
          <a:off x="7158607" y="2927718"/>
          <a:ext cx="1905156" cy="243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56">
                  <a:extLst>
                    <a:ext uri="{9D8B030D-6E8A-4147-A177-3AD203B41FA5}">
                      <a16:colId xmlns:a16="http://schemas.microsoft.com/office/drawing/2014/main" val="2823248525"/>
                    </a:ext>
                  </a:extLst>
                </a:gridCol>
              </a:tblGrid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김한진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9656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공경선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21270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금소영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7655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김범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92871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김동관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777873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/>
                          </a:solidFill>
                        </a:rPr>
                        <a:t>서용석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93275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1"/>
                          </a:solidFill>
                        </a:rPr>
                        <a:t>최병섭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2467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06EC7A3B-0FB8-492C-9FF9-6BABB7902C82}"/>
              </a:ext>
            </a:extLst>
          </p:cNvPr>
          <p:cNvGrpSpPr/>
          <p:nvPr/>
        </p:nvGrpSpPr>
        <p:grpSpPr>
          <a:xfrm>
            <a:off x="5700388" y="2307425"/>
            <a:ext cx="798312" cy="616690"/>
            <a:chOff x="2910088" y="1110354"/>
            <a:chExt cx="798312" cy="616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4FA42D-BEF6-4B08-B65B-8F249538BCCB}"/>
                </a:ext>
              </a:extLst>
            </p:cNvPr>
            <p:cNvSpPr/>
            <p:nvPr/>
          </p:nvSpPr>
          <p:spPr>
            <a:xfrm>
              <a:off x="2928088" y="1110355"/>
              <a:ext cx="780312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CAA647-BAC2-4A08-8340-B141540A5B70}"/>
                </a:ext>
              </a:extLst>
            </p:cNvPr>
            <p:cNvSpPr/>
            <p:nvPr/>
          </p:nvSpPr>
          <p:spPr>
            <a:xfrm>
              <a:off x="2910088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0809531-93B6-4B62-A885-D3C127052769}"/>
                </a:ext>
              </a:extLst>
            </p:cNvPr>
            <p:cNvSpPr/>
            <p:nvPr/>
          </p:nvSpPr>
          <p:spPr>
            <a:xfrm>
              <a:off x="3690400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2EF252-BD00-49DF-A085-8C747ECA1BE4}"/>
                </a:ext>
              </a:extLst>
            </p:cNvPr>
            <p:cNvGrpSpPr/>
            <p:nvPr/>
          </p:nvGrpSpPr>
          <p:grpSpPr>
            <a:xfrm>
              <a:off x="3142371" y="1264423"/>
              <a:ext cx="252401" cy="296584"/>
              <a:chOff x="3064838" y="1219035"/>
              <a:chExt cx="252401" cy="296584"/>
            </a:xfrm>
          </p:grpSpPr>
          <p:sp>
            <p:nvSpPr>
              <p:cNvPr id="34" name="원형: 비어 있음 2">
                <a:extLst>
                  <a:ext uri="{FF2B5EF4-FFF2-40B4-BE49-F238E27FC236}">
                    <a16:creationId xmlns:a16="http://schemas.microsoft.com/office/drawing/2014/main" id="{4F862286-09EE-4420-85DE-CF8D256F6BA5}"/>
                  </a:ext>
                </a:extLst>
              </p:cNvPr>
              <p:cNvSpPr/>
              <p:nvPr/>
            </p:nvSpPr>
            <p:spPr>
              <a:xfrm>
                <a:off x="3064838" y="1219035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사각형: 둥근 모서리 26">
                <a:extLst>
                  <a:ext uri="{FF2B5EF4-FFF2-40B4-BE49-F238E27FC236}">
                    <a16:creationId xmlns:a16="http://schemas.microsoft.com/office/drawing/2014/main" id="{FBD0B672-8134-4194-8821-28807641692C}"/>
                  </a:ext>
                </a:extLst>
              </p:cNvPr>
              <p:cNvSpPr/>
              <p:nvPr/>
            </p:nvSpPr>
            <p:spPr>
              <a:xfrm rot="18900000">
                <a:off x="3271520" y="137161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77B5A0-CB0C-4E0B-B3A3-7A74E076D511}"/>
              </a:ext>
            </a:extLst>
          </p:cNvPr>
          <p:cNvSpPr/>
          <p:nvPr/>
        </p:nvSpPr>
        <p:spPr>
          <a:xfrm>
            <a:off x="7683824" y="241304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이벤트 샵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85E771-8AC2-45A9-B188-4E9CE99A2102}"/>
              </a:ext>
            </a:extLst>
          </p:cNvPr>
          <p:cNvSpPr/>
          <p:nvPr/>
        </p:nvSpPr>
        <p:spPr>
          <a:xfrm>
            <a:off x="4043480" y="2363770"/>
            <a:ext cx="22829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white"/>
                </a:solidFill>
              </a:rPr>
              <a:t>클라우드</a:t>
            </a:r>
            <a:r>
              <a:rPr lang="ko-KR" altLang="en-US" b="1" dirty="0">
                <a:solidFill>
                  <a:prstClr val="white"/>
                </a:solidFill>
              </a:rPr>
              <a:t> 기반 </a:t>
            </a:r>
            <a:r>
              <a:rPr lang="en-US" altLang="ko-KR" b="1" dirty="0">
                <a:solidFill>
                  <a:prstClr val="white"/>
                </a:solidFill>
              </a:rPr>
              <a:t>SIEM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4927723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4. </a:t>
            </a:r>
            <a:r>
              <a:rPr lang="ko-KR" altLang="en-US" sz="1600" dirty="0">
                <a:solidFill>
                  <a:srgbClr val="FFC000"/>
                </a:solidFill>
              </a:rPr>
              <a:t>프로젝트 예상 수행 결과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2" y="4041765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2. </a:t>
            </a:r>
            <a:r>
              <a:rPr lang="ko-KR" altLang="en-US" sz="1600" dirty="0">
                <a:solidFill>
                  <a:srgbClr val="FFC000"/>
                </a:solidFill>
              </a:rPr>
              <a:t>프로젝트 팀 구성 및 역할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1" y="447088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3. </a:t>
            </a:r>
            <a:r>
              <a:rPr lang="ko-KR" altLang="en-US" sz="1600" dirty="0">
                <a:solidFill>
                  <a:srgbClr val="FFC000"/>
                </a:solidFill>
              </a:rPr>
              <a:t>프로젝트 수행 절차 및 방법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40693" y="319699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0. </a:t>
            </a:r>
            <a:r>
              <a:rPr lang="ko-KR" altLang="en-US" sz="1600" dirty="0">
                <a:solidFill>
                  <a:srgbClr val="FFC000"/>
                </a:solidFill>
              </a:rPr>
              <a:t>팀 소개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5389631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5. </a:t>
            </a:r>
            <a:r>
              <a:rPr lang="ko-KR" altLang="en-US" sz="1600" dirty="0">
                <a:solidFill>
                  <a:srgbClr val="FFC000"/>
                </a:solidFill>
              </a:rPr>
              <a:t>아키텍처 설계 및 </a:t>
            </a:r>
            <a:r>
              <a:rPr lang="en-US" altLang="ko-KR" sz="1600" dirty="0">
                <a:solidFill>
                  <a:srgbClr val="FFC000"/>
                </a:solidFill>
              </a:rPr>
              <a:t>Lambda</a:t>
            </a:r>
            <a:r>
              <a:rPr lang="ko-KR" altLang="en-US" sz="1600" dirty="0">
                <a:solidFill>
                  <a:srgbClr val="FFC000"/>
                </a:solidFill>
              </a:rPr>
              <a:t> 기능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362162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1. </a:t>
            </a:r>
            <a:r>
              <a:rPr lang="ko-KR" altLang="en-US" sz="1600" dirty="0">
                <a:solidFill>
                  <a:srgbClr val="FFC000"/>
                </a:solidFill>
              </a:rPr>
              <a:t>프로젝트 주제 및 선정 배경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5846714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6. </a:t>
            </a:r>
            <a:r>
              <a:rPr lang="ko-KR" altLang="en-US" sz="1600" dirty="0">
                <a:solidFill>
                  <a:srgbClr val="FFC000"/>
                </a:solidFill>
              </a:rPr>
              <a:t>향후 프로젝트 예정 사항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25482 0.0006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52969 -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8891"/>
              </p:ext>
            </p:extLst>
          </p:nvPr>
        </p:nvGraphicFramePr>
        <p:xfrm>
          <a:off x="1119378" y="798177"/>
          <a:ext cx="9953244" cy="5608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4/17(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 ~ 4/24(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/>
                        <a:t>기획안</a:t>
                      </a:r>
                      <a:r>
                        <a:rPr lang="ko-KR" altLang="en-US" sz="1400" b="0" i="0" u="none" dirty="0"/>
                        <a:t>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아이디어 선정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4/27(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4/30(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멤버쉽 서비스 클라우드 마이그레이션</a:t>
                      </a:r>
                      <a:endParaRPr lang="en-US" altLang="ko-KR" sz="1400" b="0" i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멀티클라우드 적용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클라우드 관리자 계정 협조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5/3(</a:t>
                      </a:r>
                      <a:r>
                        <a:rPr lang="ko-KR" altLang="en-US" sz="1400" i="0" u="none" dirty="0"/>
                        <a:t>월</a:t>
                      </a:r>
                      <a:r>
                        <a:rPr lang="en-US" altLang="ko-KR" sz="1400" i="0" u="none" dirty="0"/>
                        <a:t>) ~ 5/8(</a:t>
                      </a:r>
                      <a:r>
                        <a:rPr lang="ko-KR" altLang="en-US" sz="1400" i="0" u="none" dirty="0"/>
                        <a:t>금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5/10(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5/15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 발표 준비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5/17(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5/22(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effectLst/>
                        </a:rPr>
                        <a:t>중간 발표 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5/24(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보안정책 관리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 이벤트 설정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 준비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6/8(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6/12(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발표를 위한 사전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634493004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4/17(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)~6/12(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예상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5" y="1021049"/>
            <a:ext cx="69342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자원의 최소화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안전한 데이터 보안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고가용성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확보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단계 외부 공격 차단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DR(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재해복구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179676" y="2528900"/>
            <a:ext cx="626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아키텍처 설계</a:t>
            </a:r>
          </a:p>
        </p:txBody>
      </p:sp>
    </p:spTree>
    <p:extLst>
      <p:ext uri="{BB962C8B-B14F-4D97-AF65-F5344CB8AC3E}">
        <p14:creationId xmlns:p14="http://schemas.microsoft.com/office/powerpoint/2010/main" val="10819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60" y="2885718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36887" y="523539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13718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610924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862897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973202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739755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879591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052015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859642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216" t="16433" r="23464" b="32244"/>
          <a:stretch/>
        </p:blipFill>
        <p:spPr>
          <a:xfrm>
            <a:off x="6640274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402185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236477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82834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271223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5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32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133714" y="3919390"/>
            <a:ext cx="2094929" cy="15840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4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762832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298478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230404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629827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257469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259223" y="2221495"/>
            <a:ext cx="59560" cy="8093418"/>
          </a:xfrm>
          <a:prstGeom prst="bentConnector3">
            <a:avLst>
              <a:gd name="adj1" fmla="val -72185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550236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165695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224551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D6355B-EBAA-4F30-AB92-7991F75E1008}"/>
              </a:ext>
            </a:extLst>
          </p:cNvPr>
          <p:cNvSpPr txBox="1"/>
          <p:nvPr/>
        </p:nvSpPr>
        <p:spPr>
          <a:xfrm>
            <a:off x="1001434" y="1556792"/>
            <a:ext cx="10189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333F50"/>
                </a:solidFill>
                <a:latin typeface="+mn-ea"/>
                <a:ea typeface="+mn-ea"/>
              </a:rPr>
              <a:t>현재 구현된 </a:t>
            </a:r>
            <a:r>
              <a:rPr lang="en-US" altLang="ko-KR" sz="9600" b="1" dirty="0">
                <a:solidFill>
                  <a:srgbClr val="333F50"/>
                </a:solidFill>
                <a:latin typeface="+mn-ea"/>
                <a:ea typeface="+mn-ea"/>
              </a:rPr>
              <a:t>Lambda </a:t>
            </a:r>
            <a:r>
              <a:rPr lang="ko-KR" altLang="en-US" sz="9600" b="1" dirty="0">
                <a:solidFill>
                  <a:srgbClr val="333F50"/>
                </a:solidFill>
                <a:latin typeface="+mn-ea"/>
                <a:ea typeface="+mn-ea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5933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462" y="676275"/>
            <a:ext cx="10440000" cy="591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번 </a:t>
            </a:r>
            <a:r>
              <a:rPr lang="en-US" altLang="ko-KR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Lambda</a:t>
            </a:r>
            <a:r>
              <a:rPr lang="ko-KR" altLang="en-US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함수</a:t>
            </a:r>
            <a:endParaRPr lang="en-US" altLang="ko-KR" sz="6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Python3.8 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버전으로 작성되었다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S3 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버킷을 트리거로 하며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발동조건은 파일의 생성 및 수정이다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event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변수를 통하여 트리거에 대한 정보수신 및 분석이 가능하다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함수 실행 성공 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대상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(destination) Lambda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인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번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Lambda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에게 원하는 데이터를 넘긴다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3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463" y="676275"/>
            <a:ext cx="10440000" cy="462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번 </a:t>
            </a:r>
            <a:r>
              <a:rPr lang="en-US" altLang="ko-KR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Lambda</a:t>
            </a:r>
            <a:r>
              <a:rPr lang="ko-KR" altLang="en-US" sz="60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함수</a:t>
            </a:r>
            <a:endParaRPr lang="en-US" altLang="ko-KR" sz="60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Nodejs14 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버전으로 작성되었다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소스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(Source) Lambda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 부터 데이터를 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event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를 변수를 통해 받아온다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AWS SNS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를 통해 원하는 내용을 이메일로 보낸다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현재는 제목과 내용을 텍스트 형식으로 조정할 수 있다</a:t>
            </a: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79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D6355B-EBAA-4F30-AB92-7991F75E1008}"/>
              </a:ext>
            </a:extLst>
          </p:cNvPr>
          <p:cNvSpPr txBox="1"/>
          <p:nvPr/>
        </p:nvSpPr>
        <p:spPr>
          <a:xfrm>
            <a:off x="4367808" y="2276872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333F50"/>
                </a:solidFill>
                <a:latin typeface="+mn-ea"/>
                <a:ea typeface="+mn-ea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8109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0" y="-13355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향후 프로젝트 예정 사항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1384" y="1413113"/>
            <a:ext cx="11558822" cy="445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S3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버킷안에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CloudWatch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 모니터링한 로그 기록을 저장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S3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버킷에서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파일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삭제시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AWS SNS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 고객 이메일에 삭제를 했다는 것을 알려주는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S3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버킷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안에 저장된 로그를 불러와서 보고서를 만들고 보고서 만드는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보고서를 특정 주기로 자동 생성하는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생성된 보고서를 첨부해서 메일로 보내는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생성된 보고서를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S3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에 저장하는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생성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95400" y="792212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4692" y="792212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구축 예정 사항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73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향후 프로젝트 예정 사항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479376" y="1976971"/>
            <a:ext cx="6264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AWS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 인프라 구축 계획 수립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보안관제 인프라 구축 계획 수립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AWS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서비스 인프라 구축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보안관제 인프라 구축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인프라 통합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멀티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클라우드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인프라 구축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95400" y="792212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4692" y="792212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인프라 구축 예정 사항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6744072" y="1735654"/>
            <a:ext cx="54330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테스트 데이터베이스구축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인수테스트실시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시스템오픈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통합테스트실시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시스템테스트실시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DevOps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환경 구축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4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팀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7428" y="5085288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김한진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57" y="1503450"/>
            <a:ext cx="3006837" cy="30068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72274"/>
            <a:ext cx="2832268" cy="3469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47" y="1409886"/>
            <a:ext cx="3193964" cy="3193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776" y="1149493"/>
            <a:ext cx="2619375" cy="371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967407" y="5101357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공경선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192261" y="5080336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금소영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206395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김범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2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E8EB0-1FFB-4DFD-AE60-8A148771A428}"/>
              </a:ext>
            </a:extLst>
          </p:cNvPr>
          <p:cNvSpPr txBox="1"/>
          <p:nvPr/>
        </p:nvSpPr>
        <p:spPr>
          <a:xfrm>
            <a:off x="4367808" y="2276872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333F50"/>
                </a:solidFill>
              </a:rPr>
              <a:t>Q &amp; A</a:t>
            </a:r>
            <a:endParaRPr lang="ko-KR" altLang="en-US" sz="9600" b="1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5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팀 소개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559495" y="5084173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김동관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417318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서용석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44372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최병섭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6" y="1454214"/>
            <a:ext cx="4143375" cy="2857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00" y="872715"/>
            <a:ext cx="2827773" cy="402413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22323" t="-1" r="21891" b="622"/>
          <a:stretch/>
        </p:blipFill>
        <p:spPr>
          <a:xfrm>
            <a:off x="7812199" y="1454214"/>
            <a:ext cx="4248472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8029" y="2333912"/>
            <a:ext cx="10226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</a:t>
            </a: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SIEM</a:t>
            </a:r>
          </a:p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</a:rPr>
              <a:t>Security Information and Event Management</a:t>
            </a:r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40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40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3" y="4005064"/>
            <a:ext cx="5652628" cy="2289875"/>
          </a:xfrm>
          <a:prstGeom prst="rect">
            <a:avLst/>
          </a:prstGeom>
        </p:spPr>
      </p:pic>
      <p:pic>
        <p:nvPicPr>
          <p:cNvPr id="1026" name="Picture 2" descr="SIEM на марше. Что дальше? | МультиТек Инжиниринг информационная  безопасност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02" y="3757393"/>
            <a:ext cx="4177824" cy="27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88840"/>
            <a:ext cx="104477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시스템 중 고객 데이터를 중심으로 멤버십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마이그레이션하고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저축은행은 이 서비스에 대한 이벤트 탐지 및 모니터링을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활용하여 구축하고자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책정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2. AWS 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리전을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확보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활용하여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 서비스 운영을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환경에서는 이벤트 탐지 및 모니터링을 할 수 있도록 구축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구축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단위로 감사 일지 생성 자동화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공격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관리자에게 메일을 전송 자동화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이전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웹 사이트와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세움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국내 법과 감사 정책 등을 갖추고 데이터 센터의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감사 보고서를 생성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보냄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4982023"/>
            <a:ext cx="2709273" cy="1523966"/>
          </a:xfrm>
          <a:prstGeom prst="rect">
            <a:avLst/>
          </a:prstGeom>
        </p:spPr>
      </p:pic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Python,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Nodejs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모니터링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로그 수집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 문서의 형상관리</a:t>
            </a:r>
            <a:endParaRPr lang="en-US" altLang="ko-KR" sz="20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576" y="4896809"/>
            <a:ext cx="1694395" cy="16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045178" y="94177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26600" y="94177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37865" y="1707734"/>
            <a:ext cx="106931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24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2400" b="1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고가의 보안장비를 구매할 필요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Multi region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으로 </a:t>
            </a:r>
            <a:r>
              <a:rPr lang="ko-KR" altLang="en-US" sz="24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고가용성을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확보한 안정적 서버 운영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환경의 표준화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 구축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</a:t>
            </a:r>
            <a:endParaRPr lang="en-US" altLang="ko-KR" sz="24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지속적인 모니터링</a:t>
            </a: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자동화를 통한 실시간 대응</a:t>
            </a:r>
            <a:endParaRPr lang="en-US" altLang="ko-KR" sz="24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70660"/>
              </p:ext>
            </p:extLst>
          </p:nvPr>
        </p:nvGraphicFramePr>
        <p:xfrm>
          <a:off x="1055440" y="668810"/>
          <a:ext cx="9922631" cy="58715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52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구축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구축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13857</TotalTime>
  <Words>2682</Words>
  <Application>Microsoft Office PowerPoint</Application>
  <PresentationFormat>와이드스크린</PresentationFormat>
  <Paragraphs>428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Amazon Ember</vt:lpstr>
      <vt:lpstr>-apple-system</vt:lpstr>
      <vt:lpstr>맑은 고딕</vt:lpstr>
      <vt:lpstr>휴먼둥근헤드라인</vt:lpstr>
      <vt:lpstr>Arial</vt:lpstr>
      <vt:lpstr>Arial Black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345</cp:revision>
  <dcterms:created xsi:type="dcterms:W3CDTF">2014-04-29T00:37:20Z</dcterms:created>
  <dcterms:modified xsi:type="dcterms:W3CDTF">2021-05-21T05:46:08Z</dcterms:modified>
</cp:coreProperties>
</file>