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96" r:id="rId4"/>
    <p:sldId id="297" r:id="rId5"/>
    <p:sldId id="298" r:id="rId6"/>
    <p:sldId id="295" r:id="rId7"/>
    <p:sldId id="300" r:id="rId8"/>
    <p:sldId id="287" r:id="rId9"/>
    <p:sldId id="288" r:id="rId10"/>
    <p:sldId id="306" r:id="rId11"/>
    <p:sldId id="304" r:id="rId12"/>
    <p:sldId id="308" r:id="rId13"/>
    <p:sldId id="307" r:id="rId14"/>
    <p:sldId id="312" r:id="rId15"/>
    <p:sldId id="313" r:id="rId16"/>
    <p:sldId id="314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3645" autoAdjust="0"/>
  </p:normalViewPr>
  <p:slideViewPr>
    <p:cSldViewPr>
      <p:cViewPr varScale="1">
        <p:scale>
          <a:sx n="61" d="100"/>
          <a:sy n="61" d="100"/>
        </p:scale>
        <p:origin x="48" y="43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2021-05-14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ko-KR" altLang="en-US" dirty="0" err="1"/>
              <a:t>이벤트샵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에 대한 주제를 맡아서 프로젝트를 진행하고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프로젝트 배경에 대해서 설명을 드린 뒤 수행 절차 및 방법</a:t>
            </a:r>
            <a:r>
              <a:rPr lang="en-US" altLang="ko-KR" dirty="0"/>
              <a:t>, </a:t>
            </a:r>
            <a:r>
              <a:rPr lang="ko-KR" altLang="en-US" dirty="0"/>
              <a:t>예상 수행 결과에 대하여 설명을 하고</a:t>
            </a:r>
            <a:endParaRPr lang="en-US" altLang="ko-KR" dirty="0"/>
          </a:p>
          <a:p>
            <a:r>
              <a:rPr lang="ko-KR" altLang="en-US" dirty="0"/>
              <a:t>마지막으로 아키텍처 설계 및 람다 기능에 대하여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9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2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목적은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컨셉은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9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9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</a:t>
            </a:r>
            <a:r>
              <a:rPr lang="ko-KR" altLang="en-US" baseline="0" dirty="0"/>
              <a:t> 저희가 구성한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아키텍처에 대하여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2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아키텍처 설계도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설명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5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sv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5700517" y="4292879"/>
            <a:ext cx="6338805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                                                              3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이벤트샵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김한진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공경선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금소영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김동관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김범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서용석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최병섭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1040633" y="2367345"/>
            <a:ext cx="1011073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클라우드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기반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SIEM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 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179676" y="2528900"/>
            <a:ext cx="6264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아키텍처 설계</a:t>
            </a:r>
          </a:p>
        </p:txBody>
      </p:sp>
    </p:spTree>
    <p:extLst>
      <p:ext uri="{BB962C8B-B14F-4D97-AF65-F5344CB8AC3E}">
        <p14:creationId xmlns:p14="http://schemas.microsoft.com/office/powerpoint/2010/main" val="108192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27132" y="104916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87836" y="855165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2965365" cy="13701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770690" y="382402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657710" y="137089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4882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4" y="32107"/>
            <a:ext cx="245835" cy="2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550764" y="280184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5" y="280183"/>
            <a:ext cx="265642" cy="2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2" y="90164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44691" y="90211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387103" y="148262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9" y="136814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" y="118989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83" y="402371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6" y="382120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761325" y="3794369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3" y="403617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94" y="856619"/>
            <a:ext cx="247208" cy="2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237740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3" y="118656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663971" y="1686762"/>
            <a:ext cx="535051" cy="377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6052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16" y="2546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60735" y="2527499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478151" y="113620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49228" y="356601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21775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9" y="22871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37770" y="61940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07" y="610789"/>
            <a:ext cx="254428" cy="2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 flipH="1">
            <a:off x="166988" y="42693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stCxn id="211" idx="3"/>
            <a:endCxn id="157" idx="2"/>
          </p:cNvCxnSpPr>
          <p:nvPr/>
        </p:nvCxnSpPr>
        <p:spPr>
          <a:xfrm flipV="1">
            <a:off x="3661151" y="2718376"/>
            <a:ext cx="4877970" cy="15007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7" y="154911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2625565" y="118656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76" y="381604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7" y="325038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15435" y="240984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687047" y="84410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574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19" y="18378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10" y="1598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18504" y="202493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864246" y="137500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8" y="90575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51227" y="90622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593639" y="148673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75" y="138934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684687" y="114030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6" y="1602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51817" y="203017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773837" y="195521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199022" y="655148"/>
            <a:ext cx="6680198" cy="2063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5644" y="129936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388730" y="174040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21695" y="162734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3962819" y="206428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35235" y="125977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57671" y="80829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63764" y="1389343"/>
            <a:ext cx="995607" cy="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27" y="183026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35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63920" y="138934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066349" y="140695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38118" y="97809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54" y="64538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09028" y="99835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67" y="66736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38414" y="314098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60" y="2885718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68450"/>
            <a:ext cx="2036631" cy="5605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52042" y="203273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12" y="337238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54" y="371702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3" y="324942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40" y="357498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65" y="413179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67" y="357687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3" y="393246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402" y="432396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869" y="155023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02188" y="102833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882463" y="125192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7" y="154238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49046" y="352538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950" y="2978396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15468" y="380843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468211" y="311830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14778" y="368480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stCxn id="211" idx="3"/>
            <a:endCxn id="152" idx="0"/>
          </p:cNvCxnSpPr>
          <p:nvPr/>
        </p:nvCxnSpPr>
        <p:spPr>
          <a:xfrm>
            <a:off x="3661151" y="2868450"/>
            <a:ext cx="6280588" cy="81635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9" y="419040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93" y="448404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stCxn id="211" idx="3"/>
            <a:endCxn id="143" idx="0"/>
          </p:cNvCxnSpPr>
          <p:nvPr/>
        </p:nvCxnSpPr>
        <p:spPr>
          <a:xfrm>
            <a:off x="3661151" y="2868450"/>
            <a:ext cx="4236283" cy="24985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4509086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0" y="420764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78445" y="4349043"/>
            <a:ext cx="6154354" cy="327556"/>
          </a:xfrm>
          <a:prstGeom prst="bentConnector3">
            <a:avLst>
              <a:gd name="adj1" fmla="val 5154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84" y="445331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26657" y="352538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60943" y="3209400"/>
            <a:ext cx="0" cy="3566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589470" y="382474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04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177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18004" y="5225642"/>
            <a:ext cx="8153449" cy="123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04" y="499535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62996" y="5011923"/>
            <a:ext cx="8806791" cy="1565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36887" y="523539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13718" y="5558315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610924" y="5574637"/>
            <a:ext cx="1935003" cy="6835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862897" y="5574637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973202" y="5618991"/>
            <a:ext cx="298021" cy="27977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739755" y="6042741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879591" y="5780637"/>
            <a:ext cx="355622" cy="292292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052015" y="5816494"/>
            <a:ext cx="329637" cy="26296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859642" y="6042741"/>
            <a:ext cx="789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216" t="16433" r="23464" b="32244"/>
          <a:stretch/>
        </p:blipFill>
        <p:spPr>
          <a:xfrm>
            <a:off x="6640274" y="5688811"/>
            <a:ext cx="204327" cy="2293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402185" y="5997529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236477" y="5618359"/>
            <a:ext cx="313759" cy="28040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82834" y="5922087"/>
            <a:ext cx="92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2271223" y="5758879"/>
            <a:ext cx="774111" cy="12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79" y="539787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32" y="396179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96" y="432346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18683" y="368473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  <a:stCxn id="211" idx="3"/>
            <a:endCxn id="200" idx="0"/>
          </p:cNvCxnSpPr>
          <p:nvPr/>
        </p:nvCxnSpPr>
        <p:spPr>
          <a:xfrm>
            <a:off x="3661151" y="2868450"/>
            <a:ext cx="7384493" cy="8162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0821" y="2950231"/>
            <a:ext cx="1465405" cy="342889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</p:cNvCxnSpPr>
          <p:nvPr/>
        </p:nvCxnSpPr>
        <p:spPr>
          <a:xfrm>
            <a:off x="11231185" y="2446360"/>
            <a:ext cx="0" cy="12363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5" y="5680882"/>
            <a:ext cx="249743" cy="30246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432" y="6002393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133714" y="3919390"/>
            <a:ext cx="2094929" cy="15840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4" y="5613792"/>
            <a:ext cx="253144" cy="292698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762832" y="5899870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 flipV="1">
            <a:off x="3298478" y="5758563"/>
            <a:ext cx="937999" cy="1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0"/>
            <a:endCxn id="303" idx="0"/>
          </p:cNvCxnSpPr>
          <p:nvPr/>
        </p:nvCxnSpPr>
        <p:spPr>
          <a:xfrm rot="5400000" flipH="1" flipV="1">
            <a:off x="4230404" y="3451634"/>
            <a:ext cx="59167" cy="4275548"/>
          </a:xfrm>
          <a:prstGeom prst="bentConnector3">
            <a:avLst>
              <a:gd name="adj1" fmla="val 3729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629827" y="5559824"/>
            <a:ext cx="1535868" cy="7068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5400000" flipH="1" flipV="1">
            <a:off x="3257469" y="4483103"/>
            <a:ext cx="632" cy="2271144"/>
          </a:xfrm>
          <a:prstGeom prst="bentConnector3">
            <a:avLst>
              <a:gd name="adj1" fmla="val 362708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259223" y="2221495"/>
            <a:ext cx="59560" cy="8093418"/>
          </a:xfrm>
          <a:prstGeom prst="bentConnector3">
            <a:avLst>
              <a:gd name="adj1" fmla="val -721854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4550236" y="5758563"/>
            <a:ext cx="1009715" cy="4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0705490" y="5959430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10DCBB4-5832-44D1-971E-F7E9A5D13F26}"/>
              </a:ext>
            </a:extLst>
          </p:cNvPr>
          <p:cNvCxnSpPr>
            <a:cxnSpLocks/>
            <a:stCxn id="167" idx="1"/>
            <a:endCxn id="303" idx="3"/>
          </p:cNvCxnSpPr>
          <p:nvPr/>
        </p:nvCxnSpPr>
        <p:spPr>
          <a:xfrm flipH="1" flipV="1">
            <a:off x="7165695" y="5913271"/>
            <a:ext cx="445229" cy="31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62">
            <a:extLst>
              <a:ext uri="{FF2B5EF4-FFF2-40B4-BE49-F238E27FC236}">
                <a16:creationId xmlns:a16="http://schemas.microsoft.com/office/drawing/2014/main" id="{4618F658-8549-4AA6-BE6A-492F6F794646}"/>
              </a:ext>
            </a:extLst>
          </p:cNvPr>
          <p:cNvCxnSpPr>
            <a:cxnSpLocks/>
            <a:stCxn id="170" idx="0"/>
            <a:endCxn id="168" idx="0"/>
          </p:cNvCxnSpPr>
          <p:nvPr/>
        </p:nvCxnSpPr>
        <p:spPr>
          <a:xfrm rot="5400000" flipH="1" flipV="1">
            <a:off x="5224551" y="2472299"/>
            <a:ext cx="44354" cy="6249031"/>
          </a:xfrm>
          <a:prstGeom prst="bentConnector3">
            <a:avLst>
              <a:gd name="adj1" fmla="val 52082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4079776" y="2528900"/>
            <a:ext cx="4284476" cy="320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</a:t>
            </a: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기능</a:t>
            </a:r>
          </a:p>
        </p:txBody>
      </p:sp>
    </p:spTree>
    <p:extLst>
      <p:ext uri="{BB962C8B-B14F-4D97-AF65-F5344CB8AC3E}">
        <p14:creationId xmlns:p14="http://schemas.microsoft.com/office/powerpoint/2010/main" val="18386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32" y="3200746"/>
            <a:ext cx="4373068" cy="36572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792217"/>
            <a:ext cx="8126565" cy="24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8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1916832"/>
            <a:ext cx="5394461" cy="2780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995798"/>
            <a:ext cx="6780076" cy="52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92" y="793811"/>
            <a:ext cx="78962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731690"/>
            <a:ext cx="11552984" cy="53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4" y="692696"/>
            <a:ext cx="11460596" cy="5548259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7C15CE8F-380F-422B-A27F-A51EF5C44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289B9-C6FE-42EA-B854-F6FBB90B04C7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21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176337"/>
            <a:ext cx="11153775" cy="4505325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5DF72C96-A5B0-4EE7-A9AB-9355A104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1886E-61CF-4A40-822D-B96EE9942E23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7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DE8EB0-1FFB-4DFD-AE60-8A148771A428}"/>
              </a:ext>
            </a:extLst>
          </p:cNvPr>
          <p:cNvSpPr txBox="1"/>
          <p:nvPr/>
        </p:nvSpPr>
        <p:spPr>
          <a:xfrm>
            <a:off x="4475820" y="2276872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Q &amp; A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4826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8" y="1485945"/>
            <a:ext cx="5380071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주제 및 선정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5128043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예상 수행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301485" y="4690301"/>
            <a:ext cx="555515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62" y="3727577"/>
            <a:ext cx="1073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과거 금융권 회사들은 기존 인터넷 서비스를 제공할 때 기관 내에 자체 서버를 두고 데이터를 관리함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현재 많은 금융권 회사들이 기존 시스템과 다르게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시스템으로 변경하고 있기 때문에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금융권으로 가상 회사를 설립 후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멤버십 서비스를 구축한 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이벤트 탐지 및 모니터링 시스템을 클라우드 서비스를 활용하여 자체적으로 구축한다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5" y="2683620"/>
            <a:ext cx="10730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프로젝트 주제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SIEM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시스템 중 고객 데이터를 중심으로 멤버십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마이그레이션하고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저축은행은 이 서비스에 대한 이벤트 탐지 및 모니터링을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활용하여 구축하고자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책정한다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2. AWS 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리전을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통해 데이터베이스와 웹사이트에 대한 가용성 영역을 확보한다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활용하여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 서비스 운영을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환경에서는 이벤트 탐지 및 모니터링을 할 수 있도록 구축한다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구축한다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단위로 감사 일지를 자동적으로 생성하는 기능을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이전하려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세운다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생성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보낸다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언어를 이용한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Secure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시스템에 코드 적용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모니터링하고 시스템 로그를 수집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상품을 활용하여 고가의 보안장비를 구매할 필요없이 보안장치를 구축할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환경으로 마이그레이션 함으로써 부하가 많이 생기는 날짜와 시간에 자동적으로 가상 서버를 늘려 부하를 분산시키고 서비스의 중단없이 효과적으로 운영할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환경의 표준화가 잘 이루어져 있어 외부의 다른 회사 장비들과 연동하거나 오픈 소스를 활용하기가 편하다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플랫폼은 종속성을 배제한 규격의 통일화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신기술 적용이 가능한 표준 환경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IT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운영 표준화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SLA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기반 마련이 가능한 표준 오픈 환경 아키텍처를 지향한다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환경을 구축하여 개발팀이 개발 및 테스트가 완료되면 실제 서버로 배포까지 편리하게 적용 시킬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환경의 장점들을 활용하여 이벤트 탐지 분석 대응 시스템을 사용한다면 기업에서는 기존의 이벤트 탐지 분석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대응의 보안보다 더 효율적인 서비스를 받을 수 있을 것이라 기대함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도입을 통해 자연재해 및 서버의 비정상적인 사용 불가 등과 같은 상황에 대해 유연하게 대처할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분석이 가능하다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모든 이벤트와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알람에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대해 지속적인 모니터링과 자동화를 통하여 실시간으로 대응할 수 있게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2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64278" y="565210"/>
          <a:ext cx="9922631" cy="61870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97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93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정책관리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(ex WAF, IAM, ACL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이벤트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비정상 이벤트에 대한 기준 설립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법적으로 요구되는 관련 보안 정책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기술적 요소들을 구현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고객의 요구사항 정리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문서화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(ex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명세서 작성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064869637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592851301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4565606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38891"/>
              </p:ext>
            </p:extLst>
          </p:nvPr>
        </p:nvGraphicFramePr>
        <p:xfrm>
          <a:off x="1119378" y="798177"/>
          <a:ext cx="9953244" cy="5608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4/17(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 ~ 4/24(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/>
                        <a:t>기획안</a:t>
                      </a:r>
                      <a:r>
                        <a:rPr lang="ko-KR" altLang="en-US" sz="1400" b="0" i="0" u="none" dirty="0"/>
                        <a:t>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아이디어 선정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4/27(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4/30(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멤버쉽 서비스 클라우드 마이그레이션</a:t>
                      </a:r>
                      <a:endParaRPr lang="en-US" altLang="ko-KR" sz="1400" b="0" i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멀티클라우드 적용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클라우드 관리자 계정 협조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5/3(</a:t>
                      </a:r>
                      <a:r>
                        <a:rPr lang="ko-KR" altLang="en-US" sz="1400" i="0" u="none" dirty="0"/>
                        <a:t>월</a:t>
                      </a:r>
                      <a:r>
                        <a:rPr lang="en-US" altLang="ko-KR" sz="1400" i="0" u="none" dirty="0"/>
                        <a:t>) ~ 5/8(</a:t>
                      </a:r>
                      <a:r>
                        <a:rPr lang="ko-KR" altLang="en-US" sz="1400" i="0" u="none" dirty="0"/>
                        <a:t>금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5/10(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5/15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백업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보안정책에 따른 설계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고객데이터와 데이터베이스 서버 동기화 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 발표 준비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5/17(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5/22(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발표를 위한 사전 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effectLst/>
                        </a:rPr>
                        <a:t>중간 발표 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0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시스템 구축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5/24(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보안정책 관리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 이벤트 설정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발표 준비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6/8(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6/12(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발표를 위한 사전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634493004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4/17(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)~6/12(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예상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849313" y="1340768"/>
            <a:ext cx="11439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물리적인 장소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 장비 등을 준비하지 않고 인터넷 자원만으로 쉽게 멤버십 서비스를 구축할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고객에 대한 데이터는 안전하게 보안 처리되어 데이터베이스에서 관리할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사용자가 많이 접속을 하는 시간대에 자유롭게 멤버십 서버를 쉽게 늘리고 접속을 안 하는 시간대에는 줄여서 유연하게 서버를 운영할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(Auto Scaling)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DDoS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SQL Injection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같은 외부 공격이 있어도 안전하게 멤버십 서비스를 유지할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365/24/7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실시간 감시 및 대응 서비스를 받을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재난 재해가 발생하여도 당황하지 않고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서버인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통해서 멤버십 서비스를 이용할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멤버십 클라우드 서버는 부적절한 이벤트에 대해 자동으로 처리를 하여 문제를 해결해준다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보안 관리자는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SNS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자동으로 이벤트 탐지 알림 및 보고서를 받을 수 있다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4172</TotalTime>
  <Words>1480</Words>
  <Application>Microsoft Office PowerPoint</Application>
  <PresentationFormat>와이드스크린</PresentationFormat>
  <Paragraphs>259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-apple-system</vt:lpstr>
      <vt:lpstr>맑은 고딕</vt:lpstr>
      <vt:lpstr>휴먼둥근헤드라인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김한진</cp:lastModifiedBy>
  <cp:revision>220</cp:revision>
  <dcterms:created xsi:type="dcterms:W3CDTF">2014-04-29T00:37:20Z</dcterms:created>
  <dcterms:modified xsi:type="dcterms:W3CDTF">2021-05-14T05:19:13Z</dcterms:modified>
</cp:coreProperties>
</file>