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498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3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4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4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5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3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3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4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9/16/2021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5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0" kern="1200" spc="4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보드 게임판에 있는 주사위 더미">
            <a:extLst>
              <a:ext uri="{FF2B5EF4-FFF2-40B4-BE49-F238E27FC236}">
                <a16:creationId xmlns:a16="http://schemas.microsoft.com/office/drawing/2014/main" id="{A9E73346-475D-4DE6-B6F7-D69795163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23" b="662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32C1D2-EA20-48B9-A25E-78144E14B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도서 관리 프로그램</a:t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ko-KR" altLang="en-US" dirty="0">
                <a:solidFill>
                  <a:srgbClr val="FFFFFF"/>
                </a:solidFill>
              </a:rPr>
              <a:t>제안발표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FF669-3113-4F74-886F-3F15EE506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>
                    <a:alpha val="80000"/>
                  </a:srgbClr>
                </a:solidFill>
              </a:rPr>
              <a:t>201411844 </a:t>
            </a:r>
            <a:r>
              <a:rPr lang="ko-KR" altLang="en-US" dirty="0" err="1">
                <a:solidFill>
                  <a:srgbClr val="FFFFFF">
                    <a:alpha val="80000"/>
                  </a:srgbClr>
                </a:solidFill>
              </a:rPr>
              <a:t>한재명</a:t>
            </a:r>
            <a:endParaRPr lang="ko-KR" altLang="en-US" dirty="0">
              <a:solidFill>
                <a:srgbClr val="FFFFFF">
                  <a:alpha val="80000"/>
                </a:srgb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53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C0738-EF35-4CEA-92EC-6AE84318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7C5A6C5-E231-4F33-9ADF-865A06D867B7}"/>
              </a:ext>
            </a:extLst>
          </p:cNvPr>
          <p:cNvGrpSpPr/>
          <p:nvPr/>
        </p:nvGrpSpPr>
        <p:grpSpPr>
          <a:xfrm>
            <a:off x="989400" y="2790634"/>
            <a:ext cx="1988191" cy="1820411"/>
            <a:chOff x="1048623" y="2572520"/>
            <a:chExt cx="1988191" cy="1820411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E76D9FA-05EC-4A12-9DFB-BBD0259966BE}"/>
                </a:ext>
              </a:extLst>
            </p:cNvPr>
            <p:cNvSpPr/>
            <p:nvPr/>
          </p:nvSpPr>
          <p:spPr>
            <a:xfrm>
              <a:off x="1048623" y="2572520"/>
              <a:ext cx="1988191" cy="1820411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031750C-33D6-48CB-B825-09A80403ADC1}"/>
                </a:ext>
              </a:extLst>
            </p:cNvPr>
            <p:cNvSpPr/>
            <p:nvPr/>
          </p:nvSpPr>
          <p:spPr>
            <a:xfrm>
              <a:off x="1144397" y="2662054"/>
              <a:ext cx="1796642" cy="16413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52AABF9-9F61-42F1-994C-FBAFBAC078B9}"/>
              </a:ext>
            </a:extLst>
          </p:cNvPr>
          <p:cNvGrpSpPr/>
          <p:nvPr/>
        </p:nvGrpSpPr>
        <p:grpSpPr>
          <a:xfrm>
            <a:off x="3073365" y="2790634"/>
            <a:ext cx="1988191" cy="1820411"/>
            <a:chOff x="1048623" y="2572520"/>
            <a:chExt cx="1988191" cy="1820411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2C2D5D4-DAE5-4E12-8BB2-F214C772B502}"/>
                </a:ext>
              </a:extLst>
            </p:cNvPr>
            <p:cNvSpPr/>
            <p:nvPr/>
          </p:nvSpPr>
          <p:spPr>
            <a:xfrm>
              <a:off x="1048623" y="2572520"/>
              <a:ext cx="1988191" cy="1820411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5933AE9-3402-43BF-A736-66AE02994397}"/>
                </a:ext>
              </a:extLst>
            </p:cNvPr>
            <p:cNvSpPr/>
            <p:nvPr/>
          </p:nvSpPr>
          <p:spPr>
            <a:xfrm>
              <a:off x="1144397" y="2662054"/>
              <a:ext cx="1796642" cy="164134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6558EB-169C-4F35-8D86-29BA20F11326}"/>
              </a:ext>
            </a:extLst>
          </p:cNvPr>
          <p:cNvGrpSpPr/>
          <p:nvPr/>
        </p:nvGrpSpPr>
        <p:grpSpPr>
          <a:xfrm>
            <a:off x="5157330" y="2790633"/>
            <a:ext cx="1988191" cy="1820411"/>
            <a:chOff x="1048623" y="2572520"/>
            <a:chExt cx="1988191" cy="1820411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DBCA73B-7524-4D38-B6FF-D7FDC2A0F751}"/>
                </a:ext>
              </a:extLst>
            </p:cNvPr>
            <p:cNvSpPr/>
            <p:nvPr/>
          </p:nvSpPr>
          <p:spPr>
            <a:xfrm>
              <a:off x="1048623" y="2572520"/>
              <a:ext cx="1988191" cy="1820411"/>
            </a:xfrm>
            <a:prstGeom prst="ellips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402164F-20EA-46DE-9FE0-D33C425D15B6}"/>
                </a:ext>
              </a:extLst>
            </p:cNvPr>
            <p:cNvSpPr/>
            <p:nvPr/>
          </p:nvSpPr>
          <p:spPr>
            <a:xfrm>
              <a:off x="1144397" y="2662054"/>
              <a:ext cx="1796642" cy="164134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0D43D56-632F-4F9E-A4DE-6CE2E0FCE761}"/>
              </a:ext>
            </a:extLst>
          </p:cNvPr>
          <p:cNvGrpSpPr/>
          <p:nvPr/>
        </p:nvGrpSpPr>
        <p:grpSpPr>
          <a:xfrm>
            <a:off x="7286384" y="2780404"/>
            <a:ext cx="1988191" cy="1820411"/>
            <a:chOff x="1048623" y="2572520"/>
            <a:chExt cx="1988191" cy="1820411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4E57699-06FB-4A1B-9075-8A9D890CB5D0}"/>
                </a:ext>
              </a:extLst>
            </p:cNvPr>
            <p:cNvSpPr/>
            <p:nvPr/>
          </p:nvSpPr>
          <p:spPr>
            <a:xfrm>
              <a:off x="1048623" y="2572520"/>
              <a:ext cx="1988191" cy="1820411"/>
            </a:xfrm>
            <a:prstGeom prst="ellips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592B68C-C993-4441-8599-7D229865735F}"/>
                </a:ext>
              </a:extLst>
            </p:cNvPr>
            <p:cNvSpPr/>
            <p:nvPr/>
          </p:nvSpPr>
          <p:spPr>
            <a:xfrm>
              <a:off x="1144397" y="2662054"/>
              <a:ext cx="1796642" cy="1641342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D37D91C-5596-4739-A107-1CE01E35D3A1}"/>
              </a:ext>
            </a:extLst>
          </p:cNvPr>
          <p:cNvGrpSpPr/>
          <p:nvPr/>
        </p:nvGrpSpPr>
        <p:grpSpPr>
          <a:xfrm>
            <a:off x="9415438" y="2790633"/>
            <a:ext cx="1988191" cy="1820411"/>
            <a:chOff x="1048623" y="2572520"/>
            <a:chExt cx="1988191" cy="1820411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B88A848-1610-4947-B81D-60587EC87024}"/>
                </a:ext>
              </a:extLst>
            </p:cNvPr>
            <p:cNvSpPr/>
            <p:nvPr/>
          </p:nvSpPr>
          <p:spPr>
            <a:xfrm>
              <a:off x="1048623" y="2572520"/>
              <a:ext cx="1988191" cy="1820411"/>
            </a:xfrm>
            <a:prstGeom prst="ellips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DEF4B0C-122F-4A89-8A6D-2B2D574C23C4}"/>
                </a:ext>
              </a:extLst>
            </p:cNvPr>
            <p:cNvSpPr/>
            <p:nvPr/>
          </p:nvSpPr>
          <p:spPr>
            <a:xfrm>
              <a:off x="1144397" y="2662054"/>
              <a:ext cx="1796642" cy="164134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335268F-7C34-4E28-9177-9EFE93A15C4F}"/>
              </a:ext>
            </a:extLst>
          </p:cNvPr>
          <p:cNvSpPr txBox="1"/>
          <p:nvPr/>
        </p:nvSpPr>
        <p:spPr>
          <a:xfrm>
            <a:off x="1261753" y="3426645"/>
            <a:ext cx="1453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1. </a:t>
            </a:r>
            <a:r>
              <a:rPr lang="ko-KR" altLang="en-US" sz="2800" b="1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D1EE1F-3E40-4EED-A4D5-B4C3578AC2C5}"/>
              </a:ext>
            </a:extLst>
          </p:cNvPr>
          <p:cNvSpPr txBox="1"/>
          <p:nvPr/>
        </p:nvSpPr>
        <p:spPr>
          <a:xfrm>
            <a:off x="3266809" y="3451296"/>
            <a:ext cx="160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</a:rPr>
              <a:t>구성도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BB7181-A361-4515-922A-B14BD9D9812D}"/>
              </a:ext>
            </a:extLst>
          </p:cNvPr>
          <p:cNvSpPr txBox="1"/>
          <p:nvPr/>
        </p:nvSpPr>
        <p:spPr>
          <a:xfrm>
            <a:off x="5451305" y="3439228"/>
            <a:ext cx="140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</a:rPr>
              <a:t>기능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54C2BE-3F45-4461-84AB-E1D2BC883A03}"/>
              </a:ext>
            </a:extLst>
          </p:cNvPr>
          <p:cNvSpPr txBox="1"/>
          <p:nvPr/>
        </p:nvSpPr>
        <p:spPr>
          <a:xfrm>
            <a:off x="9447542" y="3429000"/>
            <a:ext cx="1923982" cy="533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</a:rPr>
              <a:t>개발일정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EDE8C2-B06B-4F56-A713-F990F1B70276}"/>
              </a:ext>
            </a:extLst>
          </p:cNvPr>
          <p:cNvSpPr txBox="1"/>
          <p:nvPr/>
        </p:nvSpPr>
        <p:spPr>
          <a:xfrm>
            <a:off x="7309876" y="3451296"/>
            <a:ext cx="1941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167228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B99EA-AB2C-46AA-B2EC-2EA253A2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pic>
        <p:nvPicPr>
          <p:cNvPr id="5" name="내용 개체 틀 4" descr="서적 단색으로 채워진">
            <a:extLst>
              <a:ext uri="{FF2B5EF4-FFF2-40B4-BE49-F238E27FC236}">
                <a16:creationId xmlns:a16="http://schemas.microsoft.com/office/drawing/2014/main" id="{2F33A0BC-6553-409E-ADBC-D9B52291B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7131" y="2600131"/>
            <a:ext cx="1657738" cy="16577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D97F6-C0F0-4373-846D-9EF0BD8D8665}"/>
              </a:ext>
            </a:extLst>
          </p:cNvPr>
          <p:cNvSpPr txBox="1"/>
          <p:nvPr/>
        </p:nvSpPr>
        <p:spPr>
          <a:xfrm>
            <a:off x="4464163" y="4622334"/>
            <a:ext cx="326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도서를 관리할 수 있는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274183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0F4B2-7F22-440B-81F7-F523F184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 구성도</a:t>
            </a:r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F01AAD9C-941C-42EC-A59D-598866F8D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0450" y="3067598"/>
            <a:ext cx="1292253" cy="1292253"/>
          </a:xfrm>
          <a:prstGeom prst="rect">
            <a:avLst/>
          </a:prstGeom>
        </p:spPr>
      </p:pic>
      <p:pic>
        <p:nvPicPr>
          <p:cNvPr id="7" name="그래픽 6" descr="데이터베이스 단색으로 채워진">
            <a:extLst>
              <a:ext uri="{FF2B5EF4-FFF2-40B4-BE49-F238E27FC236}">
                <a16:creationId xmlns:a16="http://schemas.microsoft.com/office/drawing/2014/main" id="{62C6DEAC-CAC4-4DFF-B20A-4C79BF3F6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9534" y="3067598"/>
            <a:ext cx="1292253" cy="1292253"/>
          </a:xfrm>
          <a:prstGeom prst="rect">
            <a:avLst/>
          </a:prstGeom>
        </p:spPr>
      </p:pic>
      <p:pic>
        <p:nvPicPr>
          <p:cNvPr id="11" name="그래픽 10" descr="컴퓨터 단색으로 채워진">
            <a:extLst>
              <a:ext uri="{FF2B5EF4-FFF2-40B4-BE49-F238E27FC236}">
                <a16:creationId xmlns:a16="http://schemas.microsoft.com/office/drawing/2014/main" id="{4AB5455C-899D-465A-9E03-D8F24CF48C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7563" y="3084087"/>
            <a:ext cx="1292253" cy="1292253"/>
          </a:xfrm>
          <a:prstGeom prst="rect">
            <a:avLst/>
          </a:prstGeom>
        </p:spPr>
      </p:pic>
      <p:pic>
        <p:nvPicPr>
          <p:cNvPr id="17" name="그래픽 16" descr="오른쪽 화살표 단색으로 채워진">
            <a:extLst>
              <a:ext uri="{FF2B5EF4-FFF2-40B4-BE49-F238E27FC236}">
                <a16:creationId xmlns:a16="http://schemas.microsoft.com/office/drawing/2014/main" id="{19EC91FC-3F54-423B-926A-8A809CF14D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76935" y="3100577"/>
            <a:ext cx="1294428" cy="1275763"/>
          </a:xfrm>
          <a:prstGeom prst="rect">
            <a:avLst/>
          </a:prstGeom>
        </p:spPr>
      </p:pic>
      <p:pic>
        <p:nvPicPr>
          <p:cNvPr id="19" name="그래픽 18" descr="전송 단색으로 채워진">
            <a:extLst>
              <a:ext uri="{FF2B5EF4-FFF2-40B4-BE49-F238E27FC236}">
                <a16:creationId xmlns:a16="http://schemas.microsoft.com/office/drawing/2014/main" id="{39CBAA36-8C6F-40AD-BD99-D0F5AEBFD0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46262" y="3100577"/>
            <a:ext cx="1292251" cy="12922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0D0221-DF35-4AD1-842E-73C42F0B3682}"/>
              </a:ext>
            </a:extLst>
          </p:cNvPr>
          <p:cNvSpPr txBox="1"/>
          <p:nvPr/>
        </p:nvSpPr>
        <p:spPr>
          <a:xfrm>
            <a:off x="2350348" y="4453185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F0485E-C0D7-4CE5-A666-AEE1E79B2758}"/>
              </a:ext>
            </a:extLst>
          </p:cNvPr>
          <p:cNvSpPr txBox="1"/>
          <p:nvPr/>
        </p:nvSpPr>
        <p:spPr>
          <a:xfrm>
            <a:off x="5047564" y="4453185"/>
            <a:ext cx="129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C053C2-C7E6-4BFD-A935-ADA6F5ACDAF1}"/>
              </a:ext>
            </a:extLst>
          </p:cNvPr>
          <p:cNvSpPr txBox="1"/>
          <p:nvPr/>
        </p:nvSpPr>
        <p:spPr>
          <a:xfrm>
            <a:off x="8477522" y="4453185"/>
            <a:ext cx="80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88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22B0D-4E1F-4AE0-A705-9F35BAAB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기능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A045A96-8AEB-4EFC-8387-0E5B570E9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25079"/>
              </p:ext>
            </p:extLst>
          </p:nvPr>
        </p:nvGraphicFramePr>
        <p:xfrm>
          <a:off x="989398" y="1618219"/>
          <a:ext cx="7869376" cy="3282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400">
                  <a:extLst>
                    <a:ext uri="{9D8B030D-6E8A-4147-A177-3AD203B41FA5}">
                      <a16:colId xmlns:a16="http://schemas.microsoft.com/office/drawing/2014/main" val="1967515558"/>
                    </a:ext>
                  </a:extLst>
                </a:gridCol>
                <a:gridCol w="729842">
                  <a:extLst>
                    <a:ext uri="{9D8B030D-6E8A-4147-A177-3AD203B41FA5}">
                      <a16:colId xmlns:a16="http://schemas.microsoft.com/office/drawing/2014/main" val="4063837449"/>
                    </a:ext>
                  </a:extLst>
                </a:gridCol>
                <a:gridCol w="1233182">
                  <a:extLst>
                    <a:ext uri="{9D8B030D-6E8A-4147-A177-3AD203B41FA5}">
                      <a16:colId xmlns:a16="http://schemas.microsoft.com/office/drawing/2014/main" val="787425339"/>
                    </a:ext>
                  </a:extLst>
                </a:gridCol>
                <a:gridCol w="973123">
                  <a:extLst>
                    <a:ext uri="{9D8B030D-6E8A-4147-A177-3AD203B41FA5}">
                      <a16:colId xmlns:a16="http://schemas.microsoft.com/office/drawing/2014/main" val="3085485316"/>
                    </a:ext>
                  </a:extLst>
                </a:gridCol>
                <a:gridCol w="4244829">
                  <a:extLst>
                    <a:ext uri="{9D8B030D-6E8A-4147-A177-3AD203B41FA5}">
                      <a16:colId xmlns:a16="http://schemas.microsoft.com/office/drawing/2014/main" val="3030593609"/>
                    </a:ext>
                  </a:extLst>
                </a:gridCol>
              </a:tblGrid>
              <a:tr h="2524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중분류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단위기능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841830"/>
                  </a:ext>
                </a:extLst>
              </a:tr>
              <a:tr h="252466">
                <a:tc rowSpan="12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A.</a:t>
                      </a:r>
                      <a:r>
                        <a:rPr lang="ko-KR" altLang="en-US" sz="1000" dirty="0"/>
                        <a:t>관리자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A1 </a:t>
                      </a:r>
                      <a:r>
                        <a:rPr lang="ko-KR" altLang="en-US" sz="1000" dirty="0"/>
                        <a:t>도서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A1.1 </a:t>
                      </a:r>
                      <a:r>
                        <a:rPr lang="ko-KR" altLang="en-US" sz="1000" dirty="0"/>
                        <a:t>도서관리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도서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관리할 도서를 등록한다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875874"/>
                  </a:ext>
                </a:extLst>
              </a:tr>
              <a:tr h="25246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도서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관리할 도서를 수정한다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508679"/>
                  </a:ext>
                </a:extLst>
              </a:tr>
              <a:tr h="25246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도서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관리할 도서를 삭제한다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46319"/>
                  </a:ext>
                </a:extLst>
              </a:tr>
              <a:tr h="25246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도서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관리할 도서를 검색한다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879651"/>
                  </a:ext>
                </a:extLst>
              </a:tr>
              <a:tr h="25246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A2 </a:t>
                      </a:r>
                      <a:r>
                        <a:rPr lang="ko-KR" altLang="en-US" sz="1000" dirty="0"/>
                        <a:t>회원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A2.1 </a:t>
                      </a:r>
                      <a:r>
                        <a:rPr lang="ko-KR" altLang="en-US" sz="1000" dirty="0"/>
                        <a:t>회원관리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 등록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관리할 회원을 등록한다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031146"/>
                  </a:ext>
                </a:extLst>
              </a:tr>
              <a:tr h="25246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관리할 회원을 수정한다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436649"/>
                  </a:ext>
                </a:extLst>
              </a:tr>
              <a:tr h="25246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 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관리할 회원을 삭제한다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329494"/>
                  </a:ext>
                </a:extLst>
              </a:tr>
              <a:tr h="25246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 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관리할 회원을 검색한다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725361"/>
                  </a:ext>
                </a:extLst>
              </a:tr>
              <a:tr h="25246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A3 </a:t>
                      </a:r>
                      <a:r>
                        <a:rPr lang="ko-KR" altLang="en-US" sz="1000" dirty="0"/>
                        <a:t>대출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A3.1 </a:t>
                      </a:r>
                      <a:r>
                        <a:rPr lang="ko-KR" altLang="en-US" sz="1000" dirty="0"/>
                        <a:t>대출관리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대출할 회원의 정보를 등록한다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60038"/>
                  </a:ext>
                </a:extLst>
              </a:tr>
              <a:tr h="25246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대출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대출한 회원의 정보를 조회한다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40473"/>
                  </a:ext>
                </a:extLst>
              </a:tr>
              <a:tr h="25246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A4 </a:t>
                      </a:r>
                      <a:r>
                        <a:rPr lang="ko-KR" altLang="en-US" sz="1000" dirty="0"/>
                        <a:t>반납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A4.1 </a:t>
                      </a:r>
                      <a:r>
                        <a:rPr lang="ko-KR" altLang="en-US" sz="1000" dirty="0"/>
                        <a:t>반납관리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반납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반납한 회원의 정보를 등록한다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62435"/>
                  </a:ext>
                </a:extLst>
              </a:tr>
              <a:tr h="25246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반납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반납한 회원의 정보를 조회한다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7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23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1890E-A569-451F-86C5-CE0EC8EC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개발 환경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330FC3-026B-487A-80D9-8F613072C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00" y="3188679"/>
            <a:ext cx="2815477" cy="6651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38EB20-1825-4ECC-847E-436E0D25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927" y="2700333"/>
            <a:ext cx="3600450" cy="1457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E66EA3-D753-40D8-90C2-919BCE577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835" y="2055869"/>
            <a:ext cx="1965134" cy="274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1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DEF65-744B-4D79-8C1F-E33FEF59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개발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88BF6F8-23B1-4A7A-8115-7C1F552D2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010723"/>
              </p:ext>
            </p:extLst>
          </p:nvPr>
        </p:nvGraphicFramePr>
        <p:xfrm>
          <a:off x="151002" y="2338741"/>
          <a:ext cx="119543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54">
                  <a:extLst>
                    <a:ext uri="{9D8B030D-6E8A-4147-A177-3AD203B41FA5}">
                      <a16:colId xmlns:a16="http://schemas.microsoft.com/office/drawing/2014/main" val="947923110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315436499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578527496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72221988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422454068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4200216696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218691144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61619530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426902904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4195515672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3905124269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685465146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510987732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356939050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1154979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r>
                        <a:rPr lang="ko-KR" altLang="en-US" sz="1200" dirty="0"/>
                        <a:t>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42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8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요구분석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87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0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087406"/>
                  </a:ext>
                </a:extLst>
              </a:tr>
            </a:tbl>
          </a:graphicData>
        </a:graphic>
      </p:graphicFrame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A95B91F-1BBC-431E-8899-3D5405C715D6}"/>
              </a:ext>
            </a:extLst>
          </p:cNvPr>
          <p:cNvSpPr/>
          <p:nvPr/>
        </p:nvSpPr>
        <p:spPr>
          <a:xfrm>
            <a:off x="989400" y="2793534"/>
            <a:ext cx="1535686" cy="25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83392EC-3E56-4727-8D09-BC260C9665EC}"/>
              </a:ext>
            </a:extLst>
          </p:cNvPr>
          <p:cNvSpPr/>
          <p:nvPr/>
        </p:nvSpPr>
        <p:spPr>
          <a:xfrm>
            <a:off x="1757243" y="3177330"/>
            <a:ext cx="1535686" cy="25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B72F1D9-1F62-4E84-BBEA-FAA8080F0063}"/>
              </a:ext>
            </a:extLst>
          </p:cNvPr>
          <p:cNvSpPr/>
          <p:nvPr/>
        </p:nvSpPr>
        <p:spPr>
          <a:xfrm>
            <a:off x="2525086" y="3510792"/>
            <a:ext cx="2382474" cy="25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7B2F76B-A865-4D2A-9121-0CDA23CF2C93}"/>
              </a:ext>
            </a:extLst>
          </p:cNvPr>
          <p:cNvSpPr/>
          <p:nvPr/>
        </p:nvSpPr>
        <p:spPr>
          <a:xfrm>
            <a:off x="4489508" y="3844254"/>
            <a:ext cx="6818852" cy="25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C68613D-4242-4A00-9BF0-DF0952DC3380}"/>
              </a:ext>
            </a:extLst>
          </p:cNvPr>
          <p:cNvSpPr/>
          <p:nvPr/>
        </p:nvSpPr>
        <p:spPr>
          <a:xfrm>
            <a:off x="10511406" y="4239669"/>
            <a:ext cx="1593906" cy="251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0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959F1-5050-412E-899F-2D694C398237}"/>
              </a:ext>
            </a:extLst>
          </p:cNvPr>
          <p:cNvSpPr txBox="1"/>
          <p:nvPr/>
        </p:nvSpPr>
        <p:spPr>
          <a:xfrm>
            <a:off x="3935835" y="3075057"/>
            <a:ext cx="432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8485532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_2SEEDS">
      <a:dk1>
        <a:srgbClr val="000000"/>
      </a:dk1>
      <a:lt1>
        <a:srgbClr val="FFFFFF"/>
      </a:lt1>
      <a:dk2>
        <a:srgbClr val="1C2F31"/>
      </a:dk2>
      <a:lt2>
        <a:srgbClr val="F3F1F0"/>
      </a:lt2>
      <a:accent1>
        <a:srgbClr val="37A9B5"/>
      </a:accent1>
      <a:accent2>
        <a:srgbClr val="42B38F"/>
      </a:accent2>
      <a:accent3>
        <a:srgbClr val="4987C7"/>
      </a:accent3>
      <a:accent4>
        <a:srgbClr val="B53753"/>
      </a:accent4>
      <a:accent5>
        <a:srgbClr val="C76249"/>
      </a:accent5>
      <a:accent6>
        <a:srgbClr val="B58437"/>
      </a:accent6>
      <a:hlink>
        <a:srgbClr val="C15146"/>
      </a:hlink>
      <a:folHlink>
        <a:srgbClr val="7F7F7F"/>
      </a:folHlink>
    </a:clrScheme>
    <a:fontScheme name="Frosted Leaf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181</Words>
  <Application>Microsoft Office PowerPoint</Application>
  <PresentationFormat>와이드스크린</PresentationFormat>
  <Paragraphs>102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Microsoft GothicNeo</vt:lpstr>
      <vt:lpstr>Microsoft GothicNeo Light</vt:lpstr>
      <vt:lpstr>Arial</vt:lpstr>
      <vt:lpstr>Wingdings</vt:lpstr>
      <vt:lpstr>FrostyVTI</vt:lpstr>
      <vt:lpstr>도서 관리 프로그램 제안발표</vt:lpstr>
      <vt:lpstr>INDEX</vt:lpstr>
      <vt:lpstr>1. 개요</vt:lpstr>
      <vt:lpstr>2. 시스템 구성도</vt:lpstr>
      <vt:lpstr>3. 기능</vt:lpstr>
      <vt:lpstr>4. 개발 환경</vt:lpstr>
      <vt:lpstr>5. 개발 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 쇼핑몰 사이트 제안발표</dc:title>
  <dc:creator>한재희</dc:creator>
  <cp:lastModifiedBy>한재희</cp:lastModifiedBy>
  <cp:revision>8</cp:revision>
  <dcterms:created xsi:type="dcterms:W3CDTF">2021-09-07T05:26:28Z</dcterms:created>
  <dcterms:modified xsi:type="dcterms:W3CDTF">2021-09-16T02:57:56Z</dcterms:modified>
</cp:coreProperties>
</file>