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4" roundtripDataSignature="AMtx7mjQOLSGDocPQXCpVcRY/yFU6y17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944B3D-3EB8-4A30-84F7-BF15E483EED1}">
  <a:tblStyle styleId="{27944B3D-3EB8-4A30-84F7-BF15E483EED1}" styleName="Table_0">
    <a:wholeTbl>
      <a:tcTxStyle b="off" i="off">
        <a:font>
          <a:latin typeface="游ゴシック"/>
          <a:ea typeface="游ゴシック"/>
          <a:cs typeface="游ゴシック"/>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游ゴシック"/>
          <a:ea typeface="游ゴシック"/>
          <a:cs typeface="游ゴシック"/>
        </a:font>
        <a:schemeClr val="lt1"/>
      </a:tcTxStyle>
      <a:tcStyle>
        <a:fill>
          <a:solidFill>
            <a:schemeClr val="dk1"/>
          </a:solidFill>
        </a:fill>
      </a:tcStyle>
    </a:lastCol>
    <a:firstCol>
      <a:tcTxStyle b="on" i="off">
        <a:font>
          <a:latin typeface="游ゴシック"/>
          <a:ea typeface="游ゴシック"/>
          <a:cs typeface="游ゴシック"/>
        </a:font>
        <a:schemeClr val="lt1"/>
      </a:tcTxStyle>
      <a:tcStyle>
        <a:fill>
          <a:solidFill>
            <a:schemeClr val="dk1"/>
          </a:solidFill>
        </a:fill>
      </a:tcStyle>
    </a:firstCol>
    <a:lastRow>
      <a:tcTxStyle b="on" i="off">
        <a:font>
          <a:latin typeface="游ゴシック"/>
          <a:ea typeface="游ゴシック"/>
          <a:cs typeface="游ゴシック"/>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游ゴシック"/>
          <a:ea typeface="游ゴシック"/>
          <a:cs typeface="游ゴシック"/>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7C90B599-8CBE-4BC7-B602-371F80D1A21E}" styleName="Table_1">
    <a:wholeTbl>
      <a:tcTxStyle b="off" i="off">
        <a:font>
          <a:latin typeface="游ゴシック"/>
          <a:ea typeface="游ゴシック"/>
          <a:cs typeface="游ゴシック"/>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游ゴシック"/>
          <a:ea typeface="游ゴシック"/>
          <a:cs typeface="游ゴシック"/>
        </a:font>
        <a:schemeClr val="lt1"/>
      </a:tcTxStyle>
      <a:tcStyle>
        <a:fill>
          <a:solidFill>
            <a:schemeClr val="accent1"/>
          </a:solidFill>
        </a:fill>
      </a:tcStyle>
    </a:lastCol>
    <a:firstCol>
      <a:tcTxStyle b="on" i="off">
        <a:font>
          <a:latin typeface="游ゴシック"/>
          <a:ea typeface="游ゴシック"/>
          <a:cs typeface="游ゴシック"/>
        </a:font>
        <a:schemeClr val="lt1"/>
      </a:tcTxStyle>
      <a:tcStyle>
        <a:fill>
          <a:solidFill>
            <a:schemeClr val="accent1"/>
          </a:solidFill>
        </a:fill>
      </a:tcStyle>
    </a:firstCol>
    <a:lastRow>
      <a:tcTxStyle b="on" i="off">
        <a:font>
          <a:latin typeface="游ゴシック"/>
          <a:ea typeface="游ゴシック"/>
          <a:cs typeface="游ゴシック"/>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游ゴシック"/>
          <a:ea typeface="游ゴシック"/>
          <a:cs typeface="游ゴシック"/>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0651FEF-E217-4940-8607-C1FDF0AE6B7B}" styleName="Table_2">
    <a:wholeTbl>
      <a:tcTxStyle b="off" i="off">
        <a:font>
          <a:latin typeface="游ゴシック"/>
          <a:ea typeface="游ゴシック"/>
          <a:cs typeface="游ゴシック"/>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游ゴシック"/>
          <a:ea typeface="游ゴシック"/>
          <a:cs typeface="游ゴシック"/>
        </a:font>
        <a:schemeClr val="lt1"/>
      </a:tcTxStyle>
      <a:tcStyle>
        <a:fill>
          <a:solidFill>
            <a:schemeClr val="accent3"/>
          </a:solidFill>
        </a:fill>
      </a:tcStyle>
    </a:lastCol>
    <a:firstCol>
      <a:tcTxStyle b="on" i="off">
        <a:font>
          <a:latin typeface="游ゴシック"/>
          <a:ea typeface="游ゴシック"/>
          <a:cs typeface="游ゴシック"/>
        </a:font>
        <a:schemeClr val="lt1"/>
      </a:tcTxStyle>
      <a:tcStyle>
        <a:fill>
          <a:solidFill>
            <a:schemeClr val="accent3"/>
          </a:solidFill>
        </a:fill>
      </a:tcStyle>
    </a:firstCol>
    <a:lastRow>
      <a:tcTxStyle b="on" i="off">
        <a:font>
          <a:latin typeface="游ゴシック"/>
          <a:ea typeface="游ゴシック"/>
          <a:cs typeface="游ゴシック"/>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游ゴシック"/>
          <a:ea typeface="游ゴシック"/>
          <a:cs typeface="游ゴシック"/>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tx>
            <c:strRef>
              <c:f>Sheet1!$B$1</c:f>
              <c:strCache>
                <c:ptCount val="1"/>
                <c:pt idx="0">
                  <c:v>シェア</c:v>
                </c:pt>
              </c:strCache>
            </c:strRef>
          </c:tx>
          <c:spPr>
            <a:effectLst/>
          </c:spPr>
          <c:dPt>
            <c:idx val="0"/>
            <c:bubble3D val="0"/>
            <c:spPr>
              <a:solidFill>
                <a:schemeClr val="accent4">
                  <a:tint val="50000"/>
                </a:schemeClr>
              </a:solidFill>
              <a:ln>
                <a:noFill/>
              </a:ln>
              <a:effectLst/>
            </c:spPr>
            <c:extLst>
              <c:ext xmlns:c16="http://schemas.microsoft.com/office/drawing/2014/chart" uri="{C3380CC4-5D6E-409C-BE32-E72D297353CC}">
                <c16:uniqueId val="{00000001-9254-FC4F-89EA-F25C6AB0BFF0}"/>
              </c:ext>
            </c:extLst>
          </c:dPt>
          <c:dPt>
            <c:idx val="1"/>
            <c:bubble3D val="0"/>
            <c:spPr>
              <a:solidFill>
                <a:schemeClr val="accent4">
                  <a:tint val="70000"/>
                </a:schemeClr>
              </a:solidFill>
              <a:ln>
                <a:noFill/>
              </a:ln>
              <a:effectLst/>
            </c:spPr>
            <c:extLst>
              <c:ext xmlns:c16="http://schemas.microsoft.com/office/drawing/2014/chart" uri="{C3380CC4-5D6E-409C-BE32-E72D297353CC}">
                <c16:uniqueId val="{00000003-9613-2345-B0F7-6D063BFBBDB4}"/>
              </c:ext>
            </c:extLst>
          </c:dPt>
          <c:dPt>
            <c:idx val="2"/>
            <c:bubble3D val="0"/>
            <c:spPr>
              <a:solidFill>
                <a:schemeClr val="accent4">
                  <a:tint val="90000"/>
                </a:schemeClr>
              </a:solidFill>
              <a:ln>
                <a:noFill/>
              </a:ln>
              <a:effectLst/>
            </c:spPr>
            <c:extLst>
              <c:ext xmlns:c16="http://schemas.microsoft.com/office/drawing/2014/chart" uri="{C3380CC4-5D6E-409C-BE32-E72D297353CC}">
                <c16:uniqueId val="{00000005-9254-FC4F-89EA-F25C6AB0BFF0}"/>
              </c:ext>
            </c:extLst>
          </c:dPt>
          <c:dPt>
            <c:idx val="3"/>
            <c:bubble3D val="0"/>
            <c:spPr>
              <a:solidFill>
                <a:schemeClr val="accent4">
                  <a:shade val="90000"/>
                </a:schemeClr>
              </a:solidFill>
              <a:ln>
                <a:noFill/>
              </a:ln>
              <a:effectLst/>
            </c:spPr>
            <c:extLst>
              <c:ext xmlns:c16="http://schemas.microsoft.com/office/drawing/2014/chart" uri="{C3380CC4-5D6E-409C-BE32-E72D297353CC}">
                <c16:uniqueId val="{00000004-9254-FC4F-89EA-F25C6AB0BFF0}"/>
              </c:ext>
            </c:extLst>
          </c:dPt>
          <c:dPt>
            <c:idx val="4"/>
            <c:bubble3D val="0"/>
            <c:spPr>
              <a:solidFill>
                <a:schemeClr val="accent4">
                  <a:shade val="70000"/>
                </a:schemeClr>
              </a:solidFill>
              <a:ln>
                <a:noFill/>
              </a:ln>
              <a:effectLst/>
            </c:spPr>
            <c:extLst>
              <c:ext xmlns:c16="http://schemas.microsoft.com/office/drawing/2014/chart" uri="{C3380CC4-5D6E-409C-BE32-E72D297353CC}">
                <c16:uniqueId val="{00000003-9254-FC4F-89EA-F25C6AB0BFF0}"/>
              </c:ext>
            </c:extLst>
          </c:dPt>
          <c:dPt>
            <c:idx val="5"/>
            <c:bubble3D val="0"/>
            <c:spPr>
              <a:solidFill>
                <a:schemeClr val="bg1">
                  <a:lumMod val="75000"/>
                </a:schemeClr>
              </a:solidFill>
              <a:ln>
                <a:noFill/>
              </a:ln>
              <a:effectLst/>
            </c:spPr>
            <c:extLst>
              <c:ext xmlns:c16="http://schemas.microsoft.com/office/drawing/2014/chart" uri="{C3380CC4-5D6E-409C-BE32-E72D297353CC}">
                <c16:uniqueId val="{00000002-9254-FC4F-89EA-F25C6AB0BFF0}"/>
              </c:ext>
            </c:extLst>
          </c:dPt>
          <c:dLbls>
            <c:dLbl>
              <c:idx val="2"/>
              <c:layout>
                <c:manualLayout>
                  <c:x val="0.11551363125294357"/>
                  <c:y val="-8.862214994140232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254-FC4F-89EA-F25C6AB0BFF0}"/>
                </c:ext>
              </c:extLst>
            </c:dLbl>
            <c:dLbl>
              <c:idx val="3"/>
              <c:layout>
                <c:manualLayout>
                  <c:x val="0.18218703971063527"/>
                  <c:y val="-0.2237565008406791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9254-FC4F-89EA-F25C6AB0BFF0}"/>
                </c:ext>
              </c:extLst>
            </c:dLbl>
            <c:dLbl>
              <c:idx val="4"/>
              <c:layout>
                <c:manualLayout>
                  <c:x val="0.15356915010469363"/>
                  <c:y val="-0.10401114795007199"/>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ja-JP"/>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254-FC4F-89EA-F25C6AB0BFF0}"/>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ja-JP"/>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弥生</c:v>
                </c:pt>
                <c:pt idx="1">
                  <c:v>勘定奉行</c:v>
                </c:pt>
                <c:pt idx="2">
                  <c:v>会計王</c:v>
                </c:pt>
                <c:pt idx="3">
                  <c:v>TKC</c:v>
                </c:pt>
                <c:pt idx="4">
                  <c:v>独自開発</c:v>
                </c:pt>
                <c:pt idx="5">
                  <c:v>その他</c:v>
                </c:pt>
              </c:strCache>
            </c:strRef>
          </c:cat>
          <c:val>
            <c:numRef>
              <c:f>Sheet1!$B$2:$B$7</c:f>
              <c:numCache>
                <c:formatCode>General</c:formatCode>
                <c:ptCount val="6"/>
                <c:pt idx="0">
                  <c:v>40.200000000000003</c:v>
                </c:pt>
                <c:pt idx="1">
                  <c:v>10.7</c:v>
                </c:pt>
                <c:pt idx="2">
                  <c:v>9.8000000000000007</c:v>
                </c:pt>
                <c:pt idx="3">
                  <c:v>4.9000000000000004</c:v>
                </c:pt>
                <c:pt idx="4">
                  <c:v>4.0999999999999996</c:v>
                </c:pt>
                <c:pt idx="5">
                  <c:v>30.299999999999997</c:v>
                </c:pt>
              </c:numCache>
            </c:numRef>
          </c:val>
          <c:extLst>
            <c:ext xmlns:c16="http://schemas.microsoft.com/office/drawing/2014/chart" uri="{C3380CC4-5D6E-409C-BE32-E72D297353CC}">
              <c16:uniqueId val="{00000000-9254-FC4F-89EA-F25C6AB0BFF0}"/>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Sheet1!$G$4</c:f>
              <c:strCache>
                <c:ptCount val="1"/>
                <c:pt idx="0">
                  <c:v>ユーザーニーズ</c:v>
                </c:pt>
              </c:strCache>
            </c:strRef>
          </c:tx>
          <c:spPr>
            <a:ln w="60325" cap="rnd">
              <a:solidFill>
                <a:schemeClr val="accent1">
                  <a:alpha val="70000"/>
                </a:schemeClr>
              </a:solidFill>
              <a:round/>
            </a:ln>
            <a:effectLst/>
          </c:spPr>
          <c:marker>
            <c:symbol val="circle"/>
            <c:size val="10"/>
            <c:spPr>
              <a:solidFill>
                <a:schemeClr val="accent1"/>
              </a:solidFill>
              <a:ln w="9525">
                <a:solidFill>
                  <a:schemeClr val="accent1"/>
                </a:solidFill>
              </a:ln>
              <a:effectLst/>
            </c:spPr>
          </c:marker>
          <c:cat>
            <c:strRef>
              <c:f>Sheet1!$H$3:$M$3</c:f>
              <c:strCache>
                <c:ptCount val="6"/>
                <c:pt idx="0">
                  <c:v>初期導入の容易さ</c:v>
                </c:pt>
                <c:pt idx="1">
                  <c:v>営業サポート</c:v>
                </c:pt>
                <c:pt idx="2">
                  <c:v>データ・セキュリティ</c:v>
                </c:pt>
                <c:pt idx="3">
                  <c:v>会計専門性</c:v>
                </c:pt>
                <c:pt idx="4">
                  <c:v>入力のしやすさ</c:v>
                </c:pt>
                <c:pt idx="5">
                  <c:v>他システムとの連携</c:v>
                </c:pt>
              </c:strCache>
            </c:strRef>
          </c:cat>
          <c:val>
            <c:numRef>
              <c:f>Sheet1!$H$4:$M$4</c:f>
              <c:numCache>
                <c:formatCode>General</c:formatCode>
                <c:ptCount val="6"/>
                <c:pt idx="0">
                  <c:v>5</c:v>
                </c:pt>
                <c:pt idx="1">
                  <c:v>5</c:v>
                </c:pt>
                <c:pt idx="2">
                  <c:v>3</c:v>
                </c:pt>
                <c:pt idx="3">
                  <c:v>2</c:v>
                </c:pt>
                <c:pt idx="4">
                  <c:v>5</c:v>
                </c:pt>
                <c:pt idx="5">
                  <c:v>4</c:v>
                </c:pt>
              </c:numCache>
            </c:numRef>
          </c:val>
          <c:smooth val="0"/>
          <c:extLst>
            <c:ext xmlns:c16="http://schemas.microsoft.com/office/drawing/2014/chart" uri="{C3380CC4-5D6E-409C-BE32-E72D297353CC}">
              <c16:uniqueId val="{00000000-B97C-BF47-8D09-4397EA4058FA}"/>
            </c:ext>
          </c:extLst>
        </c:ser>
        <c:dLbls>
          <c:showLegendKey val="0"/>
          <c:showVal val="0"/>
          <c:showCatName val="0"/>
          <c:showSerName val="0"/>
          <c:showPercent val="0"/>
          <c:showBubbleSize val="0"/>
        </c:dLbls>
        <c:marker val="1"/>
        <c:smooth val="0"/>
        <c:axId val="1772389920"/>
        <c:axId val="1774197936"/>
      </c:lineChart>
      <c:catAx>
        <c:axId val="177238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ja-JP"/>
          </a:p>
        </c:txPr>
        <c:crossAx val="1774197936"/>
        <c:crosses val="autoZero"/>
        <c:auto val="1"/>
        <c:lblAlgn val="ctr"/>
        <c:lblOffset val="100"/>
        <c:noMultiLvlLbl val="0"/>
      </c:catAx>
      <c:valAx>
        <c:axId val="1774197936"/>
        <c:scaling>
          <c:orientation val="minMax"/>
          <c:max val="5"/>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7238992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1307866" y="2898722"/>
            <a:ext cx="10368197" cy="1060555"/>
          </a:xfrm>
          <a:prstGeom prst="rect">
            <a:avLst/>
          </a:prstGeom>
          <a:noFill/>
          <a:ln>
            <a:noFill/>
          </a:ln>
        </p:spPr>
        <p:txBody>
          <a:bodyPr anchorCtr="0" anchor="b" bIns="0" lIns="0" spcFirstLastPara="1" rIns="0" wrap="square" tIns="0">
            <a:normAutofit/>
          </a:bodyPr>
          <a:lstStyle>
            <a:lvl1pPr lvl="0" algn="r">
              <a:lnSpc>
                <a:spcPct val="90000"/>
              </a:lnSpc>
              <a:spcBef>
                <a:spcPts val="0"/>
              </a:spcBef>
              <a:spcAft>
                <a:spcPts val="0"/>
              </a:spcAft>
              <a:buClr>
                <a:srgbClr val="3F3F3F"/>
              </a:buClr>
              <a:buSzPts val="6000"/>
              <a:buFont typeface="Arial"/>
              <a:buNone/>
              <a:defRPr b="1" i="0" sz="60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subTitle"/>
          </p:nvPr>
        </p:nvSpPr>
        <p:spPr>
          <a:xfrm>
            <a:off x="2532063" y="4216634"/>
            <a:ext cx="9144000" cy="430316"/>
          </a:xfrm>
          <a:prstGeom prst="rect">
            <a:avLst/>
          </a:prstGeom>
          <a:noFill/>
          <a:ln>
            <a:noFill/>
          </a:ln>
        </p:spPr>
        <p:txBody>
          <a:bodyPr anchorCtr="0" anchor="b" bIns="0" lIns="0" spcFirstLastPara="1" rIns="0" wrap="square" tIns="0">
            <a:normAutofit/>
          </a:bodyPr>
          <a:lstStyle>
            <a:lvl1pPr lvl="0" algn="r">
              <a:lnSpc>
                <a:spcPct val="90000"/>
              </a:lnSpc>
              <a:spcBef>
                <a:spcPts val="1000"/>
              </a:spcBef>
              <a:spcAft>
                <a:spcPts val="0"/>
              </a:spcAft>
              <a:buClr>
                <a:srgbClr val="3F3F3F"/>
              </a:buClr>
              <a:buSzPts val="2400"/>
              <a:buNone/>
              <a:defRPr b="1" i="0" sz="2400">
                <a:solidFill>
                  <a:srgbClr val="3F3F3F"/>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29"/>
          <p:cNvPicPr preferRelativeResize="0"/>
          <p:nvPr/>
        </p:nvPicPr>
        <p:blipFill rotWithShape="1">
          <a:blip r:embed="rId2">
            <a:alphaModFix/>
          </a:blip>
          <a:srcRect b="0" l="0" r="0" t="0"/>
          <a:stretch/>
        </p:blipFill>
        <p:spPr>
          <a:xfrm>
            <a:off x="8538155" y="6020725"/>
            <a:ext cx="3137908" cy="288000"/>
          </a:xfrm>
          <a:prstGeom prst="rect">
            <a:avLst/>
          </a:prstGeom>
          <a:noFill/>
          <a:ln>
            <a:noFill/>
          </a:ln>
        </p:spPr>
      </p:pic>
    </p:spTree>
  </p:cSld>
  <p:clrMapOvr>
    <a:masterClrMapping/>
  </p:clrMapOvr>
  <p:extLst>
    <p:ext uri="{DCECCB84-F9BA-43D5-87BE-67443E8EF086}">
      <p15:sldGuideLst>
        <p15:guide id="1" pos="325">
          <p15:clr>
            <a:srgbClr val="FBAE40"/>
          </p15:clr>
        </p15:guide>
        <p15:guide id="2" pos="7355">
          <p15:clr>
            <a:srgbClr val="FBAE40"/>
          </p15:clr>
        </p15:guide>
        <p15:guide id="3" orient="horz" pos="346">
          <p15:clr>
            <a:srgbClr val="FBAE40"/>
          </p15:clr>
        </p15:guide>
        <p15:guide id="4"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68" name="Shape 68"/>
        <p:cNvGrpSpPr/>
        <p:nvPr/>
      </p:nvGrpSpPr>
      <p:grpSpPr>
        <a:xfrm>
          <a:off x="0" y="0"/>
          <a:ext cx="0" cy="0"/>
          <a:chOff x="0" y="0"/>
          <a:chExt cx="0" cy="0"/>
        </a:xfrm>
      </p:grpSpPr>
      <p:sp>
        <p:nvSpPr>
          <p:cNvPr id="69" name="Google Shape;69;p38"/>
          <p:cNvSpPr txBox="1"/>
          <p:nvPr>
            <p:ph type="title"/>
          </p:nvPr>
        </p:nvSpPr>
        <p:spPr>
          <a:xfrm>
            <a:off x="5159375" y="549275"/>
            <a:ext cx="6516688" cy="575945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3A3838"/>
              </a:buClr>
              <a:buSzPts val="4400"/>
              <a:buFont typeface="Arial"/>
              <a:buNone/>
              <a:defRPr b="1" i="0">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p:nvPr/>
        </p:nvSpPr>
        <p:spPr>
          <a:xfrm>
            <a:off x="-2" y="0"/>
            <a:ext cx="4680000" cy="6858000"/>
          </a:xfrm>
          <a:prstGeom prst="rect">
            <a:avLst/>
          </a:prstGeom>
          <a:gradFill>
            <a:gsLst>
              <a:gs pos="0">
                <a:srgbClr val="242220"/>
              </a:gs>
              <a:gs pos="100000">
                <a:srgbClr val="BABCB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extLst>
    <p:ext uri="{DCECCB84-F9BA-43D5-87BE-67443E8EF086}">
      <p15:sldGuideLst>
        <p15:guide id="1" pos="2933">
          <p15:clr>
            <a:srgbClr val="FBAE40"/>
          </p15:clr>
        </p15:guide>
        <p15:guide id="2" pos="3250">
          <p15:clr>
            <a:srgbClr val="FBAE40"/>
          </p15:clr>
        </p15:guide>
        <p15:guide id="3" pos="7355">
          <p15:clr>
            <a:srgbClr val="FBAE40"/>
          </p15:clr>
        </p15:guide>
        <p15:guide id="4" orient="horz" pos="346">
          <p15:clr>
            <a:srgbClr val="FBAE40"/>
          </p15:clr>
        </p15:guide>
        <p15:guide id="5" orient="horz" pos="397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ユーザー設定レイアウト">
  <p:cSld name="1_ユーザー設定レイアウト">
    <p:spTree>
      <p:nvGrpSpPr>
        <p:cNvPr id="71" name="Shape 71"/>
        <p:cNvGrpSpPr/>
        <p:nvPr/>
      </p:nvGrpSpPr>
      <p:grpSpPr>
        <a:xfrm>
          <a:off x="0" y="0"/>
          <a:ext cx="0" cy="0"/>
          <a:chOff x="0" y="0"/>
          <a:chExt cx="0" cy="0"/>
        </a:xfrm>
      </p:grpSpPr>
      <p:sp>
        <p:nvSpPr>
          <p:cNvPr id="72" name="Google Shape;72;p39"/>
          <p:cNvSpPr txBox="1"/>
          <p:nvPr>
            <p:ph type="title"/>
          </p:nvPr>
        </p:nvSpPr>
        <p:spPr>
          <a:xfrm>
            <a:off x="5159375" y="549275"/>
            <a:ext cx="6516688" cy="575945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3A3838"/>
              </a:buClr>
              <a:buSzPts val="4400"/>
              <a:buFont typeface="Arial"/>
              <a:buNone/>
              <a:defRPr b="1" i="0">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9"/>
          <p:cNvSpPr/>
          <p:nvPr/>
        </p:nvSpPr>
        <p:spPr>
          <a:xfrm>
            <a:off x="0" y="0"/>
            <a:ext cx="4656138" cy="6861175"/>
          </a:xfrm>
          <a:prstGeom prst="rect">
            <a:avLst/>
          </a:prstGeom>
          <a:gradFill>
            <a:gsLst>
              <a:gs pos="0">
                <a:srgbClr val="0586D6"/>
              </a:gs>
              <a:gs pos="100000">
                <a:srgbClr val="02C3D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4" name="Google Shape;74;p39"/>
          <p:cNvPicPr preferRelativeResize="0"/>
          <p:nvPr/>
        </p:nvPicPr>
        <p:blipFill rotWithShape="1">
          <a:blip r:embed="rId2">
            <a:alphaModFix/>
          </a:blip>
          <a:srcRect b="0" l="0" r="0" t="0"/>
          <a:stretch/>
        </p:blipFill>
        <p:spPr>
          <a:xfrm>
            <a:off x="1819836" y="2889000"/>
            <a:ext cx="1016465" cy="1080000"/>
          </a:xfrm>
          <a:prstGeom prst="rect">
            <a:avLst/>
          </a:prstGeom>
          <a:noFill/>
          <a:ln>
            <a:noFill/>
          </a:ln>
        </p:spPr>
      </p:pic>
    </p:spTree>
  </p:cSld>
  <p:clrMapOvr>
    <a:masterClrMapping/>
  </p:clrMapOvr>
  <p:extLst>
    <p:ext uri="{DCECCB84-F9BA-43D5-87BE-67443E8EF086}">
      <p15:sldGuideLst>
        <p15:guide id="1" pos="2933">
          <p15:clr>
            <a:srgbClr val="FBAE40"/>
          </p15:clr>
        </p15:guide>
        <p15:guide id="2" pos="3250">
          <p15:clr>
            <a:srgbClr val="FBAE40"/>
          </p15:clr>
        </p15:guide>
        <p15:guide id="3" pos="7355">
          <p15:clr>
            <a:srgbClr val="FBAE40"/>
          </p15:clr>
        </p15:guide>
        <p15:guide id="4" orient="horz" pos="346">
          <p15:clr>
            <a:srgbClr val="FBAE40"/>
          </p15:clr>
        </p15:guide>
        <p15:guide id="5" orient="horz" pos="397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タイトルとコンテンツ">
  <p:cSld name="1_タイトルとコンテンツ">
    <p:spTree>
      <p:nvGrpSpPr>
        <p:cNvPr id="75" name="Shape 75"/>
        <p:cNvGrpSpPr/>
        <p:nvPr/>
      </p:nvGrpSpPr>
      <p:grpSpPr>
        <a:xfrm>
          <a:off x="0" y="0"/>
          <a:ext cx="0" cy="0"/>
          <a:chOff x="0" y="0"/>
          <a:chExt cx="0" cy="0"/>
        </a:xfrm>
      </p:grpSpPr>
      <p:sp>
        <p:nvSpPr>
          <p:cNvPr id="76" name="Google Shape;76;p40"/>
          <p:cNvSpPr txBox="1"/>
          <p:nvPr>
            <p:ph type="title"/>
          </p:nvPr>
        </p:nvSpPr>
        <p:spPr>
          <a:xfrm>
            <a:off x="1262130" y="133310"/>
            <a:ext cx="8371267" cy="5879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0"/>
          <p:cNvSpPr txBox="1"/>
          <p:nvPr>
            <p:ph idx="1" type="body"/>
          </p:nvPr>
        </p:nvSpPr>
        <p:spPr>
          <a:xfrm>
            <a:off x="838200" y="2202287"/>
            <a:ext cx="10515600" cy="3974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79" name="Google Shape;79;p40"/>
          <p:cNvSpPr/>
          <p:nvPr/>
        </p:nvSpPr>
        <p:spPr>
          <a:xfrm>
            <a:off x="1043188" y="128788"/>
            <a:ext cx="218941" cy="592430"/>
          </a:xfrm>
          <a:prstGeom prst="rect">
            <a:avLst/>
          </a:prstGeom>
          <a:solidFill>
            <a:srgbClr val="B7BBBE"/>
          </a:solidFill>
          <a:ln cap="flat" cmpd="sng" w="12700">
            <a:solidFill>
              <a:srgbClr val="B7BBBE"/>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iryo"/>
              <a:ea typeface="Meiryo"/>
              <a:cs typeface="Meiryo"/>
              <a:sym typeface="Meiryo"/>
            </a:endParaRPr>
          </a:p>
        </p:txBody>
      </p:sp>
      <p:sp>
        <p:nvSpPr>
          <p:cNvPr id="80" name="Google Shape;80;p40"/>
          <p:cNvSpPr txBox="1"/>
          <p:nvPr>
            <p:ph idx="2" type="body"/>
          </p:nvPr>
        </p:nvSpPr>
        <p:spPr>
          <a:xfrm>
            <a:off x="838200" y="720725"/>
            <a:ext cx="10515600" cy="1481138"/>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sz="32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p:nvPr/>
        </p:nvSpPr>
        <p:spPr>
          <a:xfrm>
            <a:off x="850004" y="127871"/>
            <a:ext cx="218941" cy="592430"/>
          </a:xfrm>
          <a:prstGeom prst="rect">
            <a:avLst/>
          </a:prstGeom>
          <a:solidFill>
            <a:srgbClr val="7F7F7F"/>
          </a:solid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iryo"/>
              <a:ea typeface="Meiryo"/>
              <a:cs typeface="Meiryo"/>
              <a:sym typeface="Meiry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タイトルとコンテンツ">
  <p:cSld name="8_タイトルとコンテンツ">
    <p:spTree>
      <p:nvGrpSpPr>
        <p:cNvPr id="82" name="Shape 82"/>
        <p:cNvGrpSpPr/>
        <p:nvPr/>
      </p:nvGrpSpPr>
      <p:grpSpPr>
        <a:xfrm>
          <a:off x="0" y="0"/>
          <a:ext cx="0" cy="0"/>
          <a:chOff x="0" y="0"/>
          <a:chExt cx="0" cy="0"/>
        </a:xfrm>
      </p:grpSpPr>
      <p:sp>
        <p:nvSpPr>
          <p:cNvPr id="83" name="Google Shape;83;p41"/>
          <p:cNvSpPr txBox="1"/>
          <p:nvPr>
            <p:ph type="title"/>
          </p:nvPr>
        </p:nvSpPr>
        <p:spPr>
          <a:xfrm>
            <a:off x="1262130" y="133310"/>
            <a:ext cx="8371267" cy="5879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1"/>
          <p:cNvSpPr txBox="1"/>
          <p:nvPr>
            <p:ph idx="1" type="body"/>
          </p:nvPr>
        </p:nvSpPr>
        <p:spPr>
          <a:xfrm>
            <a:off x="838200" y="872835"/>
            <a:ext cx="10515600" cy="53041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86" name="Google Shape;86;p41"/>
          <p:cNvSpPr/>
          <p:nvPr/>
        </p:nvSpPr>
        <p:spPr>
          <a:xfrm>
            <a:off x="1043188" y="128788"/>
            <a:ext cx="218941" cy="592430"/>
          </a:xfrm>
          <a:prstGeom prst="rect">
            <a:avLst/>
          </a:prstGeom>
          <a:solidFill>
            <a:srgbClr val="B7BBBE"/>
          </a:solidFill>
          <a:ln cap="flat" cmpd="sng" w="12700">
            <a:solidFill>
              <a:srgbClr val="B7BBBE"/>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iryo"/>
              <a:ea typeface="Meiryo"/>
              <a:cs typeface="Meiryo"/>
              <a:sym typeface="Meiryo"/>
            </a:endParaRPr>
          </a:p>
        </p:txBody>
      </p:sp>
      <p:sp>
        <p:nvSpPr>
          <p:cNvPr id="87" name="Google Shape;87;p41"/>
          <p:cNvSpPr/>
          <p:nvPr/>
        </p:nvSpPr>
        <p:spPr>
          <a:xfrm>
            <a:off x="850004" y="127871"/>
            <a:ext cx="218941" cy="592430"/>
          </a:xfrm>
          <a:prstGeom prst="rect">
            <a:avLst/>
          </a:prstGeom>
          <a:solidFill>
            <a:srgbClr val="7F7F7F"/>
          </a:solid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iryo"/>
              <a:ea typeface="Meiryo"/>
              <a:cs typeface="Meiryo"/>
              <a:sym typeface="Meiry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タイトルとコンテンツ">
  <p:cSld name="5_タイトルとコンテンツ">
    <p:spTree>
      <p:nvGrpSpPr>
        <p:cNvPr id="19" name="Shape 19"/>
        <p:cNvGrpSpPr/>
        <p:nvPr/>
      </p:nvGrpSpPr>
      <p:grpSpPr>
        <a:xfrm>
          <a:off x="0" y="0"/>
          <a:ext cx="0" cy="0"/>
          <a:chOff x="0" y="0"/>
          <a:chExt cx="0" cy="0"/>
        </a:xfrm>
      </p:grpSpPr>
      <p:sp>
        <p:nvSpPr>
          <p:cNvPr id="20" name="Google Shape;20;p30"/>
          <p:cNvSpPr/>
          <p:nvPr/>
        </p:nvSpPr>
        <p:spPr>
          <a:xfrm>
            <a:off x="0" y="6570000"/>
            <a:ext cx="12192000" cy="288000"/>
          </a:xfrm>
          <a:prstGeom prst="rect">
            <a:avLst/>
          </a:prstGeom>
          <a:gradFill>
            <a:gsLst>
              <a:gs pos="0">
                <a:srgbClr val="EB4D6A"/>
              </a:gs>
              <a:gs pos="100000">
                <a:srgbClr val="FF8B5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1" name="Google Shape;21;p30"/>
          <p:cNvPicPr preferRelativeResize="0"/>
          <p:nvPr/>
        </p:nvPicPr>
        <p:blipFill rotWithShape="1">
          <a:blip r:embed="rId2">
            <a:alphaModFix/>
          </a:blip>
          <a:srcRect b="0" l="0" r="0" t="0"/>
          <a:stretch/>
        </p:blipFill>
        <p:spPr>
          <a:xfrm>
            <a:off x="515938" y="6633000"/>
            <a:ext cx="1205472" cy="162000"/>
          </a:xfrm>
          <a:prstGeom prst="rect">
            <a:avLst/>
          </a:prstGeom>
          <a:noFill/>
          <a:ln>
            <a:noFill/>
          </a:ln>
        </p:spPr>
      </p:pic>
      <p:sp>
        <p:nvSpPr>
          <p:cNvPr id="22" name="Google Shape;22;p30"/>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3600"/>
              <a:buFont typeface="Arial"/>
              <a:buNone/>
              <a:defRPr b="1" i="0" sz="36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515938" y="1063711"/>
            <a:ext cx="11160124" cy="5318039"/>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b="0" i="0" sz="2800">
                <a:solidFill>
                  <a:srgbClr val="3F3F3F"/>
                </a:solidFill>
                <a:latin typeface="Meiryo"/>
                <a:ea typeface="Meiryo"/>
                <a:cs typeface="Meiryo"/>
                <a:sym typeface="Meiryo"/>
              </a:defRPr>
            </a:lvl1pPr>
            <a:lvl2pPr indent="-381000" lvl="1" marL="914400" algn="l">
              <a:lnSpc>
                <a:spcPct val="90000"/>
              </a:lnSpc>
              <a:spcBef>
                <a:spcPts val="500"/>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500"/>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ユーザー設定レイアウト">
  <p:cSld name="2_ユーザー設定レイアウト">
    <p:spTree>
      <p:nvGrpSpPr>
        <p:cNvPr id="25" name="Shape 25"/>
        <p:cNvGrpSpPr/>
        <p:nvPr/>
      </p:nvGrpSpPr>
      <p:grpSpPr>
        <a:xfrm>
          <a:off x="0" y="0"/>
          <a:ext cx="0" cy="0"/>
          <a:chOff x="0" y="0"/>
          <a:chExt cx="0" cy="0"/>
        </a:xfrm>
      </p:grpSpPr>
      <p:sp>
        <p:nvSpPr>
          <p:cNvPr id="26" name="Google Shape;26;p31"/>
          <p:cNvSpPr txBox="1"/>
          <p:nvPr>
            <p:ph type="title"/>
          </p:nvPr>
        </p:nvSpPr>
        <p:spPr>
          <a:xfrm>
            <a:off x="5159375" y="549275"/>
            <a:ext cx="6516688" cy="575945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3A3838"/>
              </a:buClr>
              <a:buSzPts val="4400"/>
              <a:buFont typeface="Arial"/>
              <a:buNone/>
              <a:defRPr b="1" i="0">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1"/>
          <p:cNvSpPr/>
          <p:nvPr/>
        </p:nvSpPr>
        <p:spPr>
          <a:xfrm>
            <a:off x="-1" y="0"/>
            <a:ext cx="4656139" cy="6858000"/>
          </a:xfrm>
          <a:prstGeom prst="rect">
            <a:avLst/>
          </a:prstGeom>
          <a:gradFill>
            <a:gsLst>
              <a:gs pos="0">
                <a:srgbClr val="EB4D6A"/>
              </a:gs>
              <a:gs pos="100000">
                <a:srgbClr val="FF8B5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8" name="Google Shape;28;p31"/>
          <p:cNvPicPr preferRelativeResize="0"/>
          <p:nvPr/>
        </p:nvPicPr>
        <p:blipFill rotWithShape="1">
          <a:blip r:embed="rId2">
            <a:alphaModFix/>
          </a:blip>
          <a:srcRect b="0" l="0" r="0" t="0"/>
          <a:stretch/>
        </p:blipFill>
        <p:spPr>
          <a:xfrm>
            <a:off x="1804538" y="2889000"/>
            <a:ext cx="1047059" cy="1080000"/>
          </a:xfrm>
          <a:prstGeom prst="rect">
            <a:avLst/>
          </a:prstGeom>
          <a:noFill/>
          <a:ln>
            <a:noFill/>
          </a:ln>
        </p:spPr>
      </p:pic>
    </p:spTree>
  </p:cSld>
  <p:clrMapOvr>
    <a:masterClrMapping/>
  </p:clrMapOvr>
  <p:extLst>
    <p:ext uri="{DCECCB84-F9BA-43D5-87BE-67443E8EF086}">
      <p15:sldGuideLst>
        <p15:guide id="1" pos="2933">
          <p15:clr>
            <a:srgbClr val="FBAE40"/>
          </p15:clr>
        </p15:guide>
        <p15:guide id="2" pos="3250">
          <p15:clr>
            <a:srgbClr val="FBAE40"/>
          </p15:clr>
        </p15:guide>
        <p15:guide id="3" pos="7355">
          <p15:clr>
            <a:srgbClr val="FBAE40"/>
          </p15:clr>
        </p15:guide>
        <p15:guide id="4" orient="horz" pos="346">
          <p15:clr>
            <a:srgbClr val="FBAE40"/>
          </p15:clr>
        </p15:guide>
        <p15:guide id="5" orient="horz" pos="39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タイトルとコンテンツ">
  <p:cSld name="4_タイトルとコンテンツ">
    <p:spTree>
      <p:nvGrpSpPr>
        <p:cNvPr id="29" name="Shape 29"/>
        <p:cNvGrpSpPr/>
        <p:nvPr/>
      </p:nvGrpSpPr>
      <p:grpSpPr>
        <a:xfrm>
          <a:off x="0" y="0"/>
          <a:ext cx="0" cy="0"/>
          <a:chOff x="0" y="0"/>
          <a:chExt cx="0" cy="0"/>
        </a:xfrm>
      </p:grpSpPr>
      <p:sp>
        <p:nvSpPr>
          <p:cNvPr id="30" name="Google Shape;30;p32"/>
          <p:cNvSpPr/>
          <p:nvPr/>
        </p:nvSpPr>
        <p:spPr>
          <a:xfrm>
            <a:off x="0" y="6570000"/>
            <a:ext cx="12192000" cy="288000"/>
          </a:xfrm>
          <a:prstGeom prst="rect">
            <a:avLst/>
          </a:prstGeom>
          <a:gradFill>
            <a:gsLst>
              <a:gs pos="0">
                <a:srgbClr val="EB4D6A"/>
              </a:gs>
              <a:gs pos="100000">
                <a:srgbClr val="FF8B5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 name="Google Shape;31;p32"/>
          <p:cNvPicPr preferRelativeResize="0"/>
          <p:nvPr/>
        </p:nvPicPr>
        <p:blipFill rotWithShape="1">
          <a:blip r:embed="rId2">
            <a:alphaModFix/>
          </a:blip>
          <a:srcRect b="0" l="0" r="0" t="0"/>
          <a:stretch/>
        </p:blipFill>
        <p:spPr>
          <a:xfrm>
            <a:off x="515938" y="6633000"/>
            <a:ext cx="1205472" cy="162000"/>
          </a:xfrm>
          <a:prstGeom prst="rect">
            <a:avLst/>
          </a:prstGeom>
          <a:noFill/>
          <a:ln>
            <a:noFill/>
          </a:ln>
        </p:spPr>
      </p:pic>
      <p:sp>
        <p:nvSpPr>
          <p:cNvPr id="32" name="Google Shape;32;p32"/>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3600"/>
              <a:buFont typeface="Arial"/>
              <a:buNone/>
              <a:defRPr b="1" i="0" sz="36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body"/>
          </p:nvPr>
        </p:nvSpPr>
        <p:spPr>
          <a:xfrm>
            <a:off x="515938" y="1600898"/>
            <a:ext cx="11160124" cy="478085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b="0" i="0" sz="2800">
                <a:solidFill>
                  <a:srgbClr val="3F3F3F"/>
                </a:solidFill>
                <a:latin typeface="Meiryo"/>
                <a:ea typeface="Meiryo"/>
                <a:cs typeface="Meiryo"/>
                <a:sym typeface="Meiryo"/>
              </a:defRPr>
            </a:lvl1pPr>
            <a:lvl2pPr indent="-381000" lvl="1" marL="914400" algn="l">
              <a:lnSpc>
                <a:spcPct val="90000"/>
              </a:lnSpc>
              <a:spcBef>
                <a:spcPts val="500"/>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500"/>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35" name="Google Shape;35;p32"/>
          <p:cNvSpPr txBox="1"/>
          <p:nvPr>
            <p:ph idx="2" type="body"/>
          </p:nvPr>
        </p:nvSpPr>
        <p:spPr>
          <a:xfrm>
            <a:off x="515938" y="1063711"/>
            <a:ext cx="11160125" cy="420188"/>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Clr>
                <a:srgbClr val="EB4D6A"/>
              </a:buClr>
              <a:buSzPts val="2800"/>
              <a:buNone/>
              <a:defRPr b="1" i="0">
                <a:solidFill>
                  <a:srgbClr val="EB4D6A"/>
                </a:solidFill>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タイトルとコンテンツ">
    <p:spTree>
      <p:nvGrpSpPr>
        <p:cNvPr id="36" name="Shape 36"/>
        <p:cNvGrpSpPr/>
        <p:nvPr/>
      </p:nvGrpSpPr>
      <p:grpSpPr>
        <a:xfrm>
          <a:off x="0" y="0"/>
          <a:ext cx="0" cy="0"/>
          <a:chOff x="0" y="0"/>
          <a:chExt cx="0" cy="0"/>
        </a:xfrm>
      </p:grpSpPr>
      <p:sp>
        <p:nvSpPr>
          <p:cNvPr id="37" name="Google Shape;37;p33"/>
          <p:cNvSpPr/>
          <p:nvPr/>
        </p:nvSpPr>
        <p:spPr>
          <a:xfrm>
            <a:off x="0" y="6570000"/>
            <a:ext cx="12192000" cy="288000"/>
          </a:xfrm>
          <a:prstGeom prst="rect">
            <a:avLst/>
          </a:prstGeom>
          <a:gradFill>
            <a:gsLst>
              <a:gs pos="0">
                <a:srgbClr val="242220"/>
              </a:gs>
              <a:gs pos="100000">
                <a:srgbClr val="BABCB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33"/>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3600"/>
              <a:buFont typeface="Arial"/>
              <a:buNone/>
              <a:defRPr b="1" i="0" sz="36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515938" y="1600898"/>
            <a:ext cx="11160124" cy="478085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b="0" i="0" sz="2800">
                <a:solidFill>
                  <a:srgbClr val="3F3F3F"/>
                </a:solidFill>
                <a:latin typeface="Meiryo"/>
                <a:ea typeface="Meiryo"/>
                <a:cs typeface="Meiryo"/>
                <a:sym typeface="Meiryo"/>
              </a:defRPr>
            </a:lvl1pPr>
            <a:lvl2pPr indent="-381000" lvl="1" marL="914400" algn="l">
              <a:lnSpc>
                <a:spcPct val="90000"/>
              </a:lnSpc>
              <a:spcBef>
                <a:spcPts val="500"/>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500"/>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41" name="Google Shape;41;p33"/>
          <p:cNvSpPr txBox="1"/>
          <p:nvPr>
            <p:ph idx="2" type="body"/>
          </p:nvPr>
        </p:nvSpPr>
        <p:spPr>
          <a:xfrm>
            <a:off x="515938" y="1063711"/>
            <a:ext cx="11160125" cy="420188"/>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Clr>
                <a:srgbClr val="0586D6"/>
              </a:buClr>
              <a:buSzPts val="2800"/>
              <a:buNone/>
              <a:defRPr b="1" i="0">
                <a:solidFill>
                  <a:srgbClr val="0586D6"/>
                </a:solidFill>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3"/>
          <p:cNvPicPr preferRelativeResize="0"/>
          <p:nvPr/>
        </p:nvPicPr>
        <p:blipFill rotWithShape="1">
          <a:blip r:embed="rId2">
            <a:alphaModFix/>
          </a:blip>
          <a:srcRect b="0" l="0" r="0" t="0"/>
          <a:stretch/>
        </p:blipFill>
        <p:spPr>
          <a:xfrm>
            <a:off x="515938" y="6660000"/>
            <a:ext cx="1176716" cy="108000"/>
          </a:xfrm>
          <a:prstGeom prst="rect">
            <a:avLst/>
          </a:prstGeom>
          <a:noFill/>
          <a:ln>
            <a:noFill/>
          </a:ln>
        </p:spPr>
      </p:pic>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63">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タイトルとコンテンツ">
  <p:cSld name="3_タイトルとコンテンツ">
    <p:spTree>
      <p:nvGrpSpPr>
        <p:cNvPr id="43" name="Shape 43"/>
        <p:cNvGrpSpPr/>
        <p:nvPr/>
      </p:nvGrpSpPr>
      <p:grpSpPr>
        <a:xfrm>
          <a:off x="0" y="0"/>
          <a:ext cx="0" cy="0"/>
          <a:chOff x="0" y="0"/>
          <a:chExt cx="0" cy="0"/>
        </a:xfrm>
      </p:grpSpPr>
      <p:sp>
        <p:nvSpPr>
          <p:cNvPr id="44" name="Google Shape;44;p34"/>
          <p:cNvSpPr/>
          <p:nvPr/>
        </p:nvSpPr>
        <p:spPr>
          <a:xfrm>
            <a:off x="0" y="6570000"/>
            <a:ext cx="12192000" cy="288000"/>
          </a:xfrm>
          <a:prstGeom prst="rect">
            <a:avLst/>
          </a:prstGeom>
          <a:gradFill>
            <a:gsLst>
              <a:gs pos="0">
                <a:srgbClr val="0586D6"/>
              </a:gs>
              <a:gs pos="100000">
                <a:srgbClr val="02C3D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5" name="Google Shape;45;p34"/>
          <p:cNvPicPr preferRelativeResize="0"/>
          <p:nvPr/>
        </p:nvPicPr>
        <p:blipFill rotWithShape="1">
          <a:blip r:embed="rId2">
            <a:alphaModFix/>
          </a:blip>
          <a:srcRect b="0" l="0" r="0" t="0"/>
          <a:stretch/>
        </p:blipFill>
        <p:spPr>
          <a:xfrm>
            <a:off x="515938" y="6633000"/>
            <a:ext cx="1053000" cy="162000"/>
          </a:xfrm>
          <a:prstGeom prst="rect">
            <a:avLst/>
          </a:prstGeom>
          <a:noFill/>
          <a:ln>
            <a:noFill/>
          </a:ln>
        </p:spPr>
      </p:pic>
      <p:sp>
        <p:nvSpPr>
          <p:cNvPr id="46" name="Google Shape;46;p34"/>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3600"/>
              <a:buFont typeface="Arial"/>
              <a:buNone/>
              <a:defRPr b="1" i="0" sz="36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 type="body"/>
          </p:nvPr>
        </p:nvSpPr>
        <p:spPr>
          <a:xfrm>
            <a:off x="515938" y="1600898"/>
            <a:ext cx="11160124" cy="478085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b="0" i="0" sz="2800">
                <a:solidFill>
                  <a:srgbClr val="3F3F3F"/>
                </a:solidFill>
                <a:latin typeface="Meiryo"/>
                <a:ea typeface="Meiryo"/>
                <a:cs typeface="Meiryo"/>
                <a:sym typeface="Meiryo"/>
              </a:defRPr>
            </a:lvl1pPr>
            <a:lvl2pPr indent="-381000" lvl="1" marL="914400" algn="l">
              <a:lnSpc>
                <a:spcPct val="90000"/>
              </a:lnSpc>
              <a:spcBef>
                <a:spcPts val="500"/>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500"/>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4"/>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49" name="Google Shape;49;p34"/>
          <p:cNvSpPr txBox="1"/>
          <p:nvPr>
            <p:ph idx="2" type="body"/>
          </p:nvPr>
        </p:nvSpPr>
        <p:spPr>
          <a:xfrm>
            <a:off x="515938" y="1063711"/>
            <a:ext cx="11160125" cy="420188"/>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Clr>
                <a:srgbClr val="0586D6"/>
              </a:buClr>
              <a:buSzPts val="2800"/>
              <a:buNone/>
              <a:defRPr b="1" i="0">
                <a:solidFill>
                  <a:srgbClr val="0586D6"/>
                </a:solidFill>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pos="325">
          <p15:clr>
            <a:srgbClr val="FBAE40"/>
          </p15:clr>
        </p15:guide>
        <p15:guide id="2" pos="7355">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タイトルとコンテンツ">
  <p:cSld name="2_タイトルとコンテンツ">
    <p:spTree>
      <p:nvGrpSpPr>
        <p:cNvPr id="50" name="Shape 50"/>
        <p:cNvGrpSpPr/>
        <p:nvPr/>
      </p:nvGrpSpPr>
      <p:grpSpPr>
        <a:xfrm>
          <a:off x="0" y="0"/>
          <a:ext cx="0" cy="0"/>
          <a:chOff x="0" y="0"/>
          <a:chExt cx="0" cy="0"/>
        </a:xfrm>
      </p:grpSpPr>
      <p:sp>
        <p:nvSpPr>
          <p:cNvPr id="51" name="Google Shape;51;p35"/>
          <p:cNvSpPr txBox="1"/>
          <p:nvPr>
            <p:ph type="title"/>
          </p:nvPr>
        </p:nvSpPr>
        <p:spPr>
          <a:xfrm>
            <a:off x="414336" y="260913"/>
            <a:ext cx="11369677" cy="63029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3600"/>
              <a:buFont typeface="Arial"/>
              <a:buNone/>
              <a:defRPr b="1" i="0" sz="36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5"/>
          <p:cNvSpPr txBox="1"/>
          <p:nvPr>
            <p:ph idx="1" type="body"/>
          </p:nvPr>
        </p:nvSpPr>
        <p:spPr>
          <a:xfrm>
            <a:off x="414337" y="1600898"/>
            <a:ext cx="11369676" cy="478085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b="0" i="0" sz="2800">
                <a:solidFill>
                  <a:srgbClr val="3F3F3F"/>
                </a:solidFill>
                <a:latin typeface="Meiryo"/>
                <a:ea typeface="Meiryo"/>
                <a:cs typeface="Meiryo"/>
                <a:sym typeface="Meiryo"/>
              </a:defRPr>
            </a:lvl1pPr>
            <a:lvl2pPr indent="-381000" lvl="1" marL="914400" algn="l">
              <a:lnSpc>
                <a:spcPct val="90000"/>
              </a:lnSpc>
              <a:spcBef>
                <a:spcPts val="500"/>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500"/>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5"/>
          <p:cNvSpPr txBox="1"/>
          <p:nvPr>
            <p:ph idx="12" type="sldNum"/>
          </p:nvPr>
        </p:nvSpPr>
        <p:spPr>
          <a:xfrm>
            <a:off x="9045752" y="6561138"/>
            <a:ext cx="2743200" cy="3081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rgbClr val="7F7F7F"/>
                </a:solidFill>
                <a:latin typeface="Arial"/>
                <a:ea typeface="Arial"/>
                <a:cs typeface="Arial"/>
                <a:sym typeface="Arial"/>
              </a:defRPr>
            </a:lvl1pPr>
            <a:lvl2pPr indent="0" lvl="1" marL="0" algn="r">
              <a:spcBef>
                <a:spcPts val="0"/>
              </a:spcBef>
              <a:buNone/>
              <a:defRPr sz="1050">
                <a:solidFill>
                  <a:srgbClr val="7F7F7F"/>
                </a:solidFill>
                <a:latin typeface="Arial"/>
                <a:ea typeface="Arial"/>
                <a:cs typeface="Arial"/>
                <a:sym typeface="Arial"/>
              </a:defRPr>
            </a:lvl2pPr>
            <a:lvl3pPr indent="0" lvl="2" marL="0" algn="r">
              <a:spcBef>
                <a:spcPts val="0"/>
              </a:spcBef>
              <a:buNone/>
              <a:defRPr sz="1050">
                <a:solidFill>
                  <a:srgbClr val="7F7F7F"/>
                </a:solidFill>
                <a:latin typeface="Arial"/>
                <a:ea typeface="Arial"/>
                <a:cs typeface="Arial"/>
                <a:sym typeface="Arial"/>
              </a:defRPr>
            </a:lvl3pPr>
            <a:lvl4pPr indent="0" lvl="3" marL="0" algn="r">
              <a:spcBef>
                <a:spcPts val="0"/>
              </a:spcBef>
              <a:buNone/>
              <a:defRPr sz="1050">
                <a:solidFill>
                  <a:srgbClr val="7F7F7F"/>
                </a:solidFill>
                <a:latin typeface="Arial"/>
                <a:ea typeface="Arial"/>
                <a:cs typeface="Arial"/>
                <a:sym typeface="Arial"/>
              </a:defRPr>
            </a:lvl4pPr>
            <a:lvl5pPr indent="0" lvl="4" marL="0" algn="r">
              <a:spcBef>
                <a:spcPts val="0"/>
              </a:spcBef>
              <a:buNone/>
              <a:defRPr sz="1050">
                <a:solidFill>
                  <a:srgbClr val="7F7F7F"/>
                </a:solidFill>
                <a:latin typeface="Arial"/>
                <a:ea typeface="Arial"/>
                <a:cs typeface="Arial"/>
                <a:sym typeface="Arial"/>
              </a:defRPr>
            </a:lvl5pPr>
            <a:lvl6pPr indent="0" lvl="5" marL="0" algn="r">
              <a:spcBef>
                <a:spcPts val="0"/>
              </a:spcBef>
              <a:buNone/>
              <a:defRPr sz="1050">
                <a:solidFill>
                  <a:srgbClr val="7F7F7F"/>
                </a:solidFill>
                <a:latin typeface="Arial"/>
                <a:ea typeface="Arial"/>
                <a:cs typeface="Arial"/>
                <a:sym typeface="Arial"/>
              </a:defRPr>
            </a:lvl6pPr>
            <a:lvl7pPr indent="0" lvl="6" marL="0" algn="r">
              <a:spcBef>
                <a:spcPts val="0"/>
              </a:spcBef>
              <a:buNone/>
              <a:defRPr sz="1050">
                <a:solidFill>
                  <a:srgbClr val="7F7F7F"/>
                </a:solidFill>
                <a:latin typeface="Arial"/>
                <a:ea typeface="Arial"/>
                <a:cs typeface="Arial"/>
                <a:sym typeface="Arial"/>
              </a:defRPr>
            </a:lvl7pPr>
            <a:lvl8pPr indent="0" lvl="7" marL="0" algn="r">
              <a:spcBef>
                <a:spcPts val="0"/>
              </a:spcBef>
              <a:buNone/>
              <a:defRPr sz="1050">
                <a:solidFill>
                  <a:srgbClr val="7F7F7F"/>
                </a:solidFill>
                <a:latin typeface="Arial"/>
                <a:ea typeface="Arial"/>
                <a:cs typeface="Arial"/>
                <a:sym typeface="Arial"/>
              </a:defRPr>
            </a:lvl8pPr>
            <a:lvl9pPr indent="0" lvl="8" marL="0" algn="r">
              <a:spcBef>
                <a:spcPts val="0"/>
              </a:spcBef>
              <a:buNone/>
              <a:defRPr sz="1050">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54" name="Google Shape;54;p35"/>
          <p:cNvSpPr txBox="1"/>
          <p:nvPr>
            <p:ph idx="2" type="body"/>
          </p:nvPr>
        </p:nvSpPr>
        <p:spPr>
          <a:xfrm>
            <a:off x="414337" y="1063711"/>
            <a:ext cx="11369677" cy="420188"/>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Clr>
                <a:srgbClr val="0586D6"/>
              </a:buClr>
              <a:buSzPts val="2800"/>
              <a:buNone/>
              <a:defRPr b="1" i="0">
                <a:solidFill>
                  <a:srgbClr val="0586D6"/>
                </a:solidFill>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5"/>
          <p:cNvPicPr preferRelativeResize="0"/>
          <p:nvPr/>
        </p:nvPicPr>
        <p:blipFill rotWithShape="1">
          <a:blip r:embed="rId2">
            <a:alphaModFix/>
          </a:blip>
          <a:srcRect b="0" l="0" r="0" t="0"/>
          <a:stretch/>
        </p:blipFill>
        <p:spPr>
          <a:xfrm>
            <a:off x="407989" y="6601545"/>
            <a:ext cx="1176715" cy="108000"/>
          </a:xfrm>
          <a:prstGeom prst="rect">
            <a:avLst/>
          </a:prstGeom>
          <a:noFill/>
          <a:ln>
            <a:noFill/>
          </a:ln>
        </p:spPr>
      </p:pic>
    </p:spTree>
  </p:cSld>
  <p:clrMapOvr>
    <a:masterClrMapping/>
  </p:clrMapOvr>
  <p:extLst>
    <p:ext uri="{DCECCB84-F9BA-43D5-87BE-67443E8EF086}">
      <p15:sldGuideLst>
        <p15:guide id="1" pos="257">
          <p15:clr>
            <a:srgbClr val="FBAE40"/>
          </p15:clr>
        </p15:guide>
        <p15:guide id="2" pos="7423">
          <p15:clr>
            <a:srgbClr val="FBAE40"/>
          </p15:clr>
        </p15:guide>
        <p15:guide id="3" orient="horz" pos="4133">
          <p15:clr>
            <a:srgbClr val="FBAE40"/>
          </p15:clr>
        </p15:guide>
        <p15:guide id="4" orient="horz" pos="572">
          <p15:clr>
            <a:srgbClr val="FBAE40"/>
          </p15:clr>
        </p15:guide>
        <p15:guide id="5" orient="horz" pos="663">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タイトルとコンテンツ">
  <p:cSld name="6_タイトルとコンテンツ">
    <p:spTree>
      <p:nvGrpSpPr>
        <p:cNvPr id="56" name="Shape 56"/>
        <p:cNvGrpSpPr/>
        <p:nvPr/>
      </p:nvGrpSpPr>
      <p:grpSpPr>
        <a:xfrm>
          <a:off x="0" y="0"/>
          <a:ext cx="0" cy="0"/>
          <a:chOff x="0" y="0"/>
          <a:chExt cx="0" cy="0"/>
        </a:xfrm>
      </p:grpSpPr>
      <p:sp>
        <p:nvSpPr>
          <p:cNvPr id="57" name="Google Shape;57;p36"/>
          <p:cNvSpPr txBox="1"/>
          <p:nvPr>
            <p:ph type="title"/>
          </p:nvPr>
        </p:nvSpPr>
        <p:spPr>
          <a:xfrm>
            <a:off x="414336" y="260913"/>
            <a:ext cx="11369677" cy="63029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3600"/>
              <a:buFont typeface="Arial"/>
              <a:buNone/>
              <a:defRPr b="1" i="0" sz="36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6"/>
          <p:cNvSpPr txBox="1"/>
          <p:nvPr>
            <p:ph idx="1" type="body"/>
          </p:nvPr>
        </p:nvSpPr>
        <p:spPr>
          <a:xfrm>
            <a:off x="414337" y="1600898"/>
            <a:ext cx="11369676" cy="478085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b="0" i="0" sz="2800">
                <a:solidFill>
                  <a:srgbClr val="3F3F3F"/>
                </a:solidFill>
                <a:latin typeface="Meiryo"/>
                <a:ea typeface="Meiryo"/>
                <a:cs typeface="Meiryo"/>
                <a:sym typeface="Meiryo"/>
              </a:defRPr>
            </a:lvl1pPr>
            <a:lvl2pPr indent="-381000" lvl="1" marL="914400" algn="l">
              <a:lnSpc>
                <a:spcPct val="90000"/>
              </a:lnSpc>
              <a:spcBef>
                <a:spcPts val="500"/>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500"/>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6"/>
          <p:cNvSpPr txBox="1"/>
          <p:nvPr>
            <p:ph idx="12" type="sldNum"/>
          </p:nvPr>
        </p:nvSpPr>
        <p:spPr>
          <a:xfrm>
            <a:off x="9045752" y="6561138"/>
            <a:ext cx="2743200" cy="3081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rgbClr val="7F7F7F"/>
                </a:solidFill>
                <a:latin typeface="Arial"/>
                <a:ea typeface="Arial"/>
                <a:cs typeface="Arial"/>
                <a:sym typeface="Arial"/>
              </a:defRPr>
            </a:lvl1pPr>
            <a:lvl2pPr indent="0" lvl="1" marL="0" algn="r">
              <a:spcBef>
                <a:spcPts val="0"/>
              </a:spcBef>
              <a:buNone/>
              <a:defRPr sz="1050">
                <a:solidFill>
                  <a:srgbClr val="7F7F7F"/>
                </a:solidFill>
                <a:latin typeface="Arial"/>
                <a:ea typeface="Arial"/>
                <a:cs typeface="Arial"/>
                <a:sym typeface="Arial"/>
              </a:defRPr>
            </a:lvl2pPr>
            <a:lvl3pPr indent="0" lvl="2" marL="0" algn="r">
              <a:spcBef>
                <a:spcPts val="0"/>
              </a:spcBef>
              <a:buNone/>
              <a:defRPr sz="1050">
                <a:solidFill>
                  <a:srgbClr val="7F7F7F"/>
                </a:solidFill>
                <a:latin typeface="Arial"/>
                <a:ea typeface="Arial"/>
                <a:cs typeface="Arial"/>
                <a:sym typeface="Arial"/>
              </a:defRPr>
            </a:lvl3pPr>
            <a:lvl4pPr indent="0" lvl="3" marL="0" algn="r">
              <a:spcBef>
                <a:spcPts val="0"/>
              </a:spcBef>
              <a:buNone/>
              <a:defRPr sz="1050">
                <a:solidFill>
                  <a:srgbClr val="7F7F7F"/>
                </a:solidFill>
                <a:latin typeface="Arial"/>
                <a:ea typeface="Arial"/>
                <a:cs typeface="Arial"/>
                <a:sym typeface="Arial"/>
              </a:defRPr>
            </a:lvl4pPr>
            <a:lvl5pPr indent="0" lvl="4" marL="0" algn="r">
              <a:spcBef>
                <a:spcPts val="0"/>
              </a:spcBef>
              <a:buNone/>
              <a:defRPr sz="1050">
                <a:solidFill>
                  <a:srgbClr val="7F7F7F"/>
                </a:solidFill>
                <a:latin typeface="Arial"/>
                <a:ea typeface="Arial"/>
                <a:cs typeface="Arial"/>
                <a:sym typeface="Arial"/>
              </a:defRPr>
            </a:lvl5pPr>
            <a:lvl6pPr indent="0" lvl="5" marL="0" algn="r">
              <a:spcBef>
                <a:spcPts val="0"/>
              </a:spcBef>
              <a:buNone/>
              <a:defRPr sz="1050">
                <a:solidFill>
                  <a:srgbClr val="7F7F7F"/>
                </a:solidFill>
                <a:latin typeface="Arial"/>
                <a:ea typeface="Arial"/>
                <a:cs typeface="Arial"/>
                <a:sym typeface="Arial"/>
              </a:defRPr>
            </a:lvl6pPr>
            <a:lvl7pPr indent="0" lvl="6" marL="0" algn="r">
              <a:spcBef>
                <a:spcPts val="0"/>
              </a:spcBef>
              <a:buNone/>
              <a:defRPr sz="1050">
                <a:solidFill>
                  <a:srgbClr val="7F7F7F"/>
                </a:solidFill>
                <a:latin typeface="Arial"/>
                <a:ea typeface="Arial"/>
                <a:cs typeface="Arial"/>
                <a:sym typeface="Arial"/>
              </a:defRPr>
            </a:lvl7pPr>
            <a:lvl8pPr indent="0" lvl="7" marL="0" algn="r">
              <a:spcBef>
                <a:spcPts val="0"/>
              </a:spcBef>
              <a:buNone/>
              <a:defRPr sz="1050">
                <a:solidFill>
                  <a:srgbClr val="7F7F7F"/>
                </a:solidFill>
                <a:latin typeface="Arial"/>
                <a:ea typeface="Arial"/>
                <a:cs typeface="Arial"/>
                <a:sym typeface="Arial"/>
              </a:defRPr>
            </a:lvl8pPr>
            <a:lvl9pPr indent="0" lvl="8" marL="0" algn="r">
              <a:spcBef>
                <a:spcPts val="0"/>
              </a:spcBef>
              <a:buNone/>
              <a:defRPr sz="1050">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60" name="Google Shape;60;p36"/>
          <p:cNvSpPr txBox="1"/>
          <p:nvPr>
            <p:ph idx="2" type="body"/>
          </p:nvPr>
        </p:nvSpPr>
        <p:spPr>
          <a:xfrm>
            <a:off x="414337" y="1063711"/>
            <a:ext cx="11369677" cy="420188"/>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Clr>
                <a:srgbClr val="0586D6"/>
              </a:buClr>
              <a:buSzPts val="2800"/>
              <a:buNone/>
              <a:defRPr b="1" i="0">
                <a:solidFill>
                  <a:srgbClr val="0586D6"/>
                </a:solidFill>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1" name="Google Shape;61;p36"/>
          <p:cNvPicPr preferRelativeResize="0"/>
          <p:nvPr/>
        </p:nvPicPr>
        <p:blipFill rotWithShape="1">
          <a:blip r:embed="rId2">
            <a:alphaModFix/>
          </a:blip>
          <a:srcRect b="0" l="0" r="0" t="0"/>
          <a:stretch/>
        </p:blipFill>
        <p:spPr>
          <a:xfrm>
            <a:off x="407988" y="6561138"/>
            <a:ext cx="1170000" cy="180000"/>
          </a:xfrm>
          <a:prstGeom prst="rect">
            <a:avLst/>
          </a:prstGeom>
          <a:noFill/>
          <a:ln>
            <a:noFill/>
          </a:ln>
        </p:spPr>
      </p:pic>
    </p:spTree>
  </p:cSld>
  <p:clrMapOvr>
    <a:masterClrMapping/>
  </p:clrMapOvr>
  <p:extLst>
    <p:ext uri="{DCECCB84-F9BA-43D5-87BE-67443E8EF086}">
      <p15:sldGuideLst>
        <p15:guide id="1" pos="257">
          <p15:clr>
            <a:srgbClr val="FBAE40"/>
          </p15:clr>
        </p15:guide>
        <p15:guide id="2" pos="7423">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タイトルとコンテンツ">
  <p:cSld name="7_タイトルとコンテンツ">
    <p:spTree>
      <p:nvGrpSpPr>
        <p:cNvPr id="62" name="Shape 62"/>
        <p:cNvGrpSpPr/>
        <p:nvPr/>
      </p:nvGrpSpPr>
      <p:grpSpPr>
        <a:xfrm>
          <a:off x="0" y="0"/>
          <a:ext cx="0" cy="0"/>
          <a:chOff x="0" y="0"/>
          <a:chExt cx="0" cy="0"/>
        </a:xfrm>
      </p:grpSpPr>
      <p:sp>
        <p:nvSpPr>
          <p:cNvPr id="63" name="Google Shape;63;p37"/>
          <p:cNvSpPr txBox="1"/>
          <p:nvPr>
            <p:ph type="title"/>
          </p:nvPr>
        </p:nvSpPr>
        <p:spPr>
          <a:xfrm>
            <a:off x="414336" y="260913"/>
            <a:ext cx="11369677" cy="63029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F3F3F"/>
              </a:buClr>
              <a:buSzPts val="3600"/>
              <a:buFont typeface="Arial"/>
              <a:buNone/>
              <a:defRPr b="1" i="0" sz="36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7"/>
          <p:cNvSpPr txBox="1"/>
          <p:nvPr>
            <p:ph idx="1" type="body"/>
          </p:nvPr>
        </p:nvSpPr>
        <p:spPr>
          <a:xfrm>
            <a:off x="414337" y="1600898"/>
            <a:ext cx="11369676" cy="478085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b="0" i="0" sz="2800">
                <a:solidFill>
                  <a:srgbClr val="3F3F3F"/>
                </a:solidFill>
                <a:latin typeface="Meiryo"/>
                <a:ea typeface="Meiryo"/>
                <a:cs typeface="Meiryo"/>
                <a:sym typeface="Meiryo"/>
              </a:defRPr>
            </a:lvl1pPr>
            <a:lvl2pPr indent="-381000" lvl="1" marL="914400" algn="l">
              <a:lnSpc>
                <a:spcPct val="90000"/>
              </a:lnSpc>
              <a:spcBef>
                <a:spcPts val="500"/>
              </a:spcBef>
              <a:spcAft>
                <a:spcPts val="0"/>
              </a:spcAft>
              <a:buClr>
                <a:srgbClr val="3F3F3F"/>
              </a:buClr>
              <a:buSzPts val="2400"/>
              <a:buChar char="•"/>
              <a:defRPr b="0" i="0">
                <a:solidFill>
                  <a:srgbClr val="3F3F3F"/>
                </a:solidFill>
                <a:latin typeface="Meiryo"/>
                <a:ea typeface="Meiryo"/>
                <a:cs typeface="Meiryo"/>
                <a:sym typeface="Meiryo"/>
              </a:defRPr>
            </a:lvl2pPr>
            <a:lvl3pPr indent="-355600" lvl="2" marL="1371600" algn="l">
              <a:lnSpc>
                <a:spcPct val="90000"/>
              </a:lnSpc>
              <a:spcBef>
                <a:spcPts val="500"/>
              </a:spcBef>
              <a:spcAft>
                <a:spcPts val="0"/>
              </a:spcAft>
              <a:buClr>
                <a:srgbClr val="3F3F3F"/>
              </a:buClr>
              <a:buSzPts val="2000"/>
              <a:buChar char="•"/>
              <a:defRPr b="0" i="0">
                <a:solidFill>
                  <a:srgbClr val="3F3F3F"/>
                </a:solidFill>
                <a:latin typeface="Meiryo"/>
                <a:ea typeface="Meiryo"/>
                <a:cs typeface="Meiryo"/>
                <a:sym typeface="Meiryo"/>
              </a:defRPr>
            </a:lvl3pPr>
            <a:lvl4pPr indent="-342900" lvl="3" marL="18288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4pPr>
            <a:lvl5pPr indent="-342900" lvl="4" marL="2286000" algn="l">
              <a:lnSpc>
                <a:spcPct val="90000"/>
              </a:lnSpc>
              <a:spcBef>
                <a:spcPts val="500"/>
              </a:spcBef>
              <a:spcAft>
                <a:spcPts val="0"/>
              </a:spcAft>
              <a:buClr>
                <a:srgbClr val="3F3F3F"/>
              </a:buClr>
              <a:buSzPts val="1800"/>
              <a:buChar char="•"/>
              <a:defRPr b="0" i="0">
                <a:solidFill>
                  <a:srgbClr val="3F3F3F"/>
                </a:solidFill>
                <a:latin typeface="Meiryo"/>
                <a:ea typeface="Meiryo"/>
                <a:cs typeface="Meiryo"/>
                <a:sym typeface="Meiry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7"/>
          <p:cNvSpPr txBox="1"/>
          <p:nvPr>
            <p:ph idx="12" type="sldNum"/>
          </p:nvPr>
        </p:nvSpPr>
        <p:spPr>
          <a:xfrm>
            <a:off x="9045752" y="6561138"/>
            <a:ext cx="2743200" cy="3081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rgbClr val="7F7F7F"/>
                </a:solidFill>
                <a:latin typeface="Arial"/>
                <a:ea typeface="Arial"/>
                <a:cs typeface="Arial"/>
                <a:sym typeface="Arial"/>
              </a:defRPr>
            </a:lvl1pPr>
            <a:lvl2pPr indent="0" lvl="1" marL="0" algn="r">
              <a:spcBef>
                <a:spcPts val="0"/>
              </a:spcBef>
              <a:buNone/>
              <a:defRPr sz="1050">
                <a:solidFill>
                  <a:srgbClr val="7F7F7F"/>
                </a:solidFill>
                <a:latin typeface="Arial"/>
                <a:ea typeface="Arial"/>
                <a:cs typeface="Arial"/>
                <a:sym typeface="Arial"/>
              </a:defRPr>
            </a:lvl2pPr>
            <a:lvl3pPr indent="0" lvl="2" marL="0" algn="r">
              <a:spcBef>
                <a:spcPts val="0"/>
              </a:spcBef>
              <a:buNone/>
              <a:defRPr sz="1050">
                <a:solidFill>
                  <a:srgbClr val="7F7F7F"/>
                </a:solidFill>
                <a:latin typeface="Arial"/>
                <a:ea typeface="Arial"/>
                <a:cs typeface="Arial"/>
                <a:sym typeface="Arial"/>
              </a:defRPr>
            </a:lvl3pPr>
            <a:lvl4pPr indent="0" lvl="3" marL="0" algn="r">
              <a:spcBef>
                <a:spcPts val="0"/>
              </a:spcBef>
              <a:buNone/>
              <a:defRPr sz="1050">
                <a:solidFill>
                  <a:srgbClr val="7F7F7F"/>
                </a:solidFill>
                <a:latin typeface="Arial"/>
                <a:ea typeface="Arial"/>
                <a:cs typeface="Arial"/>
                <a:sym typeface="Arial"/>
              </a:defRPr>
            </a:lvl4pPr>
            <a:lvl5pPr indent="0" lvl="4" marL="0" algn="r">
              <a:spcBef>
                <a:spcPts val="0"/>
              </a:spcBef>
              <a:buNone/>
              <a:defRPr sz="1050">
                <a:solidFill>
                  <a:srgbClr val="7F7F7F"/>
                </a:solidFill>
                <a:latin typeface="Arial"/>
                <a:ea typeface="Arial"/>
                <a:cs typeface="Arial"/>
                <a:sym typeface="Arial"/>
              </a:defRPr>
            </a:lvl5pPr>
            <a:lvl6pPr indent="0" lvl="5" marL="0" algn="r">
              <a:spcBef>
                <a:spcPts val="0"/>
              </a:spcBef>
              <a:buNone/>
              <a:defRPr sz="1050">
                <a:solidFill>
                  <a:srgbClr val="7F7F7F"/>
                </a:solidFill>
                <a:latin typeface="Arial"/>
                <a:ea typeface="Arial"/>
                <a:cs typeface="Arial"/>
                <a:sym typeface="Arial"/>
              </a:defRPr>
            </a:lvl6pPr>
            <a:lvl7pPr indent="0" lvl="6" marL="0" algn="r">
              <a:spcBef>
                <a:spcPts val="0"/>
              </a:spcBef>
              <a:buNone/>
              <a:defRPr sz="1050">
                <a:solidFill>
                  <a:srgbClr val="7F7F7F"/>
                </a:solidFill>
                <a:latin typeface="Arial"/>
                <a:ea typeface="Arial"/>
                <a:cs typeface="Arial"/>
                <a:sym typeface="Arial"/>
              </a:defRPr>
            </a:lvl7pPr>
            <a:lvl8pPr indent="0" lvl="7" marL="0" algn="r">
              <a:spcBef>
                <a:spcPts val="0"/>
              </a:spcBef>
              <a:buNone/>
              <a:defRPr sz="1050">
                <a:solidFill>
                  <a:srgbClr val="7F7F7F"/>
                </a:solidFill>
                <a:latin typeface="Arial"/>
                <a:ea typeface="Arial"/>
                <a:cs typeface="Arial"/>
                <a:sym typeface="Arial"/>
              </a:defRPr>
            </a:lvl8pPr>
            <a:lvl9pPr indent="0" lvl="8" marL="0" algn="r">
              <a:spcBef>
                <a:spcPts val="0"/>
              </a:spcBef>
              <a:buNone/>
              <a:defRPr sz="1050">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66" name="Google Shape;66;p37"/>
          <p:cNvSpPr txBox="1"/>
          <p:nvPr>
            <p:ph idx="2" type="body"/>
          </p:nvPr>
        </p:nvSpPr>
        <p:spPr>
          <a:xfrm>
            <a:off x="414337" y="1063711"/>
            <a:ext cx="11369677" cy="420188"/>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Clr>
                <a:srgbClr val="EB4D6A"/>
              </a:buClr>
              <a:buSzPts val="2800"/>
              <a:buNone/>
              <a:defRPr b="1" i="0">
                <a:solidFill>
                  <a:srgbClr val="EB4D6A"/>
                </a:solidFill>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7" name="Google Shape;67;p37"/>
          <p:cNvPicPr preferRelativeResize="0"/>
          <p:nvPr/>
        </p:nvPicPr>
        <p:blipFill rotWithShape="1">
          <a:blip r:embed="rId2">
            <a:alphaModFix/>
          </a:blip>
          <a:srcRect b="0" l="0" r="0" t="0"/>
          <a:stretch/>
        </p:blipFill>
        <p:spPr>
          <a:xfrm>
            <a:off x="407988" y="6561138"/>
            <a:ext cx="1339412" cy="180000"/>
          </a:xfrm>
          <a:prstGeom prst="rect">
            <a:avLst/>
          </a:prstGeom>
          <a:noFill/>
          <a:ln>
            <a:noFill/>
          </a:ln>
        </p:spPr>
      </p:pic>
    </p:spTree>
  </p:cSld>
  <p:clrMapOvr>
    <a:masterClrMapping/>
  </p:clrMapOvr>
  <p:extLst>
    <p:ext uri="{DCECCB84-F9BA-43D5-87BE-67443E8EF086}">
      <p15:sldGuideLst>
        <p15:guide id="1" pos="257">
          <p15:clr>
            <a:srgbClr val="FBAE40"/>
          </p15:clr>
        </p15:guide>
        <p15:guide id="2" pos="7423">
          <p15:clr>
            <a:srgbClr val="FBAE40"/>
          </p15:clr>
        </p15:guide>
        <p15:guide id="3" orient="horz" pos="4133">
          <p15:clr>
            <a:srgbClr val="FBAE40"/>
          </p15:clr>
        </p15:guide>
        <p15:guide id="4" orient="horz" pos="572">
          <p15:clr>
            <a:srgbClr val="FBAE40"/>
          </p15:clr>
        </p15:guide>
        <p15:guide id="5" orient="horz" pos="640">
          <p15:clr>
            <a:srgbClr val="FBAE40"/>
          </p15:clr>
        </p15:guide>
        <p15:guide id="6" orient="horz" pos="4020">
          <p15:clr>
            <a:srgbClr val="FBAE40"/>
          </p15:clr>
        </p15:guide>
        <p15:guide id="7" orient="horz" pos="935">
          <p15:clr>
            <a:srgbClr val="FBAE40"/>
          </p15:clr>
        </p15:guide>
        <p15:guide id="8" orient="horz" pos="1003">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chart" Target="../charts/chart2.xml"/><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nec-solutioninnovators.co.jp/ss/achr/bt_dl/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07866" y="2990449"/>
            <a:ext cx="10368197" cy="1060555"/>
          </a:xfrm>
          <a:prstGeom prst="rect">
            <a:avLst/>
          </a:prstGeom>
          <a:noFill/>
          <a:ln>
            <a:noFill/>
          </a:ln>
        </p:spPr>
        <p:txBody>
          <a:bodyPr anchorCtr="0" anchor="b" bIns="0" lIns="0" spcFirstLastPara="1" rIns="0" wrap="square" tIns="0">
            <a:normAutofit fontScale="90000"/>
          </a:bodyPr>
          <a:lstStyle/>
          <a:p>
            <a:pPr indent="0" lvl="0" marL="0" rtl="0" algn="r">
              <a:lnSpc>
                <a:spcPct val="90000"/>
              </a:lnSpc>
              <a:spcBef>
                <a:spcPts val="0"/>
              </a:spcBef>
              <a:spcAft>
                <a:spcPts val="0"/>
              </a:spcAft>
              <a:buClr>
                <a:srgbClr val="3F3F3F"/>
              </a:buClr>
              <a:buSzPct val="100000"/>
              <a:buFont typeface="Arial"/>
              <a:buNone/>
            </a:pPr>
            <a:r>
              <a:rPr lang="ja-JP"/>
              <a:t>市場機会</a:t>
            </a:r>
            <a:br>
              <a:rPr lang="ja-JP"/>
            </a:br>
            <a:r>
              <a:rPr lang="ja-JP"/>
              <a:t>整理シート</a:t>
            </a:r>
            <a:endParaRPr/>
          </a:p>
        </p:txBody>
      </p:sp>
      <p:sp>
        <p:nvSpPr>
          <p:cNvPr id="93" name="Google Shape;93;p1"/>
          <p:cNvSpPr txBox="1"/>
          <p:nvPr>
            <p:ph idx="4294967295" type="sldNum"/>
          </p:nvPr>
        </p:nvSpPr>
        <p:spPr>
          <a:xfrm>
            <a:off x="9448800" y="6561138"/>
            <a:ext cx="2743200" cy="3079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1.市場機会:市場におけるシェア</a:t>
            </a:r>
            <a:endParaRPr/>
          </a:p>
        </p:txBody>
      </p:sp>
      <p:sp>
        <p:nvSpPr>
          <p:cNvPr id="234" name="Google Shape;234;p11"/>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35" name="Google Shape;235;p11"/>
          <p:cNvSpPr txBox="1"/>
          <p:nvPr/>
        </p:nvSpPr>
        <p:spPr>
          <a:xfrm>
            <a:off x="515936" y="1008006"/>
            <a:ext cx="4970601" cy="476307"/>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市場におけるシェア</a:t>
            </a:r>
            <a:endParaRPr/>
          </a:p>
        </p:txBody>
      </p:sp>
      <p:graphicFrame>
        <p:nvGraphicFramePr>
          <p:cNvPr id="236" name="Google Shape;236;p11"/>
          <p:cNvGraphicFramePr/>
          <p:nvPr/>
        </p:nvGraphicFramePr>
        <p:xfrm>
          <a:off x="5719814" y="1691797"/>
          <a:ext cx="3000000" cy="3000000"/>
        </p:xfrm>
        <a:graphic>
          <a:graphicData uri="http://schemas.openxmlformats.org/drawingml/2006/table">
            <a:tbl>
              <a:tblPr>
                <a:noFill/>
                <a:tableStyleId>{7C90B599-8CBE-4BC7-B602-371F80D1A21E}</a:tableStyleId>
              </a:tblPr>
              <a:tblGrid>
                <a:gridCol w="1607100"/>
                <a:gridCol w="4290650"/>
              </a:tblGrid>
              <a:tr h="338400">
                <a:tc>
                  <a:txBody>
                    <a:bodyPr/>
                    <a:lstStyle/>
                    <a:p>
                      <a:pPr indent="0" lvl="0" marL="0" marR="0" rtl="0" algn="ctr">
                        <a:spcBef>
                          <a:spcPts val="0"/>
                        </a:spcBef>
                        <a:spcAft>
                          <a:spcPts val="0"/>
                        </a:spcAft>
                        <a:buNone/>
                      </a:pPr>
                      <a:r>
                        <a:rPr b="1" lang="ja-JP" sz="1600">
                          <a:solidFill>
                            <a:schemeClr val="lt1"/>
                          </a:solidFill>
                        </a:rPr>
                        <a:t>会社名</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0CECE"/>
                    </a:solidFill>
                  </a:tcPr>
                </a:tc>
                <a:tc>
                  <a:txBody>
                    <a:bodyPr/>
                    <a:lstStyle/>
                    <a:p>
                      <a:pPr indent="0" lvl="0" marL="0" marR="0" rtl="0" algn="l">
                        <a:spcBef>
                          <a:spcPts val="0"/>
                        </a:spcBef>
                        <a:spcAft>
                          <a:spcPts val="0"/>
                        </a:spcAft>
                        <a:buNone/>
                      </a:pPr>
                      <a:r>
                        <a:rPr b="1" lang="ja-JP" sz="1400"/>
                        <a:t>弥生株式会社</a:t>
                      </a:r>
                      <a:endParaRPr b="1" sz="14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07650">
                <a:tc>
                  <a:txBody>
                    <a:bodyPr/>
                    <a:lstStyle/>
                    <a:p>
                      <a:pPr indent="0" lvl="0" marL="0" marR="0" rtl="0" algn="ctr">
                        <a:spcBef>
                          <a:spcPts val="0"/>
                        </a:spcBef>
                        <a:spcAft>
                          <a:spcPts val="0"/>
                        </a:spcAft>
                        <a:buNone/>
                      </a:pPr>
                      <a:r>
                        <a:rPr b="1" lang="ja-JP" sz="1100">
                          <a:solidFill>
                            <a:schemeClr val="lt1"/>
                          </a:solidFill>
                        </a:rPr>
                        <a:t>創業/資本金/従業員数</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0CECE"/>
                    </a:solidFill>
                  </a:tcPr>
                </a:tc>
                <a:tc>
                  <a:txBody>
                    <a:bodyPr/>
                    <a:lstStyle/>
                    <a:p>
                      <a:pPr indent="0" lvl="0" marL="0" marR="0" rtl="0" algn="l">
                        <a:lnSpc>
                          <a:spcPct val="100000"/>
                        </a:lnSpc>
                        <a:spcBef>
                          <a:spcPts val="0"/>
                        </a:spcBef>
                        <a:spcAft>
                          <a:spcPts val="0"/>
                        </a:spcAft>
                        <a:buClr>
                          <a:schemeClr val="dk1"/>
                        </a:buClr>
                        <a:buSzPts val="1200"/>
                        <a:buFont typeface="Arial"/>
                        <a:buNone/>
                      </a:pPr>
                      <a:r>
                        <a:rPr b="1" lang="ja-JP" sz="1200"/>
                        <a:t>1978年/5,000万円/541名</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8400">
                <a:tc>
                  <a:txBody>
                    <a:bodyPr/>
                    <a:lstStyle/>
                    <a:p>
                      <a:pPr indent="0" lvl="0" marL="0" marR="0" rtl="0" algn="ctr">
                        <a:spcBef>
                          <a:spcPts val="0"/>
                        </a:spcBef>
                        <a:spcAft>
                          <a:spcPts val="0"/>
                        </a:spcAft>
                        <a:buNone/>
                      </a:pPr>
                      <a:r>
                        <a:rPr b="1" lang="ja-JP" sz="1600">
                          <a:solidFill>
                            <a:schemeClr val="lt1"/>
                          </a:solidFill>
                        </a:rPr>
                        <a:t>売上高</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0CECE"/>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ja-JP" sz="1400">
                          <a:solidFill>
                            <a:schemeClr val="dk1"/>
                          </a:solidFill>
                          <a:latin typeface="Arial"/>
                          <a:ea typeface="Arial"/>
                          <a:cs typeface="Arial"/>
                          <a:sym typeface="Arial"/>
                        </a:rPr>
                        <a:t>111億円(13/9期)</a:t>
                      </a:r>
                      <a:endParaRPr b="1" sz="14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22975">
                <a:tc>
                  <a:txBody>
                    <a:bodyPr/>
                    <a:lstStyle/>
                    <a:p>
                      <a:pPr indent="0" lvl="0" marL="0" marR="0" rtl="0" algn="ctr">
                        <a:spcBef>
                          <a:spcPts val="0"/>
                        </a:spcBef>
                        <a:spcAft>
                          <a:spcPts val="0"/>
                        </a:spcAft>
                        <a:buNone/>
                      </a:pPr>
                      <a:r>
                        <a:rPr b="1" lang="ja-JP" sz="1600">
                          <a:solidFill>
                            <a:schemeClr val="lt1"/>
                          </a:solidFill>
                        </a:rPr>
                        <a:t>ビジネスモデル</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0CECE"/>
                    </a:solidFill>
                  </a:tcPr>
                </a:tc>
                <a:tc>
                  <a:txBody>
                    <a:bodyPr/>
                    <a:lstStyle/>
                    <a:p>
                      <a:pPr indent="0" lvl="0" marL="0" marR="0" rtl="0" algn="l">
                        <a:spcBef>
                          <a:spcPts val="0"/>
                        </a:spcBef>
                        <a:spcAft>
                          <a:spcPts val="0"/>
                        </a:spcAft>
                        <a:buNone/>
                      </a:pPr>
                      <a:r>
                        <a:rPr b="1" lang="ja-JP" sz="1400"/>
                        <a:t>会計パッケージソフト「弥生会計」の販売</a:t>
                      </a:r>
                      <a:endParaRPr b="1" sz="1400"/>
                    </a:p>
                    <a:p>
                      <a:pPr indent="0" lvl="0" marL="0" marR="0" rtl="0" algn="l">
                        <a:spcBef>
                          <a:spcPts val="0"/>
                        </a:spcBef>
                        <a:spcAft>
                          <a:spcPts val="0"/>
                        </a:spcAft>
                        <a:buNone/>
                      </a:pPr>
                      <a:r>
                        <a:rPr b="1" lang="ja-JP" sz="1400"/>
                        <a:t>会計ソフトウェアの定額サポート</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8400">
                <a:tc>
                  <a:txBody>
                    <a:bodyPr/>
                    <a:lstStyle/>
                    <a:p>
                      <a:pPr indent="0" lvl="0" marL="0" marR="0" rtl="0" algn="ctr">
                        <a:spcBef>
                          <a:spcPts val="0"/>
                        </a:spcBef>
                        <a:spcAft>
                          <a:spcPts val="0"/>
                        </a:spcAft>
                        <a:buNone/>
                      </a:pPr>
                      <a:r>
                        <a:rPr b="1" lang="ja-JP" sz="1600">
                          <a:solidFill>
                            <a:schemeClr val="lt1"/>
                          </a:solidFill>
                        </a:rPr>
                        <a:t>顧客数</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0CECE"/>
                    </a:solidFill>
                  </a:tcPr>
                </a:tc>
                <a:tc>
                  <a:txBody>
                    <a:bodyPr/>
                    <a:lstStyle/>
                    <a:p>
                      <a:pPr indent="0" lvl="0" marL="0" marR="0" rtl="0" algn="l">
                        <a:spcBef>
                          <a:spcPts val="0"/>
                        </a:spcBef>
                        <a:spcAft>
                          <a:spcPts val="0"/>
                        </a:spcAft>
                        <a:buNone/>
                      </a:pPr>
                      <a:r>
                        <a:rPr b="1" lang="ja-JP" sz="1400"/>
                        <a:t>会員40万人</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8400">
                <a:tc>
                  <a:txBody>
                    <a:bodyPr/>
                    <a:lstStyle/>
                    <a:p>
                      <a:pPr indent="0" lvl="0" marL="0" marR="0" rtl="0" algn="ctr">
                        <a:spcBef>
                          <a:spcPts val="0"/>
                        </a:spcBef>
                        <a:spcAft>
                          <a:spcPts val="0"/>
                        </a:spcAft>
                        <a:buNone/>
                      </a:pPr>
                      <a:r>
                        <a:rPr b="1" lang="ja-JP" sz="1600">
                          <a:solidFill>
                            <a:schemeClr val="lt1"/>
                          </a:solidFill>
                        </a:rPr>
                        <a:t>主な顧客層</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0CECE"/>
                    </a:solidFill>
                  </a:tcPr>
                </a:tc>
                <a:tc>
                  <a:txBody>
                    <a:bodyPr/>
                    <a:lstStyle/>
                    <a:p>
                      <a:pPr indent="0" lvl="0" marL="0" marR="0" rtl="0" algn="l">
                        <a:spcBef>
                          <a:spcPts val="0"/>
                        </a:spcBef>
                        <a:spcAft>
                          <a:spcPts val="0"/>
                        </a:spcAft>
                        <a:buNone/>
                      </a:pPr>
                      <a:r>
                        <a:rPr b="1" lang="ja-JP" sz="1400"/>
                        <a:t>中小企業の会計担当</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419250">
                <a:tc>
                  <a:txBody>
                    <a:bodyPr/>
                    <a:lstStyle/>
                    <a:p>
                      <a:pPr indent="0" lvl="0" marL="0" marR="0" rtl="0" algn="ctr">
                        <a:spcBef>
                          <a:spcPts val="0"/>
                        </a:spcBef>
                        <a:spcAft>
                          <a:spcPts val="0"/>
                        </a:spcAft>
                        <a:buNone/>
                      </a:pPr>
                      <a:r>
                        <a:rPr b="1" lang="ja-JP" sz="1600">
                          <a:solidFill>
                            <a:schemeClr val="lt1"/>
                          </a:solidFill>
                        </a:rPr>
                        <a:t>顧客の課題</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0CECE"/>
                    </a:solidFill>
                  </a:tcPr>
                </a:tc>
                <a:tc>
                  <a:txBody>
                    <a:bodyPr/>
                    <a:lstStyle/>
                    <a:p>
                      <a:pPr indent="0" lvl="0" marL="0" marR="0" rtl="0" algn="l">
                        <a:spcBef>
                          <a:spcPts val="0"/>
                        </a:spcBef>
                        <a:spcAft>
                          <a:spcPts val="0"/>
                        </a:spcAft>
                        <a:buNone/>
                      </a:pPr>
                      <a:r>
                        <a:rPr b="1" lang="ja-JP" sz="1600"/>
                        <a:t>年次販売サイクルにあわせた新機能の実装の積み重ねによる多機能のソフトウェアを提供</a:t>
                      </a:r>
                      <a:endParaRPr b="1" sz="1600"/>
                    </a:p>
                    <a:p>
                      <a:pPr indent="0" lvl="0" marL="0" marR="0" rtl="0" algn="l">
                        <a:spcBef>
                          <a:spcPts val="0"/>
                        </a:spcBef>
                        <a:spcAft>
                          <a:spcPts val="0"/>
                        </a:spcAft>
                        <a:buNone/>
                      </a:pPr>
                      <a:r>
                        <a:t/>
                      </a:r>
                      <a:endParaRPr b="1" sz="1600"/>
                    </a:p>
                    <a:p>
                      <a:pPr indent="0" lvl="0" marL="0" marR="0" rtl="0" algn="l">
                        <a:spcBef>
                          <a:spcPts val="0"/>
                        </a:spcBef>
                        <a:spcAft>
                          <a:spcPts val="0"/>
                        </a:spcAft>
                        <a:buNone/>
                      </a:pPr>
                      <a:r>
                        <a:rPr b="1" lang="ja-JP" sz="1600"/>
                        <a:t>個人事業主・小規模企業にとっては不要な機能が多く、操作上も不要なメニューが氾濫し作業の効率性を損なわせている</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
        <p:nvSpPr>
          <p:cNvPr id="237" name="Google Shape;237;p11"/>
          <p:cNvSpPr txBox="1"/>
          <p:nvPr/>
        </p:nvSpPr>
        <p:spPr>
          <a:xfrm>
            <a:off x="5719814" y="1008006"/>
            <a:ext cx="5920045" cy="476307"/>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マーケットリーダー</a:t>
            </a:r>
            <a:endParaRPr b="1" sz="1600">
              <a:solidFill>
                <a:schemeClr val="dk1"/>
              </a:solidFill>
              <a:latin typeface="Arial"/>
              <a:ea typeface="Arial"/>
              <a:cs typeface="Arial"/>
              <a:sym typeface="Arial"/>
            </a:endParaRPr>
          </a:p>
        </p:txBody>
      </p:sp>
      <p:sp>
        <p:nvSpPr>
          <p:cNvPr id="238" name="Google Shape;238;p11"/>
          <p:cNvSpPr/>
          <p:nvPr/>
        </p:nvSpPr>
        <p:spPr>
          <a:xfrm>
            <a:off x="515936" y="6112419"/>
            <a:ext cx="49706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000">
                <a:solidFill>
                  <a:schemeClr val="dk1"/>
                </a:solidFill>
                <a:latin typeface="Arial"/>
                <a:ea typeface="Arial"/>
                <a:cs typeface="Arial"/>
                <a:sym typeface="Arial"/>
              </a:rPr>
              <a:t>出所:2014年中堅・中小企業における「会計管理システム」の利用実態とユーザ評価に関する調査報告 </a:t>
            </a:r>
            <a:endParaRPr/>
          </a:p>
        </p:txBody>
      </p:sp>
      <p:graphicFrame>
        <p:nvGraphicFramePr>
          <p:cNvPr id="239" name="Google Shape;239;p11"/>
          <p:cNvGraphicFramePr/>
          <p:nvPr/>
        </p:nvGraphicFramePr>
        <p:xfrm>
          <a:off x="515935" y="1739947"/>
          <a:ext cx="4934396" cy="3787182"/>
        </p:xfrm>
        <a:graphic>
          <a:graphicData uri="http://schemas.openxmlformats.org/drawingml/2006/chart">
            <c:chart r:id="rId3"/>
          </a:graphicData>
        </a:graphic>
      </p:graphicFrame>
      <p:grpSp>
        <p:nvGrpSpPr>
          <p:cNvPr id="240" name="Google Shape;240;p11"/>
          <p:cNvGrpSpPr/>
          <p:nvPr/>
        </p:nvGrpSpPr>
        <p:grpSpPr>
          <a:xfrm>
            <a:off x="9823622" y="-1"/>
            <a:ext cx="2368378" cy="991237"/>
            <a:chOff x="9823622" y="-1"/>
            <a:chExt cx="2368378" cy="991237"/>
          </a:xfrm>
        </p:grpSpPr>
        <p:sp>
          <p:nvSpPr>
            <p:cNvPr id="241" name="Google Shape;241;p11"/>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242" name="Google Shape;242;p11"/>
            <p:cNvPicPr preferRelativeResize="0"/>
            <p:nvPr/>
          </p:nvPicPr>
          <p:blipFill rotWithShape="1">
            <a:blip r:embed="rId4">
              <a:alphaModFix/>
            </a:blip>
            <a:srcRect b="0" l="0" r="0" t="0"/>
            <a:stretch/>
          </p:blipFill>
          <p:spPr>
            <a:xfrm>
              <a:off x="10295210" y="294297"/>
              <a:ext cx="1369967" cy="587586"/>
            </a:xfrm>
            <a:prstGeom prst="rect">
              <a:avLst/>
            </a:prstGeom>
            <a:noFill/>
            <a:ln>
              <a:noFill/>
            </a:ln>
          </p:spPr>
        </p:pic>
      </p:grpSp>
      <p:sp>
        <p:nvSpPr>
          <p:cNvPr id="243" name="Google Shape;243;p11"/>
          <p:cNvSpPr/>
          <p:nvPr/>
        </p:nvSpPr>
        <p:spPr>
          <a:xfrm>
            <a:off x="515935" y="1601108"/>
            <a:ext cx="51838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400">
                <a:solidFill>
                  <a:schemeClr val="dk1"/>
                </a:solidFill>
                <a:latin typeface="Arial"/>
                <a:ea typeface="Arial"/>
                <a:cs typeface="Arial"/>
                <a:sym typeface="Arial"/>
              </a:rPr>
              <a:t>■年商5億円未満企業における会計ソフトの利用シェア(2014)</a:t>
            </a:r>
            <a:endParaRPr b="1" sz="1400">
              <a:solidFill>
                <a:schemeClr val="dk1"/>
              </a:solidFill>
              <a:latin typeface="Arial"/>
              <a:ea typeface="Arial"/>
              <a:cs typeface="Arial"/>
              <a:sym typeface="Arial"/>
            </a:endParaRPr>
          </a:p>
        </p:txBody>
      </p:sp>
      <p:sp>
        <p:nvSpPr>
          <p:cNvPr id="244" name="Google Shape;244;p11"/>
          <p:cNvSpPr txBox="1"/>
          <p:nvPr/>
        </p:nvSpPr>
        <p:spPr>
          <a:xfrm>
            <a:off x="337842" y="5489839"/>
            <a:ext cx="518386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400">
                <a:solidFill>
                  <a:schemeClr val="dk1"/>
                </a:solidFill>
                <a:latin typeface="Arial"/>
                <a:ea typeface="Arial"/>
                <a:cs typeface="Arial"/>
                <a:sym typeface="Arial"/>
              </a:rPr>
              <a:t>小規模/SOHO領域では「勘定奉行」のシェアは低下し</a:t>
            </a:r>
            <a:endParaRPr sz="1400">
              <a:solidFill>
                <a:schemeClr val="dk1"/>
              </a:solidFill>
              <a:latin typeface="Arial"/>
              <a:ea typeface="Arial"/>
              <a:cs typeface="Arial"/>
              <a:sym typeface="Arial"/>
            </a:endParaRPr>
          </a:p>
          <a:p>
            <a:pPr indent="0" lvl="0" marL="0" marR="0" rtl="0" algn="ctr">
              <a:spcBef>
                <a:spcPts val="0"/>
              </a:spcBef>
              <a:spcAft>
                <a:spcPts val="0"/>
              </a:spcAft>
              <a:buNone/>
            </a:pPr>
            <a:r>
              <a:rPr lang="ja-JP" sz="1400">
                <a:solidFill>
                  <a:schemeClr val="dk1"/>
                </a:solidFill>
                <a:latin typeface="Arial"/>
                <a:ea typeface="Arial"/>
                <a:cs typeface="Arial"/>
                <a:sym typeface="Arial"/>
              </a:rPr>
              <a:t>「弥生」、「会計王」のシェアが上昇</a:t>
            </a:r>
            <a:endParaRPr sz="1400">
              <a:solidFill>
                <a:schemeClr val="dk1"/>
              </a:solidFill>
              <a:latin typeface="Arial"/>
              <a:ea typeface="Arial"/>
              <a:cs typeface="Arial"/>
              <a:sym typeface="Arial"/>
            </a:endParaRPr>
          </a:p>
        </p:txBody>
      </p:sp>
      <p:sp>
        <p:nvSpPr>
          <p:cNvPr id="245" name="Google Shape;245;p11"/>
          <p:cNvSpPr/>
          <p:nvPr/>
        </p:nvSpPr>
        <p:spPr>
          <a:xfrm>
            <a:off x="5662836" y="6312474"/>
            <a:ext cx="60960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Arial"/>
                <a:ea typeface="Arial"/>
                <a:cs typeface="Arial"/>
                <a:sym typeface="Arial"/>
              </a:rPr>
              <a:t>https://www.orix.co.jp/grp/pdf/company/ir/calender/Presentation_141113J.pdf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8"/>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1.市場機会:市場におけるセグメンテーション</a:t>
            </a:r>
            <a:endParaRPr/>
          </a:p>
        </p:txBody>
      </p:sp>
      <p:sp>
        <p:nvSpPr>
          <p:cNvPr id="251" name="Google Shape;251;p8"/>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52" name="Google Shape;252;p8"/>
          <p:cNvSpPr txBox="1"/>
          <p:nvPr/>
        </p:nvSpPr>
        <p:spPr>
          <a:xfrm>
            <a:off x="515936" y="1008006"/>
            <a:ext cx="4970601" cy="476307"/>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___________市場</a:t>
            </a:r>
            <a:endParaRPr/>
          </a:p>
        </p:txBody>
      </p:sp>
      <p:graphicFrame>
        <p:nvGraphicFramePr>
          <p:cNvPr id="253" name="Google Shape;253;p8"/>
          <p:cNvGraphicFramePr/>
          <p:nvPr/>
        </p:nvGraphicFramePr>
        <p:xfrm>
          <a:off x="5699799" y="1960620"/>
          <a:ext cx="3000000" cy="3000000"/>
        </p:xfrm>
        <a:graphic>
          <a:graphicData uri="http://schemas.openxmlformats.org/drawingml/2006/table">
            <a:tbl>
              <a:tblPr>
                <a:noFill/>
                <a:tableStyleId>{7C90B599-8CBE-4BC7-B602-371F80D1A21E}</a:tableStyleId>
              </a:tblPr>
              <a:tblGrid>
                <a:gridCol w="603025"/>
                <a:gridCol w="2070425"/>
                <a:gridCol w="3266600"/>
              </a:tblGrid>
              <a:tr h="501000">
                <a:tc>
                  <a:txBody>
                    <a:bodyPr/>
                    <a:lstStyle/>
                    <a:p>
                      <a:pPr indent="0" lvl="0" marL="0" marR="0" rtl="0" algn="ctr">
                        <a:spcBef>
                          <a:spcPts val="0"/>
                        </a:spcBef>
                        <a:spcAft>
                          <a:spcPts val="0"/>
                        </a:spcAft>
                        <a:buNone/>
                      </a:pPr>
                      <a:r>
                        <a:t/>
                      </a:r>
                      <a:endParaRPr b="0" sz="1200" u="none" cap="none" strike="noStrike">
                        <a:solidFill>
                          <a:schemeClr val="lt1"/>
                        </a:solidFil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solidFill>
                  </a:tcPr>
                </a:tc>
                <a:tc>
                  <a:txBody>
                    <a:bodyPr/>
                    <a:lstStyle/>
                    <a:p>
                      <a:pPr indent="0" lvl="0" marL="0" marR="0" rtl="0" algn="ctr">
                        <a:spcBef>
                          <a:spcPts val="0"/>
                        </a:spcBef>
                        <a:spcAft>
                          <a:spcPts val="0"/>
                        </a:spcAft>
                        <a:buNone/>
                      </a:pPr>
                      <a:r>
                        <a:rPr b="0" lang="ja-JP" sz="1400" u="none" cap="none" strike="noStrike">
                          <a:solidFill>
                            <a:schemeClr val="lt1"/>
                          </a:solidFill>
                        </a:rPr>
                        <a:t>顧客属性と顧客数</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solidFill>
                  </a:tcPr>
                </a:tc>
                <a:tc>
                  <a:txBody>
                    <a:bodyPr/>
                    <a:lstStyle/>
                    <a:p>
                      <a:pPr indent="0" lvl="0" marL="0" marR="0" rtl="0" algn="ctr">
                        <a:spcBef>
                          <a:spcPts val="0"/>
                        </a:spcBef>
                        <a:spcAft>
                          <a:spcPts val="0"/>
                        </a:spcAft>
                        <a:buNone/>
                      </a:pPr>
                      <a:r>
                        <a:rPr b="0" lang="ja-JP" sz="1400" u="none" cap="none" strike="noStrike">
                          <a:solidFill>
                            <a:schemeClr val="lt1"/>
                          </a:solidFill>
                        </a:rPr>
                        <a:t>主な企業・代替手段</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solidFill>
                  </a:tcPr>
                </a:tc>
              </a:tr>
              <a:tr h="875925">
                <a:tc>
                  <a:txBody>
                    <a:bodyPr/>
                    <a:lstStyle/>
                    <a:p>
                      <a:pPr indent="0" lvl="0" marL="0" marR="0" rtl="0" algn="ctr">
                        <a:spcBef>
                          <a:spcPts val="0"/>
                        </a:spcBef>
                        <a:spcAft>
                          <a:spcPts val="0"/>
                        </a:spcAft>
                        <a:buNone/>
                      </a:pPr>
                      <a:r>
                        <a:t/>
                      </a:r>
                      <a:endParaRPr b="1" sz="1600" u="none" cap="none" strike="noStrike"/>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600" u="none" cap="none" strike="noStrike"/>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875925">
                <a:tc>
                  <a:txBody>
                    <a:bodyPr/>
                    <a:lstStyle/>
                    <a:p>
                      <a:pPr indent="0" lvl="0" marL="0" marR="0" rtl="0" algn="ctr">
                        <a:spcBef>
                          <a:spcPts val="0"/>
                        </a:spcBef>
                        <a:spcAft>
                          <a:spcPts val="0"/>
                        </a:spcAft>
                        <a:buNone/>
                      </a:pPr>
                      <a:r>
                        <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4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875925">
                <a:tc>
                  <a:txBody>
                    <a:bodyPr/>
                    <a:lstStyle/>
                    <a:p>
                      <a:pPr indent="0" lvl="0" marL="0" marR="0" rtl="0" algn="ctr">
                        <a:spcBef>
                          <a:spcPts val="0"/>
                        </a:spcBef>
                        <a:spcAft>
                          <a:spcPts val="0"/>
                        </a:spcAft>
                        <a:buNone/>
                      </a:pPr>
                      <a:r>
                        <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875925">
                <a:tc>
                  <a:txBody>
                    <a:bodyPr/>
                    <a:lstStyle/>
                    <a:p>
                      <a:pPr indent="0" lvl="0" marL="0" marR="0" rtl="0" algn="ctr">
                        <a:spcBef>
                          <a:spcPts val="0"/>
                        </a:spcBef>
                        <a:spcAft>
                          <a:spcPts val="0"/>
                        </a:spcAft>
                        <a:buNone/>
                      </a:pPr>
                      <a:r>
                        <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
        <p:nvSpPr>
          <p:cNvPr id="254" name="Google Shape;254;p8"/>
          <p:cNvSpPr txBox="1"/>
          <p:nvPr/>
        </p:nvSpPr>
        <p:spPr>
          <a:xfrm>
            <a:off x="2154540" y="1708343"/>
            <a:ext cx="210589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200">
                <a:solidFill>
                  <a:schemeClr val="dk1"/>
                </a:solidFill>
                <a:latin typeface="Arial"/>
                <a:ea typeface="Arial"/>
                <a:cs typeface="Arial"/>
                <a:sym typeface="Arial"/>
              </a:rPr>
              <a:t>顧客属性</a:t>
            </a:r>
            <a:endParaRPr/>
          </a:p>
        </p:txBody>
      </p:sp>
      <p:sp>
        <p:nvSpPr>
          <p:cNvPr id="255" name="Google Shape;255;p8"/>
          <p:cNvSpPr txBox="1"/>
          <p:nvPr/>
        </p:nvSpPr>
        <p:spPr>
          <a:xfrm>
            <a:off x="100298" y="3786464"/>
            <a:ext cx="1188517"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200">
                <a:solidFill>
                  <a:schemeClr val="dk1"/>
                </a:solidFill>
                <a:latin typeface="Arial"/>
                <a:ea typeface="Arial"/>
                <a:cs typeface="Arial"/>
                <a:sym typeface="Arial"/>
              </a:rPr>
              <a:t>顧客属性</a:t>
            </a:r>
            <a:endParaRPr/>
          </a:p>
        </p:txBody>
      </p:sp>
      <p:sp>
        <p:nvSpPr>
          <p:cNvPr id="256" name="Google Shape;256;p8"/>
          <p:cNvSpPr txBox="1"/>
          <p:nvPr/>
        </p:nvSpPr>
        <p:spPr>
          <a:xfrm>
            <a:off x="5719814" y="1008006"/>
            <a:ext cx="5920045" cy="476307"/>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各セグメントにおける顧客と企業</a:t>
            </a:r>
            <a:endParaRPr/>
          </a:p>
        </p:txBody>
      </p:sp>
      <p:graphicFrame>
        <p:nvGraphicFramePr>
          <p:cNvPr id="257" name="Google Shape;257;p8"/>
          <p:cNvGraphicFramePr/>
          <p:nvPr/>
        </p:nvGraphicFramePr>
        <p:xfrm>
          <a:off x="1137137" y="1985342"/>
          <a:ext cx="3000000" cy="3000000"/>
        </p:xfrm>
        <a:graphic>
          <a:graphicData uri="http://schemas.openxmlformats.org/drawingml/2006/table">
            <a:tbl>
              <a:tblPr>
                <a:noFill/>
                <a:tableStyleId>{27944B3D-3EB8-4A30-84F7-BF15E483EED1}</a:tableStyleId>
              </a:tblPr>
              <a:tblGrid>
                <a:gridCol w="1391150"/>
                <a:gridCol w="1391150"/>
                <a:gridCol w="1391150"/>
              </a:tblGrid>
              <a:tr h="14654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4654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4654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rgbClr val="D0CECE">
                        <a:alpha val="49803"/>
                      </a:srgb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1.市場機会:顧客の購買要因と競合の状況</a:t>
            </a:r>
            <a:endParaRPr/>
          </a:p>
        </p:txBody>
      </p:sp>
      <p:sp>
        <p:nvSpPr>
          <p:cNvPr id="264" name="Google Shape;264;p12"/>
          <p:cNvSpPr txBox="1"/>
          <p:nvPr>
            <p:ph idx="1" type="body"/>
          </p:nvPr>
        </p:nvSpPr>
        <p:spPr>
          <a:xfrm>
            <a:off x="515938" y="1041939"/>
            <a:ext cx="4774519" cy="53180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b="1" lang="ja-JP" sz="2000">
                <a:latin typeface="Arial"/>
                <a:ea typeface="Arial"/>
                <a:cs typeface="Arial"/>
                <a:sym typeface="Arial"/>
              </a:rPr>
              <a:t>対象となる顧客</a:t>
            </a:r>
            <a:endParaRPr b="1" sz="2000">
              <a:latin typeface="Arial"/>
              <a:ea typeface="Arial"/>
              <a:cs typeface="Arial"/>
              <a:sym typeface="Arial"/>
            </a:endParaRPr>
          </a:p>
        </p:txBody>
      </p:sp>
      <p:sp>
        <p:nvSpPr>
          <p:cNvPr id="265" name="Google Shape;265;p12"/>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66" name="Google Shape;266;p12"/>
          <p:cNvSpPr/>
          <p:nvPr/>
        </p:nvSpPr>
        <p:spPr>
          <a:xfrm>
            <a:off x="5495026" y="1401416"/>
            <a:ext cx="6081623" cy="4980333"/>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800">
                <a:solidFill>
                  <a:srgbClr val="3F3F3F"/>
                </a:solidFill>
                <a:latin typeface="Arial"/>
                <a:ea typeface="Arial"/>
                <a:cs typeface="Arial"/>
                <a:sym typeface="Arial"/>
              </a:rPr>
              <a:t>顧客の購買(利用)決定要因と</a:t>
            </a:r>
            <a:endParaRPr b="1" sz="1800">
              <a:solidFill>
                <a:srgbClr val="3F3F3F"/>
              </a:solidFill>
              <a:latin typeface="Arial"/>
              <a:ea typeface="Arial"/>
              <a:cs typeface="Arial"/>
              <a:sym typeface="Arial"/>
            </a:endParaRPr>
          </a:p>
          <a:p>
            <a:pPr indent="0" lvl="0" marL="0" marR="0" rtl="0" algn="ctr">
              <a:spcBef>
                <a:spcPts val="0"/>
              </a:spcBef>
              <a:spcAft>
                <a:spcPts val="0"/>
              </a:spcAft>
              <a:buNone/>
            </a:pPr>
            <a:r>
              <a:rPr b="1" lang="ja-JP" sz="1800">
                <a:solidFill>
                  <a:srgbClr val="3F3F3F"/>
                </a:solidFill>
                <a:latin typeface="Arial"/>
                <a:ea typeface="Arial"/>
                <a:cs typeface="Arial"/>
                <a:sym typeface="Arial"/>
              </a:rPr>
              <a:t>競合との比較を分かりやすく表記</a:t>
            </a:r>
            <a:endParaRPr b="1" sz="1800">
              <a:solidFill>
                <a:srgbClr val="3F3F3F"/>
              </a:solidFill>
              <a:latin typeface="Arial"/>
              <a:ea typeface="Arial"/>
              <a:cs typeface="Arial"/>
              <a:sym typeface="Arial"/>
            </a:endParaRPr>
          </a:p>
          <a:p>
            <a:pPr indent="0" lvl="0" marL="0" marR="0" rtl="0" algn="ctr">
              <a:spcBef>
                <a:spcPts val="0"/>
              </a:spcBef>
              <a:spcAft>
                <a:spcPts val="0"/>
              </a:spcAft>
              <a:buNone/>
            </a:pPr>
            <a:r>
              <a:rPr b="1" lang="ja-JP" sz="1400">
                <a:solidFill>
                  <a:srgbClr val="3F3F3F"/>
                </a:solidFill>
                <a:latin typeface="Arial"/>
                <a:ea typeface="Arial"/>
                <a:cs typeface="Arial"/>
                <a:sym typeface="Arial"/>
              </a:rPr>
              <a:t>4象限マトリクス/比較図/戦略マップ等を利用をオススメします</a:t>
            </a:r>
            <a:endParaRPr b="1" sz="1400">
              <a:solidFill>
                <a:srgbClr val="3F3F3F"/>
              </a:solidFill>
              <a:latin typeface="Arial"/>
              <a:ea typeface="Arial"/>
              <a:cs typeface="Arial"/>
              <a:sym typeface="Arial"/>
            </a:endParaRPr>
          </a:p>
          <a:p>
            <a:pPr indent="0" lvl="0" marL="0" marR="0" rtl="0" algn="ctr">
              <a:spcBef>
                <a:spcPts val="0"/>
              </a:spcBef>
              <a:spcAft>
                <a:spcPts val="0"/>
              </a:spcAft>
              <a:buNone/>
            </a:pPr>
            <a:r>
              <a:t/>
            </a:r>
            <a:endParaRPr sz="1600">
              <a:solidFill>
                <a:srgbClr val="3F3F3F"/>
              </a:solidFill>
              <a:latin typeface="Arial"/>
              <a:ea typeface="Arial"/>
              <a:cs typeface="Arial"/>
              <a:sym typeface="Arial"/>
            </a:endParaRPr>
          </a:p>
          <a:p>
            <a:pPr indent="0" lvl="0" marL="0" marR="0" rtl="0" algn="ctr">
              <a:spcBef>
                <a:spcPts val="0"/>
              </a:spcBef>
              <a:spcAft>
                <a:spcPts val="0"/>
              </a:spcAft>
              <a:buNone/>
            </a:pPr>
            <a:r>
              <a:rPr lang="ja-JP" sz="1200">
                <a:solidFill>
                  <a:srgbClr val="3F3F3F"/>
                </a:solidFill>
                <a:latin typeface="Arial"/>
                <a:ea typeface="Arial"/>
                <a:cs typeface="Arial"/>
                <a:sym typeface="Arial"/>
              </a:rPr>
              <a:t>なお顧客の購買決定要因は</a:t>
            </a:r>
            <a:endParaRPr sz="1200">
              <a:solidFill>
                <a:srgbClr val="3F3F3F"/>
              </a:solidFill>
              <a:latin typeface="Arial"/>
              <a:ea typeface="Arial"/>
              <a:cs typeface="Arial"/>
              <a:sym typeface="Arial"/>
            </a:endParaRPr>
          </a:p>
          <a:p>
            <a:pPr indent="0" lvl="0" marL="0" marR="0" rtl="0" algn="ctr">
              <a:spcBef>
                <a:spcPts val="0"/>
              </a:spcBef>
              <a:spcAft>
                <a:spcPts val="0"/>
              </a:spcAft>
              <a:buNone/>
            </a:pPr>
            <a:r>
              <a:rPr lang="ja-JP" sz="1200">
                <a:solidFill>
                  <a:srgbClr val="3F3F3F"/>
                </a:solidFill>
                <a:latin typeface="Arial"/>
                <a:ea typeface="Arial"/>
                <a:cs typeface="Arial"/>
                <a:sym typeface="Arial"/>
              </a:rPr>
              <a:t>コスト・利便性といった抽象度の高い要因ではなく</a:t>
            </a:r>
            <a:endParaRPr sz="1200">
              <a:solidFill>
                <a:srgbClr val="3F3F3F"/>
              </a:solidFill>
              <a:latin typeface="Arial"/>
              <a:ea typeface="Arial"/>
              <a:cs typeface="Arial"/>
              <a:sym typeface="Arial"/>
            </a:endParaRPr>
          </a:p>
          <a:p>
            <a:pPr indent="0" lvl="0" marL="0" marR="0" rtl="0" algn="ctr">
              <a:spcBef>
                <a:spcPts val="0"/>
              </a:spcBef>
              <a:spcAft>
                <a:spcPts val="0"/>
              </a:spcAft>
              <a:buNone/>
            </a:pPr>
            <a:r>
              <a:rPr lang="ja-JP" sz="1200">
                <a:solidFill>
                  <a:srgbClr val="3F3F3F"/>
                </a:solidFill>
                <a:latin typeface="Arial"/>
                <a:ea typeface="Arial"/>
                <a:cs typeface="Arial"/>
                <a:sym typeface="Arial"/>
              </a:rPr>
              <a:t>具体的な要因での記載</a:t>
            </a:r>
            <a:endParaRPr/>
          </a:p>
        </p:txBody>
      </p:sp>
      <p:pic>
        <p:nvPicPr>
          <p:cNvPr id="267" name="Google Shape;267;p12"/>
          <p:cNvPicPr preferRelativeResize="0"/>
          <p:nvPr/>
        </p:nvPicPr>
        <p:blipFill rotWithShape="1">
          <a:blip r:embed="rId3">
            <a:alphaModFix/>
          </a:blip>
          <a:srcRect b="0" l="0" r="0" t="0"/>
          <a:stretch/>
        </p:blipFill>
        <p:spPr>
          <a:xfrm>
            <a:off x="6188935" y="4786023"/>
            <a:ext cx="1448304" cy="1008265"/>
          </a:xfrm>
          <a:prstGeom prst="rect">
            <a:avLst/>
          </a:prstGeom>
          <a:noFill/>
          <a:ln cap="flat" cmpd="sng" w="9525">
            <a:solidFill>
              <a:srgbClr val="7F7F7F"/>
            </a:solidFill>
            <a:prstDash val="solid"/>
            <a:round/>
            <a:headEnd len="sm" w="sm" type="none"/>
            <a:tailEnd len="sm" w="sm" type="none"/>
          </a:ln>
        </p:spPr>
      </p:pic>
      <p:pic>
        <p:nvPicPr>
          <p:cNvPr id="268" name="Google Shape;268;p12"/>
          <p:cNvPicPr preferRelativeResize="0"/>
          <p:nvPr/>
        </p:nvPicPr>
        <p:blipFill rotWithShape="1">
          <a:blip r:embed="rId4">
            <a:alphaModFix/>
          </a:blip>
          <a:srcRect b="0" l="0" r="0" t="0"/>
          <a:stretch/>
        </p:blipFill>
        <p:spPr>
          <a:xfrm>
            <a:off x="7736652" y="4786023"/>
            <a:ext cx="1873062" cy="1008265"/>
          </a:xfrm>
          <a:prstGeom prst="rect">
            <a:avLst/>
          </a:prstGeom>
          <a:solidFill>
            <a:schemeClr val="lt1"/>
          </a:solidFill>
          <a:ln cap="flat" cmpd="sng" w="9525">
            <a:solidFill>
              <a:srgbClr val="7F7F7F"/>
            </a:solidFill>
            <a:prstDash val="solid"/>
            <a:round/>
            <a:headEnd len="sm" w="sm" type="none"/>
            <a:tailEnd len="sm" w="sm" type="none"/>
          </a:ln>
        </p:spPr>
      </p:pic>
      <p:pic>
        <p:nvPicPr>
          <p:cNvPr descr="ECサイトのWeb接客ツールを比較してみた【2016年最新版】 | 東京のWeb ..." id="269" name="Google Shape;269;p12"/>
          <p:cNvPicPr preferRelativeResize="0"/>
          <p:nvPr/>
        </p:nvPicPr>
        <p:blipFill rotWithShape="1">
          <a:blip r:embed="rId5">
            <a:alphaModFix/>
          </a:blip>
          <a:srcRect b="0" l="0" r="0" t="0"/>
          <a:stretch/>
        </p:blipFill>
        <p:spPr>
          <a:xfrm>
            <a:off x="9737475" y="4783560"/>
            <a:ext cx="1057521" cy="1010728"/>
          </a:xfrm>
          <a:prstGeom prst="rect">
            <a:avLst/>
          </a:prstGeom>
          <a:noFill/>
          <a:ln cap="flat" cmpd="sng" w="9525">
            <a:solidFill>
              <a:srgbClr val="7F7F7F"/>
            </a:solidFill>
            <a:prstDash val="solid"/>
            <a:round/>
            <a:headEnd len="sm" w="sm" type="none"/>
            <a:tailEnd len="sm" w="sm" type="none"/>
          </a:ln>
        </p:spPr>
      </p:pic>
      <p:sp>
        <p:nvSpPr>
          <p:cNvPr id="270" name="Google Shape;270;p12"/>
          <p:cNvSpPr/>
          <p:nvPr/>
        </p:nvSpPr>
        <p:spPr>
          <a:xfrm>
            <a:off x="6150430" y="4746173"/>
            <a:ext cx="4698996" cy="1091659"/>
          </a:xfrm>
          <a:prstGeom prst="rect">
            <a:avLst/>
          </a:prstGeom>
          <a:solidFill>
            <a:srgbClr val="BFBFB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2"/>
          <p:cNvSpPr txBox="1"/>
          <p:nvPr/>
        </p:nvSpPr>
        <p:spPr>
          <a:xfrm>
            <a:off x="5465307" y="1041939"/>
            <a:ext cx="5384119" cy="44237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000"/>
              <a:buFont typeface="Arial"/>
              <a:buNone/>
            </a:pPr>
            <a:r>
              <a:rPr b="1" i="0" lang="ja-JP" sz="2000">
                <a:solidFill>
                  <a:srgbClr val="3F3F3F"/>
                </a:solidFill>
                <a:latin typeface="Arial"/>
                <a:ea typeface="Arial"/>
                <a:cs typeface="Arial"/>
                <a:sym typeface="Arial"/>
              </a:rPr>
              <a:t>顧客ニーズと代替手段</a:t>
            </a:r>
            <a:endParaRPr b="1" i="0" sz="2000">
              <a:solidFill>
                <a:srgbClr val="3F3F3F"/>
              </a:solidFill>
              <a:latin typeface="Arial"/>
              <a:ea typeface="Arial"/>
              <a:cs typeface="Arial"/>
              <a:sym typeface="Arial"/>
            </a:endParaRPr>
          </a:p>
        </p:txBody>
      </p:sp>
      <p:sp>
        <p:nvSpPr>
          <p:cNvPr id="272" name="Google Shape;272;p12"/>
          <p:cNvSpPr/>
          <p:nvPr/>
        </p:nvSpPr>
        <p:spPr>
          <a:xfrm>
            <a:off x="515937" y="1401416"/>
            <a:ext cx="4607048" cy="4958561"/>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rgbClr val="BFBFBF"/>
                </a:solidFill>
                <a:latin typeface="Arial"/>
                <a:ea typeface="Arial"/>
                <a:cs typeface="Arial"/>
                <a:sym typeface="Arial"/>
              </a:rPr>
              <a:t>PSF時に定義した顧客属性を記載</a:t>
            </a:r>
            <a:endParaRPr sz="1600">
              <a:solidFill>
                <a:srgbClr val="BFBFBF"/>
              </a:solidFill>
              <a:latin typeface="Arial"/>
              <a:ea typeface="Arial"/>
              <a:cs typeface="Arial"/>
              <a:sym typeface="Arial"/>
            </a:endParaRPr>
          </a:p>
          <a:p>
            <a:pPr indent="0" lvl="0" marL="0" marR="0" rtl="0" algn="ctr">
              <a:spcBef>
                <a:spcPts val="0"/>
              </a:spcBef>
              <a:spcAft>
                <a:spcPts val="0"/>
              </a:spcAft>
              <a:buNone/>
            </a:pPr>
            <a:r>
              <a:rPr lang="ja-JP" sz="1600">
                <a:solidFill>
                  <a:srgbClr val="BFBFBF"/>
                </a:solidFill>
                <a:latin typeface="Arial"/>
                <a:ea typeface="Arial"/>
                <a:cs typeface="Arial"/>
                <a:sym typeface="Arial"/>
              </a:rPr>
              <a:t>数種類定義しておくと検証が捗ります</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1.市場機会:顧客の購買要因と競合の状況</a:t>
            </a:r>
            <a:endParaRPr/>
          </a:p>
        </p:txBody>
      </p:sp>
      <p:sp>
        <p:nvSpPr>
          <p:cNvPr id="279" name="Google Shape;279;p13"/>
          <p:cNvSpPr txBox="1"/>
          <p:nvPr>
            <p:ph idx="1" type="body"/>
          </p:nvPr>
        </p:nvSpPr>
        <p:spPr>
          <a:xfrm>
            <a:off x="526824" y="1167764"/>
            <a:ext cx="5014007" cy="4423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b="1" lang="ja-JP" sz="2000">
                <a:latin typeface="Arial"/>
                <a:ea typeface="Arial"/>
                <a:cs typeface="Arial"/>
                <a:sym typeface="Arial"/>
              </a:rPr>
              <a:t>対象となる顧客</a:t>
            </a:r>
            <a:endParaRPr b="1" sz="2000">
              <a:latin typeface="Arial"/>
              <a:ea typeface="Arial"/>
              <a:cs typeface="Arial"/>
              <a:sym typeface="Arial"/>
            </a:endParaRPr>
          </a:p>
        </p:txBody>
      </p:sp>
      <p:sp>
        <p:nvSpPr>
          <p:cNvPr id="280" name="Google Shape;280;p13"/>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grpSp>
        <p:nvGrpSpPr>
          <p:cNvPr id="281" name="Google Shape;281;p13"/>
          <p:cNvGrpSpPr/>
          <p:nvPr/>
        </p:nvGrpSpPr>
        <p:grpSpPr>
          <a:xfrm>
            <a:off x="9823622" y="-1"/>
            <a:ext cx="2368378" cy="991237"/>
            <a:chOff x="9823622" y="-1"/>
            <a:chExt cx="2368378" cy="991237"/>
          </a:xfrm>
        </p:grpSpPr>
        <p:sp>
          <p:nvSpPr>
            <p:cNvPr id="282" name="Google Shape;282;p13"/>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283" name="Google Shape;283;p13"/>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graphicFrame>
        <p:nvGraphicFramePr>
          <p:cNvPr id="284" name="Google Shape;284;p13"/>
          <p:cNvGraphicFramePr/>
          <p:nvPr/>
        </p:nvGraphicFramePr>
        <p:xfrm>
          <a:off x="515938" y="1610136"/>
          <a:ext cx="3000000" cy="3000000"/>
        </p:xfrm>
        <a:graphic>
          <a:graphicData uri="http://schemas.openxmlformats.org/drawingml/2006/table">
            <a:tbl>
              <a:tblPr firstCol="1">
                <a:noFill/>
                <a:tableStyleId>{60651FEF-E217-4940-8607-C1FDF0AE6B7B}</a:tableStyleId>
              </a:tblPr>
              <a:tblGrid>
                <a:gridCol w="1024625"/>
                <a:gridCol w="1134300"/>
                <a:gridCol w="1432975"/>
                <a:gridCol w="1432975"/>
              </a:tblGrid>
              <a:tr h="908425">
                <a:tc>
                  <a:txBody>
                    <a:bodyPr/>
                    <a:lstStyle/>
                    <a:p>
                      <a:pPr indent="0" lvl="0" marL="0" marR="0" rtl="0" algn="l">
                        <a:spcBef>
                          <a:spcPts val="0"/>
                        </a:spcBef>
                        <a:spcAft>
                          <a:spcPts val="0"/>
                        </a:spcAft>
                        <a:buNone/>
                      </a:pPr>
                      <a:r>
                        <a:rPr lang="ja-JP" sz="1200"/>
                        <a:t>想定</a:t>
                      </a:r>
                      <a:endParaRPr sz="1200"/>
                    </a:p>
                    <a:p>
                      <a:pPr indent="0" lvl="0" marL="0" marR="0" rtl="0" algn="l">
                        <a:spcBef>
                          <a:spcPts val="0"/>
                        </a:spcBef>
                        <a:spcAft>
                          <a:spcPts val="0"/>
                        </a:spcAft>
                        <a:buNone/>
                      </a:pPr>
                      <a:r>
                        <a:rPr lang="ja-JP" sz="1200"/>
                        <a:t>利用企業</a:t>
                      </a:r>
                      <a:endParaRPr/>
                    </a:p>
                  </a:txBody>
                  <a:tcPr marT="45725" marB="45725" marR="91450" marL="91450" anchor="ctr"/>
                </a:tc>
                <a:tc>
                  <a:txBody>
                    <a:bodyPr/>
                    <a:lstStyle/>
                    <a:p>
                      <a:pPr indent="0" lvl="0" marL="0" marR="0" rtl="0" algn="ctr">
                        <a:spcBef>
                          <a:spcPts val="0"/>
                        </a:spcBef>
                        <a:spcAft>
                          <a:spcPts val="0"/>
                        </a:spcAft>
                        <a:buNone/>
                      </a:pPr>
                      <a:r>
                        <a:rPr b="1" lang="ja-JP" sz="1200"/>
                        <a:t>フリーランス</a:t>
                      </a:r>
                      <a:endParaRPr b="1" sz="1200"/>
                    </a:p>
                  </a:txBody>
                  <a:tcPr marT="45725" marB="45725" marR="91450" marL="91450" anchor="ctr"/>
                </a:tc>
                <a:tc>
                  <a:txBody>
                    <a:bodyPr/>
                    <a:lstStyle/>
                    <a:p>
                      <a:pPr indent="0" lvl="0" marL="0" marR="0" rtl="0" algn="ctr">
                        <a:spcBef>
                          <a:spcPts val="0"/>
                        </a:spcBef>
                        <a:spcAft>
                          <a:spcPts val="0"/>
                        </a:spcAft>
                        <a:buNone/>
                      </a:pPr>
                      <a:r>
                        <a:rPr b="1" lang="ja-JP" sz="1400"/>
                        <a:t>小企業</a:t>
                      </a:r>
                      <a:endParaRPr/>
                    </a:p>
                  </a:txBody>
                  <a:tcPr marT="45725" marB="45725" marR="91450" marL="91450" anchor="ctr"/>
                </a:tc>
                <a:tc>
                  <a:txBody>
                    <a:bodyPr/>
                    <a:lstStyle/>
                    <a:p>
                      <a:pPr indent="0" lvl="0" marL="0" marR="0" rtl="0" algn="ctr">
                        <a:spcBef>
                          <a:spcPts val="0"/>
                        </a:spcBef>
                        <a:spcAft>
                          <a:spcPts val="0"/>
                        </a:spcAft>
                        <a:buNone/>
                      </a:pPr>
                      <a:r>
                        <a:rPr b="1" lang="ja-JP" sz="1400"/>
                        <a:t>スタートアップ</a:t>
                      </a:r>
                      <a:endParaRPr b="1" sz="1400"/>
                    </a:p>
                    <a:p>
                      <a:pPr indent="0" lvl="0" marL="0" marR="0" rtl="0" algn="ctr">
                        <a:spcBef>
                          <a:spcPts val="0"/>
                        </a:spcBef>
                        <a:spcAft>
                          <a:spcPts val="0"/>
                        </a:spcAft>
                        <a:buNone/>
                      </a:pPr>
                      <a:r>
                        <a:rPr b="1" lang="ja-JP" sz="1200"/>
                        <a:t>(設立-シード期)</a:t>
                      </a:r>
                      <a:endParaRPr b="1" sz="1200"/>
                    </a:p>
                  </a:txBody>
                  <a:tcPr marT="45725" marB="45725" marR="91450" marL="91450" anchor="ctr"/>
                </a:tc>
              </a:tr>
              <a:tr h="908425">
                <a:tc>
                  <a:txBody>
                    <a:bodyPr/>
                    <a:lstStyle/>
                    <a:p>
                      <a:pPr indent="0" lvl="0" marL="0" marR="0" rtl="0" algn="l">
                        <a:spcBef>
                          <a:spcPts val="0"/>
                        </a:spcBef>
                        <a:spcAft>
                          <a:spcPts val="0"/>
                        </a:spcAft>
                        <a:buNone/>
                      </a:pPr>
                      <a:r>
                        <a:rPr lang="ja-JP" sz="1200"/>
                        <a:t>会計</a:t>
                      </a:r>
                      <a:endParaRPr sz="1200"/>
                    </a:p>
                    <a:p>
                      <a:pPr indent="0" lvl="0" marL="0" marR="0" rtl="0" algn="l">
                        <a:spcBef>
                          <a:spcPts val="0"/>
                        </a:spcBef>
                        <a:spcAft>
                          <a:spcPts val="0"/>
                        </a:spcAft>
                        <a:buNone/>
                      </a:pPr>
                      <a:r>
                        <a:rPr lang="ja-JP" sz="1200"/>
                        <a:t>担当者</a:t>
                      </a:r>
                      <a:endParaRPr/>
                    </a:p>
                  </a:txBody>
                  <a:tcPr marT="45725" marB="45725" marR="91450" marL="91450" anchor="ctr"/>
                </a:tc>
                <a:tc>
                  <a:txBody>
                    <a:bodyPr/>
                    <a:lstStyle/>
                    <a:p>
                      <a:pPr indent="0" lvl="0" marL="0" marR="0" rtl="0" algn="l">
                        <a:spcBef>
                          <a:spcPts val="0"/>
                        </a:spcBef>
                        <a:spcAft>
                          <a:spcPts val="0"/>
                        </a:spcAft>
                        <a:buNone/>
                      </a:pPr>
                      <a:r>
                        <a:rPr lang="ja-JP" sz="1400"/>
                        <a:t>社長が兼務</a:t>
                      </a:r>
                      <a:endParaRPr sz="1400"/>
                    </a:p>
                  </a:txBody>
                  <a:tcPr marT="45725" marB="45725" marR="91450" marL="91450" anchor="ctr"/>
                </a:tc>
                <a:tc gridSpan="2">
                  <a:txBody>
                    <a:bodyPr/>
                    <a:lstStyle/>
                    <a:p>
                      <a:pPr indent="0" lvl="0" marL="0" marR="0" rtl="0" algn="l">
                        <a:lnSpc>
                          <a:spcPct val="100000"/>
                        </a:lnSpc>
                        <a:spcBef>
                          <a:spcPts val="0"/>
                        </a:spcBef>
                        <a:spcAft>
                          <a:spcPts val="0"/>
                        </a:spcAft>
                        <a:buClr>
                          <a:schemeClr val="dk1"/>
                        </a:buClr>
                        <a:buSzPts val="1400"/>
                        <a:buFont typeface="Arial"/>
                        <a:buNone/>
                      </a:pPr>
                      <a:r>
                        <a:rPr lang="ja-JP" sz="1400"/>
                        <a:t>社長または</a:t>
                      </a:r>
                      <a:endParaRPr sz="1400"/>
                    </a:p>
                    <a:p>
                      <a:pPr indent="0" lvl="0" marL="0" marR="0" rtl="0" algn="l">
                        <a:lnSpc>
                          <a:spcPct val="100000"/>
                        </a:lnSpc>
                        <a:spcBef>
                          <a:spcPts val="0"/>
                        </a:spcBef>
                        <a:spcAft>
                          <a:spcPts val="0"/>
                        </a:spcAft>
                        <a:buClr>
                          <a:schemeClr val="dk1"/>
                        </a:buClr>
                        <a:buSzPts val="1400"/>
                        <a:buFont typeface="Arial"/>
                        <a:buNone/>
                      </a:pPr>
                      <a:r>
                        <a:rPr lang="ja-JP" sz="1400"/>
                        <a:t>パート1名が総務と兼務</a:t>
                      </a:r>
                      <a:endParaRPr sz="1400"/>
                    </a:p>
                  </a:txBody>
                  <a:tcPr marT="45725" marB="45725" marR="91450" marL="91450" anchor="ctr"/>
                </a:tc>
                <a:tc hMerge="1"/>
              </a:tr>
              <a:tr h="908425">
                <a:tc>
                  <a:txBody>
                    <a:bodyPr/>
                    <a:lstStyle/>
                    <a:p>
                      <a:pPr indent="0" lvl="0" marL="0" marR="0" rtl="0" algn="l">
                        <a:spcBef>
                          <a:spcPts val="0"/>
                        </a:spcBef>
                        <a:spcAft>
                          <a:spcPts val="0"/>
                        </a:spcAft>
                        <a:buNone/>
                      </a:pPr>
                      <a:r>
                        <a:rPr lang="ja-JP" sz="1200"/>
                        <a:t>会計</a:t>
                      </a:r>
                      <a:endParaRPr sz="1200"/>
                    </a:p>
                    <a:p>
                      <a:pPr indent="0" lvl="0" marL="0" marR="0" rtl="0" algn="l">
                        <a:spcBef>
                          <a:spcPts val="0"/>
                        </a:spcBef>
                        <a:spcAft>
                          <a:spcPts val="0"/>
                        </a:spcAft>
                        <a:buNone/>
                      </a:pPr>
                      <a:r>
                        <a:rPr lang="ja-JP" sz="1200"/>
                        <a:t>リテラシー</a:t>
                      </a:r>
                      <a:endParaRPr/>
                    </a:p>
                  </a:txBody>
                  <a:tcPr marT="45725" marB="45725" marR="91450" marL="91450" anchor="ctr"/>
                </a:tc>
                <a:tc>
                  <a:txBody>
                    <a:bodyPr/>
                    <a:lstStyle/>
                    <a:p>
                      <a:pPr indent="0" lvl="0" marL="0" marR="0" rtl="0" algn="ctr">
                        <a:spcBef>
                          <a:spcPts val="0"/>
                        </a:spcBef>
                        <a:spcAft>
                          <a:spcPts val="0"/>
                        </a:spcAft>
                        <a:buNone/>
                      </a:pPr>
                      <a:r>
                        <a:rPr lang="ja-JP" sz="1400"/>
                        <a:t>低</a:t>
                      </a:r>
                      <a:endParaRPr/>
                    </a:p>
                  </a:txBody>
                  <a:tcPr marT="45725" marB="45725" marR="91450" marL="91450" anchor="ctr"/>
                </a:tc>
                <a:tc>
                  <a:txBody>
                    <a:bodyPr/>
                    <a:lstStyle/>
                    <a:p>
                      <a:pPr indent="0" lvl="0" marL="0" marR="0" rtl="0" algn="ctr">
                        <a:spcBef>
                          <a:spcPts val="0"/>
                        </a:spcBef>
                        <a:spcAft>
                          <a:spcPts val="0"/>
                        </a:spcAft>
                        <a:buNone/>
                      </a:pPr>
                      <a:r>
                        <a:rPr lang="ja-JP" sz="1400"/>
                        <a:t>低</a:t>
                      </a:r>
                      <a:endParaRPr/>
                    </a:p>
                  </a:txBody>
                  <a:tcPr marT="45725" marB="45725" marR="91450" marL="91450" anchor="ctr"/>
                </a:tc>
                <a:tc>
                  <a:txBody>
                    <a:bodyPr/>
                    <a:lstStyle/>
                    <a:p>
                      <a:pPr indent="0" lvl="0" marL="0" marR="0" rtl="0" algn="ctr">
                        <a:spcBef>
                          <a:spcPts val="0"/>
                        </a:spcBef>
                        <a:spcAft>
                          <a:spcPts val="0"/>
                        </a:spcAft>
                        <a:buNone/>
                      </a:pPr>
                      <a:r>
                        <a:rPr lang="ja-JP" sz="1400"/>
                        <a:t>中</a:t>
                      </a:r>
                      <a:endParaRPr/>
                    </a:p>
                  </a:txBody>
                  <a:tcPr marT="45725" marB="45725" marR="91450" marL="91450" anchor="ctr"/>
                </a:tc>
              </a:tr>
              <a:tr h="908425">
                <a:tc>
                  <a:txBody>
                    <a:bodyPr/>
                    <a:lstStyle/>
                    <a:p>
                      <a:pPr indent="0" lvl="0" marL="0" marR="0" rtl="0" algn="l">
                        <a:spcBef>
                          <a:spcPts val="0"/>
                        </a:spcBef>
                        <a:spcAft>
                          <a:spcPts val="0"/>
                        </a:spcAft>
                        <a:buNone/>
                      </a:pPr>
                      <a:r>
                        <a:rPr lang="ja-JP" sz="1200"/>
                        <a:t>主な課題</a:t>
                      </a:r>
                      <a:endParaRPr/>
                    </a:p>
                  </a:txBody>
                  <a:tcPr marT="45725" marB="45725" marR="91450" marL="91450" anchor="ctr"/>
                </a:tc>
                <a:tc gridSpan="3">
                  <a:txBody>
                    <a:bodyPr/>
                    <a:lstStyle/>
                    <a:p>
                      <a:pPr indent="0" lvl="0" marL="0" marR="0" rtl="0" algn="l">
                        <a:spcBef>
                          <a:spcPts val="0"/>
                        </a:spcBef>
                        <a:spcAft>
                          <a:spcPts val="0"/>
                        </a:spcAft>
                        <a:buNone/>
                      </a:pPr>
                      <a:r>
                        <a:rPr lang="ja-JP" sz="1400"/>
                        <a:t>仕訳業務にかかる工数・時間</a:t>
                      </a:r>
                      <a:endParaRPr sz="1400"/>
                    </a:p>
                    <a:p>
                      <a:pPr indent="0" lvl="0" marL="0" marR="0" rtl="0" algn="l">
                        <a:spcBef>
                          <a:spcPts val="0"/>
                        </a:spcBef>
                        <a:spcAft>
                          <a:spcPts val="0"/>
                        </a:spcAft>
                        <a:buNone/>
                      </a:pPr>
                      <a:r>
                        <a:rPr lang="ja-JP" sz="1400"/>
                        <a:t>制限された環境(windows PC)での作業</a:t>
                      </a:r>
                      <a:endParaRPr/>
                    </a:p>
                  </a:txBody>
                  <a:tcPr marT="45725" marB="45725" marR="91450" marL="91450" anchor="ctr"/>
                </a:tc>
                <a:tc hMerge="1"/>
                <a:tc hMerge="1"/>
              </a:tr>
              <a:tr h="908425">
                <a:tc>
                  <a:txBody>
                    <a:bodyPr/>
                    <a:lstStyle/>
                    <a:p>
                      <a:pPr indent="0" lvl="0" marL="0" marR="0" rtl="0" algn="l">
                        <a:spcBef>
                          <a:spcPts val="0"/>
                        </a:spcBef>
                        <a:spcAft>
                          <a:spcPts val="0"/>
                        </a:spcAft>
                        <a:buNone/>
                      </a:pPr>
                      <a:r>
                        <a:rPr lang="ja-JP" sz="1200"/>
                        <a:t>主な</a:t>
                      </a:r>
                      <a:endParaRPr sz="1200"/>
                    </a:p>
                    <a:p>
                      <a:pPr indent="0" lvl="0" marL="0" marR="0" rtl="0" algn="l">
                        <a:spcBef>
                          <a:spcPts val="0"/>
                        </a:spcBef>
                        <a:spcAft>
                          <a:spcPts val="0"/>
                        </a:spcAft>
                        <a:buNone/>
                      </a:pPr>
                      <a:r>
                        <a:rPr lang="ja-JP" sz="1200"/>
                        <a:t>代替手段</a:t>
                      </a:r>
                      <a:endParaRPr/>
                    </a:p>
                  </a:txBody>
                  <a:tcPr marT="45725" marB="45725" marR="91450" marL="91450" anchor="ctr"/>
                </a:tc>
                <a:tc gridSpan="3">
                  <a:txBody>
                    <a:bodyPr/>
                    <a:lstStyle/>
                    <a:p>
                      <a:pPr indent="-285750" lvl="0" marL="285750" marR="0" rtl="0" algn="l">
                        <a:spcBef>
                          <a:spcPts val="0"/>
                        </a:spcBef>
                        <a:spcAft>
                          <a:spcPts val="0"/>
                        </a:spcAft>
                        <a:buClr>
                          <a:schemeClr val="dk1"/>
                        </a:buClr>
                        <a:buSzPts val="1400"/>
                        <a:buFont typeface="Arial"/>
                        <a:buChar char="•"/>
                      </a:pPr>
                      <a:r>
                        <a:rPr lang="ja-JP" sz="1400"/>
                        <a:t>アウトソース(税理士丸投げ)</a:t>
                      </a:r>
                      <a:endParaRPr/>
                    </a:p>
                    <a:p>
                      <a:pPr indent="-285750" lvl="0" marL="285750" marR="0" rtl="0" algn="l">
                        <a:spcBef>
                          <a:spcPts val="0"/>
                        </a:spcBef>
                        <a:spcAft>
                          <a:spcPts val="0"/>
                        </a:spcAft>
                        <a:buClr>
                          <a:schemeClr val="dk1"/>
                        </a:buClr>
                        <a:buSzPts val="1400"/>
                        <a:buFont typeface="Arial"/>
                        <a:buChar char="•"/>
                      </a:pPr>
                      <a:r>
                        <a:rPr lang="ja-JP" sz="1400"/>
                        <a:t>パッケージ型ソフトウェア</a:t>
                      </a:r>
                      <a:endParaRPr/>
                    </a:p>
                  </a:txBody>
                  <a:tcPr marT="45725" marB="45725" marR="91450" marL="91450" anchor="ctr"/>
                </a:tc>
                <a:tc hMerge="1"/>
                <a:tc hMerge="1"/>
              </a:tr>
            </a:tbl>
          </a:graphicData>
        </a:graphic>
      </p:graphicFrame>
      <p:graphicFrame>
        <p:nvGraphicFramePr>
          <p:cNvPr id="285" name="Google Shape;285;p13"/>
          <p:cNvGraphicFramePr/>
          <p:nvPr/>
        </p:nvGraphicFramePr>
        <p:xfrm>
          <a:off x="6096000" y="1823509"/>
          <a:ext cx="5569176" cy="4469340"/>
        </p:xfrm>
        <a:graphic>
          <a:graphicData uri="http://schemas.openxmlformats.org/drawingml/2006/chart">
            <c:chart r:id="rId4"/>
          </a:graphicData>
        </a:graphic>
      </p:graphicFrame>
      <p:sp>
        <p:nvSpPr>
          <p:cNvPr id="286" name="Google Shape;286;p13"/>
          <p:cNvSpPr txBox="1"/>
          <p:nvPr/>
        </p:nvSpPr>
        <p:spPr>
          <a:xfrm>
            <a:off x="5910943" y="1139640"/>
            <a:ext cx="5384119" cy="44237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000"/>
              <a:buFont typeface="Arial"/>
              <a:buNone/>
            </a:pPr>
            <a:r>
              <a:rPr b="1" i="0" lang="ja-JP" sz="2000">
                <a:solidFill>
                  <a:srgbClr val="3F3F3F"/>
                </a:solidFill>
                <a:latin typeface="Arial"/>
                <a:ea typeface="Arial"/>
                <a:cs typeface="Arial"/>
                <a:sym typeface="Arial"/>
              </a:rPr>
              <a:t>顧客ニーズと代替手段</a:t>
            </a:r>
            <a:endParaRPr b="1" i="0" sz="2000">
              <a:solidFill>
                <a:srgbClr val="3F3F3F"/>
              </a:solidFill>
              <a:latin typeface="Arial"/>
              <a:ea typeface="Arial"/>
              <a:cs typeface="Arial"/>
              <a:sym typeface="Arial"/>
            </a:endParaRPr>
          </a:p>
        </p:txBody>
      </p:sp>
      <p:pic>
        <p:nvPicPr>
          <p:cNvPr id="287" name="Google Shape;287;p13"/>
          <p:cNvPicPr preferRelativeResize="0"/>
          <p:nvPr/>
        </p:nvPicPr>
        <p:blipFill rotWithShape="1">
          <a:blip r:embed="rId5">
            <a:alphaModFix/>
          </a:blip>
          <a:srcRect b="0" l="0" r="0" t="0"/>
          <a:stretch/>
        </p:blipFill>
        <p:spPr>
          <a:xfrm>
            <a:off x="6413191" y="1732388"/>
            <a:ext cx="453608" cy="453608"/>
          </a:xfrm>
          <a:prstGeom prst="rect">
            <a:avLst/>
          </a:prstGeom>
          <a:noFill/>
          <a:ln>
            <a:noFill/>
          </a:ln>
        </p:spPr>
      </p:pic>
      <p:pic>
        <p:nvPicPr>
          <p:cNvPr id="288" name="Google Shape;288;p13"/>
          <p:cNvPicPr preferRelativeResize="0"/>
          <p:nvPr/>
        </p:nvPicPr>
        <p:blipFill rotWithShape="1">
          <a:blip r:embed="rId6">
            <a:alphaModFix/>
          </a:blip>
          <a:srcRect b="0" l="0" r="0" t="0"/>
          <a:stretch/>
        </p:blipFill>
        <p:spPr>
          <a:xfrm>
            <a:off x="6620139" y="3041197"/>
            <a:ext cx="581632" cy="332361"/>
          </a:xfrm>
          <a:prstGeom prst="rect">
            <a:avLst/>
          </a:prstGeom>
          <a:noFill/>
          <a:ln>
            <a:noFill/>
          </a:ln>
        </p:spPr>
      </p:pic>
      <p:pic>
        <p:nvPicPr>
          <p:cNvPr descr="経理・会計ソフト「会計王」製品概要｜ソリマチ株式会社" id="289" name="Google Shape;289;p13"/>
          <p:cNvPicPr preferRelativeResize="0"/>
          <p:nvPr/>
        </p:nvPicPr>
        <p:blipFill rotWithShape="1">
          <a:blip r:embed="rId7">
            <a:alphaModFix/>
          </a:blip>
          <a:srcRect b="0" l="0" r="0" t="0"/>
          <a:stretch/>
        </p:blipFill>
        <p:spPr>
          <a:xfrm>
            <a:off x="7449719" y="2492156"/>
            <a:ext cx="531378" cy="175764"/>
          </a:xfrm>
          <a:prstGeom prst="rect">
            <a:avLst/>
          </a:prstGeom>
          <a:noFill/>
          <a:ln>
            <a:noFill/>
          </a:ln>
        </p:spPr>
      </p:pic>
      <p:pic>
        <p:nvPicPr>
          <p:cNvPr id="290" name="Google Shape;290;p13"/>
          <p:cNvPicPr preferRelativeResize="0"/>
          <p:nvPr/>
        </p:nvPicPr>
        <p:blipFill rotWithShape="1">
          <a:blip r:embed="rId8">
            <a:alphaModFix/>
          </a:blip>
          <a:srcRect b="0" l="0" r="0" t="0"/>
          <a:stretch/>
        </p:blipFill>
        <p:spPr>
          <a:xfrm>
            <a:off x="7449719" y="1674424"/>
            <a:ext cx="528756" cy="302146"/>
          </a:xfrm>
          <a:prstGeom prst="rect">
            <a:avLst/>
          </a:prstGeom>
          <a:noFill/>
          <a:ln>
            <a:noFill/>
          </a:ln>
        </p:spPr>
      </p:pic>
      <p:pic>
        <p:nvPicPr>
          <p:cNvPr descr="経理・会計ソフト「会計王」製品概要｜ソリマチ株式会社" id="291" name="Google Shape;291;p13"/>
          <p:cNvPicPr preferRelativeResize="0"/>
          <p:nvPr/>
        </p:nvPicPr>
        <p:blipFill rotWithShape="1">
          <a:blip r:embed="rId7">
            <a:alphaModFix/>
          </a:blip>
          <a:srcRect b="0" l="0" r="0" t="0"/>
          <a:stretch/>
        </p:blipFill>
        <p:spPr>
          <a:xfrm>
            <a:off x="8306741" y="2672086"/>
            <a:ext cx="531378" cy="175764"/>
          </a:xfrm>
          <a:prstGeom prst="rect">
            <a:avLst/>
          </a:prstGeom>
          <a:noFill/>
          <a:ln>
            <a:noFill/>
          </a:ln>
        </p:spPr>
      </p:pic>
      <p:pic>
        <p:nvPicPr>
          <p:cNvPr id="292" name="Google Shape;292;p13"/>
          <p:cNvPicPr preferRelativeResize="0"/>
          <p:nvPr/>
        </p:nvPicPr>
        <p:blipFill rotWithShape="1">
          <a:blip r:embed="rId6">
            <a:alphaModFix/>
          </a:blip>
          <a:srcRect b="0" l="0" r="0" t="0"/>
          <a:stretch/>
        </p:blipFill>
        <p:spPr>
          <a:xfrm>
            <a:off x="8252114" y="2357825"/>
            <a:ext cx="639795" cy="365597"/>
          </a:xfrm>
          <a:prstGeom prst="rect">
            <a:avLst/>
          </a:prstGeom>
          <a:noFill/>
          <a:ln>
            <a:noFill/>
          </a:ln>
        </p:spPr>
      </p:pic>
      <p:pic>
        <p:nvPicPr>
          <p:cNvPr id="293" name="Google Shape;293;p13"/>
          <p:cNvPicPr preferRelativeResize="0"/>
          <p:nvPr/>
        </p:nvPicPr>
        <p:blipFill rotWithShape="1">
          <a:blip r:embed="rId8">
            <a:alphaModFix/>
          </a:blip>
          <a:srcRect b="0" l="0" r="0" t="0"/>
          <a:stretch/>
        </p:blipFill>
        <p:spPr>
          <a:xfrm>
            <a:off x="9155765" y="1823509"/>
            <a:ext cx="528756" cy="302146"/>
          </a:xfrm>
          <a:prstGeom prst="rect">
            <a:avLst/>
          </a:prstGeom>
          <a:noFill/>
          <a:ln>
            <a:noFill/>
          </a:ln>
        </p:spPr>
      </p:pic>
      <p:pic>
        <p:nvPicPr>
          <p:cNvPr descr="経理・会計ソフト「会計王」製品概要｜ソリマチ株式会社" id="294" name="Google Shape;294;p13"/>
          <p:cNvPicPr preferRelativeResize="0"/>
          <p:nvPr/>
        </p:nvPicPr>
        <p:blipFill rotWithShape="1">
          <a:blip r:embed="rId7">
            <a:alphaModFix/>
          </a:blip>
          <a:srcRect b="0" l="0" r="0" t="0"/>
          <a:stretch/>
        </p:blipFill>
        <p:spPr>
          <a:xfrm>
            <a:off x="9162768" y="2504655"/>
            <a:ext cx="531378" cy="175764"/>
          </a:xfrm>
          <a:prstGeom prst="rect">
            <a:avLst/>
          </a:prstGeom>
          <a:noFill/>
          <a:ln>
            <a:noFill/>
          </a:ln>
        </p:spPr>
      </p:pic>
      <p:pic>
        <p:nvPicPr>
          <p:cNvPr descr="経理・会計ソフト「会計王」製品概要｜ソリマチ株式会社" id="295" name="Google Shape;295;p13"/>
          <p:cNvPicPr preferRelativeResize="0"/>
          <p:nvPr/>
        </p:nvPicPr>
        <p:blipFill rotWithShape="1">
          <a:blip r:embed="rId7">
            <a:alphaModFix/>
          </a:blip>
          <a:srcRect b="0" l="0" r="0" t="0"/>
          <a:stretch/>
        </p:blipFill>
        <p:spPr>
          <a:xfrm>
            <a:off x="9956679" y="3927506"/>
            <a:ext cx="531378" cy="175764"/>
          </a:xfrm>
          <a:prstGeom prst="rect">
            <a:avLst/>
          </a:prstGeom>
          <a:noFill/>
          <a:ln>
            <a:noFill/>
          </a:ln>
        </p:spPr>
      </p:pic>
      <p:pic>
        <p:nvPicPr>
          <p:cNvPr id="296" name="Google Shape;296;p13"/>
          <p:cNvPicPr preferRelativeResize="0"/>
          <p:nvPr/>
        </p:nvPicPr>
        <p:blipFill rotWithShape="1">
          <a:blip r:embed="rId6">
            <a:alphaModFix/>
          </a:blip>
          <a:srcRect b="0" l="0" r="0" t="0"/>
          <a:stretch/>
        </p:blipFill>
        <p:spPr>
          <a:xfrm>
            <a:off x="9902471" y="3588588"/>
            <a:ext cx="639795" cy="365597"/>
          </a:xfrm>
          <a:prstGeom prst="rect">
            <a:avLst/>
          </a:prstGeom>
          <a:noFill/>
          <a:ln>
            <a:noFill/>
          </a:ln>
        </p:spPr>
      </p:pic>
      <p:pic>
        <p:nvPicPr>
          <p:cNvPr descr="経理・会計ソフト「会計王」製品概要｜ソリマチ株式会社" id="297" name="Google Shape;297;p13"/>
          <p:cNvPicPr preferRelativeResize="0"/>
          <p:nvPr/>
        </p:nvPicPr>
        <p:blipFill rotWithShape="1">
          <a:blip r:embed="rId7">
            <a:alphaModFix/>
          </a:blip>
          <a:srcRect b="0" l="0" r="0" t="0"/>
          <a:stretch/>
        </p:blipFill>
        <p:spPr>
          <a:xfrm>
            <a:off x="10768331" y="3905532"/>
            <a:ext cx="531378" cy="175764"/>
          </a:xfrm>
          <a:prstGeom prst="rect">
            <a:avLst/>
          </a:prstGeom>
          <a:noFill/>
          <a:ln>
            <a:noFill/>
          </a:ln>
        </p:spPr>
      </p:pic>
      <p:pic>
        <p:nvPicPr>
          <p:cNvPr id="298" name="Google Shape;298;p13"/>
          <p:cNvPicPr preferRelativeResize="0"/>
          <p:nvPr/>
        </p:nvPicPr>
        <p:blipFill rotWithShape="1">
          <a:blip r:embed="rId6">
            <a:alphaModFix/>
          </a:blip>
          <a:srcRect b="0" l="0" r="0" t="0"/>
          <a:stretch/>
        </p:blipFill>
        <p:spPr>
          <a:xfrm>
            <a:off x="10714122" y="3588589"/>
            <a:ext cx="639795" cy="365597"/>
          </a:xfrm>
          <a:prstGeom prst="rect">
            <a:avLst/>
          </a:prstGeom>
          <a:noFill/>
          <a:ln>
            <a:noFill/>
          </a:ln>
        </p:spPr>
      </p:pic>
      <p:pic>
        <p:nvPicPr>
          <p:cNvPr descr="経理・会計ソフト「会計王」製品概要｜ソリマチ株式会社" id="299" name="Google Shape;299;p13"/>
          <p:cNvPicPr preferRelativeResize="0"/>
          <p:nvPr/>
        </p:nvPicPr>
        <p:blipFill rotWithShape="1">
          <a:blip r:embed="rId7">
            <a:alphaModFix/>
          </a:blip>
          <a:srcRect b="0" l="0" r="0" t="0"/>
          <a:stretch/>
        </p:blipFill>
        <p:spPr>
          <a:xfrm>
            <a:off x="6690193" y="3741960"/>
            <a:ext cx="531378" cy="175764"/>
          </a:xfrm>
          <a:prstGeom prst="rect">
            <a:avLst/>
          </a:prstGeom>
          <a:noFill/>
          <a:ln>
            <a:noFill/>
          </a:ln>
        </p:spPr>
      </p:pic>
      <p:sp>
        <p:nvSpPr>
          <p:cNvPr id="300" name="Google Shape;300;p13"/>
          <p:cNvSpPr/>
          <p:nvPr/>
        </p:nvSpPr>
        <p:spPr>
          <a:xfrm>
            <a:off x="9823622" y="1720763"/>
            <a:ext cx="1725648" cy="1708237"/>
          </a:xfrm>
          <a:prstGeom prst="rect">
            <a:avLst/>
          </a:prstGeom>
          <a:solidFill>
            <a:srgbClr val="EC4D6A">
              <a:alpha val="29803"/>
            </a:srgbClr>
          </a:solidFill>
          <a:ln cap="flat" cmpd="sng" w="31750">
            <a:solidFill>
              <a:srgbClr val="EC4D6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13"/>
          <p:cNvSpPr txBox="1"/>
          <p:nvPr/>
        </p:nvSpPr>
        <p:spPr>
          <a:xfrm>
            <a:off x="9529933" y="1308179"/>
            <a:ext cx="236837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200">
                <a:solidFill>
                  <a:srgbClr val="EC4D6A"/>
                </a:solidFill>
                <a:latin typeface="Arial"/>
                <a:ea typeface="Arial"/>
                <a:cs typeface="Arial"/>
                <a:sym typeface="Arial"/>
              </a:rPr>
              <a:t>会計担当視点での作成が前提</a:t>
            </a:r>
            <a:endParaRPr b="1" sz="1200">
              <a:solidFill>
                <a:srgbClr val="EC4D6A"/>
              </a:solidFill>
              <a:latin typeface="Arial"/>
              <a:ea typeface="Arial"/>
              <a:cs typeface="Arial"/>
              <a:sym typeface="Arial"/>
            </a:endParaRPr>
          </a:p>
          <a:p>
            <a:pPr indent="0" lvl="0" marL="0" marR="0" rtl="0" algn="ctr">
              <a:spcBef>
                <a:spcPts val="0"/>
              </a:spcBef>
              <a:spcAft>
                <a:spcPts val="0"/>
              </a:spcAft>
              <a:buNone/>
            </a:pPr>
            <a:r>
              <a:rPr b="1" lang="ja-JP" sz="1200">
                <a:solidFill>
                  <a:srgbClr val="EC4D6A"/>
                </a:solidFill>
                <a:latin typeface="Arial"/>
                <a:ea typeface="Arial"/>
                <a:cs typeface="Arial"/>
                <a:sym typeface="Arial"/>
              </a:rPr>
              <a:t>利用者視点が欠如</a:t>
            </a:r>
            <a:endParaRPr/>
          </a:p>
        </p:txBody>
      </p:sp>
      <p:sp>
        <p:nvSpPr>
          <p:cNvPr id="302" name="Google Shape;302;p13"/>
          <p:cNvSpPr txBox="1"/>
          <p:nvPr/>
        </p:nvSpPr>
        <p:spPr>
          <a:xfrm>
            <a:off x="5849815" y="2156034"/>
            <a:ext cx="15999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100">
                <a:solidFill>
                  <a:schemeClr val="dk1"/>
                </a:solidFill>
                <a:latin typeface="Arial"/>
                <a:ea typeface="Arial"/>
                <a:cs typeface="Arial"/>
                <a:sym typeface="Arial"/>
              </a:rPr>
              <a:t>顧客ニーズ</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4"/>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2.勝ち筋:定義と実現方法</a:t>
            </a:r>
            <a:endParaRPr/>
          </a:p>
        </p:txBody>
      </p:sp>
      <p:sp>
        <p:nvSpPr>
          <p:cNvPr id="308" name="Google Shape;308;p14"/>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309" name="Google Shape;309;p14"/>
          <p:cNvSpPr txBox="1"/>
          <p:nvPr/>
        </p:nvSpPr>
        <p:spPr>
          <a:xfrm>
            <a:off x="515937" y="1035588"/>
            <a:ext cx="2448930"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勝ち筋の定義</a:t>
            </a:r>
            <a:endParaRPr b="1" sz="1600">
              <a:solidFill>
                <a:schemeClr val="dk1"/>
              </a:solidFill>
              <a:latin typeface="Arial"/>
              <a:ea typeface="Arial"/>
              <a:cs typeface="Arial"/>
              <a:sym typeface="Arial"/>
            </a:endParaRPr>
          </a:p>
        </p:txBody>
      </p:sp>
      <p:sp>
        <p:nvSpPr>
          <p:cNvPr id="310" name="Google Shape;310;p14"/>
          <p:cNvSpPr/>
          <p:nvPr/>
        </p:nvSpPr>
        <p:spPr>
          <a:xfrm>
            <a:off x="515937" y="1035588"/>
            <a:ext cx="11160118" cy="2524319"/>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rgbClr val="BFBFBF"/>
                </a:solidFill>
                <a:latin typeface="Arial"/>
                <a:ea typeface="Arial"/>
                <a:cs typeface="Arial"/>
                <a:sym typeface="Arial"/>
              </a:rPr>
              <a:t>(競合・代替手段にとって模倣や追従できないような参入障壁を定義)</a:t>
            </a:r>
            <a:endParaRPr sz="2000">
              <a:solidFill>
                <a:srgbClr val="BFBFBF"/>
              </a:solidFill>
              <a:latin typeface="Arial"/>
              <a:ea typeface="Arial"/>
              <a:cs typeface="Arial"/>
              <a:sym typeface="Arial"/>
            </a:endParaRPr>
          </a:p>
        </p:txBody>
      </p:sp>
      <p:sp>
        <p:nvSpPr>
          <p:cNvPr id="311" name="Google Shape;311;p14"/>
          <p:cNvSpPr txBox="1"/>
          <p:nvPr/>
        </p:nvSpPr>
        <p:spPr>
          <a:xfrm>
            <a:off x="515937" y="3798363"/>
            <a:ext cx="2448930"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勝ち筋を実現する</a:t>
            </a:r>
            <a:endParaRPr b="1" sz="1600">
              <a:solidFill>
                <a:schemeClr val="dk1"/>
              </a:solidFill>
              <a:latin typeface="Arial"/>
              <a:ea typeface="Arial"/>
              <a:cs typeface="Arial"/>
              <a:sym typeface="Arial"/>
            </a:endParaRPr>
          </a:p>
          <a:p>
            <a:pPr indent="0" lvl="0" marL="0" marR="0" rtl="0" algn="ctr">
              <a:spcBef>
                <a:spcPts val="0"/>
              </a:spcBef>
              <a:spcAft>
                <a:spcPts val="0"/>
              </a:spcAft>
              <a:buNone/>
            </a:pPr>
            <a:r>
              <a:rPr b="1" lang="ja-JP" sz="1400">
                <a:solidFill>
                  <a:schemeClr val="dk1"/>
                </a:solidFill>
                <a:latin typeface="Arial"/>
                <a:ea typeface="Arial"/>
                <a:cs typeface="Arial"/>
                <a:sym typeface="Arial"/>
              </a:rPr>
              <a:t>ソリューション/ノウハウ</a:t>
            </a:r>
            <a:endParaRPr b="1" sz="1400">
              <a:solidFill>
                <a:schemeClr val="dk1"/>
              </a:solidFill>
              <a:latin typeface="Arial"/>
              <a:ea typeface="Arial"/>
              <a:cs typeface="Arial"/>
              <a:sym typeface="Arial"/>
            </a:endParaRPr>
          </a:p>
        </p:txBody>
      </p:sp>
      <p:sp>
        <p:nvSpPr>
          <p:cNvPr id="312" name="Google Shape;312;p14"/>
          <p:cNvSpPr/>
          <p:nvPr/>
        </p:nvSpPr>
        <p:spPr>
          <a:xfrm>
            <a:off x="515937" y="3798363"/>
            <a:ext cx="11160118" cy="2524319"/>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BFBFBF"/>
              </a:solidFill>
              <a:latin typeface="Arial"/>
              <a:ea typeface="Arial"/>
              <a:cs typeface="Arial"/>
              <a:sym typeface="Arial"/>
            </a:endParaRPr>
          </a:p>
        </p:txBody>
      </p:sp>
      <p:sp>
        <p:nvSpPr>
          <p:cNvPr id="313" name="Google Shape;313;p14"/>
          <p:cNvSpPr/>
          <p:nvPr/>
        </p:nvSpPr>
        <p:spPr>
          <a:xfrm>
            <a:off x="515937" y="4287207"/>
            <a:ext cx="11160118" cy="182855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rgbClr val="BFBFBF"/>
                </a:solidFill>
                <a:latin typeface="Arial"/>
                <a:ea typeface="Arial"/>
                <a:cs typeface="Arial"/>
                <a:sym typeface="Arial"/>
              </a:rPr>
              <a:t>(勝ち筋が実現可能な技術・方法を記載)</a:t>
            </a:r>
            <a:endParaRPr sz="2000">
              <a:solidFill>
                <a:srgbClr val="BFBFB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5"/>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2.勝ち筋:定義と実現方法</a:t>
            </a:r>
            <a:endParaRPr/>
          </a:p>
        </p:txBody>
      </p:sp>
      <p:sp>
        <p:nvSpPr>
          <p:cNvPr id="320" name="Google Shape;320;p15"/>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321" name="Google Shape;321;p15"/>
          <p:cNvSpPr txBox="1"/>
          <p:nvPr/>
        </p:nvSpPr>
        <p:spPr>
          <a:xfrm>
            <a:off x="515937" y="1035588"/>
            <a:ext cx="2448930"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勝ち筋</a:t>
            </a:r>
            <a:endParaRPr b="1" sz="1600">
              <a:solidFill>
                <a:schemeClr val="dk1"/>
              </a:solidFill>
              <a:latin typeface="Arial"/>
              <a:ea typeface="Arial"/>
              <a:cs typeface="Arial"/>
              <a:sym typeface="Arial"/>
            </a:endParaRPr>
          </a:p>
        </p:txBody>
      </p:sp>
      <p:sp>
        <p:nvSpPr>
          <p:cNvPr id="322" name="Google Shape;322;p15"/>
          <p:cNvSpPr/>
          <p:nvPr/>
        </p:nvSpPr>
        <p:spPr>
          <a:xfrm>
            <a:off x="515937" y="1035588"/>
            <a:ext cx="11160118" cy="2524319"/>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p:txBody>
      </p:sp>
      <p:grpSp>
        <p:nvGrpSpPr>
          <p:cNvPr id="323" name="Google Shape;323;p15"/>
          <p:cNvGrpSpPr/>
          <p:nvPr/>
        </p:nvGrpSpPr>
        <p:grpSpPr>
          <a:xfrm>
            <a:off x="9823622" y="-1"/>
            <a:ext cx="2368378" cy="991237"/>
            <a:chOff x="9823622" y="-1"/>
            <a:chExt cx="2368378" cy="991237"/>
          </a:xfrm>
        </p:grpSpPr>
        <p:sp>
          <p:nvSpPr>
            <p:cNvPr id="324" name="Google Shape;324;p15"/>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325" name="Google Shape;325;p15"/>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
        <p:nvSpPr>
          <p:cNvPr id="326" name="Google Shape;326;p15"/>
          <p:cNvSpPr txBox="1"/>
          <p:nvPr/>
        </p:nvSpPr>
        <p:spPr>
          <a:xfrm>
            <a:off x="515941" y="3798363"/>
            <a:ext cx="2448930"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勝ち筋を実現する</a:t>
            </a:r>
            <a:endParaRPr b="1" sz="1600">
              <a:solidFill>
                <a:schemeClr val="dk1"/>
              </a:solidFill>
              <a:latin typeface="Arial"/>
              <a:ea typeface="Arial"/>
              <a:cs typeface="Arial"/>
              <a:sym typeface="Arial"/>
            </a:endParaRPr>
          </a:p>
          <a:p>
            <a:pPr indent="0" lvl="0" marL="0" marR="0" rtl="0" algn="ctr">
              <a:spcBef>
                <a:spcPts val="0"/>
              </a:spcBef>
              <a:spcAft>
                <a:spcPts val="0"/>
              </a:spcAft>
              <a:buNone/>
            </a:pPr>
            <a:r>
              <a:rPr b="1" lang="ja-JP" sz="1400">
                <a:solidFill>
                  <a:schemeClr val="dk1"/>
                </a:solidFill>
                <a:latin typeface="Arial"/>
                <a:ea typeface="Arial"/>
                <a:cs typeface="Arial"/>
                <a:sym typeface="Arial"/>
              </a:rPr>
              <a:t>ソリューション/ノウハウ</a:t>
            </a:r>
            <a:endParaRPr b="1" sz="1400">
              <a:solidFill>
                <a:schemeClr val="dk1"/>
              </a:solidFill>
              <a:latin typeface="Arial"/>
              <a:ea typeface="Arial"/>
              <a:cs typeface="Arial"/>
              <a:sym typeface="Arial"/>
            </a:endParaRPr>
          </a:p>
        </p:txBody>
      </p:sp>
      <p:sp>
        <p:nvSpPr>
          <p:cNvPr id="327" name="Google Shape;327;p15"/>
          <p:cNvSpPr/>
          <p:nvPr/>
        </p:nvSpPr>
        <p:spPr>
          <a:xfrm>
            <a:off x="515941" y="3798363"/>
            <a:ext cx="11160118" cy="2524319"/>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8" name="Google Shape;328;p15"/>
          <p:cNvSpPr/>
          <p:nvPr/>
        </p:nvSpPr>
        <p:spPr>
          <a:xfrm>
            <a:off x="797885" y="5066691"/>
            <a:ext cx="10182308"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b="1" lang="ja-JP" sz="1800">
                <a:solidFill>
                  <a:schemeClr val="dk1"/>
                </a:solidFill>
                <a:latin typeface="Arial"/>
                <a:ea typeface="Arial"/>
                <a:cs typeface="Arial"/>
                <a:sym typeface="Arial"/>
              </a:rPr>
              <a:t>Webアナリティクスとアジャイル開発体制によるUI/UX改善</a:t>
            </a:r>
            <a:endParaRPr b="1"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b="1" lang="ja-JP" sz="1800">
                <a:solidFill>
                  <a:schemeClr val="dk1"/>
                </a:solidFill>
                <a:latin typeface="Arial"/>
                <a:ea typeface="Arial"/>
                <a:cs typeface="Arial"/>
                <a:sym typeface="Arial"/>
              </a:rPr>
              <a:t>入力データ解析のAI処理による自動仕訳機能</a:t>
            </a:r>
            <a:endParaRPr b="1"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b="1" lang="ja-JP" sz="1800">
                <a:solidFill>
                  <a:schemeClr val="dk1"/>
                </a:solidFill>
                <a:latin typeface="Arial"/>
                <a:ea typeface="Arial"/>
                <a:cs typeface="Arial"/>
                <a:sym typeface="Arial"/>
              </a:rPr>
              <a:t>銀行APIとの連携による自動入出金記録機能</a:t>
            </a:r>
            <a:endParaRPr b="1"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b="1" lang="ja-JP" sz="1800">
                <a:solidFill>
                  <a:schemeClr val="dk1"/>
                </a:solidFill>
                <a:latin typeface="Arial"/>
                <a:ea typeface="Arial"/>
                <a:cs typeface="Arial"/>
                <a:sym typeface="Arial"/>
              </a:rPr>
              <a:t>スマートフォンに最適化された時間場所に制限されず入力できる環境の提供</a:t>
            </a:r>
            <a:endParaRPr b="1" sz="1800">
              <a:solidFill>
                <a:schemeClr val="dk1"/>
              </a:solidFill>
              <a:latin typeface="Arial"/>
              <a:ea typeface="Arial"/>
              <a:cs typeface="Arial"/>
              <a:sym typeface="Arial"/>
            </a:endParaRPr>
          </a:p>
        </p:txBody>
      </p:sp>
      <p:sp>
        <p:nvSpPr>
          <p:cNvPr id="329" name="Google Shape;329;p15"/>
          <p:cNvSpPr txBox="1"/>
          <p:nvPr/>
        </p:nvSpPr>
        <p:spPr>
          <a:xfrm>
            <a:off x="797885" y="4651547"/>
            <a:ext cx="93520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Arial"/>
                <a:ea typeface="Arial"/>
                <a:cs typeface="Arial"/>
                <a:sym typeface="Arial"/>
              </a:rPr>
              <a:t>手入力における煩雑さを低減しデータ入力を容易にし処理速度・データ収集を効率化する</a:t>
            </a:r>
            <a:endParaRPr b="1" sz="1800">
              <a:solidFill>
                <a:schemeClr val="dk1"/>
              </a:solidFill>
              <a:latin typeface="Arial"/>
              <a:ea typeface="Arial"/>
              <a:cs typeface="Arial"/>
              <a:sym typeface="Arial"/>
            </a:endParaRPr>
          </a:p>
        </p:txBody>
      </p:sp>
      <p:sp>
        <p:nvSpPr>
          <p:cNvPr id="330" name="Google Shape;330;p15"/>
          <p:cNvSpPr/>
          <p:nvPr/>
        </p:nvSpPr>
        <p:spPr>
          <a:xfrm>
            <a:off x="639528" y="1706663"/>
            <a:ext cx="11036527" cy="182855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ja-JP" sz="1800">
                <a:solidFill>
                  <a:schemeClr val="dk1"/>
                </a:solidFill>
                <a:latin typeface="Arial"/>
                <a:ea typeface="Arial"/>
                <a:cs typeface="Arial"/>
                <a:sym typeface="Arial"/>
              </a:rPr>
              <a:t>小規模顧客（低単価・多利用者数）に対して、クラウド型ソフトウェアによる単純精算処理の速度改善に特化した廉価版プロダクト提供し、大量のデータ収集と機械学習モデルの高品質化を可能にする。</a:t>
            </a:r>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充分なデータ取得環境を有さない既存事業者にとっては、同様のプロダクトへの転換は、既存顧客の離反リスクとデータ収集に対しても、相当の時間を要するため、</a:t>
            </a:r>
            <a:r>
              <a:rPr b="1" lang="ja-JP" sz="1800" u="sng">
                <a:solidFill>
                  <a:schemeClr val="dk1"/>
                </a:solidFill>
                <a:latin typeface="Arial"/>
                <a:ea typeface="Arial"/>
                <a:cs typeface="Arial"/>
                <a:sym typeface="Arial"/>
              </a:rPr>
              <a:t>特定顧客の取り込み</a:t>
            </a:r>
            <a:r>
              <a:rPr b="1" lang="ja-JP" sz="1800">
                <a:solidFill>
                  <a:schemeClr val="dk1"/>
                </a:solidFill>
                <a:latin typeface="Arial"/>
                <a:ea typeface="Arial"/>
                <a:cs typeface="Arial"/>
                <a:sym typeface="Arial"/>
              </a:rPr>
              <a:t>及び</a:t>
            </a:r>
            <a:r>
              <a:rPr b="1" lang="ja-JP" sz="1800" u="sng">
                <a:solidFill>
                  <a:schemeClr val="dk1"/>
                </a:solidFill>
                <a:latin typeface="Arial"/>
                <a:ea typeface="Arial"/>
                <a:cs typeface="Arial"/>
                <a:sym typeface="Arial"/>
              </a:rPr>
              <a:t>データ収集の時間的優位性</a:t>
            </a:r>
            <a:r>
              <a:rPr b="1" lang="ja-JP" sz="1800">
                <a:solidFill>
                  <a:schemeClr val="dk1"/>
                </a:solidFill>
                <a:latin typeface="Arial"/>
                <a:ea typeface="Arial"/>
                <a:cs typeface="Arial"/>
                <a:sym typeface="Arial"/>
              </a:rPr>
              <a:t>という点で勝ち筋が存在すると想定。</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6"/>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2.勝ち筋:ベンチマークと仮説指標</a:t>
            </a:r>
            <a:endParaRPr/>
          </a:p>
        </p:txBody>
      </p:sp>
      <p:sp>
        <p:nvSpPr>
          <p:cNvPr id="336" name="Google Shape;336;p16"/>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337" name="Google Shape;337;p16"/>
          <p:cNvSpPr/>
          <p:nvPr/>
        </p:nvSpPr>
        <p:spPr>
          <a:xfrm>
            <a:off x="6095995" y="1096687"/>
            <a:ext cx="5580059" cy="5268954"/>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BFBFBF"/>
              </a:solidFill>
              <a:latin typeface="Arial"/>
              <a:ea typeface="Arial"/>
              <a:cs typeface="Arial"/>
              <a:sym typeface="Arial"/>
            </a:endParaRPr>
          </a:p>
        </p:txBody>
      </p:sp>
      <p:sp>
        <p:nvSpPr>
          <p:cNvPr id="338" name="Google Shape;338;p16"/>
          <p:cNvSpPr/>
          <p:nvPr/>
        </p:nvSpPr>
        <p:spPr>
          <a:xfrm>
            <a:off x="6095994" y="2811897"/>
            <a:ext cx="5370258" cy="182855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rgbClr val="BFBFBF"/>
                </a:solidFill>
                <a:latin typeface="Arial"/>
                <a:ea typeface="Arial"/>
                <a:cs typeface="Arial"/>
                <a:sym typeface="Arial"/>
              </a:rPr>
              <a:t>勝ち筋の仮説となる定量的な指標を記載</a:t>
            </a:r>
            <a:endParaRPr sz="2000">
              <a:solidFill>
                <a:srgbClr val="BFBFBF"/>
              </a:solidFill>
              <a:latin typeface="Arial"/>
              <a:ea typeface="Arial"/>
              <a:cs typeface="Arial"/>
              <a:sym typeface="Arial"/>
            </a:endParaRPr>
          </a:p>
          <a:p>
            <a:pPr indent="0" lvl="0" marL="0" marR="0" rtl="0" algn="ctr">
              <a:spcBef>
                <a:spcPts val="0"/>
              </a:spcBef>
              <a:spcAft>
                <a:spcPts val="0"/>
              </a:spcAft>
              <a:buNone/>
            </a:pPr>
            <a:r>
              <a:rPr lang="ja-JP" sz="2000">
                <a:solidFill>
                  <a:srgbClr val="BFBFBF"/>
                </a:solidFill>
                <a:latin typeface="Arial"/>
                <a:ea typeface="Arial"/>
                <a:cs typeface="Arial"/>
                <a:sym typeface="Arial"/>
              </a:rPr>
              <a:t>検証時に目指すべき数字となります</a:t>
            </a:r>
            <a:endParaRPr/>
          </a:p>
        </p:txBody>
      </p:sp>
      <p:sp>
        <p:nvSpPr>
          <p:cNvPr id="339" name="Google Shape;339;p16"/>
          <p:cNvSpPr txBox="1"/>
          <p:nvPr/>
        </p:nvSpPr>
        <p:spPr>
          <a:xfrm>
            <a:off x="515940" y="1085092"/>
            <a:ext cx="5314843"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ベンチマークとなる競合／業界指標</a:t>
            </a:r>
            <a:endParaRPr/>
          </a:p>
        </p:txBody>
      </p:sp>
      <p:sp>
        <p:nvSpPr>
          <p:cNvPr id="340" name="Google Shape;340;p16"/>
          <p:cNvSpPr/>
          <p:nvPr/>
        </p:nvSpPr>
        <p:spPr>
          <a:xfrm>
            <a:off x="515941" y="1096686"/>
            <a:ext cx="5314843" cy="5268954"/>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BFBFBF"/>
              </a:solidFill>
              <a:latin typeface="Arial"/>
              <a:ea typeface="Arial"/>
              <a:cs typeface="Arial"/>
              <a:sym typeface="Arial"/>
            </a:endParaRPr>
          </a:p>
        </p:txBody>
      </p:sp>
      <p:sp>
        <p:nvSpPr>
          <p:cNvPr id="341" name="Google Shape;341;p16"/>
          <p:cNvSpPr/>
          <p:nvPr/>
        </p:nvSpPr>
        <p:spPr>
          <a:xfrm>
            <a:off x="460525" y="2823772"/>
            <a:ext cx="5370258" cy="182855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rgbClr val="BFBFBF"/>
                </a:solidFill>
                <a:latin typeface="Arial"/>
                <a:ea typeface="Arial"/>
                <a:cs typeface="Arial"/>
                <a:sym typeface="Arial"/>
              </a:rPr>
              <a:t>顧客が直面している業界や</a:t>
            </a:r>
            <a:endParaRPr sz="2000">
              <a:solidFill>
                <a:srgbClr val="BFBFBF"/>
              </a:solidFill>
              <a:latin typeface="Arial"/>
              <a:ea typeface="Arial"/>
              <a:cs typeface="Arial"/>
              <a:sym typeface="Arial"/>
            </a:endParaRPr>
          </a:p>
          <a:p>
            <a:pPr indent="0" lvl="0" marL="0" marR="0" rtl="0" algn="ctr">
              <a:spcBef>
                <a:spcPts val="0"/>
              </a:spcBef>
              <a:spcAft>
                <a:spcPts val="0"/>
              </a:spcAft>
              <a:buNone/>
            </a:pPr>
            <a:r>
              <a:rPr lang="ja-JP" sz="2000">
                <a:solidFill>
                  <a:srgbClr val="BFBFBF"/>
                </a:solidFill>
                <a:latin typeface="Arial"/>
                <a:ea typeface="Arial"/>
                <a:cs typeface="Arial"/>
                <a:sym typeface="Arial"/>
              </a:rPr>
              <a:t>利用している競合の指標</a:t>
            </a:r>
            <a:endParaRPr/>
          </a:p>
        </p:txBody>
      </p:sp>
      <p:sp>
        <p:nvSpPr>
          <p:cNvPr id="342" name="Google Shape;342;p16"/>
          <p:cNvSpPr txBox="1"/>
          <p:nvPr/>
        </p:nvSpPr>
        <p:spPr>
          <a:xfrm>
            <a:off x="6095996" y="1085092"/>
            <a:ext cx="5580058"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プロダクトで目指すべき仮説指標</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7"/>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2.勝ち筋:ベンチマークと仮説指標</a:t>
            </a:r>
            <a:endParaRPr/>
          </a:p>
        </p:txBody>
      </p:sp>
      <p:sp>
        <p:nvSpPr>
          <p:cNvPr id="348" name="Google Shape;348;p17"/>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349" name="Google Shape;349;p17"/>
          <p:cNvSpPr txBox="1"/>
          <p:nvPr/>
        </p:nvSpPr>
        <p:spPr>
          <a:xfrm>
            <a:off x="6095996" y="1085092"/>
            <a:ext cx="5580058"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プロダクトで目指すべき仮説指標</a:t>
            </a:r>
            <a:endParaRPr/>
          </a:p>
        </p:txBody>
      </p:sp>
      <p:sp>
        <p:nvSpPr>
          <p:cNvPr id="350" name="Google Shape;350;p17"/>
          <p:cNvSpPr/>
          <p:nvPr/>
        </p:nvSpPr>
        <p:spPr>
          <a:xfrm>
            <a:off x="6095995" y="1096687"/>
            <a:ext cx="5580059" cy="5268954"/>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BFBFBF"/>
              </a:solidFill>
              <a:latin typeface="Arial"/>
              <a:ea typeface="Arial"/>
              <a:cs typeface="Arial"/>
              <a:sym typeface="Arial"/>
            </a:endParaRPr>
          </a:p>
        </p:txBody>
      </p:sp>
      <p:sp>
        <p:nvSpPr>
          <p:cNvPr id="351" name="Google Shape;351;p17"/>
          <p:cNvSpPr txBox="1"/>
          <p:nvPr/>
        </p:nvSpPr>
        <p:spPr>
          <a:xfrm>
            <a:off x="515940" y="1085092"/>
            <a:ext cx="5314843"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ベンチマークとなる競合／業界指標</a:t>
            </a:r>
            <a:endParaRPr b="1" sz="1600">
              <a:solidFill>
                <a:schemeClr val="dk1"/>
              </a:solidFill>
              <a:latin typeface="Arial"/>
              <a:ea typeface="Arial"/>
              <a:cs typeface="Arial"/>
              <a:sym typeface="Arial"/>
            </a:endParaRPr>
          </a:p>
        </p:txBody>
      </p:sp>
      <p:sp>
        <p:nvSpPr>
          <p:cNvPr id="352" name="Google Shape;352;p17"/>
          <p:cNvSpPr/>
          <p:nvPr/>
        </p:nvSpPr>
        <p:spPr>
          <a:xfrm>
            <a:off x="515941" y="1096686"/>
            <a:ext cx="5314843" cy="5268954"/>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BFBFBF"/>
              </a:solidFill>
              <a:latin typeface="Arial"/>
              <a:ea typeface="Arial"/>
              <a:cs typeface="Arial"/>
              <a:sym typeface="Arial"/>
            </a:endParaRPr>
          </a:p>
        </p:txBody>
      </p:sp>
      <p:sp>
        <p:nvSpPr>
          <p:cNvPr id="353" name="Google Shape;353;p17"/>
          <p:cNvSpPr/>
          <p:nvPr/>
        </p:nvSpPr>
        <p:spPr>
          <a:xfrm>
            <a:off x="644527" y="2447539"/>
            <a:ext cx="5184219" cy="7073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従来のソフトウェア(ex.弥生会計)を利用時</a:t>
            </a:r>
            <a:endParaRPr b="1" sz="2000">
              <a:solidFill>
                <a:schemeClr val="dk1"/>
              </a:solidFill>
              <a:latin typeface="Arial"/>
              <a:ea typeface="Arial"/>
              <a:cs typeface="Arial"/>
              <a:sym typeface="Arial"/>
            </a:endParaRPr>
          </a:p>
        </p:txBody>
      </p:sp>
      <p:grpSp>
        <p:nvGrpSpPr>
          <p:cNvPr id="354" name="Google Shape;354;p17"/>
          <p:cNvGrpSpPr/>
          <p:nvPr/>
        </p:nvGrpSpPr>
        <p:grpSpPr>
          <a:xfrm>
            <a:off x="9823622" y="-1"/>
            <a:ext cx="2368378" cy="991237"/>
            <a:chOff x="9823622" y="-1"/>
            <a:chExt cx="2368378" cy="991237"/>
          </a:xfrm>
        </p:grpSpPr>
        <p:sp>
          <p:nvSpPr>
            <p:cNvPr id="355" name="Google Shape;355;p17"/>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356" name="Google Shape;356;p17"/>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
        <p:nvSpPr>
          <p:cNvPr id="357" name="Google Shape;357;p17"/>
          <p:cNvSpPr/>
          <p:nvPr/>
        </p:nvSpPr>
        <p:spPr>
          <a:xfrm>
            <a:off x="557689" y="4292212"/>
            <a:ext cx="53148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【作業頻度】</a:t>
            </a:r>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会計ソフトウェアの利用頻度: 0.5回/週</a:t>
            </a:r>
            <a:endParaRPr b="1" sz="1800">
              <a:solidFill>
                <a:schemeClr val="dk1"/>
              </a:solidFill>
              <a:latin typeface="Arial"/>
              <a:ea typeface="Arial"/>
              <a:cs typeface="Arial"/>
              <a:sym typeface="Arial"/>
            </a:endParaRPr>
          </a:p>
        </p:txBody>
      </p:sp>
      <p:sp>
        <p:nvSpPr>
          <p:cNvPr id="358" name="Google Shape;358;p17"/>
          <p:cNvSpPr/>
          <p:nvPr/>
        </p:nvSpPr>
        <p:spPr>
          <a:xfrm>
            <a:off x="557689" y="3201626"/>
            <a:ext cx="53148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【作業効率】</a:t>
            </a:r>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会計作業にかかる時間: 3時間/週</a:t>
            </a:r>
            <a:endParaRPr b="1" sz="1800">
              <a:solidFill>
                <a:schemeClr val="dk1"/>
              </a:solidFill>
              <a:latin typeface="Arial"/>
              <a:ea typeface="Arial"/>
              <a:cs typeface="Arial"/>
              <a:sym typeface="Arial"/>
            </a:endParaRPr>
          </a:p>
        </p:txBody>
      </p:sp>
      <p:sp>
        <p:nvSpPr>
          <p:cNvPr id="359" name="Google Shape;359;p17"/>
          <p:cNvSpPr/>
          <p:nvPr/>
        </p:nvSpPr>
        <p:spPr>
          <a:xfrm>
            <a:off x="6287616" y="4226462"/>
            <a:ext cx="512322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【作業頻度】</a:t>
            </a:r>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会計ソフトウェアの利用頻度: 2回/週</a:t>
            </a:r>
            <a:endParaRPr b="1" sz="1800">
              <a:solidFill>
                <a:schemeClr val="dk1"/>
              </a:solidFill>
              <a:latin typeface="Arial"/>
              <a:ea typeface="Arial"/>
              <a:cs typeface="Arial"/>
              <a:sym typeface="Arial"/>
            </a:endParaRPr>
          </a:p>
        </p:txBody>
      </p:sp>
      <p:sp>
        <p:nvSpPr>
          <p:cNvPr id="360" name="Google Shape;360;p17"/>
          <p:cNvSpPr/>
          <p:nvPr/>
        </p:nvSpPr>
        <p:spPr>
          <a:xfrm>
            <a:off x="6257925" y="3163844"/>
            <a:ext cx="512322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【作業効率】</a:t>
            </a:r>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会計作業にかかる時間: 20分/週</a:t>
            </a:r>
            <a:endParaRPr b="1" sz="1800">
              <a:solidFill>
                <a:schemeClr val="dk1"/>
              </a:solidFill>
              <a:latin typeface="Arial"/>
              <a:ea typeface="Arial"/>
              <a:cs typeface="Arial"/>
              <a:sym typeface="Arial"/>
            </a:endParaRPr>
          </a:p>
        </p:txBody>
      </p:sp>
      <p:sp>
        <p:nvSpPr>
          <p:cNvPr id="361" name="Google Shape;361;p17"/>
          <p:cNvSpPr/>
          <p:nvPr/>
        </p:nvSpPr>
        <p:spPr>
          <a:xfrm>
            <a:off x="6296786" y="2427336"/>
            <a:ext cx="53683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Arial"/>
                <a:ea typeface="Arial"/>
                <a:cs typeface="Arial"/>
                <a:sym typeface="Arial"/>
              </a:rPr>
              <a:t>会計処理にかかる時間を軽減、</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入力頻度の向上を促しデータ収集を効率化</a:t>
            </a:r>
            <a:endParaRPr b="1" sz="1800">
              <a:solidFill>
                <a:schemeClr val="dk1"/>
              </a:solidFill>
              <a:latin typeface="Arial"/>
              <a:ea typeface="Arial"/>
              <a:cs typeface="Arial"/>
              <a:sym typeface="Arial"/>
            </a:endParaRPr>
          </a:p>
        </p:txBody>
      </p:sp>
      <p:sp>
        <p:nvSpPr>
          <p:cNvPr id="362" name="Google Shape;362;p17"/>
          <p:cNvSpPr/>
          <p:nvPr/>
        </p:nvSpPr>
        <p:spPr>
          <a:xfrm>
            <a:off x="6236751" y="5458568"/>
            <a:ext cx="54284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Arial"/>
                <a:ea typeface="Arial"/>
                <a:cs typeface="Arial"/>
                <a:sym typeface="Arial"/>
              </a:rPr>
              <a:t>【利用意向】</a:t>
            </a:r>
            <a:endParaRPr/>
          </a:p>
          <a:p>
            <a:pPr indent="0" lvl="0" marL="0" marR="0" rtl="0" algn="l">
              <a:spcBef>
                <a:spcPts val="0"/>
              </a:spcBef>
              <a:spcAft>
                <a:spcPts val="0"/>
              </a:spcAft>
              <a:buNone/>
            </a:pPr>
            <a:r>
              <a:rPr b="1" lang="ja-JP" sz="1800">
                <a:solidFill>
                  <a:schemeClr val="dk1"/>
                </a:solidFill>
                <a:latin typeface="Arial"/>
                <a:ea typeface="Arial"/>
                <a:cs typeface="Arial"/>
                <a:sym typeface="Arial"/>
              </a:rPr>
              <a:t>利用者の継続利用:70%(7日間リテンション)</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8"/>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3.</a:t>
            </a:r>
            <a:r>
              <a:rPr lang="ja-JP">
                <a:latin typeface="Arial"/>
                <a:ea typeface="Arial"/>
                <a:cs typeface="Arial"/>
                <a:sym typeface="Arial"/>
              </a:rPr>
              <a:t>ビジネスモデル: </a:t>
            </a:r>
            <a:r>
              <a:rPr lang="ja-JP"/>
              <a:t>スケールまでの仮説</a:t>
            </a:r>
            <a:endParaRPr/>
          </a:p>
        </p:txBody>
      </p:sp>
      <p:sp>
        <p:nvSpPr>
          <p:cNvPr id="368" name="Google Shape;368;p18"/>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369" name="Google Shape;369;p18"/>
          <p:cNvSpPr txBox="1"/>
          <p:nvPr/>
        </p:nvSpPr>
        <p:spPr>
          <a:xfrm>
            <a:off x="531935" y="1929939"/>
            <a:ext cx="3282845" cy="369332"/>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短期(1-3年)</a:t>
            </a:r>
            <a:endParaRPr b="1" sz="1800">
              <a:solidFill>
                <a:schemeClr val="dk1"/>
              </a:solidFill>
              <a:latin typeface="Arial"/>
              <a:ea typeface="Arial"/>
              <a:cs typeface="Arial"/>
              <a:sym typeface="Arial"/>
            </a:endParaRPr>
          </a:p>
        </p:txBody>
      </p:sp>
      <p:sp>
        <p:nvSpPr>
          <p:cNvPr id="370" name="Google Shape;370;p18"/>
          <p:cNvSpPr txBox="1"/>
          <p:nvPr/>
        </p:nvSpPr>
        <p:spPr>
          <a:xfrm>
            <a:off x="4408114" y="1929939"/>
            <a:ext cx="3282845" cy="369332"/>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中期(3-5年)</a:t>
            </a:r>
            <a:endParaRPr b="1" sz="1800">
              <a:solidFill>
                <a:schemeClr val="dk1"/>
              </a:solidFill>
              <a:latin typeface="Arial"/>
              <a:ea typeface="Arial"/>
              <a:cs typeface="Arial"/>
              <a:sym typeface="Arial"/>
            </a:endParaRPr>
          </a:p>
        </p:txBody>
      </p:sp>
      <p:sp>
        <p:nvSpPr>
          <p:cNvPr id="371" name="Google Shape;371;p18"/>
          <p:cNvSpPr txBox="1"/>
          <p:nvPr/>
        </p:nvSpPr>
        <p:spPr>
          <a:xfrm>
            <a:off x="8409214" y="1921307"/>
            <a:ext cx="3282845" cy="369332"/>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長期(5-10年)</a:t>
            </a:r>
            <a:endParaRPr b="1" sz="1800">
              <a:solidFill>
                <a:schemeClr val="dk1"/>
              </a:solidFill>
              <a:latin typeface="Arial"/>
              <a:ea typeface="Arial"/>
              <a:cs typeface="Arial"/>
              <a:sym typeface="Arial"/>
            </a:endParaRPr>
          </a:p>
        </p:txBody>
      </p:sp>
      <p:sp>
        <p:nvSpPr>
          <p:cNvPr id="372" name="Google Shape;372;p18"/>
          <p:cNvSpPr txBox="1"/>
          <p:nvPr/>
        </p:nvSpPr>
        <p:spPr>
          <a:xfrm>
            <a:off x="525876" y="1302742"/>
            <a:ext cx="863857" cy="468476"/>
          </a:xfrm>
          <a:prstGeom prst="rect">
            <a:avLst/>
          </a:prstGeom>
          <a:solidFill>
            <a:srgbClr val="D8D8D8"/>
          </a:solidFill>
          <a:ln cap="flat" cmpd="sng" w="9525">
            <a:solidFill>
              <a:srgbClr val="D0CECE"/>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200">
                <a:solidFill>
                  <a:schemeClr val="dk1"/>
                </a:solidFill>
                <a:latin typeface="Arial"/>
                <a:ea typeface="Arial"/>
                <a:cs typeface="Arial"/>
                <a:sym typeface="Arial"/>
              </a:rPr>
              <a:t>スケール仮説</a:t>
            </a:r>
            <a:endParaRPr b="1" sz="1200">
              <a:solidFill>
                <a:schemeClr val="dk1"/>
              </a:solidFill>
              <a:latin typeface="Arial"/>
              <a:ea typeface="Arial"/>
              <a:cs typeface="Arial"/>
              <a:sym typeface="Arial"/>
            </a:endParaRPr>
          </a:p>
        </p:txBody>
      </p:sp>
      <p:sp>
        <p:nvSpPr>
          <p:cNvPr id="373" name="Google Shape;373;p18"/>
          <p:cNvSpPr/>
          <p:nvPr/>
        </p:nvSpPr>
        <p:spPr>
          <a:xfrm>
            <a:off x="1395197" y="1294280"/>
            <a:ext cx="4653426" cy="469090"/>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ja-JP" sz="1200">
                <a:solidFill>
                  <a:srgbClr val="BFBFBF"/>
                </a:solidFill>
                <a:latin typeface="Arial"/>
                <a:ea typeface="Arial"/>
                <a:cs typeface="Arial"/>
                <a:sym typeface="Arial"/>
              </a:rPr>
              <a:t>(短期→中期スケールの根拠となる仮説を記載)</a:t>
            </a:r>
            <a:endParaRPr sz="1200">
              <a:solidFill>
                <a:srgbClr val="BFBFBF"/>
              </a:solidFill>
              <a:latin typeface="Arial"/>
              <a:ea typeface="Arial"/>
              <a:cs typeface="Arial"/>
              <a:sym typeface="Arial"/>
            </a:endParaRPr>
          </a:p>
        </p:txBody>
      </p:sp>
      <p:sp>
        <p:nvSpPr>
          <p:cNvPr id="374" name="Google Shape;374;p18"/>
          <p:cNvSpPr txBox="1"/>
          <p:nvPr/>
        </p:nvSpPr>
        <p:spPr>
          <a:xfrm>
            <a:off x="6231721" y="1305076"/>
            <a:ext cx="863857" cy="460739"/>
          </a:xfrm>
          <a:prstGeom prst="rect">
            <a:avLst/>
          </a:prstGeom>
          <a:solidFill>
            <a:srgbClr val="D8D8D8"/>
          </a:solidFill>
          <a:ln cap="flat" cmpd="sng" w="9525">
            <a:solidFill>
              <a:srgbClr val="D0CECE"/>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200">
                <a:solidFill>
                  <a:schemeClr val="dk1"/>
                </a:solidFill>
                <a:latin typeface="Arial"/>
                <a:ea typeface="Arial"/>
                <a:cs typeface="Arial"/>
                <a:sym typeface="Arial"/>
              </a:rPr>
              <a:t>スケール</a:t>
            </a:r>
            <a:endParaRPr b="1" sz="1200">
              <a:solidFill>
                <a:schemeClr val="dk1"/>
              </a:solidFill>
              <a:latin typeface="Arial"/>
              <a:ea typeface="Arial"/>
              <a:cs typeface="Arial"/>
              <a:sym typeface="Arial"/>
            </a:endParaRPr>
          </a:p>
          <a:p>
            <a:pPr indent="0" lvl="0" marL="0" marR="0" rtl="0" algn="ctr">
              <a:spcBef>
                <a:spcPts val="0"/>
              </a:spcBef>
              <a:spcAft>
                <a:spcPts val="0"/>
              </a:spcAft>
              <a:buNone/>
            </a:pPr>
            <a:r>
              <a:rPr b="1" lang="ja-JP" sz="1200">
                <a:solidFill>
                  <a:schemeClr val="dk1"/>
                </a:solidFill>
                <a:latin typeface="Arial"/>
                <a:ea typeface="Arial"/>
                <a:cs typeface="Arial"/>
                <a:sym typeface="Arial"/>
              </a:rPr>
              <a:t>仮説</a:t>
            </a:r>
            <a:endParaRPr b="1" sz="1200">
              <a:solidFill>
                <a:schemeClr val="dk1"/>
              </a:solidFill>
              <a:latin typeface="Arial"/>
              <a:ea typeface="Arial"/>
              <a:cs typeface="Arial"/>
              <a:sym typeface="Arial"/>
            </a:endParaRPr>
          </a:p>
        </p:txBody>
      </p:sp>
      <p:sp>
        <p:nvSpPr>
          <p:cNvPr id="375" name="Google Shape;375;p18"/>
          <p:cNvSpPr/>
          <p:nvPr/>
        </p:nvSpPr>
        <p:spPr>
          <a:xfrm>
            <a:off x="7095578" y="1294280"/>
            <a:ext cx="4716845" cy="461343"/>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ja-JP" sz="1200">
                <a:solidFill>
                  <a:srgbClr val="BFBFBF"/>
                </a:solidFill>
                <a:latin typeface="Arial"/>
                <a:ea typeface="Arial"/>
                <a:cs typeface="Arial"/>
                <a:sym typeface="Arial"/>
              </a:rPr>
              <a:t>(中期→長期スケールの根拠となる仮説を記載)</a:t>
            </a:r>
            <a:endParaRPr sz="1200">
              <a:solidFill>
                <a:srgbClr val="BFBFBF"/>
              </a:solidFill>
              <a:latin typeface="Arial"/>
              <a:ea typeface="Arial"/>
              <a:cs typeface="Arial"/>
              <a:sym typeface="Arial"/>
            </a:endParaRPr>
          </a:p>
        </p:txBody>
      </p:sp>
      <p:sp>
        <p:nvSpPr>
          <p:cNvPr id="376" name="Google Shape;376;p18"/>
          <p:cNvSpPr/>
          <p:nvPr/>
        </p:nvSpPr>
        <p:spPr>
          <a:xfrm>
            <a:off x="3834658" y="1921350"/>
            <a:ext cx="577337" cy="395582"/>
          </a:xfrm>
          <a:prstGeom prst="rightArrow">
            <a:avLst>
              <a:gd fmla="val 50000" name="adj1"/>
              <a:gd fmla="val 50000" name="adj2"/>
            </a:avLst>
          </a:prstGeom>
          <a:solidFill>
            <a:srgbClr val="D0CECE"/>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7" name="Google Shape;377;p18"/>
          <p:cNvSpPr/>
          <p:nvPr/>
        </p:nvSpPr>
        <p:spPr>
          <a:xfrm>
            <a:off x="7761418" y="1912831"/>
            <a:ext cx="577337" cy="395582"/>
          </a:xfrm>
          <a:prstGeom prst="rightArrow">
            <a:avLst>
              <a:gd fmla="val 50000" name="adj1"/>
              <a:gd fmla="val 50000" name="adj2"/>
            </a:avLst>
          </a:prstGeom>
          <a:solidFill>
            <a:srgbClr val="D0CECE"/>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8" name="Google Shape;378;p18"/>
          <p:cNvSpPr/>
          <p:nvPr/>
        </p:nvSpPr>
        <p:spPr>
          <a:xfrm>
            <a:off x="515937" y="2457993"/>
            <a:ext cx="3282844" cy="3763904"/>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rgbClr val="BFBFBF"/>
                </a:solidFill>
                <a:latin typeface="Arial"/>
                <a:ea typeface="Arial"/>
                <a:cs typeface="Arial"/>
                <a:sym typeface="Arial"/>
              </a:rPr>
              <a:t>事業を展開する市場と</a:t>
            </a:r>
            <a:endParaRPr sz="1600">
              <a:solidFill>
                <a:srgbClr val="BFBFBF"/>
              </a:solidFill>
              <a:latin typeface="Arial"/>
              <a:ea typeface="Arial"/>
              <a:cs typeface="Arial"/>
              <a:sym typeface="Arial"/>
            </a:endParaRPr>
          </a:p>
          <a:p>
            <a:pPr indent="0" lvl="0" marL="0" marR="0" rtl="0" algn="ctr">
              <a:spcBef>
                <a:spcPts val="0"/>
              </a:spcBef>
              <a:spcAft>
                <a:spcPts val="0"/>
              </a:spcAft>
              <a:buNone/>
            </a:pPr>
            <a:r>
              <a:rPr lang="ja-JP" sz="1600">
                <a:solidFill>
                  <a:srgbClr val="BFBFBF"/>
                </a:solidFill>
                <a:latin typeface="Arial"/>
                <a:ea typeface="Arial"/>
                <a:cs typeface="Arial"/>
                <a:sym typeface="Arial"/>
              </a:rPr>
              <a:t>想定シェア等を記載</a:t>
            </a:r>
            <a:endParaRPr/>
          </a:p>
        </p:txBody>
      </p:sp>
      <p:sp>
        <p:nvSpPr>
          <p:cNvPr id="379" name="Google Shape;379;p18"/>
          <p:cNvSpPr/>
          <p:nvPr/>
        </p:nvSpPr>
        <p:spPr>
          <a:xfrm>
            <a:off x="4444819" y="2458699"/>
            <a:ext cx="3282844" cy="3763904"/>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rgbClr val="BFBFBF"/>
                </a:solidFill>
                <a:latin typeface="Arial"/>
                <a:ea typeface="Arial"/>
                <a:cs typeface="Arial"/>
                <a:sym typeface="Arial"/>
              </a:rPr>
              <a:t>事業を展開する市場と</a:t>
            </a:r>
            <a:endParaRPr sz="1600">
              <a:solidFill>
                <a:srgbClr val="BFBFBF"/>
              </a:solidFill>
              <a:latin typeface="Arial"/>
              <a:ea typeface="Arial"/>
              <a:cs typeface="Arial"/>
              <a:sym typeface="Arial"/>
            </a:endParaRPr>
          </a:p>
          <a:p>
            <a:pPr indent="0" lvl="0" marL="0" marR="0" rtl="0" algn="ctr">
              <a:spcBef>
                <a:spcPts val="0"/>
              </a:spcBef>
              <a:spcAft>
                <a:spcPts val="0"/>
              </a:spcAft>
              <a:buNone/>
            </a:pPr>
            <a:r>
              <a:rPr lang="ja-JP" sz="1600">
                <a:solidFill>
                  <a:srgbClr val="BFBFBF"/>
                </a:solidFill>
                <a:latin typeface="Arial"/>
                <a:ea typeface="Arial"/>
                <a:cs typeface="Arial"/>
                <a:sym typeface="Arial"/>
              </a:rPr>
              <a:t>想定シェア等を記載</a:t>
            </a:r>
            <a:endParaRPr/>
          </a:p>
        </p:txBody>
      </p:sp>
      <p:sp>
        <p:nvSpPr>
          <p:cNvPr id="380" name="Google Shape;380;p18"/>
          <p:cNvSpPr/>
          <p:nvPr/>
        </p:nvSpPr>
        <p:spPr>
          <a:xfrm>
            <a:off x="8409215" y="2457993"/>
            <a:ext cx="3282844" cy="3763904"/>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rgbClr val="BFBFBF"/>
                </a:solidFill>
                <a:latin typeface="Arial"/>
                <a:ea typeface="Arial"/>
                <a:cs typeface="Arial"/>
                <a:sym typeface="Arial"/>
              </a:rPr>
              <a:t>事業を展開する市場と</a:t>
            </a:r>
            <a:endParaRPr sz="1600">
              <a:solidFill>
                <a:srgbClr val="BFBFBF"/>
              </a:solidFill>
              <a:latin typeface="Arial"/>
              <a:ea typeface="Arial"/>
              <a:cs typeface="Arial"/>
              <a:sym typeface="Arial"/>
            </a:endParaRPr>
          </a:p>
          <a:p>
            <a:pPr indent="0" lvl="0" marL="0" marR="0" rtl="0" algn="ctr">
              <a:spcBef>
                <a:spcPts val="0"/>
              </a:spcBef>
              <a:spcAft>
                <a:spcPts val="0"/>
              </a:spcAft>
              <a:buNone/>
            </a:pPr>
            <a:r>
              <a:rPr lang="ja-JP" sz="1600">
                <a:solidFill>
                  <a:srgbClr val="BFBFBF"/>
                </a:solidFill>
                <a:latin typeface="Arial"/>
                <a:ea typeface="Arial"/>
                <a:cs typeface="Arial"/>
                <a:sym typeface="Arial"/>
              </a:rPr>
              <a:t>想定シェア等を記載</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graphicFrame>
        <p:nvGraphicFramePr>
          <p:cNvPr id="385" name="Google Shape;385;p19"/>
          <p:cNvGraphicFramePr/>
          <p:nvPr/>
        </p:nvGraphicFramePr>
        <p:xfrm>
          <a:off x="4755774" y="2957011"/>
          <a:ext cx="3000000" cy="3000000"/>
        </p:xfrm>
        <a:graphic>
          <a:graphicData uri="http://schemas.openxmlformats.org/drawingml/2006/table">
            <a:tbl>
              <a:tblPr>
                <a:noFill/>
                <a:tableStyleId>{27944B3D-3EB8-4A30-84F7-BF15E483EED1}</a:tableStyleId>
              </a:tblPr>
              <a:tblGrid>
                <a:gridCol w="853475"/>
                <a:gridCol w="1078525"/>
                <a:gridCol w="894200"/>
              </a:tblGrid>
              <a:tr h="621650">
                <a:tc gridSpan="2">
                  <a:txBody>
                    <a:bodyPr/>
                    <a:lstStyle/>
                    <a:p>
                      <a:pPr indent="0" lvl="0" marL="0" marR="0" rtl="0" algn="l">
                        <a:spcBef>
                          <a:spcPts val="0"/>
                        </a:spcBef>
                        <a:spcAft>
                          <a:spcPts val="0"/>
                        </a:spcAft>
                        <a:buNone/>
                      </a:pPr>
                      <a:r>
                        <a:rPr b="1" lang="ja-JP" sz="1000"/>
                        <a:t>3</a:t>
                      </a:r>
                      <a:endParaRPr b="1" sz="1000"/>
                    </a:p>
                  </a:txBody>
                  <a:tcPr marT="36375" marB="36375" marR="72750" marL="72750"/>
                </a:tc>
                <a:tc hMerge="1"/>
                <a:tc rowSpan="2">
                  <a:txBody>
                    <a:bodyPr/>
                    <a:lstStyle/>
                    <a:p>
                      <a:pPr indent="0" lvl="0" marL="0" marR="0" rtl="0" algn="l">
                        <a:spcBef>
                          <a:spcPts val="0"/>
                        </a:spcBef>
                        <a:spcAft>
                          <a:spcPts val="0"/>
                        </a:spcAft>
                        <a:buNone/>
                      </a:pPr>
                      <a:r>
                        <a:rPr b="1" lang="ja-JP" sz="1000"/>
                        <a:t>2</a:t>
                      </a:r>
                      <a:endParaRPr b="1" sz="1000"/>
                    </a:p>
                  </a:txBody>
                  <a:tcPr marT="36375" marB="36375" marR="72750" marL="72750"/>
                </a:tc>
              </a:tr>
              <a:tr h="2041125">
                <a:tc>
                  <a:txBody>
                    <a:bodyPr/>
                    <a:lstStyle/>
                    <a:p>
                      <a:pPr indent="0" lvl="0" marL="0" marR="0" rtl="0" algn="l">
                        <a:spcBef>
                          <a:spcPts val="0"/>
                        </a:spcBef>
                        <a:spcAft>
                          <a:spcPts val="0"/>
                        </a:spcAft>
                        <a:buNone/>
                      </a:pPr>
                      <a:r>
                        <a:rPr b="1" lang="ja-JP" sz="1000"/>
                        <a:t>4</a:t>
                      </a:r>
                      <a:endParaRPr b="1" sz="1000"/>
                    </a:p>
                  </a:txBody>
                  <a:tcPr marT="24675" marB="24675" marR="49375" marL="49375">
                    <a:solidFill>
                      <a:srgbClr val="EC4D6A"/>
                    </a:solidFill>
                  </a:tcPr>
                </a:tc>
                <a:tc>
                  <a:txBody>
                    <a:bodyPr/>
                    <a:lstStyle/>
                    <a:p>
                      <a:pPr indent="0" lvl="0" marL="0" marR="0" rtl="0" algn="l">
                        <a:spcBef>
                          <a:spcPts val="0"/>
                        </a:spcBef>
                        <a:spcAft>
                          <a:spcPts val="0"/>
                        </a:spcAft>
                        <a:buNone/>
                      </a:pPr>
                      <a:r>
                        <a:rPr b="1" lang="ja-JP" sz="1000">
                          <a:solidFill>
                            <a:schemeClr val="dk1"/>
                          </a:solidFill>
                        </a:rPr>
                        <a:t>1</a:t>
                      </a:r>
                      <a:endParaRPr/>
                    </a:p>
                    <a:p>
                      <a:pPr indent="0" lvl="0" marL="0" marR="0" rtl="0" algn="l">
                        <a:spcBef>
                          <a:spcPts val="0"/>
                        </a:spcBef>
                        <a:spcAft>
                          <a:spcPts val="0"/>
                        </a:spcAft>
                        <a:buNone/>
                      </a:pPr>
                      <a:r>
                        <a:t/>
                      </a:r>
                      <a:endParaRPr b="1" sz="1000">
                        <a:solidFill>
                          <a:schemeClr val="dk1"/>
                        </a:solidFill>
                      </a:endParaRPr>
                    </a:p>
                    <a:p>
                      <a:pPr indent="0" lvl="0" marL="0" marR="0" rtl="0" algn="ctr">
                        <a:spcBef>
                          <a:spcPts val="0"/>
                        </a:spcBef>
                        <a:spcAft>
                          <a:spcPts val="0"/>
                        </a:spcAft>
                        <a:buNone/>
                      </a:pPr>
                      <a:r>
                        <a:t/>
                      </a:r>
                      <a:endParaRPr b="1" sz="1000" u="sng">
                        <a:solidFill>
                          <a:schemeClr val="dk1"/>
                        </a:solidFill>
                      </a:endParaRPr>
                    </a:p>
                  </a:txBody>
                  <a:tcPr marT="24675" marB="24675" marR="49375" marL="49375">
                    <a:solidFill>
                      <a:srgbClr val="EC4D6A">
                        <a:alpha val="49803"/>
                      </a:srgbClr>
                    </a:solidFill>
                  </a:tcPr>
                </a:tc>
                <a:tc vMerge="1"/>
              </a:tr>
            </a:tbl>
          </a:graphicData>
        </a:graphic>
      </p:graphicFrame>
      <p:graphicFrame>
        <p:nvGraphicFramePr>
          <p:cNvPr id="386" name="Google Shape;386;p19"/>
          <p:cNvGraphicFramePr/>
          <p:nvPr/>
        </p:nvGraphicFramePr>
        <p:xfrm>
          <a:off x="928436" y="2934555"/>
          <a:ext cx="3000000" cy="3000000"/>
        </p:xfrm>
        <a:graphic>
          <a:graphicData uri="http://schemas.openxmlformats.org/drawingml/2006/table">
            <a:tbl>
              <a:tblPr>
                <a:noFill/>
                <a:tableStyleId>{27944B3D-3EB8-4A30-84F7-BF15E483EED1}</a:tableStyleId>
              </a:tblPr>
              <a:tblGrid>
                <a:gridCol w="853475"/>
                <a:gridCol w="1078525"/>
                <a:gridCol w="894200"/>
              </a:tblGrid>
              <a:tr h="621650">
                <a:tc gridSpan="2">
                  <a:txBody>
                    <a:bodyPr/>
                    <a:lstStyle/>
                    <a:p>
                      <a:pPr indent="0" lvl="0" marL="0" marR="0" rtl="0" algn="l">
                        <a:spcBef>
                          <a:spcPts val="0"/>
                        </a:spcBef>
                        <a:spcAft>
                          <a:spcPts val="0"/>
                        </a:spcAft>
                        <a:buNone/>
                      </a:pPr>
                      <a:r>
                        <a:rPr b="1" lang="ja-JP" sz="1000"/>
                        <a:t>3</a:t>
                      </a:r>
                      <a:endParaRPr b="1" sz="1000"/>
                    </a:p>
                  </a:txBody>
                  <a:tcPr marT="36375" marB="36375" marR="72750" marL="72750"/>
                </a:tc>
                <a:tc hMerge="1"/>
                <a:tc rowSpan="2">
                  <a:txBody>
                    <a:bodyPr/>
                    <a:lstStyle/>
                    <a:p>
                      <a:pPr indent="0" lvl="0" marL="0" marR="0" rtl="0" algn="l">
                        <a:spcBef>
                          <a:spcPts val="0"/>
                        </a:spcBef>
                        <a:spcAft>
                          <a:spcPts val="0"/>
                        </a:spcAft>
                        <a:buNone/>
                      </a:pPr>
                      <a:r>
                        <a:rPr b="1" lang="ja-JP" sz="1000"/>
                        <a:t>2</a:t>
                      </a:r>
                      <a:endParaRPr b="1" sz="1000"/>
                    </a:p>
                  </a:txBody>
                  <a:tcPr marT="36375" marB="36375" marR="72750" marL="72750"/>
                </a:tc>
              </a:tr>
              <a:tr h="2041125">
                <a:tc>
                  <a:txBody>
                    <a:bodyPr/>
                    <a:lstStyle/>
                    <a:p>
                      <a:pPr indent="0" lvl="0" marL="0" marR="0" rtl="0" algn="l">
                        <a:spcBef>
                          <a:spcPts val="0"/>
                        </a:spcBef>
                        <a:spcAft>
                          <a:spcPts val="0"/>
                        </a:spcAft>
                        <a:buNone/>
                      </a:pPr>
                      <a:r>
                        <a:rPr b="1" lang="ja-JP" sz="1000"/>
                        <a:t>4</a:t>
                      </a:r>
                      <a:endParaRPr b="1" sz="1000"/>
                    </a:p>
                  </a:txBody>
                  <a:tcPr marT="24675" marB="24675" marR="49375" marL="49375">
                    <a:solidFill>
                      <a:srgbClr val="EC4D6A"/>
                    </a:solidFill>
                  </a:tcPr>
                </a:tc>
                <a:tc>
                  <a:txBody>
                    <a:bodyPr/>
                    <a:lstStyle/>
                    <a:p>
                      <a:pPr indent="0" lvl="0" marL="0" marR="0" rtl="0" algn="l">
                        <a:spcBef>
                          <a:spcPts val="0"/>
                        </a:spcBef>
                        <a:spcAft>
                          <a:spcPts val="0"/>
                        </a:spcAft>
                        <a:buNone/>
                      </a:pPr>
                      <a:r>
                        <a:rPr b="1" lang="ja-JP" sz="1000">
                          <a:solidFill>
                            <a:schemeClr val="dk1"/>
                          </a:solidFill>
                        </a:rPr>
                        <a:t>1</a:t>
                      </a:r>
                      <a:endParaRPr/>
                    </a:p>
                    <a:p>
                      <a:pPr indent="0" lvl="0" marL="0" marR="0" rtl="0" algn="l">
                        <a:spcBef>
                          <a:spcPts val="0"/>
                        </a:spcBef>
                        <a:spcAft>
                          <a:spcPts val="0"/>
                        </a:spcAft>
                        <a:buNone/>
                      </a:pPr>
                      <a:r>
                        <a:t/>
                      </a:r>
                      <a:endParaRPr b="1" sz="1000">
                        <a:solidFill>
                          <a:schemeClr val="dk1"/>
                        </a:solidFill>
                      </a:endParaRPr>
                    </a:p>
                    <a:p>
                      <a:pPr indent="0" lvl="0" marL="0" marR="0" rtl="0" algn="ctr">
                        <a:spcBef>
                          <a:spcPts val="0"/>
                        </a:spcBef>
                        <a:spcAft>
                          <a:spcPts val="0"/>
                        </a:spcAft>
                        <a:buNone/>
                      </a:pPr>
                      <a:r>
                        <a:t/>
                      </a:r>
                      <a:endParaRPr b="1" sz="1000" u="sng">
                        <a:solidFill>
                          <a:schemeClr val="dk1"/>
                        </a:solidFill>
                      </a:endParaRPr>
                    </a:p>
                  </a:txBody>
                  <a:tcPr marT="24675" marB="24675" marR="49375" marL="49375">
                    <a:solidFill>
                      <a:schemeClr val="lt2"/>
                    </a:solidFill>
                  </a:tcPr>
                </a:tc>
                <a:tc vMerge="1"/>
              </a:tr>
            </a:tbl>
          </a:graphicData>
        </a:graphic>
      </p:graphicFrame>
      <p:sp>
        <p:nvSpPr>
          <p:cNvPr id="387" name="Google Shape;387;p19"/>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3.</a:t>
            </a:r>
            <a:r>
              <a:rPr lang="ja-JP">
                <a:latin typeface="Arial"/>
                <a:ea typeface="Arial"/>
                <a:cs typeface="Arial"/>
                <a:sym typeface="Arial"/>
              </a:rPr>
              <a:t>ビジネスモデル: </a:t>
            </a:r>
            <a:r>
              <a:rPr lang="ja-JP"/>
              <a:t>スケールまでの仮説</a:t>
            </a:r>
            <a:endParaRPr/>
          </a:p>
        </p:txBody>
      </p:sp>
      <p:sp>
        <p:nvSpPr>
          <p:cNvPr id="388" name="Google Shape;388;p19"/>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389" name="Google Shape;389;p19"/>
          <p:cNvSpPr txBox="1"/>
          <p:nvPr/>
        </p:nvSpPr>
        <p:spPr>
          <a:xfrm>
            <a:off x="531935" y="1929939"/>
            <a:ext cx="3282845" cy="369332"/>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短期(1-3年)</a:t>
            </a:r>
            <a:endParaRPr b="1" sz="1800">
              <a:solidFill>
                <a:schemeClr val="dk1"/>
              </a:solidFill>
              <a:latin typeface="Arial"/>
              <a:ea typeface="Arial"/>
              <a:cs typeface="Arial"/>
              <a:sym typeface="Arial"/>
            </a:endParaRPr>
          </a:p>
        </p:txBody>
      </p:sp>
      <p:sp>
        <p:nvSpPr>
          <p:cNvPr id="390" name="Google Shape;390;p19"/>
          <p:cNvSpPr txBox="1"/>
          <p:nvPr/>
        </p:nvSpPr>
        <p:spPr>
          <a:xfrm>
            <a:off x="4408114" y="1929939"/>
            <a:ext cx="3282845" cy="369332"/>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中期(3-5年)</a:t>
            </a:r>
            <a:endParaRPr b="1" sz="1800">
              <a:solidFill>
                <a:schemeClr val="dk1"/>
              </a:solidFill>
              <a:latin typeface="Arial"/>
              <a:ea typeface="Arial"/>
              <a:cs typeface="Arial"/>
              <a:sym typeface="Arial"/>
            </a:endParaRPr>
          </a:p>
        </p:txBody>
      </p:sp>
      <p:sp>
        <p:nvSpPr>
          <p:cNvPr id="391" name="Google Shape;391;p19"/>
          <p:cNvSpPr txBox="1"/>
          <p:nvPr/>
        </p:nvSpPr>
        <p:spPr>
          <a:xfrm>
            <a:off x="8409214" y="1921307"/>
            <a:ext cx="3282845" cy="369332"/>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長期(5-10年)</a:t>
            </a:r>
            <a:endParaRPr b="1" sz="1800">
              <a:solidFill>
                <a:schemeClr val="dk1"/>
              </a:solidFill>
              <a:latin typeface="Arial"/>
              <a:ea typeface="Arial"/>
              <a:cs typeface="Arial"/>
              <a:sym typeface="Arial"/>
            </a:endParaRPr>
          </a:p>
        </p:txBody>
      </p:sp>
      <p:sp>
        <p:nvSpPr>
          <p:cNvPr id="392" name="Google Shape;392;p19"/>
          <p:cNvSpPr txBox="1"/>
          <p:nvPr/>
        </p:nvSpPr>
        <p:spPr>
          <a:xfrm>
            <a:off x="525876" y="1292803"/>
            <a:ext cx="863857" cy="468476"/>
          </a:xfrm>
          <a:prstGeom prst="rect">
            <a:avLst/>
          </a:prstGeom>
          <a:solidFill>
            <a:srgbClr val="D8D8D8"/>
          </a:solidFill>
          <a:ln cap="flat" cmpd="sng" w="9525">
            <a:solidFill>
              <a:srgbClr val="D0CECE"/>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200">
                <a:solidFill>
                  <a:schemeClr val="dk1"/>
                </a:solidFill>
                <a:latin typeface="Arial"/>
                <a:ea typeface="Arial"/>
                <a:cs typeface="Arial"/>
                <a:sym typeface="Arial"/>
              </a:rPr>
              <a:t>スケール仮説</a:t>
            </a:r>
            <a:endParaRPr b="1" sz="1200">
              <a:solidFill>
                <a:schemeClr val="dk1"/>
              </a:solidFill>
              <a:latin typeface="Arial"/>
              <a:ea typeface="Arial"/>
              <a:cs typeface="Arial"/>
              <a:sym typeface="Arial"/>
            </a:endParaRPr>
          </a:p>
        </p:txBody>
      </p:sp>
      <p:sp>
        <p:nvSpPr>
          <p:cNvPr id="393" name="Google Shape;393;p19"/>
          <p:cNvSpPr/>
          <p:nvPr/>
        </p:nvSpPr>
        <p:spPr>
          <a:xfrm>
            <a:off x="1395197" y="1294280"/>
            <a:ext cx="4653426" cy="469090"/>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ja-JP" sz="1200">
                <a:solidFill>
                  <a:schemeClr val="dk1"/>
                </a:solidFill>
                <a:latin typeface="Arial"/>
                <a:ea typeface="Arial"/>
                <a:cs typeface="Arial"/>
                <a:sym typeface="Arial"/>
              </a:rPr>
              <a:t>初期に蓄積した多様なデータにより自動化機能が向上。中規模企業での利活用も可能な水準に到達。</a:t>
            </a:r>
            <a:endParaRPr/>
          </a:p>
        </p:txBody>
      </p:sp>
      <p:grpSp>
        <p:nvGrpSpPr>
          <p:cNvPr id="394" name="Google Shape;394;p19"/>
          <p:cNvGrpSpPr/>
          <p:nvPr/>
        </p:nvGrpSpPr>
        <p:grpSpPr>
          <a:xfrm>
            <a:off x="9823622" y="-1"/>
            <a:ext cx="2368378" cy="991237"/>
            <a:chOff x="9823622" y="-1"/>
            <a:chExt cx="2368378" cy="991237"/>
          </a:xfrm>
        </p:grpSpPr>
        <p:sp>
          <p:nvSpPr>
            <p:cNvPr id="395" name="Google Shape;395;p19"/>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396" name="Google Shape;396;p19"/>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
        <p:nvSpPr>
          <p:cNvPr id="397" name="Google Shape;397;p19"/>
          <p:cNvSpPr txBox="1"/>
          <p:nvPr/>
        </p:nvSpPr>
        <p:spPr>
          <a:xfrm>
            <a:off x="744714" y="5597345"/>
            <a:ext cx="300991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個人事業者・小規模事業者</a:t>
            </a:r>
            <a:endParaRPr b="1" sz="1600">
              <a:solidFill>
                <a:schemeClr val="dk1"/>
              </a:solidFill>
              <a:latin typeface="Arial"/>
              <a:ea typeface="Arial"/>
              <a:cs typeface="Arial"/>
              <a:sym typeface="Arial"/>
            </a:endParaRPr>
          </a:p>
          <a:p>
            <a:pPr indent="0" lvl="0" marL="0" marR="0" rtl="0" algn="ctr">
              <a:spcBef>
                <a:spcPts val="0"/>
              </a:spcBef>
              <a:spcAft>
                <a:spcPts val="0"/>
              </a:spcAft>
              <a:buNone/>
            </a:pPr>
            <a:r>
              <a:rPr b="1" lang="ja-JP" sz="1600">
                <a:solidFill>
                  <a:schemeClr val="dk1"/>
                </a:solidFill>
                <a:latin typeface="Arial"/>
                <a:ea typeface="Arial"/>
                <a:cs typeface="Arial"/>
                <a:sym typeface="Arial"/>
              </a:rPr>
              <a:t>2%(10万社)獲得</a:t>
            </a:r>
            <a:endParaRPr/>
          </a:p>
        </p:txBody>
      </p:sp>
      <p:sp>
        <p:nvSpPr>
          <p:cNvPr id="398" name="Google Shape;398;p19"/>
          <p:cNvSpPr txBox="1"/>
          <p:nvPr/>
        </p:nvSpPr>
        <p:spPr>
          <a:xfrm>
            <a:off x="4508678" y="5597345"/>
            <a:ext cx="328284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個人事業者 5%</a:t>
            </a:r>
            <a:endParaRPr/>
          </a:p>
          <a:p>
            <a:pPr indent="0" lvl="0" marL="0" marR="0" rtl="0" algn="ctr">
              <a:spcBef>
                <a:spcPts val="0"/>
              </a:spcBef>
              <a:spcAft>
                <a:spcPts val="0"/>
              </a:spcAft>
              <a:buNone/>
            </a:pPr>
            <a:r>
              <a:rPr b="1" lang="ja-JP" sz="1600">
                <a:solidFill>
                  <a:schemeClr val="dk1"/>
                </a:solidFill>
                <a:latin typeface="Arial"/>
                <a:ea typeface="Arial"/>
                <a:cs typeface="Arial"/>
                <a:sym typeface="Arial"/>
              </a:rPr>
              <a:t>中小企業 2.5% 獲得</a:t>
            </a:r>
            <a:endParaRPr b="1" sz="1600">
              <a:solidFill>
                <a:schemeClr val="dk1"/>
              </a:solidFill>
              <a:latin typeface="Arial"/>
              <a:ea typeface="Arial"/>
              <a:cs typeface="Arial"/>
              <a:sym typeface="Arial"/>
            </a:endParaRPr>
          </a:p>
        </p:txBody>
      </p:sp>
      <p:sp>
        <p:nvSpPr>
          <p:cNvPr id="399" name="Google Shape;399;p19"/>
          <p:cNvSpPr txBox="1"/>
          <p:nvPr/>
        </p:nvSpPr>
        <p:spPr>
          <a:xfrm>
            <a:off x="8382555" y="5560952"/>
            <a:ext cx="328284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既存顧客に対して</a:t>
            </a:r>
            <a:endParaRPr b="1" sz="1600">
              <a:solidFill>
                <a:schemeClr val="dk1"/>
              </a:solidFill>
              <a:latin typeface="Arial"/>
              <a:ea typeface="Arial"/>
              <a:cs typeface="Arial"/>
              <a:sym typeface="Arial"/>
            </a:endParaRPr>
          </a:p>
          <a:p>
            <a:pPr indent="0" lvl="0" marL="0" marR="0" rtl="0" algn="ctr">
              <a:spcBef>
                <a:spcPts val="0"/>
              </a:spcBef>
              <a:spcAft>
                <a:spcPts val="0"/>
              </a:spcAft>
              <a:buNone/>
            </a:pPr>
            <a:r>
              <a:rPr b="1" lang="ja-JP" sz="1600">
                <a:solidFill>
                  <a:schemeClr val="dk1"/>
                </a:solidFill>
                <a:latin typeface="Arial"/>
                <a:ea typeface="Arial"/>
                <a:cs typeface="Arial"/>
                <a:sym typeface="Arial"/>
              </a:rPr>
              <a:t>人事給与管理機能を提供</a:t>
            </a:r>
            <a:endParaRPr/>
          </a:p>
        </p:txBody>
      </p:sp>
      <p:sp>
        <p:nvSpPr>
          <p:cNvPr id="400" name="Google Shape;400;p19"/>
          <p:cNvSpPr/>
          <p:nvPr/>
        </p:nvSpPr>
        <p:spPr>
          <a:xfrm>
            <a:off x="8393217" y="2934555"/>
            <a:ext cx="1625426" cy="2595387"/>
          </a:xfrm>
          <a:prstGeom prst="roundRect">
            <a:avLst>
              <a:gd fmla="val 8106"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1" name="Google Shape;401;p19"/>
          <p:cNvSpPr/>
          <p:nvPr/>
        </p:nvSpPr>
        <p:spPr>
          <a:xfrm>
            <a:off x="10050637" y="2934556"/>
            <a:ext cx="1625426" cy="2595386"/>
          </a:xfrm>
          <a:prstGeom prst="roundRect">
            <a:avLst>
              <a:gd fmla="val 566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19"/>
          <p:cNvSpPr txBox="1"/>
          <p:nvPr/>
        </p:nvSpPr>
        <p:spPr>
          <a:xfrm>
            <a:off x="1104413" y="2706855"/>
            <a:ext cx="210589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従業員規模</a:t>
            </a:r>
            <a:endParaRPr/>
          </a:p>
        </p:txBody>
      </p:sp>
      <p:sp>
        <p:nvSpPr>
          <p:cNvPr id="403" name="Google Shape;403;p19"/>
          <p:cNvSpPr txBox="1"/>
          <p:nvPr/>
        </p:nvSpPr>
        <p:spPr>
          <a:xfrm>
            <a:off x="-8490" y="4004169"/>
            <a:ext cx="118851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50">
                <a:solidFill>
                  <a:schemeClr val="dk1"/>
                </a:solidFill>
                <a:latin typeface="Arial"/>
                <a:ea typeface="Arial"/>
                <a:cs typeface="Arial"/>
                <a:sym typeface="Arial"/>
              </a:rPr>
              <a:t>会計</a:t>
            </a:r>
            <a:endParaRPr sz="1050">
              <a:solidFill>
                <a:schemeClr val="dk1"/>
              </a:solidFill>
              <a:latin typeface="Arial"/>
              <a:ea typeface="Arial"/>
              <a:cs typeface="Arial"/>
              <a:sym typeface="Arial"/>
            </a:endParaRPr>
          </a:p>
          <a:p>
            <a:pPr indent="0" lvl="0" marL="0" marR="0" rtl="0" algn="ctr">
              <a:spcBef>
                <a:spcPts val="0"/>
              </a:spcBef>
              <a:spcAft>
                <a:spcPts val="0"/>
              </a:spcAft>
              <a:buNone/>
            </a:pPr>
            <a:r>
              <a:rPr lang="ja-JP" sz="1050">
                <a:solidFill>
                  <a:schemeClr val="dk1"/>
                </a:solidFill>
                <a:latin typeface="Arial"/>
                <a:ea typeface="Arial"/>
                <a:cs typeface="Arial"/>
                <a:sym typeface="Arial"/>
              </a:rPr>
              <a:t>専門性</a:t>
            </a:r>
            <a:endParaRPr/>
          </a:p>
        </p:txBody>
      </p:sp>
      <p:sp>
        <p:nvSpPr>
          <p:cNvPr id="404" name="Google Shape;404;p19"/>
          <p:cNvSpPr txBox="1"/>
          <p:nvPr/>
        </p:nvSpPr>
        <p:spPr>
          <a:xfrm>
            <a:off x="131671" y="2842442"/>
            <a:ext cx="109445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高</a:t>
            </a:r>
            <a:endParaRPr sz="1000">
              <a:solidFill>
                <a:schemeClr val="dk1"/>
              </a:solidFill>
              <a:latin typeface="Arial"/>
              <a:ea typeface="Arial"/>
              <a:cs typeface="Arial"/>
              <a:sym typeface="Arial"/>
            </a:endParaRPr>
          </a:p>
        </p:txBody>
      </p:sp>
      <p:sp>
        <p:nvSpPr>
          <p:cNvPr id="405" name="Google Shape;405;p19"/>
          <p:cNvSpPr txBox="1"/>
          <p:nvPr/>
        </p:nvSpPr>
        <p:spPr>
          <a:xfrm>
            <a:off x="101854" y="5270096"/>
            <a:ext cx="109445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低</a:t>
            </a:r>
            <a:endParaRPr sz="1000">
              <a:solidFill>
                <a:schemeClr val="dk1"/>
              </a:solidFill>
              <a:latin typeface="Arial"/>
              <a:ea typeface="Arial"/>
              <a:cs typeface="Arial"/>
              <a:sym typeface="Arial"/>
            </a:endParaRPr>
          </a:p>
        </p:txBody>
      </p:sp>
      <p:sp>
        <p:nvSpPr>
          <p:cNvPr id="406" name="Google Shape;406;p19"/>
          <p:cNvSpPr txBox="1"/>
          <p:nvPr/>
        </p:nvSpPr>
        <p:spPr>
          <a:xfrm>
            <a:off x="480019" y="2716536"/>
            <a:ext cx="82499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小</a:t>
            </a:r>
            <a:endParaRPr/>
          </a:p>
        </p:txBody>
      </p:sp>
      <p:sp>
        <p:nvSpPr>
          <p:cNvPr id="407" name="Google Shape;407;p19"/>
          <p:cNvSpPr txBox="1"/>
          <p:nvPr/>
        </p:nvSpPr>
        <p:spPr>
          <a:xfrm>
            <a:off x="4989687" y="2735035"/>
            <a:ext cx="210589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従業員規模</a:t>
            </a:r>
            <a:endParaRPr/>
          </a:p>
        </p:txBody>
      </p:sp>
      <p:sp>
        <p:nvSpPr>
          <p:cNvPr id="408" name="Google Shape;408;p19"/>
          <p:cNvSpPr txBox="1"/>
          <p:nvPr/>
        </p:nvSpPr>
        <p:spPr>
          <a:xfrm>
            <a:off x="7155593" y="2733859"/>
            <a:ext cx="82499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大</a:t>
            </a:r>
            <a:endParaRPr/>
          </a:p>
        </p:txBody>
      </p:sp>
      <p:sp>
        <p:nvSpPr>
          <p:cNvPr id="409" name="Google Shape;409;p19"/>
          <p:cNvSpPr txBox="1"/>
          <p:nvPr/>
        </p:nvSpPr>
        <p:spPr>
          <a:xfrm>
            <a:off x="3867690" y="4022471"/>
            <a:ext cx="118851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50">
                <a:solidFill>
                  <a:schemeClr val="dk1"/>
                </a:solidFill>
                <a:latin typeface="Arial"/>
                <a:ea typeface="Arial"/>
                <a:cs typeface="Arial"/>
                <a:sym typeface="Arial"/>
              </a:rPr>
              <a:t>会計</a:t>
            </a:r>
            <a:endParaRPr sz="1050">
              <a:solidFill>
                <a:schemeClr val="dk1"/>
              </a:solidFill>
              <a:latin typeface="Arial"/>
              <a:ea typeface="Arial"/>
              <a:cs typeface="Arial"/>
              <a:sym typeface="Arial"/>
            </a:endParaRPr>
          </a:p>
          <a:p>
            <a:pPr indent="0" lvl="0" marL="0" marR="0" rtl="0" algn="ctr">
              <a:spcBef>
                <a:spcPts val="0"/>
              </a:spcBef>
              <a:spcAft>
                <a:spcPts val="0"/>
              </a:spcAft>
              <a:buNone/>
            </a:pPr>
            <a:r>
              <a:rPr lang="ja-JP" sz="1050">
                <a:solidFill>
                  <a:schemeClr val="dk1"/>
                </a:solidFill>
                <a:latin typeface="Arial"/>
                <a:ea typeface="Arial"/>
                <a:cs typeface="Arial"/>
                <a:sym typeface="Arial"/>
              </a:rPr>
              <a:t>専門性</a:t>
            </a:r>
            <a:endParaRPr/>
          </a:p>
        </p:txBody>
      </p:sp>
      <p:sp>
        <p:nvSpPr>
          <p:cNvPr id="410" name="Google Shape;410;p19"/>
          <p:cNvSpPr txBox="1"/>
          <p:nvPr/>
        </p:nvSpPr>
        <p:spPr>
          <a:xfrm>
            <a:off x="3978034" y="5288398"/>
            <a:ext cx="109445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低</a:t>
            </a:r>
            <a:endParaRPr sz="1000">
              <a:solidFill>
                <a:schemeClr val="dk1"/>
              </a:solidFill>
              <a:latin typeface="Arial"/>
              <a:ea typeface="Arial"/>
              <a:cs typeface="Arial"/>
              <a:sym typeface="Arial"/>
            </a:endParaRPr>
          </a:p>
        </p:txBody>
      </p:sp>
      <p:sp>
        <p:nvSpPr>
          <p:cNvPr id="411" name="Google Shape;411;p19"/>
          <p:cNvSpPr txBox="1"/>
          <p:nvPr/>
        </p:nvSpPr>
        <p:spPr>
          <a:xfrm>
            <a:off x="9859957" y="2626779"/>
            <a:ext cx="210589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000">
                <a:solidFill>
                  <a:schemeClr val="dk1"/>
                </a:solidFill>
                <a:latin typeface="Arial"/>
                <a:ea typeface="Arial"/>
                <a:cs typeface="Arial"/>
                <a:sym typeface="Arial"/>
              </a:rPr>
              <a:t>財務会計</a:t>
            </a:r>
            <a:endParaRPr/>
          </a:p>
        </p:txBody>
      </p:sp>
      <p:sp>
        <p:nvSpPr>
          <p:cNvPr id="412" name="Google Shape;412;p19"/>
          <p:cNvSpPr txBox="1"/>
          <p:nvPr/>
        </p:nvSpPr>
        <p:spPr>
          <a:xfrm>
            <a:off x="8189319" y="2640069"/>
            <a:ext cx="210589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000">
                <a:solidFill>
                  <a:schemeClr val="dk1"/>
                </a:solidFill>
                <a:latin typeface="Arial"/>
                <a:ea typeface="Arial"/>
                <a:cs typeface="Arial"/>
                <a:sym typeface="Arial"/>
              </a:rPr>
              <a:t>人事・給与管理</a:t>
            </a:r>
            <a:endParaRPr/>
          </a:p>
        </p:txBody>
      </p:sp>
      <p:sp>
        <p:nvSpPr>
          <p:cNvPr id="413" name="Google Shape;413;p19"/>
          <p:cNvSpPr/>
          <p:nvPr/>
        </p:nvSpPr>
        <p:spPr>
          <a:xfrm>
            <a:off x="8420863" y="4191837"/>
            <a:ext cx="3259546" cy="1299237"/>
          </a:xfrm>
          <a:prstGeom prst="roundRect">
            <a:avLst>
              <a:gd fmla="val 8982" name="adj"/>
            </a:avLst>
          </a:prstGeom>
          <a:solidFill>
            <a:srgbClr val="F66C6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400">
                <a:solidFill>
                  <a:schemeClr val="lt1"/>
                </a:solidFill>
                <a:latin typeface="Arial"/>
                <a:ea typeface="Arial"/>
                <a:cs typeface="Arial"/>
                <a:sym typeface="Arial"/>
              </a:rPr>
              <a:t>中小企業・個人事業主向け</a:t>
            </a:r>
            <a:endParaRPr/>
          </a:p>
        </p:txBody>
      </p:sp>
      <p:sp>
        <p:nvSpPr>
          <p:cNvPr id="414" name="Google Shape;414;p19"/>
          <p:cNvSpPr txBox="1"/>
          <p:nvPr/>
        </p:nvSpPr>
        <p:spPr>
          <a:xfrm>
            <a:off x="471788" y="2343816"/>
            <a:ext cx="328284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400">
                <a:solidFill>
                  <a:schemeClr val="dk1"/>
                </a:solidFill>
                <a:latin typeface="Arial"/>
                <a:ea typeface="Arial"/>
                <a:cs typeface="Arial"/>
                <a:sym typeface="Arial"/>
              </a:rPr>
              <a:t>財務会計ソフトウェア市場</a:t>
            </a:r>
            <a:endParaRPr/>
          </a:p>
        </p:txBody>
      </p:sp>
      <p:sp>
        <p:nvSpPr>
          <p:cNvPr id="415" name="Google Shape;415;p19"/>
          <p:cNvSpPr txBox="1"/>
          <p:nvPr/>
        </p:nvSpPr>
        <p:spPr>
          <a:xfrm>
            <a:off x="4392117" y="2339181"/>
            <a:ext cx="328284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400">
                <a:solidFill>
                  <a:schemeClr val="dk1"/>
                </a:solidFill>
                <a:latin typeface="Arial"/>
                <a:ea typeface="Arial"/>
                <a:cs typeface="Arial"/>
                <a:sym typeface="Arial"/>
              </a:rPr>
              <a:t>財務会計ソフトウェア市場</a:t>
            </a:r>
            <a:endParaRPr/>
          </a:p>
        </p:txBody>
      </p:sp>
      <p:sp>
        <p:nvSpPr>
          <p:cNvPr id="416" name="Google Shape;416;p19"/>
          <p:cNvSpPr txBox="1"/>
          <p:nvPr/>
        </p:nvSpPr>
        <p:spPr>
          <a:xfrm>
            <a:off x="8372616" y="2321920"/>
            <a:ext cx="328284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400">
                <a:solidFill>
                  <a:schemeClr val="dk1"/>
                </a:solidFill>
                <a:latin typeface="Arial"/>
                <a:ea typeface="Arial"/>
                <a:cs typeface="Arial"/>
                <a:sym typeface="Arial"/>
              </a:rPr>
              <a:t>ERPソフトウェア市場</a:t>
            </a:r>
            <a:endParaRPr/>
          </a:p>
        </p:txBody>
      </p:sp>
      <p:sp>
        <p:nvSpPr>
          <p:cNvPr id="417" name="Google Shape;417;p19"/>
          <p:cNvSpPr txBox="1"/>
          <p:nvPr/>
        </p:nvSpPr>
        <p:spPr>
          <a:xfrm>
            <a:off x="10046289" y="4806681"/>
            <a:ext cx="1581659" cy="651650"/>
          </a:xfrm>
          <a:prstGeom prst="rect">
            <a:avLst/>
          </a:prstGeom>
          <a:solidFill>
            <a:schemeClr val="lt1">
              <a:alpha val="74901"/>
            </a:schemeClr>
          </a:solidFill>
          <a:ln cap="flat" cmpd="sng" w="38100">
            <a:solidFill>
              <a:srgbClr val="EC4D6A"/>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19"/>
          <p:cNvSpPr txBox="1"/>
          <p:nvPr/>
        </p:nvSpPr>
        <p:spPr>
          <a:xfrm>
            <a:off x="8436841" y="5229542"/>
            <a:ext cx="1609448" cy="228789"/>
          </a:xfrm>
          <a:prstGeom prst="rect">
            <a:avLst/>
          </a:prstGeom>
          <a:solidFill>
            <a:schemeClr val="lt1">
              <a:alpha val="74901"/>
            </a:schemeClr>
          </a:solidFill>
          <a:ln cap="flat" cmpd="sng" w="38100">
            <a:solidFill>
              <a:srgbClr val="EC4D6A"/>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19"/>
          <p:cNvSpPr txBox="1"/>
          <p:nvPr/>
        </p:nvSpPr>
        <p:spPr>
          <a:xfrm>
            <a:off x="6231721" y="1305076"/>
            <a:ext cx="863857" cy="460739"/>
          </a:xfrm>
          <a:prstGeom prst="rect">
            <a:avLst/>
          </a:prstGeom>
          <a:solidFill>
            <a:srgbClr val="D8D8D8"/>
          </a:solidFill>
          <a:ln cap="flat" cmpd="sng" w="9525">
            <a:solidFill>
              <a:srgbClr val="D0CECE"/>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200">
                <a:solidFill>
                  <a:schemeClr val="dk1"/>
                </a:solidFill>
                <a:latin typeface="Arial"/>
                <a:ea typeface="Arial"/>
                <a:cs typeface="Arial"/>
                <a:sym typeface="Arial"/>
              </a:rPr>
              <a:t>スケール</a:t>
            </a:r>
            <a:endParaRPr b="1" sz="1200">
              <a:solidFill>
                <a:schemeClr val="dk1"/>
              </a:solidFill>
              <a:latin typeface="Arial"/>
              <a:ea typeface="Arial"/>
              <a:cs typeface="Arial"/>
              <a:sym typeface="Arial"/>
            </a:endParaRPr>
          </a:p>
          <a:p>
            <a:pPr indent="0" lvl="0" marL="0" marR="0" rtl="0" algn="ctr">
              <a:spcBef>
                <a:spcPts val="0"/>
              </a:spcBef>
              <a:spcAft>
                <a:spcPts val="0"/>
              </a:spcAft>
              <a:buNone/>
            </a:pPr>
            <a:r>
              <a:rPr b="1" lang="ja-JP" sz="1200">
                <a:solidFill>
                  <a:schemeClr val="dk1"/>
                </a:solidFill>
                <a:latin typeface="Arial"/>
                <a:ea typeface="Arial"/>
                <a:cs typeface="Arial"/>
                <a:sym typeface="Arial"/>
              </a:rPr>
              <a:t>仮説</a:t>
            </a:r>
            <a:endParaRPr b="1" sz="1200">
              <a:solidFill>
                <a:schemeClr val="dk1"/>
              </a:solidFill>
              <a:latin typeface="Arial"/>
              <a:ea typeface="Arial"/>
              <a:cs typeface="Arial"/>
              <a:sym typeface="Arial"/>
            </a:endParaRPr>
          </a:p>
        </p:txBody>
      </p:sp>
      <p:sp>
        <p:nvSpPr>
          <p:cNvPr id="420" name="Google Shape;420;p19"/>
          <p:cNvSpPr/>
          <p:nvPr/>
        </p:nvSpPr>
        <p:spPr>
          <a:xfrm>
            <a:off x="7095578" y="1294280"/>
            <a:ext cx="4716845" cy="461343"/>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ja-JP" sz="1200">
                <a:solidFill>
                  <a:schemeClr val="dk1"/>
                </a:solidFill>
                <a:latin typeface="Arial"/>
                <a:ea typeface="Arial"/>
                <a:cs typeface="Arial"/>
                <a:sym typeface="Arial"/>
              </a:rPr>
              <a:t>人事給与領域は単独ソフトウェアよりも会計ソフトウェアを中心とした併用利用が浸透。</a:t>
            </a:r>
            <a:endParaRPr/>
          </a:p>
        </p:txBody>
      </p:sp>
      <p:sp>
        <p:nvSpPr>
          <p:cNvPr id="421" name="Google Shape;421;p19"/>
          <p:cNvSpPr/>
          <p:nvPr/>
        </p:nvSpPr>
        <p:spPr>
          <a:xfrm>
            <a:off x="3834658" y="1921350"/>
            <a:ext cx="577337" cy="395582"/>
          </a:xfrm>
          <a:prstGeom prst="rightArrow">
            <a:avLst>
              <a:gd fmla="val 50000" name="adj1"/>
              <a:gd fmla="val 50000" name="adj2"/>
            </a:avLst>
          </a:prstGeom>
          <a:solidFill>
            <a:srgbClr val="D0CECE"/>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2" name="Google Shape;422;p19"/>
          <p:cNvSpPr/>
          <p:nvPr/>
        </p:nvSpPr>
        <p:spPr>
          <a:xfrm>
            <a:off x="7761418" y="1912831"/>
            <a:ext cx="577337" cy="395582"/>
          </a:xfrm>
          <a:prstGeom prst="rightArrow">
            <a:avLst>
              <a:gd fmla="val 50000" name="adj1"/>
              <a:gd fmla="val 50000" name="adj2"/>
            </a:avLst>
          </a:prstGeom>
          <a:solidFill>
            <a:srgbClr val="D0CECE"/>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3" name="Google Shape;423;p19"/>
          <p:cNvSpPr txBox="1"/>
          <p:nvPr/>
        </p:nvSpPr>
        <p:spPr>
          <a:xfrm>
            <a:off x="967147" y="5269293"/>
            <a:ext cx="763877" cy="312016"/>
          </a:xfrm>
          <a:prstGeom prst="rect">
            <a:avLst/>
          </a:prstGeom>
          <a:solidFill>
            <a:schemeClr val="lt1">
              <a:alpha val="74901"/>
            </a:schemeClr>
          </a:solidFill>
          <a:ln cap="flat" cmpd="sng" w="31750">
            <a:solidFill>
              <a:srgbClr val="EC4D6A"/>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19"/>
          <p:cNvSpPr txBox="1"/>
          <p:nvPr/>
        </p:nvSpPr>
        <p:spPr>
          <a:xfrm>
            <a:off x="4468444" y="2740806"/>
            <a:ext cx="82499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小</a:t>
            </a:r>
            <a:endParaRPr/>
          </a:p>
        </p:txBody>
      </p:sp>
      <p:sp>
        <p:nvSpPr>
          <p:cNvPr id="425" name="Google Shape;425;p19"/>
          <p:cNvSpPr txBox="1"/>
          <p:nvPr/>
        </p:nvSpPr>
        <p:spPr>
          <a:xfrm>
            <a:off x="4778875" y="5076769"/>
            <a:ext cx="824995" cy="551635"/>
          </a:xfrm>
          <a:prstGeom prst="rect">
            <a:avLst/>
          </a:prstGeom>
          <a:solidFill>
            <a:schemeClr val="lt1">
              <a:alpha val="74901"/>
            </a:schemeClr>
          </a:solidFill>
          <a:ln cap="flat" cmpd="sng" w="38100">
            <a:solidFill>
              <a:srgbClr val="EC4D6A"/>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19"/>
          <p:cNvSpPr txBox="1"/>
          <p:nvPr/>
        </p:nvSpPr>
        <p:spPr>
          <a:xfrm>
            <a:off x="5596347" y="5368258"/>
            <a:ext cx="1094458" cy="241609"/>
          </a:xfrm>
          <a:prstGeom prst="rect">
            <a:avLst/>
          </a:prstGeom>
          <a:solidFill>
            <a:schemeClr val="lt1">
              <a:alpha val="74901"/>
            </a:schemeClr>
          </a:solidFill>
          <a:ln cap="flat" cmpd="sng" w="38100">
            <a:solidFill>
              <a:srgbClr val="EC4D6A"/>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19"/>
          <p:cNvSpPr txBox="1"/>
          <p:nvPr/>
        </p:nvSpPr>
        <p:spPr>
          <a:xfrm>
            <a:off x="4044651" y="2902323"/>
            <a:ext cx="109445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高</a:t>
            </a:r>
            <a:endParaRPr sz="1000">
              <a:solidFill>
                <a:schemeClr val="dk1"/>
              </a:solidFill>
              <a:latin typeface="Arial"/>
              <a:ea typeface="Arial"/>
              <a:cs typeface="Arial"/>
              <a:sym typeface="Arial"/>
            </a:endParaRPr>
          </a:p>
        </p:txBody>
      </p:sp>
      <p:sp>
        <p:nvSpPr>
          <p:cNvPr id="428" name="Google Shape;428;p19"/>
          <p:cNvSpPr txBox="1"/>
          <p:nvPr/>
        </p:nvSpPr>
        <p:spPr>
          <a:xfrm>
            <a:off x="3275000" y="2741652"/>
            <a:ext cx="82499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000">
                <a:solidFill>
                  <a:schemeClr val="dk1"/>
                </a:solidFill>
                <a:latin typeface="Arial"/>
                <a:ea typeface="Arial"/>
                <a:cs typeface="Arial"/>
                <a:sym typeface="Arial"/>
              </a:rPr>
              <a:t>大</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はじめに:本フォーマットの利用にあたって</a:t>
            </a:r>
            <a:endParaRPr/>
          </a:p>
        </p:txBody>
      </p:sp>
      <p:sp>
        <p:nvSpPr>
          <p:cNvPr id="99" name="Google Shape;99;p2"/>
          <p:cNvSpPr txBox="1"/>
          <p:nvPr>
            <p:ph idx="1" type="body"/>
          </p:nvPr>
        </p:nvSpPr>
        <p:spPr>
          <a:xfrm>
            <a:off x="515938" y="1063711"/>
            <a:ext cx="11160124" cy="5318039"/>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rgbClr val="3F3F3F"/>
              </a:buClr>
              <a:buSzPts val="2800"/>
              <a:buChar char="•"/>
            </a:pPr>
            <a:r>
              <a:rPr b="1" lang="ja-JP">
                <a:latin typeface="Arial"/>
                <a:ea typeface="Arial"/>
                <a:cs typeface="Arial"/>
                <a:sym typeface="Arial"/>
              </a:rPr>
              <a:t>要素を満たしていれば、事業形態にあわせて改変、</a:t>
            </a:r>
            <a:br>
              <a:rPr b="1" lang="ja-JP">
                <a:latin typeface="Arial"/>
                <a:ea typeface="Arial"/>
                <a:cs typeface="Arial"/>
                <a:sym typeface="Arial"/>
              </a:rPr>
            </a:br>
            <a:r>
              <a:rPr b="1" lang="ja-JP">
                <a:latin typeface="Arial"/>
                <a:ea typeface="Arial"/>
                <a:cs typeface="Arial"/>
                <a:sym typeface="Arial"/>
              </a:rPr>
              <a:t>新規にスライドを作成いただいても構いません</a:t>
            </a:r>
            <a:br>
              <a:rPr b="1" lang="ja-JP">
                <a:latin typeface="Arial"/>
                <a:ea typeface="Arial"/>
                <a:cs typeface="Arial"/>
                <a:sym typeface="Arial"/>
              </a:rPr>
            </a:br>
            <a:endParaRPr b="1">
              <a:latin typeface="Arial"/>
              <a:ea typeface="Arial"/>
              <a:cs typeface="Arial"/>
              <a:sym typeface="Arial"/>
            </a:endParaRPr>
          </a:p>
          <a:p>
            <a:pPr indent="-228600" lvl="0" marL="228600" rtl="0" algn="l">
              <a:lnSpc>
                <a:spcPct val="100000"/>
              </a:lnSpc>
              <a:spcBef>
                <a:spcPts val="1000"/>
              </a:spcBef>
              <a:spcAft>
                <a:spcPts val="0"/>
              </a:spcAft>
              <a:buClr>
                <a:srgbClr val="3F3F3F"/>
              </a:buClr>
              <a:buSzPts val="2800"/>
              <a:buChar char="•"/>
            </a:pPr>
            <a:r>
              <a:rPr b="1" lang="ja-JP">
                <a:latin typeface="Arial"/>
                <a:ea typeface="Arial"/>
                <a:cs typeface="Arial"/>
                <a:sym typeface="Arial"/>
              </a:rPr>
              <a:t>各スライド毎に記入事例を掲載しています。</a:t>
            </a:r>
            <a:br>
              <a:rPr b="1" lang="ja-JP">
                <a:latin typeface="Arial"/>
                <a:ea typeface="Arial"/>
                <a:cs typeface="Arial"/>
                <a:sym typeface="Arial"/>
              </a:rPr>
            </a:br>
            <a:r>
              <a:rPr b="1" lang="ja-JP">
                <a:latin typeface="Arial"/>
                <a:ea typeface="Arial"/>
                <a:cs typeface="Arial"/>
                <a:sym typeface="Arial"/>
              </a:rPr>
              <a:t>事例企業は会計クラウドサービスの freee社 です。</a:t>
            </a:r>
            <a:br>
              <a:rPr b="1" lang="ja-JP">
                <a:latin typeface="Arial"/>
                <a:ea typeface="Arial"/>
                <a:cs typeface="Arial"/>
                <a:sym typeface="Arial"/>
              </a:rPr>
            </a:br>
            <a:r>
              <a:rPr b="1" lang="ja-JP">
                <a:latin typeface="Arial"/>
                <a:ea typeface="Arial"/>
                <a:cs typeface="Arial"/>
                <a:sym typeface="Arial"/>
              </a:rPr>
              <a:t>freee社は「個人事業主」のセグメントにとにかくフォーカスし</a:t>
            </a:r>
            <a:br>
              <a:rPr b="1" lang="ja-JP">
                <a:latin typeface="Arial"/>
                <a:ea typeface="Arial"/>
                <a:cs typeface="Arial"/>
                <a:sym typeface="Arial"/>
              </a:rPr>
            </a:br>
            <a:r>
              <a:rPr b="1" lang="ja-JP">
                <a:latin typeface="Arial"/>
                <a:ea typeface="Arial"/>
                <a:cs typeface="Arial"/>
                <a:sym typeface="Arial"/>
              </a:rPr>
              <a:t>UXを磨いた結果、後発ながらこのセグメントでリーダーになった企業です。なお事例はfreee社設立</a:t>
            </a:r>
            <a:r>
              <a:rPr b="1" lang="ja-JP" sz="1800">
                <a:latin typeface="Arial"/>
                <a:ea typeface="Arial"/>
                <a:cs typeface="Arial"/>
                <a:sym typeface="Arial"/>
              </a:rPr>
              <a:t>（当時社名:CFO株式会社 !!!）</a:t>
            </a:r>
            <a:r>
              <a:rPr b="1" lang="ja-JP">
                <a:latin typeface="Arial"/>
                <a:ea typeface="Arial"/>
                <a:cs typeface="Arial"/>
                <a:sym typeface="Arial"/>
              </a:rPr>
              <a:t>時の</a:t>
            </a:r>
            <a:br>
              <a:rPr b="1" lang="ja-JP">
                <a:latin typeface="Arial"/>
                <a:ea typeface="Arial"/>
                <a:cs typeface="Arial"/>
                <a:sym typeface="Arial"/>
              </a:rPr>
            </a:br>
            <a:r>
              <a:rPr b="1" lang="ja-JP">
                <a:latin typeface="Arial"/>
                <a:ea typeface="Arial"/>
                <a:cs typeface="Arial"/>
                <a:sym typeface="Arial"/>
              </a:rPr>
              <a:t>2013年頃の市場環境で作成しています</a:t>
            </a:r>
            <a:endParaRPr b="1">
              <a:latin typeface="Arial"/>
              <a:ea typeface="Arial"/>
              <a:cs typeface="Arial"/>
              <a:sym typeface="Arial"/>
            </a:endParaRPr>
          </a:p>
        </p:txBody>
      </p:sp>
      <p:sp>
        <p:nvSpPr>
          <p:cNvPr id="100" name="Google Shape;100;p2"/>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0"/>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3.ビジネスモデル:収益マトリクスの仮説設計</a:t>
            </a:r>
            <a:endParaRPr/>
          </a:p>
        </p:txBody>
      </p:sp>
      <p:sp>
        <p:nvSpPr>
          <p:cNvPr id="435" name="Google Shape;435;p20"/>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graphicFrame>
        <p:nvGraphicFramePr>
          <p:cNvPr id="436" name="Google Shape;436;p20"/>
          <p:cNvGraphicFramePr/>
          <p:nvPr/>
        </p:nvGraphicFramePr>
        <p:xfrm>
          <a:off x="505054" y="1484847"/>
          <a:ext cx="3000000" cy="3000000"/>
        </p:xfrm>
        <a:graphic>
          <a:graphicData uri="http://schemas.openxmlformats.org/drawingml/2006/table">
            <a:tbl>
              <a:tblPr>
                <a:noFill/>
                <a:tableStyleId>{7C90B599-8CBE-4BC7-B602-371F80D1A21E}</a:tableStyleId>
              </a:tblPr>
              <a:tblGrid>
                <a:gridCol w="2624800"/>
                <a:gridCol w="426100"/>
                <a:gridCol w="2868525"/>
                <a:gridCol w="661250"/>
                <a:gridCol w="2633375"/>
                <a:gridCol w="493925"/>
                <a:gridCol w="1452175"/>
              </a:tblGrid>
              <a:tr h="177800">
                <a:tc>
                  <a:txBody>
                    <a:bodyPr/>
                    <a:lstStyle/>
                    <a:p>
                      <a:pPr indent="0" lvl="0" marL="0" marR="0" rtl="0" algn="l">
                        <a:spcBef>
                          <a:spcPts val="0"/>
                        </a:spcBef>
                        <a:spcAft>
                          <a:spcPts val="0"/>
                        </a:spcAft>
                        <a:buNone/>
                      </a:pPr>
                      <a:r>
                        <a:rPr lang="ja-JP" sz="1200"/>
                        <a:t>1. 選定市場</a:t>
                      </a:r>
                      <a:endParaRPr/>
                    </a:p>
                  </a:txBody>
                  <a:tcPr marT="45725" marB="45725" marR="91450" marL="9145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gridSpan="6">
                  <a:txBody>
                    <a:bodyPr/>
                    <a:lstStyle/>
                    <a:p>
                      <a:pPr indent="0" lvl="0" marL="0" marR="0" rtl="0" algn="l">
                        <a:lnSpc>
                          <a:spcPct val="100000"/>
                        </a:lnSpc>
                        <a:spcBef>
                          <a:spcPts val="0"/>
                        </a:spcBef>
                        <a:spcAft>
                          <a:spcPts val="0"/>
                        </a:spcAft>
                        <a:buClr>
                          <a:srgbClr val="BFBFBF"/>
                        </a:buClr>
                        <a:buSzPts val="1400"/>
                        <a:buFont typeface="Arial"/>
                        <a:buNone/>
                      </a:pPr>
                      <a:r>
                        <a:rPr b="0" i="0" lang="ja-JP" sz="1400" u="none" cap="none" strike="noStrike">
                          <a:solidFill>
                            <a:srgbClr val="BFBFBF"/>
                          </a:solidFill>
                          <a:latin typeface="Arial"/>
                          <a:ea typeface="Arial"/>
                          <a:cs typeface="Arial"/>
                          <a:sym typeface="Arial"/>
                        </a:rPr>
                        <a:t>(事業を展開する市場セグメンテーションを記載)</a:t>
                      </a:r>
                      <a:endParaRPr b="0" i="0" sz="1400" u="none" cap="none" strike="noStrike">
                        <a:solidFill>
                          <a:srgbClr val="BFBFBF"/>
                        </a:solidFill>
                        <a:latin typeface="Arial"/>
                        <a:ea typeface="Arial"/>
                        <a:cs typeface="Arial"/>
                        <a:sym typeface="Arial"/>
                      </a:endParaRPr>
                    </a:p>
                  </a:txBody>
                  <a:tcPr marT="45725" marB="45725" marR="91450" marL="9145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r>
              <a:tr h="152400">
                <a:tc>
                  <a:txBody>
                    <a:bodyPr/>
                    <a:lstStyle/>
                    <a:p>
                      <a:pPr indent="0" lvl="0" marL="0" marR="0" rtl="0" algn="l">
                        <a:spcBef>
                          <a:spcPts val="0"/>
                        </a:spcBef>
                        <a:spcAft>
                          <a:spcPts val="0"/>
                        </a:spcAft>
                        <a:buNone/>
                      </a:pPr>
                      <a:r>
                        <a:rPr lang="ja-JP" sz="1200"/>
                        <a:t>利用者/社 数</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spcBef>
                          <a:spcPts val="0"/>
                        </a:spcBef>
                        <a:spcAft>
                          <a:spcPts val="0"/>
                        </a:spcAft>
                        <a:buNone/>
                      </a:pPr>
                      <a:r>
                        <a:rPr lang="ja-JP" sz="1200"/>
                        <a:t>利用単価</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hMerge="1"/>
                <a:tc hMerge="1"/>
                <a:tc>
                  <a:txBody>
                    <a:bodyPr/>
                    <a:lstStyle/>
                    <a:p>
                      <a:pPr indent="0" lvl="0" marL="0" marR="0" rtl="0" algn="ctr">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ja-JP" sz="1200"/>
                        <a:t>計</a:t>
                      </a:r>
                      <a:endParaRPr/>
                    </a:p>
                  </a:txBody>
                  <a:tcPr marT="45725" marB="45725" marR="91450" marL="91450" anchor="b">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177800">
                <a:tc>
                  <a:txBody>
                    <a:bodyPr/>
                    <a:lstStyle/>
                    <a:p>
                      <a:pPr indent="0" lvl="0" marL="0" marR="0" rtl="0" algn="ctr">
                        <a:spcBef>
                          <a:spcPts val="0"/>
                        </a:spcBef>
                        <a:spcAft>
                          <a:spcPts val="0"/>
                        </a:spcAft>
                        <a:buNone/>
                      </a:pPr>
                      <a:r>
                        <a:rPr b="1" lang="ja-JP" sz="1400"/>
                        <a:t>_______名・社</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400"/>
                        <a:t>x</a:t>
                      </a:r>
                      <a:endParaRPr b="1" sz="14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spcBef>
                          <a:spcPts val="0"/>
                        </a:spcBef>
                        <a:spcAft>
                          <a:spcPts val="0"/>
                        </a:spcAft>
                        <a:buNone/>
                      </a:pPr>
                      <a:r>
                        <a:rPr b="1" lang="ja-JP" sz="1400"/>
                        <a:t>＿＿＿＿＿円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hMerge="1"/>
                <a:tc>
                  <a:txBody>
                    <a:bodyPr/>
                    <a:lstStyle/>
                    <a:p>
                      <a:pPr indent="0" lvl="0" marL="0" marR="0" rtl="0" algn="ctr">
                        <a:spcBef>
                          <a:spcPts val="0"/>
                        </a:spcBef>
                        <a:spcAft>
                          <a:spcPts val="0"/>
                        </a:spcAft>
                        <a:buNone/>
                      </a:pPr>
                      <a:r>
                        <a:rPr b="1" lang="ja-JP" sz="1400"/>
                        <a:t>=</a:t>
                      </a:r>
                      <a:endParaRPr b="1" sz="14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4">
                  <a:txBody>
                    <a:bodyPr/>
                    <a:lstStyle/>
                    <a:p>
                      <a:pPr indent="0" lvl="0" marL="0" marR="0" rtl="0" algn="r">
                        <a:spcBef>
                          <a:spcPts val="0"/>
                        </a:spcBef>
                        <a:spcAft>
                          <a:spcPts val="0"/>
                        </a:spcAft>
                        <a:buNone/>
                      </a:pPr>
                      <a:r>
                        <a:rPr b="1" lang="ja-JP" sz="1400"/>
                        <a:t>_____億円</a:t>
                      </a:r>
                      <a:endParaRPr/>
                    </a:p>
                  </a:txBody>
                  <a:tcPr marT="45725" marB="45725" marR="91450" marL="91450">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Clr>
                          <a:schemeClr val="dk1"/>
                        </a:buClr>
                        <a:buSzPts val="1100"/>
                        <a:buFont typeface="Arial"/>
                        <a:buNone/>
                      </a:pPr>
                      <a:r>
                        <a:rPr lang="ja-JP" sz="1100"/>
                        <a:t>市場シェア</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月間利用回数/利用契約数</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ja-JP" sz="1100"/>
                        <a:t>１回/契約あたりの利用単価</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r">
                        <a:spcBef>
                          <a:spcPts val="0"/>
                        </a:spcBef>
                        <a:spcAft>
                          <a:spcPts val="0"/>
                        </a:spcAft>
                        <a:buNone/>
                      </a:pPr>
                      <a:r>
                        <a:rPr lang="ja-JP" sz="1100"/>
                        <a:t>______中 ___%</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______</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ja-JP" sz="1100"/>
                        <a:t>x</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______円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l">
                        <a:lnSpc>
                          <a:spcPct val="100000"/>
                        </a:lnSpc>
                        <a:spcBef>
                          <a:spcPts val="0"/>
                        </a:spcBef>
                        <a:spcAft>
                          <a:spcPts val="0"/>
                        </a:spcAft>
                        <a:buClr>
                          <a:srgbClr val="BFBFBF"/>
                        </a:buClr>
                        <a:buSzPts val="1100"/>
                        <a:buFont typeface="Arial"/>
                        <a:buNone/>
                      </a:pPr>
                      <a:r>
                        <a:rPr b="0" i="0" lang="ja-JP" sz="1100" u="none" cap="none" strike="noStrike">
                          <a:solidFill>
                            <a:srgbClr val="BFBFBF"/>
                          </a:solidFill>
                          <a:latin typeface="Arial"/>
                          <a:ea typeface="Arial"/>
                          <a:cs typeface="Arial"/>
                          <a:sym typeface="Arial"/>
                        </a:rPr>
                        <a:t>(根拠を記載)</a:t>
                      </a:r>
                      <a:endParaRPr b="0" i="0" sz="1100" u="none" cap="none" strike="noStrike">
                        <a:solidFill>
                          <a:srgbClr val="BFBFBF"/>
                        </a:solidFill>
                        <a:latin typeface="Arial"/>
                        <a:ea typeface="Arial"/>
                        <a:cs typeface="Arial"/>
                        <a:sym typeface="Arial"/>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BFBFBF"/>
                        </a:buClr>
                        <a:buSzPts val="1100"/>
                        <a:buFont typeface="Arial"/>
                        <a:buNone/>
                      </a:pPr>
                      <a:r>
                        <a:rPr b="0" i="0" lang="ja-JP" sz="1100" u="none" cap="none" strike="noStrike">
                          <a:solidFill>
                            <a:srgbClr val="BFBFBF"/>
                          </a:solidFill>
                          <a:latin typeface="Arial"/>
                          <a:ea typeface="Arial"/>
                          <a:cs typeface="Arial"/>
                          <a:sym typeface="Arial"/>
                        </a:rPr>
                        <a:t>(根拠を記載)</a:t>
                      </a:r>
                      <a:endParaRPr b="0" i="0" sz="1100" u="none" cap="none" strike="noStrike">
                        <a:solidFill>
                          <a:srgbClr val="BFBFBF"/>
                        </a:solidFill>
                        <a:latin typeface="Arial"/>
                        <a:ea typeface="Arial"/>
                        <a:cs typeface="Arial"/>
                        <a:sym typeface="Arial"/>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BFBFBF"/>
                        </a:buClr>
                        <a:buSzPts val="1100"/>
                        <a:buFont typeface="Arial"/>
                        <a:buNone/>
                      </a:pPr>
                      <a:r>
                        <a:rPr b="0" i="0" lang="ja-JP" sz="1100" u="none" cap="none" strike="noStrike">
                          <a:solidFill>
                            <a:srgbClr val="BFBFBF"/>
                          </a:solidFill>
                          <a:latin typeface="Arial"/>
                          <a:ea typeface="Arial"/>
                          <a:cs typeface="Arial"/>
                          <a:sym typeface="Arial"/>
                        </a:rPr>
                        <a:t>(根拠を記載)</a:t>
                      </a:r>
                      <a:endParaRPr b="0" i="0" sz="1100" u="none" cap="none" strike="noStrike">
                        <a:solidFill>
                          <a:srgbClr val="BFBFBF"/>
                        </a:solidFill>
                        <a:latin typeface="Arial"/>
                        <a:ea typeface="Arial"/>
                        <a:cs typeface="Arial"/>
                        <a:sym typeface="Arial"/>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vMerge="1"/>
              </a:tr>
            </a:tbl>
          </a:graphicData>
        </a:graphic>
      </p:graphicFrame>
      <p:sp>
        <p:nvSpPr>
          <p:cNvPr id="437" name="Google Shape;437;p20"/>
          <p:cNvSpPr/>
          <p:nvPr/>
        </p:nvSpPr>
        <p:spPr>
          <a:xfrm>
            <a:off x="9307684" y="5879798"/>
            <a:ext cx="2368378" cy="592190"/>
          </a:xfrm>
          <a:prstGeom prst="rect">
            <a:avLst/>
          </a:prstGeom>
          <a:noFill/>
          <a:ln>
            <a:noFill/>
          </a:ln>
        </p:spPr>
        <p:txBody>
          <a:bodyPr anchorCtr="0" anchor="ctr" bIns="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b="1" i="0" lang="ja-JP" sz="2800" u="sng" cap="none" strike="noStrike">
                <a:solidFill>
                  <a:srgbClr val="000000"/>
                </a:solidFill>
                <a:highlight>
                  <a:srgbClr val="00FF00"/>
                </a:highlight>
                <a:latin typeface="Arial"/>
                <a:ea typeface="Arial"/>
                <a:cs typeface="Arial"/>
                <a:sym typeface="Arial"/>
              </a:rPr>
              <a:t>計:10億円</a:t>
            </a:r>
            <a:endParaRPr b="1" i="0" sz="2800" u="sng" cap="none" strike="noStrike">
              <a:solidFill>
                <a:srgbClr val="000000"/>
              </a:solidFill>
              <a:highlight>
                <a:srgbClr val="00FF00"/>
              </a:highlight>
              <a:latin typeface="Arial"/>
              <a:ea typeface="Arial"/>
              <a:cs typeface="Arial"/>
              <a:sym typeface="Arial"/>
            </a:endParaRPr>
          </a:p>
        </p:txBody>
      </p:sp>
      <p:sp>
        <p:nvSpPr>
          <p:cNvPr id="438" name="Google Shape;438;p20"/>
          <p:cNvSpPr txBox="1"/>
          <p:nvPr/>
        </p:nvSpPr>
        <p:spPr>
          <a:xfrm>
            <a:off x="505052" y="991236"/>
            <a:ext cx="90545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試算時期: </a:t>
            </a:r>
            <a:r>
              <a:rPr b="1" lang="ja-JP" sz="1800" u="sng">
                <a:solidFill>
                  <a:schemeClr val="dk1"/>
                </a:solidFill>
                <a:latin typeface="Arial"/>
                <a:ea typeface="Arial"/>
                <a:cs typeface="Arial"/>
                <a:sym typeface="Arial"/>
              </a:rPr>
              <a:t>設立</a:t>
            </a:r>
            <a:r>
              <a:rPr lang="ja-JP" sz="1800" u="sng">
                <a:solidFill>
                  <a:srgbClr val="BFBFBF"/>
                </a:solidFill>
                <a:latin typeface="Arial"/>
                <a:ea typeface="Arial"/>
                <a:cs typeface="Arial"/>
                <a:sym typeface="Arial"/>
              </a:rPr>
              <a:t>(目安:~10年。事業成長を考慮し現実的な期間を試算)</a:t>
            </a:r>
            <a:r>
              <a:rPr b="1" lang="ja-JP" sz="1800" u="sng">
                <a:solidFill>
                  <a:schemeClr val="dk1"/>
                </a:solidFill>
                <a:latin typeface="Arial"/>
                <a:ea typeface="Arial"/>
                <a:cs typeface="Arial"/>
                <a:sym typeface="Arial"/>
              </a:rPr>
              <a:t>年目</a:t>
            </a:r>
            <a:endParaRPr b="1" sz="1800" u="sng">
              <a:solidFill>
                <a:schemeClr val="dk1"/>
              </a:solidFill>
              <a:latin typeface="Arial"/>
              <a:ea typeface="Arial"/>
              <a:cs typeface="Arial"/>
              <a:sym typeface="Arial"/>
            </a:endParaRPr>
          </a:p>
        </p:txBody>
      </p:sp>
      <p:graphicFrame>
        <p:nvGraphicFramePr>
          <p:cNvPr id="439" name="Google Shape;439;p20"/>
          <p:cNvGraphicFramePr/>
          <p:nvPr/>
        </p:nvGraphicFramePr>
        <p:xfrm>
          <a:off x="515939" y="3386625"/>
          <a:ext cx="3000000" cy="3000000"/>
        </p:xfrm>
        <a:graphic>
          <a:graphicData uri="http://schemas.openxmlformats.org/drawingml/2006/table">
            <a:tbl>
              <a:tblPr>
                <a:noFill/>
                <a:tableStyleId>{7C90B599-8CBE-4BC7-B602-371F80D1A21E}</a:tableStyleId>
              </a:tblPr>
              <a:tblGrid>
                <a:gridCol w="2624800"/>
                <a:gridCol w="426100"/>
                <a:gridCol w="2868525"/>
                <a:gridCol w="661250"/>
                <a:gridCol w="2633375"/>
                <a:gridCol w="493925"/>
                <a:gridCol w="1452175"/>
              </a:tblGrid>
              <a:tr h="177800">
                <a:tc>
                  <a:txBody>
                    <a:bodyPr/>
                    <a:lstStyle/>
                    <a:p>
                      <a:pPr indent="0" lvl="0" marL="0" marR="0" rtl="0" algn="l">
                        <a:spcBef>
                          <a:spcPts val="0"/>
                        </a:spcBef>
                        <a:spcAft>
                          <a:spcPts val="0"/>
                        </a:spcAft>
                        <a:buNone/>
                      </a:pPr>
                      <a:r>
                        <a:rPr lang="ja-JP" sz="1200"/>
                        <a:t>2. 選定市場</a:t>
                      </a:r>
                      <a:endParaRPr/>
                    </a:p>
                  </a:txBody>
                  <a:tcPr marT="45725" marB="45725" marR="91450" marL="9145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gridSpan="6">
                  <a:txBody>
                    <a:bodyPr/>
                    <a:lstStyle/>
                    <a:p>
                      <a:pPr indent="0" lvl="0" marL="0" marR="0" rtl="0" algn="l">
                        <a:lnSpc>
                          <a:spcPct val="100000"/>
                        </a:lnSpc>
                        <a:spcBef>
                          <a:spcPts val="0"/>
                        </a:spcBef>
                        <a:spcAft>
                          <a:spcPts val="0"/>
                        </a:spcAft>
                        <a:buClr>
                          <a:srgbClr val="BFBFBF"/>
                        </a:buClr>
                        <a:buSzPts val="1400"/>
                        <a:buFont typeface="Arial"/>
                        <a:buNone/>
                      </a:pPr>
                      <a:r>
                        <a:rPr b="0" i="0" lang="ja-JP" sz="1400" u="none" cap="none" strike="noStrike">
                          <a:solidFill>
                            <a:srgbClr val="BFBFBF"/>
                          </a:solidFill>
                          <a:latin typeface="Arial"/>
                          <a:ea typeface="Arial"/>
                          <a:cs typeface="Arial"/>
                          <a:sym typeface="Arial"/>
                        </a:rPr>
                        <a:t>(事業を展開する市場セグメンテーションを記載)</a:t>
                      </a:r>
                      <a:endParaRPr b="0" i="0" sz="1400" u="none" cap="none" strike="noStrike">
                        <a:solidFill>
                          <a:srgbClr val="BFBFBF"/>
                        </a:solidFill>
                        <a:latin typeface="Arial"/>
                        <a:ea typeface="Arial"/>
                        <a:cs typeface="Arial"/>
                        <a:sym typeface="Arial"/>
                      </a:endParaRPr>
                    </a:p>
                  </a:txBody>
                  <a:tcPr marT="45725" marB="45725" marR="91450" marL="9145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r>
              <a:tr h="152400">
                <a:tc>
                  <a:txBody>
                    <a:bodyPr/>
                    <a:lstStyle/>
                    <a:p>
                      <a:pPr indent="0" lvl="0" marL="0" marR="0" rtl="0" algn="l">
                        <a:spcBef>
                          <a:spcPts val="0"/>
                        </a:spcBef>
                        <a:spcAft>
                          <a:spcPts val="0"/>
                        </a:spcAft>
                        <a:buNone/>
                      </a:pPr>
                      <a:r>
                        <a:rPr lang="ja-JP" sz="1200"/>
                        <a:t>利用者/社 数</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spcBef>
                          <a:spcPts val="0"/>
                        </a:spcBef>
                        <a:spcAft>
                          <a:spcPts val="0"/>
                        </a:spcAft>
                        <a:buNone/>
                      </a:pPr>
                      <a:r>
                        <a:rPr lang="ja-JP" sz="1200"/>
                        <a:t>利用単価</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hMerge="1"/>
                <a:tc hMerge="1"/>
                <a:tc>
                  <a:txBody>
                    <a:bodyPr/>
                    <a:lstStyle/>
                    <a:p>
                      <a:pPr indent="0" lvl="0" marL="0" marR="0" rtl="0" algn="ctr">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ja-JP" sz="1200"/>
                        <a:t>計</a:t>
                      </a:r>
                      <a:endParaRPr/>
                    </a:p>
                  </a:txBody>
                  <a:tcPr marT="45725" marB="45725" marR="91450" marL="91450" anchor="b">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177800">
                <a:tc>
                  <a:txBody>
                    <a:bodyPr/>
                    <a:lstStyle/>
                    <a:p>
                      <a:pPr indent="0" lvl="0" marL="0" marR="0" rtl="0" algn="ctr">
                        <a:spcBef>
                          <a:spcPts val="0"/>
                        </a:spcBef>
                        <a:spcAft>
                          <a:spcPts val="0"/>
                        </a:spcAft>
                        <a:buNone/>
                      </a:pPr>
                      <a:r>
                        <a:rPr b="1" lang="ja-JP" sz="1400"/>
                        <a:t>_______名・社</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400"/>
                        <a:t>x</a:t>
                      </a:r>
                      <a:endParaRPr b="1" sz="14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spcBef>
                          <a:spcPts val="0"/>
                        </a:spcBef>
                        <a:spcAft>
                          <a:spcPts val="0"/>
                        </a:spcAft>
                        <a:buNone/>
                      </a:pPr>
                      <a:r>
                        <a:rPr b="1" lang="ja-JP" sz="1400"/>
                        <a:t>＿＿＿＿＿円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hMerge="1"/>
                <a:tc>
                  <a:txBody>
                    <a:bodyPr/>
                    <a:lstStyle/>
                    <a:p>
                      <a:pPr indent="0" lvl="0" marL="0" marR="0" rtl="0" algn="ctr">
                        <a:spcBef>
                          <a:spcPts val="0"/>
                        </a:spcBef>
                        <a:spcAft>
                          <a:spcPts val="0"/>
                        </a:spcAft>
                        <a:buNone/>
                      </a:pPr>
                      <a:r>
                        <a:rPr b="1" lang="ja-JP" sz="1400"/>
                        <a:t>=</a:t>
                      </a:r>
                      <a:endParaRPr b="1" sz="14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4">
                  <a:txBody>
                    <a:bodyPr/>
                    <a:lstStyle/>
                    <a:p>
                      <a:pPr indent="0" lvl="0" marL="0" marR="0" rtl="0" algn="r">
                        <a:spcBef>
                          <a:spcPts val="0"/>
                        </a:spcBef>
                        <a:spcAft>
                          <a:spcPts val="0"/>
                        </a:spcAft>
                        <a:buNone/>
                      </a:pPr>
                      <a:r>
                        <a:rPr b="1" lang="ja-JP" sz="1400"/>
                        <a:t>_____億円</a:t>
                      </a:r>
                      <a:endParaRPr/>
                    </a:p>
                  </a:txBody>
                  <a:tcPr marT="45725" marB="45725" marR="91450" marL="91450">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Clr>
                          <a:schemeClr val="dk1"/>
                        </a:buClr>
                        <a:buSzPts val="1100"/>
                        <a:buFont typeface="Arial"/>
                        <a:buNone/>
                      </a:pPr>
                      <a:r>
                        <a:rPr lang="ja-JP" sz="1100"/>
                        <a:t>市場シェア</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月間利用回数/利用契約数</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ja-JP" sz="1100"/>
                        <a:t>１回/契約あたりの利用単価</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r">
                        <a:spcBef>
                          <a:spcPts val="0"/>
                        </a:spcBef>
                        <a:spcAft>
                          <a:spcPts val="0"/>
                        </a:spcAft>
                        <a:buNone/>
                      </a:pPr>
                      <a:r>
                        <a:rPr lang="ja-JP" sz="1100"/>
                        <a:t>______中 ___%</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______</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ja-JP" sz="1100"/>
                        <a:t>x</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______円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l">
                        <a:lnSpc>
                          <a:spcPct val="100000"/>
                        </a:lnSpc>
                        <a:spcBef>
                          <a:spcPts val="0"/>
                        </a:spcBef>
                        <a:spcAft>
                          <a:spcPts val="0"/>
                        </a:spcAft>
                        <a:buClr>
                          <a:srgbClr val="BFBFBF"/>
                        </a:buClr>
                        <a:buSzPts val="1100"/>
                        <a:buFont typeface="Arial"/>
                        <a:buNone/>
                      </a:pPr>
                      <a:r>
                        <a:rPr b="0" i="0" lang="ja-JP" sz="1100" u="none" cap="none" strike="noStrike">
                          <a:solidFill>
                            <a:srgbClr val="BFBFBF"/>
                          </a:solidFill>
                          <a:latin typeface="Arial"/>
                          <a:ea typeface="Arial"/>
                          <a:cs typeface="Arial"/>
                          <a:sym typeface="Arial"/>
                        </a:rPr>
                        <a:t>(根拠を記載)</a:t>
                      </a:r>
                      <a:endParaRPr b="0" i="0" sz="1100" u="none" cap="none" strike="noStrike">
                        <a:solidFill>
                          <a:srgbClr val="BFBFBF"/>
                        </a:solidFill>
                        <a:latin typeface="Arial"/>
                        <a:ea typeface="Arial"/>
                        <a:cs typeface="Arial"/>
                        <a:sym typeface="Arial"/>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BFBFBF"/>
                        </a:buClr>
                        <a:buSzPts val="1100"/>
                        <a:buFont typeface="Arial"/>
                        <a:buNone/>
                      </a:pPr>
                      <a:r>
                        <a:rPr b="0" i="0" lang="ja-JP" sz="1100" u="none" cap="none" strike="noStrike">
                          <a:solidFill>
                            <a:srgbClr val="BFBFBF"/>
                          </a:solidFill>
                          <a:latin typeface="Arial"/>
                          <a:ea typeface="Arial"/>
                          <a:cs typeface="Arial"/>
                          <a:sym typeface="Arial"/>
                        </a:rPr>
                        <a:t>(根拠を記載)</a:t>
                      </a:r>
                      <a:endParaRPr b="0" i="0" sz="1100" u="none" cap="none" strike="noStrike">
                        <a:solidFill>
                          <a:srgbClr val="BFBFBF"/>
                        </a:solidFill>
                        <a:latin typeface="Arial"/>
                        <a:ea typeface="Arial"/>
                        <a:cs typeface="Arial"/>
                        <a:sym typeface="Arial"/>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BFBFBF"/>
                        </a:buClr>
                        <a:buSzPts val="1100"/>
                        <a:buFont typeface="Arial"/>
                        <a:buNone/>
                      </a:pPr>
                      <a:r>
                        <a:rPr b="0" i="0" lang="ja-JP" sz="1100" u="none" cap="none" strike="noStrike">
                          <a:solidFill>
                            <a:srgbClr val="BFBFBF"/>
                          </a:solidFill>
                          <a:latin typeface="Arial"/>
                          <a:ea typeface="Arial"/>
                          <a:cs typeface="Arial"/>
                          <a:sym typeface="Arial"/>
                        </a:rPr>
                        <a:t>(根拠を記載)</a:t>
                      </a:r>
                      <a:endParaRPr b="0" i="0" sz="1100" u="none" cap="none" strike="noStrike">
                        <a:solidFill>
                          <a:srgbClr val="BFBFBF"/>
                        </a:solidFill>
                        <a:latin typeface="Arial"/>
                        <a:ea typeface="Arial"/>
                        <a:cs typeface="Arial"/>
                        <a:sym typeface="Arial"/>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vMerge="1"/>
              </a:tr>
            </a:tbl>
          </a:graphicData>
        </a:graphic>
      </p:graphicFrame>
      <p:sp>
        <p:nvSpPr>
          <p:cNvPr id="440" name="Google Shape;440;p20"/>
          <p:cNvSpPr txBox="1"/>
          <p:nvPr/>
        </p:nvSpPr>
        <p:spPr>
          <a:xfrm>
            <a:off x="7514370" y="5979867"/>
            <a:ext cx="2368378" cy="415498"/>
          </a:xfrm>
          <a:prstGeom prst="rect">
            <a:avLst/>
          </a:prstGeom>
          <a:noFill/>
          <a:ln>
            <a:noFill/>
          </a:ln>
        </p:spPr>
        <p:txBody>
          <a:bodyPr anchorCtr="0" anchor="ctr" bIns="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1" i="0" lang="ja-JP" sz="2400" u="none" cap="none" strike="noStrike">
                <a:solidFill>
                  <a:srgbClr val="000000"/>
                </a:solidFill>
                <a:latin typeface="Arial"/>
                <a:ea typeface="Arial"/>
                <a:cs typeface="Arial"/>
                <a:sym typeface="Arial"/>
              </a:rPr>
              <a:t>単月売上</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1"/>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3.ビジネスモデル:収益マトリクスの仮説設計</a:t>
            </a:r>
            <a:endParaRPr/>
          </a:p>
        </p:txBody>
      </p:sp>
      <p:sp>
        <p:nvSpPr>
          <p:cNvPr id="447" name="Google Shape;447;p21"/>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graphicFrame>
        <p:nvGraphicFramePr>
          <p:cNvPr id="448" name="Google Shape;448;p21"/>
          <p:cNvGraphicFramePr/>
          <p:nvPr/>
        </p:nvGraphicFramePr>
        <p:xfrm>
          <a:off x="505054" y="1484847"/>
          <a:ext cx="3000000" cy="3000000"/>
        </p:xfrm>
        <a:graphic>
          <a:graphicData uri="http://schemas.openxmlformats.org/drawingml/2006/table">
            <a:tbl>
              <a:tblPr>
                <a:noFill/>
                <a:tableStyleId>{7C90B599-8CBE-4BC7-B602-371F80D1A21E}</a:tableStyleId>
              </a:tblPr>
              <a:tblGrid>
                <a:gridCol w="2624800"/>
                <a:gridCol w="426100"/>
                <a:gridCol w="2868525"/>
                <a:gridCol w="661250"/>
                <a:gridCol w="2633375"/>
                <a:gridCol w="493925"/>
                <a:gridCol w="1452175"/>
              </a:tblGrid>
              <a:tr h="177800">
                <a:tc>
                  <a:txBody>
                    <a:bodyPr/>
                    <a:lstStyle/>
                    <a:p>
                      <a:pPr indent="0" lvl="0" marL="0" marR="0" rtl="0" algn="l">
                        <a:spcBef>
                          <a:spcPts val="0"/>
                        </a:spcBef>
                        <a:spcAft>
                          <a:spcPts val="0"/>
                        </a:spcAft>
                        <a:buNone/>
                      </a:pPr>
                      <a:r>
                        <a:rPr lang="ja-JP" sz="1200"/>
                        <a:t>1.選定市場</a:t>
                      </a:r>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gridSpan="6">
                  <a:txBody>
                    <a:bodyPr/>
                    <a:lstStyle/>
                    <a:p>
                      <a:pPr indent="0" lvl="0" marL="0" marR="0" rtl="0" algn="l">
                        <a:spcBef>
                          <a:spcPts val="0"/>
                        </a:spcBef>
                        <a:spcAft>
                          <a:spcPts val="0"/>
                        </a:spcAft>
                        <a:buNone/>
                      </a:pPr>
                      <a:r>
                        <a:rPr b="1" lang="ja-JP" sz="1400"/>
                        <a:t>小規模・個人事業主を中心とした財務会計ソフトウェア市場</a:t>
                      </a:r>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r>
              <a:tr h="152400">
                <a:tc>
                  <a:txBody>
                    <a:bodyPr/>
                    <a:lstStyle/>
                    <a:p>
                      <a:pPr indent="0" lvl="0" marL="0" marR="0" rtl="0" algn="l">
                        <a:spcBef>
                          <a:spcPts val="0"/>
                        </a:spcBef>
                        <a:spcAft>
                          <a:spcPts val="0"/>
                        </a:spcAft>
                        <a:buNone/>
                      </a:pPr>
                      <a:r>
                        <a:rPr lang="ja-JP" sz="1200"/>
                        <a:t>利用者/社 数</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spcBef>
                          <a:spcPts val="0"/>
                        </a:spcBef>
                        <a:spcAft>
                          <a:spcPts val="0"/>
                        </a:spcAft>
                        <a:buNone/>
                      </a:pPr>
                      <a:r>
                        <a:rPr lang="ja-JP" sz="1200"/>
                        <a:t>利用単価</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hMerge="1"/>
                <a:tc hMerge="1"/>
                <a:tc>
                  <a:txBody>
                    <a:bodyPr/>
                    <a:lstStyle/>
                    <a:p>
                      <a:pPr indent="0" lvl="0" marL="0" marR="0" rtl="0" algn="ctr">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200"/>
                        <a:t>計</a:t>
                      </a:r>
                      <a:endParaRPr/>
                    </a:p>
                  </a:txBody>
                  <a:tcPr marT="45725" marB="45725" marR="91450" marL="91450" anchor="b">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203200">
                <a:tc>
                  <a:txBody>
                    <a:bodyPr/>
                    <a:lstStyle/>
                    <a:p>
                      <a:pPr indent="0" lvl="0" marL="0" marR="0" rtl="0" algn="ctr">
                        <a:spcBef>
                          <a:spcPts val="0"/>
                        </a:spcBef>
                        <a:spcAft>
                          <a:spcPts val="0"/>
                        </a:spcAft>
                        <a:buNone/>
                      </a:pPr>
                      <a:r>
                        <a:rPr b="1" lang="ja-JP" sz="1600"/>
                        <a:t>300,000社</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600"/>
                        <a:t>x</a:t>
                      </a:r>
                      <a:endParaRPr b="1" sz="16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spcBef>
                          <a:spcPts val="0"/>
                        </a:spcBef>
                        <a:spcAft>
                          <a:spcPts val="0"/>
                        </a:spcAft>
                        <a:buNone/>
                      </a:pPr>
                      <a:r>
                        <a:rPr b="1" lang="ja-JP" sz="1600"/>
                        <a:t>2,000円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hMerge="1"/>
                <a:tc>
                  <a:txBody>
                    <a:bodyPr/>
                    <a:lstStyle/>
                    <a:p>
                      <a:pPr indent="0" lvl="0" marL="0" marR="0" rtl="0" algn="ctr">
                        <a:spcBef>
                          <a:spcPts val="0"/>
                        </a:spcBef>
                        <a:spcAft>
                          <a:spcPts val="0"/>
                        </a:spcAft>
                        <a:buNone/>
                      </a:pPr>
                      <a:r>
                        <a:rPr b="1" lang="ja-JP" sz="1600"/>
                        <a:t>=</a:t>
                      </a:r>
                      <a:endParaRPr b="1" sz="16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4">
                  <a:txBody>
                    <a:bodyPr/>
                    <a:lstStyle/>
                    <a:p>
                      <a:pPr indent="0" lvl="0" marL="0" marR="0" rtl="0" algn="r">
                        <a:spcBef>
                          <a:spcPts val="0"/>
                        </a:spcBef>
                        <a:spcAft>
                          <a:spcPts val="0"/>
                        </a:spcAft>
                        <a:buNone/>
                      </a:pPr>
                      <a:r>
                        <a:rPr b="1" lang="ja-JP" sz="1600"/>
                        <a:t>6億円</a:t>
                      </a:r>
                      <a:endParaRPr/>
                    </a:p>
                  </a:txBody>
                  <a:tcPr marT="45725" marB="45725" marR="91450" marL="91450">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Clr>
                          <a:schemeClr val="dk1"/>
                        </a:buClr>
                        <a:buSzPts val="1100"/>
                        <a:buFont typeface="Arial"/>
                        <a:buNone/>
                      </a:pPr>
                      <a:r>
                        <a:rPr lang="ja-JP" sz="1100"/>
                        <a:t>市場シェア</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月間利用回数/利用契約数</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ja-JP" sz="1100"/>
                        <a:t>１回/契約あたりの利用単価</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r">
                        <a:spcBef>
                          <a:spcPts val="0"/>
                        </a:spcBef>
                        <a:spcAft>
                          <a:spcPts val="0"/>
                        </a:spcAft>
                        <a:buNone/>
                      </a:pPr>
                      <a:r>
                        <a:rPr lang="ja-JP" sz="1100"/>
                        <a:t>600万社中  5%</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1契約</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ja-JP" sz="1100"/>
                        <a:t>x</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2,000円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l">
                        <a:spcBef>
                          <a:spcPts val="0"/>
                        </a:spcBef>
                        <a:spcAft>
                          <a:spcPts val="0"/>
                        </a:spcAft>
                        <a:buNone/>
                      </a:pPr>
                      <a:r>
                        <a:rPr lang="ja-JP" sz="1100"/>
                        <a:t>財務会計ソフトウェア導入</a:t>
                      </a:r>
                      <a:endParaRPr sz="1100"/>
                    </a:p>
                    <a:p>
                      <a:pPr indent="0" lvl="0" marL="0" marR="0" rtl="0" algn="l">
                        <a:spcBef>
                          <a:spcPts val="0"/>
                        </a:spcBef>
                        <a:spcAft>
                          <a:spcPts val="0"/>
                        </a:spcAft>
                        <a:buNone/>
                      </a:pPr>
                      <a:r>
                        <a:rPr lang="ja-JP" sz="1100"/>
                        <a:t>300万社のうち10％のシェアの獲得</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1社あたり1契約を想定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SaaSのため定額課金。年額にして現状のパッケージソフトウェアの価格と同水準/以下での提供を想定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vMerge="1"/>
              </a:tr>
            </a:tbl>
          </a:graphicData>
        </a:graphic>
      </p:graphicFrame>
      <p:sp>
        <p:nvSpPr>
          <p:cNvPr id="449" name="Google Shape;449;p21"/>
          <p:cNvSpPr/>
          <p:nvPr/>
        </p:nvSpPr>
        <p:spPr>
          <a:xfrm>
            <a:off x="9023784" y="5968948"/>
            <a:ext cx="2641392" cy="592190"/>
          </a:xfrm>
          <a:prstGeom prst="rect">
            <a:avLst/>
          </a:prstGeom>
          <a:noFill/>
          <a:ln>
            <a:noFill/>
          </a:ln>
        </p:spPr>
        <p:txBody>
          <a:bodyPr anchorCtr="0" anchor="ctr" bIns="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Meiryo"/>
              <a:buNone/>
            </a:pPr>
            <a:r>
              <a:rPr b="0" i="0" lang="ja-JP" sz="2000" u="sng" cap="none" strike="noStrike">
                <a:solidFill>
                  <a:srgbClr val="000000"/>
                </a:solidFill>
                <a:latin typeface="Meiryo"/>
                <a:ea typeface="Meiryo"/>
                <a:cs typeface="Meiryo"/>
                <a:sym typeface="Meiryo"/>
              </a:rPr>
              <a:t>次頁に続く→</a:t>
            </a:r>
            <a:endParaRPr b="0" i="0" sz="2000" u="sng" cap="none" strike="noStrike">
              <a:solidFill>
                <a:srgbClr val="000000"/>
              </a:solidFill>
              <a:latin typeface="Meiryo"/>
              <a:ea typeface="Meiryo"/>
              <a:cs typeface="Meiryo"/>
              <a:sym typeface="Meiryo"/>
            </a:endParaRPr>
          </a:p>
        </p:txBody>
      </p:sp>
      <p:grpSp>
        <p:nvGrpSpPr>
          <p:cNvPr id="450" name="Google Shape;450;p21"/>
          <p:cNvGrpSpPr/>
          <p:nvPr/>
        </p:nvGrpSpPr>
        <p:grpSpPr>
          <a:xfrm>
            <a:off x="9823622" y="-1"/>
            <a:ext cx="2368378" cy="991237"/>
            <a:chOff x="9823622" y="-1"/>
            <a:chExt cx="2368378" cy="991237"/>
          </a:xfrm>
        </p:grpSpPr>
        <p:sp>
          <p:nvSpPr>
            <p:cNvPr id="451" name="Google Shape;451;p21"/>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452" name="Google Shape;452;p21"/>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
        <p:nvSpPr>
          <p:cNvPr id="453" name="Google Shape;453;p21"/>
          <p:cNvSpPr txBox="1"/>
          <p:nvPr/>
        </p:nvSpPr>
        <p:spPr>
          <a:xfrm>
            <a:off x="505053" y="991236"/>
            <a:ext cx="34573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試算時期: </a:t>
            </a:r>
            <a:r>
              <a:rPr b="1" lang="ja-JP" sz="1800" u="sng">
                <a:solidFill>
                  <a:schemeClr val="dk1"/>
                </a:solidFill>
                <a:latin typeface="Arial"/>
                <a:ea typeface="Arial"/>
                <a:cs typeface="Arial"/>
                <a:sym typeface="Arial"/>
              </a:rPr>
              <a:t>設立8年目</a:t>
            </a:r>
            <a:endParaRPr b="1" sz="1800" u="sng">
              <a:solidFill>
                <a:schemeClr val="dk1"/>
              </a:solidFill>
              <a:latin typeface="Arial"/>
              <a:ea typeface="Arial"/>
              <a:cs typeface="Arial"/>
              <a:sym typeface="Arial"/>
            </a:endParaRPr>
          </a:p>
        </p:txBody>
      </p:sp>
      <p:graphicFrame>
        <p:nvGraphicFramePr>
          <p:cNvPr id="454" name="Google Shape;454;p21"/>
          <p:cNvGraphicFramePr/>
          <p:nvPr/>
        </p:nvGraphicFramePr>
        <p:xfrm>
          <a:off x="515937" y="3779115"/>
          <a:ext cx="3000000" cy="3000000"/>
        </p:xfrm>
        <a:graphic>
          <a:graphicData uri="http://schemas.openxmlformats.org/drawingml/2006/table">
            <a:tbl>
              <a:tblPr>
                <a:noFill/>
                <a:tableStyleId>{7C90B599-8CBE-4BC7-B602-371F80D1A21E}</a:tableStyleId>
              </a:tblPr>
              <a:tblGrid>
                <a:gridCol w="2624800"/>
                <a:gridCol w="426100"/>
                <a:gridCol w="2868525"/>
                <a:gridCol w="661250"/>
                <a:gridCol w="2633375"/>
                <a:gridCol w="493925"/>
                <a:gridCol w="1452175"/>
              </a:tblGrid>
              <a:tr h="177800">
                <a:tc>
                  <a:txBody>
                    <a:bodyPr/>
                    <a:lstStyle/>
                    <a:p>
                      <a:pPr indent="0" lvl="0" marL="0" marR="0" rtl="0" algn="l">
                        <a:spcBef>
                          <a:spcPts val="0"/>
                        </a:spcBef>
                        <a:spcAft>
                          <a:spcPts val="0"/>
                        </a:spcAft>
                        <a:buNone/>
                      </a:pPr>
                      <a:r>
                        <a:rPr lang="ja-JP" sz="1200"/>
                        <a:t>2.選定市場</a:t>
                      </a:r>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gridSpan="6">
                  <a:txBody>
                    <a:bodyPr/>
                    <a:lstStyle/>
                    <a:p>
                      <a:pPr indent="0" lvl="0" marL="0" marR="0" rtl="0" algn="l">
                        <a:spcBef>
                          <a:spcPts val="0"/>
                        </a:spcBef>
                        <a:spcAft>
                          <a:spcPts val="0"/>
                        </a:spcAft>
                        <a:buNone/>
                      </a:pPr>
                      <a:r>
                        <a:rPr b="1" lang="ja-JP" sz="1400"/>
                        <a:t>小規模・個人事業主を中心とした人事労務ソフトウェア市場</a:t>
                      </a:r>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r>
              <a:tr h="152400">
                <a:tc>
                  <a:txBody>
                    <a:bodyPr/>
                    <a:lstStyle/>
                    <a:p>
                      <a:pPr indent="0" lvl="0" marL="0" marR="0" rtl="0" algn="l">
                        <a:spcBef>
                          <a:spcPts val="0"/>
                        </a:spcBef>
                        <a:spcAft>
                          <a:spcPts val="0"/>
                        </a:spcAft>
                        <a:buNone/>
                      </a:pPr>
                      <a:r>
                        <a:rPr lang="ja-JP" sz="1200"/>
                        <a:t>利用者/社 数</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spcBef>
                          <a:spcPts val="0"/>
                        </a:spcBef>
                        <a:spcAft>
                          <a:spcPts val="0"/>
                        </a:spcAft>
                        <a:buNone/>
                      </a:pPr>
                      <a:r>
                        <a:rPr lang="ja-JP" sz="1200"/>
                        <a:t>利用単価</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hMerge="1"/>
                <a:tc hMerge="1"/>
                <a:tc>
                  <a:txBody>
                    <a:bodyPr/>
                    <a:lstStyle/>
                    <a:p>
                      <a:pPr indent="0" lvl="0" marL="0" marR="0" rtl="0" algn="ctr">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200"/>
                        <a:t>計</a:t>
                      </a:r>
                      <a:endParaRPr/>
                    </a:p>
                  </a:txBody>
                  <a:tcPr marT="45725" marB="45725" marR="91450" marL="91450" anchor="b">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203200">
                <a:tc>
                  <a:txBody>
                    <a:bodyPr/>
                    <a:lstStyle/>
                    <a:p>
                      <a:pPr indent="0" lvl="0" marL="0" marR="0" rtl="0" algn="ctr">
                        <a:spcBef>
                          <a:spcPts val="0"/>
                        </a:spcBef>
                        <a:spcAft>
                          <a:spcPts val="0"/>
                        </a:spcAft>
                        <a:buNone/>
                      </a:pPr>
                      <a:r>
                        <a:rPr b="1" lang="ja-JP" sz="1600"/>
                        <a:t>30,000社</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600"/>
                        <a:t>x</a:t>
                      </a:r>
                      <a:endParaRPr b="1" sz="16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spcBef>
                          <a:spcPts val="0"/>
                        </a:spcBef>
                        <a:spcAft>
                          <a:spcPts val="0"/>
                        </a:spcAft>
                        <a:buNone/>
                      </a:pPr>
                      <a:r>
                        <a:rPr b="1" lang="ja-JP" sz="1600"/>
                        <a:t>5,000円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hMerge="1"/>
                <a:tc>
                  <a:txBody>
                    <a:bodyPr/>
                    <a:lstStyle/>
                    <a:p>
                      <a:pPr indent="0" lvl="0" marL="0" marR="0" rtl="0" algn="ctr">
                        <a:spcBef>
                          <a:spcPts val="0"/>
                        </a:spcBef>
                        <a:spcAft>
                          <a:spcPts val="0"/>
                        </a:spcAft>
                        <a:buNone/>
                      </a:pPr>
                      <a:r>
                        <a:rPr b="1" lang="ja-JP" sz="1600"/>
                        <a:t>=</a:t>
                      </a:r>
                      <a:endParaRPr b="1" sz="16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4">
                  <a:txBody>
                    <a:bodyPr/>
                    <a:lstStyle/>
                    <a:p>
                      <a:pPr indent="0" lvl="0" marL="0" marR="0" rtl="0" algn="r">
                        <a:spcBef>
                          <a:spcPts val="0"/>
                        </a:spcBef>
                        <a:spcAft>
                          <a:spcPts val="0"/>
                        </a:spcAft>
                        <a:buNone/>
                      </a:pPr>
                      <a:r>
                        <a:rPr b="1" lang="ja-JP" sz="1600"/>
                        <a:t>1.5億円</a:t>
                      </a:r>
                      <a:endParaRPr/>
                    </a:p>
                  </a:txBody>
                  <a:tcPr marT="45725" marB="45725" marR="91450" marL="91450">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Clr>
                          <a:schemeClr val="dk1"/>
                        </a:buClr>
                        <a:buSzPts val="1100"/>
                        <a:buFont typeface="Arial"/>
                        <a:buNone/>
                      </a:pPr>
                      <a:r>
                        <a:rPr lang="ja-JP" sz="1100"/>
                        <a:t>市場シェア</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月間利用回数/利用契約数</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ja-JP" sz="1100"/>
                        <a:t>１回/契約あたりの利用単価</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r">
                        <a:spcBef>
                          <a:spcPts val="0"/>
                        </a:spcBef>
                        <a:spcAft>
                          <a:spcPts val="0"/>
                        </a:spcAft>
                        <a:buNone/>
                      </a:pPr>
                      <a:r>
                        <a:rPr lang="ja-JP" sz="1100"/>
                        <a:t>600万社中 0,5%</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10回</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ja-JP" sz="1100"/>
                        <a:t>x</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 500円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l">
                        <a:spcBef>
                          <a:spcPts val="0"/>
                        </a:spcBef>
                        <a:spcAft>
                          <a:spcPts val="0"/>
                        </a:spcAft>
                        <a:buNone/>
                      </a:pPr>
                      <a:r>
                        <a:rPr lang="ja-JP" sz="1100"/>
                        <a:t>会計利用のうち10%が利用と想定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社員1人あたりの契約。10名を想定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SaaSのため定額課金。年額にして現状のパッケージソフトウェアの価格と同水準/以下での提供を想定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vMerge="1"/>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2"/>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3.ビジネスモデル:収益マトリクスの仮説設計</a:t>
            </a:r>
            <a:endParaRPr/>
          </a:p>
        </p:txBody>
      </p:sp>
      <p:sp>
        <p:nvSpPr>
          <p:cNvPr id="461" name="Google Shape;461;p22"/>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graphicFrame>
        <p:nvGraphicFramePr>
          <p:cNvPr id="462" name="Google Shape;462;p22"/>
          <p:cNvGraphicFramePr/>
          <p:nvPr/>
        </p:nvGraphicFramePr>
        <p:xfrm>
          <a:off x="505054" y="1484847"/>
          <a:ext cx="3000000" cy="3000000"/>
        </p:xfrm>
        <a:graphic>
          <a:graphicData uri="http://schemas.openxmlformats.org/drawingml/2006/table">
            <a:tbl>
              <a:tblPr>
                <a:noFill/>
                <a:tableStyleId>{7C90B599-8CBE-4BC7-B602-371F80D1A21E}</a:tableStyleId>
              </a:tblPr>
              <a:tblGrid>
                <a:gridCol w="2624800"/>
                <a:gridCol w="426100"/>
                <a:gridCol w="2868525"/>
                <a:gridCol w="661250"/>
                <a:gridCol w="2633375"/>
                <a:gridCol w="493925"/>
                <a:gridCol w="1452175"/>
              </a:tblGrid>
              <a:tr h="177800">
                <a:tc>
                  <a:txBody>
                    <a:bodyPr/>
                    <a:lstStyle/>
                    <a:p>
                      <a:pPr indent="0" lvl="0" marL="0" marR="0" rtl="0" algn="l">
                        <a:spcBef>
                          <a:spcPts val="0"/>
                        </a:spcBef>
                        <a:spcAft>
                          <a:spcPts val="0"/>
                        </a:spcAft>
                        <a:buNone/>
                      </a:pPr>
                      <a:r>
                        <a:rPr lang="ja-JP" sz="1200"/>
                        <a:t>3. 選定市場</a:t>
                      </a:r>
                      <a:endParaRPr/>
                    </a:p>
                  </a:txBody>
                  <a:tcPr marT="45725" marB="45725" marR="91450" marL="9145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gridSpan="6">
                  <a:txBody>
                    <a:bodyPr/>
                    <a:lstStyle/>
                    <a:p>
                      <a:pPr indent="0" lvl="0" marL="0" marR="0" rtl="0" algn="l">
                        <a:spcBef>
                          <a:spcPts val="0"/>
                        </a:spcBef>
                        <a:spcAft>
                          <a:spcPts val="0"/>
                        </a:spcAft>
                        <a:buNone/>
                      </a:pPr>
                      <a:r>
                        <a:rPr b="1" lang="ja-JP" sz="1400"/>
                        <a:t>中小企業を中心とした財務会計ソフトウェア市場</a:t>
                      </a:r>
                      <a:endParaRPr/>
                    </a:p>
                  </a:txBody>
                  <a:tcPr marT="45725" marB="45725" marR="91450" marL="9145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r>
              <a:tr h="152400">
                <a:tc>
                  <a:txBody>
                    <a:bodyPr/>
                    <a:lstStyle/>
                    <a:p>
                      <a:pPr indent="0" lvl="0" marL="0" marR="0" rtl="0" algn="l">
                        <a:spcBef>
                          <a:spcPts val="0"/>
                        </a:spcBef>
                        <a:spcAft>
                          <a:spcPts val="0"/>
                        </a:spcAft>
                        <a:buNone/>
                      </a:pPr>
                      <a:r>
                        <a:rPr lang="ja-JP" sz="1200"/>
                        <a:t>利用者/社 数</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spcBef>
                          <a:spcPts val="0"/>
                        </a:spcBef>
                        <a:spcAft>
                          <a:spcPts val="0"/>
                        </a:spcAft>
                        <a:buNone/>
                      </a:pPr>
                      <a:r>
                        <a:rPr lang="ja-JP" sz="1200"/>
                        <a:t>利用単価</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hMerge="1"/>
                <a:tc hMerge="1"/>
                <a:tc>
                  <a:txBody>
                    <a:bodyPr/>
                    <a:lstStyle/>
                    <a:p>
                      <a:pPr indent="0" lvl="0" marL="0" marR="0" rtl="0" algn="ctr">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ja-JP" sz="1200"/>
                        <a:t>計</a:t>
                      </a:r>
                      <a:endParaRPr/>
                    </a:p>
                  </a:txBody>
                  <a:tcPr marT="45725" marB="45725" marR="91450" marL="91450" anchor="b">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177800">
                <a:tc>
                  <a:txBody>
                    <a:bodyPr/>
                    <a:lstStyle/>
                    <a:p>
                      <a:pPr indent="0" lvl="0" marL="0" marR="0" rtl="0" algn="ctr">
                        <a:spcBef>
                          <a:spcPts val="0"/>
                        </a:spcBef>
                        <a:spcAft>
                          <a:spcPts val="0"/>
                        </a:spcAft>
                        <a:buNone/>
                      </a:pPr>
                      <a:r>
                        <a:rPr b="1" lang="ja-JP" sz="1400"/>
                        <a:t>15,000社</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400"/>
                        <a:t>x</a:t>
                      </a:r>
                      <a:endParaRPr b="1" sz="14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spcBef>
                          <a:spcPts val="0"/>
                        </a:spcBef>
                        <a:spcAft>
                          <a:spcPts val="0"/>
                        </a:spcAft>
                        <a:buNone/>
                      </a:pPr>
                      <a:r>
                        <a:rPr b="1" lang="ja-JP" sz="1400"/>
                        <a:t>12,000円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hMerge="1"/>
                <a:tc>
                  <a:txBody>
                    <a:bodyPr/>
                    <a:lstStyle/>
                    <a:p>
                      <a:pPr indent="0" lvl="0" marL="0" marR="0" rtl="0" algn="ctr">
                        <a:spcBef>
                          <a:spcPts val="0"/>
                        </a:spcBef>
                        <a:spcAft>
                          <a:spcPts val="0"/>
                        </a:spcAft>
                        <a:buNone/>
                      </a:pPr>
                      <a:r>
                        <a:rPr b="1" lang="ja-JP" sz="1400"/>
                        <a:t>=</a:t>
                      </a:r>
                      <a:endParaRPr b="1" sz="14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4">
                  <a:txBody>
                    <a:bodyPr/>
                    <a:lstStyle/>
                    <a:p>
                      <a:pPr indent="0" lvl="0" marL="0" marR="0" rtl="0" algn="r">
                        <a:spcBef>
                          <a:spcPts val="0"/>
                        </a:spcBef>
                        <a:spcAft>
                          <a:spcPts val="0"/>
                        </a:spcAft>
                        <a:buNone/>
                      </a:pPr>
                      <a:r>
                        <a:rPr b="1" lang="ja-JP" sz="1400"/>
                        <a:t>1.8億円</a:t>
                      </a:r>
                      <a:endParaRPr/>
                    </a:p>
                  </a:txBody>
                  <a:tcPr marT="45725" marB="45725" marR="91450" marL="91450">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Clr>
                          <a:schemeClr val="dk1"/>
                        </a:buClr>
                        <a:buSzPts val="1100"/>
                        <a:buFont typeface="Arial"/>
                        <a:buNone/>
                      </a:pPr>
                      <a:r>
                        <a:rPr lang="ja-JP" sz="1100"/>
                        <a:t>市場シェア</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月間利用回数/利用契約数</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ja-JP" sz="1100"/>
                        <a:t>１回/契約あたりの利用単価</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r">
                        <a:spcBef>
                          <a:spcPts val="0"/>
                        </a:spcBef>
                        <a:spcAft>
                          <a:spcPts val="0"/>
                        </a:spcAft>
                        <a:buNone/>
                      </a:pPr>
                      <a:r>
                        <a:rPr lang="ja-JP" sz="1100"/>
                        <a:t>30万社中 5%</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3契約</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ja-JP" sz="1100"/>
                        <a:t>x</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4,000円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l">
                        <a:spcBef>
                          <a:spcPts val="0"/>
                        </a:spcBef>
                        <a:spcAft>
                          <a:spcPts val="0"/>
                        </a:spcAft>
                        <a:buNone/>
                      </a:pPr>
                      <a:r>
                        <a:rPr lang="ja-JP" sz="1100"/>
                        <a:t>競争が激しい領域のため5%を想定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1社あたり1契約を想定</a:t>
                      </a:r>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中規模企業での要求機能は多く単価も上昇。ただし現状のソフトウェアと比して同等またはそれ以下となると想定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vMerge="1"/>
              </a:tr>
            </a:tbl>
          </a:graphicData>
        </a:graphic>
      </p:graphicFrame>
      <p:sp>
        <p:nvSpPr>
          <p:cNvPr id="463" name="Google Shape;463;p22"/>
          <p:cNvSpPr/>
          <p:nvPr/>
        </p:nvSpPr>
        <p:spPr>
          <a:xfrm>
            <a:off x="9307684" y="5868075"/>
            <a:ext cx="2368378" cy="592190"/>
          </a:xfrm>
          <a:prstGeom prst="rect">
            <a:avLst/>
          </a:prstGeom>
          <a:noFill/>
          <a:ln>
            <a:noFill/>
          </a:ln>
        </p:spPr>
        <p:txBody>
          <a:bodyPr anchorCtr="0" anchor="ctr" bIns="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b="1" i="0" lang="ja-JP" sz="2800" u="sng" cap="none" strike="noStrike">
                <a:solidFill>
                  <a:srgbClr val="000000"/>
                </a:solidFill>
                <a:highlight>
                  <a:srgbClr val="00FF00"/>
                </a:highlight>
                <a:latin typeface="Arial"/>
                <a:ea typeface="Arial"/>
                <a:cs typeface="Arial"/>
                <a:sym typeface="Arial"/>
              </a:rPr>
              <a:t>計:11.5億円</a:t>
            </a:r>
            <a:endParaRPr b="1" i="0" sz="2800" u="sng" cap="none" strike="noStrike">
              <a:solidFill>
                <a:srgbClr val="000000"/>
              </a:solidFill>
              <a:highlight>
                <a:srgbClr val="00FF00"/>
              </a:highlight>
              <a:latin typeface="Arial"/>
              <a:ea typeface="Arial"/>
              <a:cs typeface="Arial"/>
              <a:sym typeface="Arial"/>
            </a:endParaRPr>
          </a:p>
        </p:txBody>
      </p:sp>
      <p:sp>
        <p:nvSpPr>
          <p:cNvPr id="464" name="Google Shape;464;p22"/>
          <p:cNvSpPr txBox="1"/>
          <p:nvPr/>
        </p:nvSpPr>
        <p:spPr>
          <a:xfrm>
            <a:off x="7186124" y="5979868"/>
            <a:ext cx="2368378" cy="415498"/>
          </a:xfrm>
          <a:prstGeom prst="rect">
            <a:avLst/>
          </a:prstGeom>
          <a:noFill/>
          <a:ln>
            <a:noFill/>
          </a:ln>
        </p:spPr>
        <p:txBody>
          <a:bodyPr anchorCtr="0" anchor="ctr" bIns="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1" i="0" lang="ja-JP" sz="2400" u="none" cap="none" strike="noStrike">
                <a:solidFill>
                  <a:srgbClr val="000000"/>
                </a:solidFill>
                <a:latin typeface="Arial"/>
                <a:ea typeface="Arial"/>
                <a:cs typeface="Arial"/>
                <a:sym typeface="Arial"/>
              </a:rPr>
              <a:t>単月売上</a:t>
            </a:r>
            <a:endParaRPr b="1" i="0" sz="2400" u="none" cap="none" strike="noStrike">
              <a:solidFill>
                <a:srgbClr val="000000"/>
              </a:solidFill>
              <a:latin typeface="Arial"/>
              <a:ea typeface="Arial"/>
              <a:cs typeface="Arial"/>
              <a:sym typeface="Arial"/>
            </a:endParaRPr>
          </a:p>
        </p:txBody>
      </p:sp>
      <p:grpSp>
        <p:nvGrpSpPr>
          <p:cNvPr id="465" name="Google Shape;465;p22"/>
          <p:cNvGrpSpPr/>
          <p:nvPr/>
        </p:nvGrpSpPr>
        <p:grpSpPr>
          <a:xfrm>
            <a:off x="9823622" y="-1"/>
            <a:ext cx="2368378" cy="991237"/>
            <a:chOff x="9823622" y="-1"/>
            <a:chExt cx="2368378" cy="991237"/>
          </a:xfrm>
        </p:grpSpPr>
        <p:sp>
          <p:nvSpPr>
            <p:cNvPr id="466" name="Google Shape;466;p22"/>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467" name="Google Shape;467;p22"/>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
        <p:nvSpPr>
          <p:cNvPr id="468" name="Google Shape;468;p22"/>
          <p:cNvSpPr txBox="1"/>
          <p:nvPr/>
        </p:nvSpPr>
        <p:spPr>
          <a:xfrm>
            <a:off x="505053" y="991236"/>
            <a:ext cx="34573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試算時期: </a:t>
            </a:r>
            <a:r>
              <a:rPr b="1" lang="ja-JP" sz="1800" u="sng">
                <a:solidFill>
                  <a:schemeClr val="dk1"/>
                </a:solidFill>
                <a:latin typeface="Arial"/>
                <a:ea typeface="Arial"/>
                <a:cs typeface="Arial"/>
                <a:sym typeface="Arial"/>
              </a:rPr>
              <a:t>設立8年目</a:t>
            </a:r>
            <a:endParaRPr b="1" sz="1800" u="sng">
              <a:solidFill>
                <a:schemeClr val="dk1"/>
              </a:solidFill>
              <a:latin typeface="Arial"/>
              <a:ea typeface="Arial"/>
              <a:cs typeface="Arial"/>
              <a:sym typeface="Arial"/>
            </a:endParaRPr>
          </a:p>
        </p:txBody>
      </p:sp>
      <p:graphicFrame>
        <p:nvGraphicFramePr>
          <p:cNvPr id="469" name="Google Shape;469;p22"/>
          <p:cNvGraphicFramePr/>
          <p:nvPr/>
        </p:nvGraphicFramePr>
        <p:xfrm>
          <a:off x="505053" y="3588760"/>
          <a:ext cx="3000000" cy="3000000"/>
        </p:xfrm>
        <a:graphic>
          <a:graphicData uri="http://schemas.openxmlformats.org/drawingml/2006/table">
            <a:tbl>
              <a:tblPr>
                <a:noFill/>
                <a:tableStyleId>{7C90B599-8CBE-4BC7-B602-371F80D1A21E}</a:tableStyleId>
              </a:tblPr>
              <a:tblGrid>
                <a:gridCol w="2624800"/>
                <a:gridCol w="426100"/>
                <a:gridCol w="2868525"/>
                <a:gridCol w="661250"/>
                <a:gridCol w="2633375"/>
                <a:gridCol w="493925"/>
                <a:gridCol w="1452175"/>
              </a:tblGrid>
              <a:tr h="177800">
                <a:tc>
                  <a:txBody>
                    <a:bodyPr/>
                    <a:lstStyle/>
                    <a:p>
                      <a:pPr indent="0" lvl="0" marL="0" marR="0" rtl="0" algn="l">
                        <a:spcBef>
                          <a:spcPts val="0"/>
                        </a:spcBef>
                        <a:spcAft>
                          <a:spcPts val="0"/>
                        </a:spcAft>
                        <a:buNone/>
                      </a:pPr>
                      <a:r>
                        <a:rPr lang="ja-JP" sz="1200"/>
                        <a:t>4.選定市場</a:t>
                      </a:r>
                      <a:endParaRPr/>
                    </a:p>
                  </a:txBody>
                  <a:tcPr marT="45725" marB="45725" marR="91450" marL="9145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gridSpan="6">
                  <a:txBody>
                    <a:bodyPr/>
                    <a:lstStyle/>
                    <a:p>
                      <a:pPr indent="0" lvl="0" marL="0" marR="0" rtl="0" algn="l">
                        <a:spcBef>
                          <a:spcPts val="0"/>
                        </a:spcBef>
                        <a:spcAft>
                          <a:spcPts val="0"/>
                        </a:spcAft>
                        <a:buNone/>
                      </a:pPr>
                      <a:r>
                        <a:rPr b="1" lang="ja-JP" sz="1400"/>
                        <a:t>中小企業を中心とした人事労務ソフトウェア市場</a:t>
                      </a:r>
                      <a:endParaRPr/>
                    </a:p>
                  </a:txBody>
                  <a:tcPr marT="45725" marB="45725" marR="91450" marL="9145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r>
              <a:tr h="152400">
                <a:tc>
                  <a:txBody>
                    <a:bodyPr/>
                    <a:lstStyle/>
                    <a:p>
                      <a:pPr indent="0" lvl="0" marL="0" marR="0" rtl="0" algn="l">
                        <a:spcBef>
                          <a:spcPts val="0"/>
                        </a:spcBef>
                        <a:spcAft>
                          <a:spcPts val="0"/>
                        </a:spcAft>
                        <a:buNone/>
                      </a:pPr>
                      <a:r>
                        <a:rPr lang="ja-JP" sz="1200"/>
                        <a:t>利用者/社 数</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l">
                        <a:spcBef>
                          <a:spcPts val="0"/>
                        </a:spcBef>
                        <a:spcAft>
                          <a:spcPts val="0"/>
                        </a:spcAft>
                        <a:buNone/>
                      </a:pPr>
                      <a:r>
                        <a:rPr lang="ja-JP" sz="1200"/>
                        <a:t>利用単価</a:t>
                      </a:r>
                      <a:endParaRPr/>
                    </a:p>
                  </a:txBody>
                  <a:tcPr marT="45725" marB="45725" marR="91450" marL="91450" anchor="b">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hMerge="1"/>
                <a:tc hMerge="1"/>
                <a:tc>
                  <a:txBody>
                    <a:bodyPr/>
                    <a:lstStyle/>
                    <a:p>
                      <a:pPr indent="0" lvl="0" marL="0" marR="0" rtl="0" algn="ctr">
                        <a:spcBef>
                          <a:spcPts val="0"/>
                        </a:spcBef>
                        <a:spcAft>
                          <a:spcPts val="0"/>
                        </a:spcAft>
                        <a:buNone/>
                      </a:pPr>
                      <a:r>
                        <a:t/>
                      </a:r>
                      <a:endParaRPr sz="1200"/>
                    </a:p>
                  </a:txBody>
                  <a:tcPr marT="45725" marB="45725" marR="91450" marL="91450" anchor="b">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ja-JP" sz="1200"/>
                        <a:t>計</a:t>
                      </a:r>
                      <a:endParaRPr/>
                    </a:p>
                  </a:txBody>
                  <a:tcPr marT="45725" marB="45725" marR="91450" marL="91450" anchor="b">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177800">
                <a:tc>
                  <a:txBody>
                    <a:bodyPr/>
                    <a:lstStyle/>
                    <a:p>
                      <a:pPr indent="0" lvl="0" marL="0" marR="0" rtl="0" algn="ctr">
                        <a:spcBef>
                          <a:spcPts val="0"/>
                        </a:spcBef>
                        <a:spcAft>
                          <a:spcPts val="0"/>
                        </a:spcAft>
                        <a:buNone/>
                      </a:pPr>
                      <a:r>
                        <a:rPr b="1" lang="ja-JP" sz="1400"/>
                        <a:t>1,500社</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400"/>
                        <a:t>x</a:t>
                      </a:r>
                      <a:endParaRPr b="1" sz="14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spcBef>
                          <a:spcPts val="0"/>
                        </a:spcBef>
                        <a:spcAft>
                          <a:spcPts val="0"/>
                        </a:spcAft>
                        <a:buNone/>
                      </a:pPr>
                      <a:r>
                        <a:rPr b="1" lang="ja-JP" sz="1400"/>
                        <a:t>150,000円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hMerge="1"/>
                <a:tc>
                  <a:txBody>
                    <a:bodyPr/>
                    <a:lstStyle/>
                    <a:p>
                      <a:pPr indent="0" lvl="0" marL="0" marR="0" rtl="0" algn="ctr">
                        <a:spcBef>
                          <a:spcPts val="0"/>
                        </a:spcBef>
                        <a:spcAft>
                          <a:spcPts val="0"/>
                        </a:spcAft>
                        <a:buNone/>
                      </a:pPr>
                      <a:r>
                        <a:rPr b="1" lang="ja-JP" sz="1400"/>
                        <a:t>=</a:t>
                      </a:r>
                      <a:endParaRPr b="1" sz="14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4">
                  <a:txBody>
                    <a:bodyPr/>
                    <a:lstStyle/>
                    <a:p>
                      <a:pPr indent="0" lvl="0" marL="0" marR="0" rtl="0" algn="r">
                        <a:spcBef>
                          <a:spcPts val="0"/>
                        </a:spcBef>
                        <a:spcAft>
                          <a:spcPts val="0"/>
                        </a:spcAft>
                        <a:buNone/>
                      </a:pPr>
                      <a:r>
                        <a:rPr b="1" lang="ja-JP" sz="1400"/>
                        <a:t>2.2億円</a:t>
                      </a:r>
                      <a:endParaRPr/>
                    </a:p>
                  </a:txBody>
                  <a:tcPr marT="45725" marB="45725" marR="91450" marL="91450">
                    <a:lnL cap="flat" cmpd="sng" w="9525">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Clr>
                          <a:schemeClr val="dk1"/>
                        </a:buClr>
                        <a:buSzPts val="1100"/>
                        <a:buFont typeface="Arial"/>
                        <a:buNone/>
                      </a:pPr>
                      <a:r>
                        <a:rPr lang="ja-JP" sz="1100"/>
                        <a:t>市場シェア</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月間利用回数/利用契約数</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ja-JP" sz="1100"/>
                        <a:t>１回/契約あたりの利用単価</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r">
                        <a:spcBef>
                          <a:spcPts val="0"/>
                        </a:spcBef>
                        <a:spcAft>
                          <a:spcPts val="0"/>
                        </a:spcAft>
                        <a:buNone/>
                      </a:pPr>
                      <a:r>
                        <a:rPr lang="ja-JP" sz="1100"/>
                        <a:t>30万社中 0,5%</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150回</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ja-JP" sz="1100"/>
                        <a:t>x</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ja-JP" sz="1100"/>
                        <a:t> 1,000円</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139700">
                <a:tc>
                  <a:txBody>
                    <a:bodyPr/>
                    <a:lstStyle/>
                    <a:p>
                      <a:pPr indent="0" lvl="0" marL="0" marR="0" rtl="0" algn="l">
                        <a:spcBef>
                          <a:spcPts val="0"/>
                        </a:spcBef>
                        <a:spcAft>
                          <a:spcPts val="0"/>
                        </a:spcAft>
                        <a:buNone/>
                      </a:pPr>
                      <a:r>
                        <a:rPr lang="ja-JP" sz="1100"/>
                        <a:t>会計利用のうち10%が利用と想定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社員1人あたりの契約。150名を想定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ja-JP" sz="1100" u="none" cap="none" strike="noStrike">
                          <a:solidFill>
                            <a:srgbClr val="000000"/>
                          </a:solidFill>
                          <a:latin typeface="Arial"/>
                          <a:ea typeface="Arial"/>
                          <a:cs typeface="Arial"/>
                          <a:sym typeface="Arial"/>
                        </a:rPr>
                        <a:t>中規模企業での要求機能は多く単価も上昇。ただし現状のソフトウェアと比して同等またはそれ以下となると想定</a:t>
                      </a:r>
                      <a:endParaRPr/>
                    </a:p>
                  </a:txBody>
                  <a:tcPr marT="45725" marB="45725" marR="91450" marL="914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100"/>
                    </a:p>
                  </a:txBody>
                  <a:tcPr marT="45725" marB="45725" marR="91450" marL="91450">
                    <a:lnL cap="flat" cmpd="sng" w="9525">
                      <a:solidFill>
                        <a:srgbClr val="7F7F7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v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3"/>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4.関連法制や許認可など</a:t>
            </a:r>
            <a:endParaRPr/>
          </a:p>
        </p:txBody>
      </p:sp>
      <p:sp>
        <p:nvSpPr>
          <p:cNvPr id="475" name="Google Shape;475;p23"/>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476" name="Google Shape;476;p23"/>
          <p:cNvSpPr/>
          <p:nvPr/>
        </p:nvSpPr>
        <p:spPr>
          <a:xfrm>
            <a:off x="515937" y="1047399"/>
            <a:ext cx="14670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■関連法制</a:t>
            </a:r>
            <a:endParaRPr b="1" sz="2000">
              <a:solidFill>
                <a:schemeClr val="dk1"/>
              </a:solidFill>
              <a:latin typeface="Arial"/>
              <a:ea typeface="Arial"/>
              <a:cs typeface="Arial"/>
              <a:sym typeface="Arial"/>
            </a:endParaRPr>
          </a:p>
        </p:txBody>
      </p:sp>
      <p:sp>
        <p:nvSpPr>
          <p:cNvPr id="477" name="Google Shape;477;p23"/>
          <p:cNvSpPr/>
          <p:nvPr/>
        </p:nvSpPr>
        <p:spPr>
          <a:xfrm>
            <a:off x="515936" y="2762477"/>
            <a:ext cx="12105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■許認可</a:t>
            </a:r>
            <a:endParaRPr b="1" sz="2000">
              <a:solidFill>
                <a:schemeClr val="dk1"/>
              </a:solidFill>
              <a:latin typeface="Arial"/>
              <a:ea typeface="Arial"/>
              <a:cs typeface="Arial"/>
              <a:sym typeface="Arial"/>
            </a:endParaRPr>
          </a:p>
        </p:txBody>
      </p:sp>
      <p:sp>
        <p:nvSpPr>
          <p:cNvPr id="478" name="Google Shape;478;p23"/>
          <p:cNvSpPr/>
          <p:nvPr/>
        </p:nvSpPr>
        <p:spPr>
          <a:xfrm>
            <a:off x="515936" y="5190796"/>
            <a:ext cx="205857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■その他:注意点</a:t>
            </a:r>
            <a:endParaRPr b="1" sz="2000">
              <a:solidFill>
                <a:schemeClr val="dk1"/>
              </a:solidFill>
              <a:latin typeface="Arial"/>
              <a:ea typeface="Arial"/>
              <a:cs typeface="Arial"/>
              <a:sym typeface="Arial"/>
            </a:endParaRPr>
          </a:p>
        </p:txBody>
      </p:sp>
      <p:sp>
        <p:nvSpPr>
          <p:cNvPr id="479" name="Google Shape;479;p23"/>
          <p:cNvSpPr/>
          <p:nvPr/>
        </p:nvSpPr>
        <p:spPr>
          <a:xfrm>
            <a:off x="515936" y="1447509"/>
            <a:ext cx="11160125" cy="1192331"/>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BFBFBF"/>
              </a:solidFill>
              <a:latin typeface="Arial"/>
              <a:ea typeface="Arial"/>
              <a:cs typeface="Arial"/>
              <a:sym typeface="Arial"/>
            </a:endParaRPr>
          </a:p>
        </p:txBody>
      </p:sp>
      <p:sp>
        <p:nvSpPr>
          <p:cNvPr id="480" name="Google Shape;480;p23"/>
          <p:cNvSpPr/>
          <p:nvPr/>
        </p:nvSpPr>
        <p:spPr>
          <a:xfrm>
            <a:off x="515936" y="3159519"/>
            <a:ext cx="11160125" cy="1861886"/>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BFBFBF"/>
              </a:solidFill>
              <a:latin typeface="Arial"/>
              <a:ea typeface="Arial"/>
              <a:cs typeface="Arial"/>
              <a:sym typeface="Arial"/>
            </a:endParaRPr>
          </a:p>
        </p:txBody>
      </p:sp>
      <p:sp>
        <p:nvSpPr>
          <p:cNvPr id="481" name="Google Shape;481;p23"/>
          <p:cNvSpPr/>
          <p:nvPr/>
        </p:nvSpPr>
        <p:spPr>
          <a:xfrm>
            <a:off x="505052" y="5607990"/>
            <a:ext cx="11160125" cy="703473"/>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BFBFBF"/>
              </a:solidFill>
              <a:latin typeface="Arial"/>
              <a:ea typeface="Arial"/>
              <a:cs typeface="Arial"/>
              <a:sym typeface="Arial"/>
            </a:endParaRPr>
          </a:p>
        </p:txBody>
      </p:sp>
      <p:sp>
        <p:nvSpPr>
          <p:cNvPr id="482" name="Google Shape;482;p23"/>
          <p:cNvSpPr/>
          <p:nvPr/>
        </p:nvSpPr>
        <p:spPr>
          <a:xfrm>
            <a:off x="560799" y="1474325"/>
            <a:ext cx="11104378" cy="118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rgbClr val="BFBFBF"/>
                </a:solidFill>
                <a:latin typeface="Arial"/>
                <a:ea typeface="Arial"/>
                <a:cs typeface="Arial"/>
                <a:sym typeface="Arial"/>
              </a:rPr>
              <a:t>事業を行うにあたり必要な法令とその対応方法を記載</a:t>
            </a:r>
            <a:endParaRPr sz="2000">
              <a:solidFill>
                <a:srgbClr val="BFBFBF"/>
              </a:solidFill>
              <a:latin typeface="Arial"/>
              <a:ea typeface="Arial"/>
              <a:cs typeface="Arial"/>
              <a:sym typeface="Arial"/>
            </a:endParaRPr>
          </a:p>
        </p:txBody>
      </p:sp>
      <p:sp>
        <p:nvSpPr>
          <p:cNvPr id="483" name="Google Shape;483;p23"/>
          <p:cNvSpPr/>
          <p:nvPr/>
        </p:nvSpPr>
        <p:spPr>
          <a:xfrm>
            <a:off x="505052" y="3159519"/>
            <a:ext cx="11104378" cy="186188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rgbClr val="BFBFBF"/>
                </a:solidFill>
                <a:latin typeface="Arial"/>
                <a:ea typeface="Arial"/>
                <a:cs typeface="Arial"/>
                <a:sym typeface="Arial"/>
              </a:rPr>
              <a:t>事業を行うにあたり必要な許認可とその申請先や費用・期間などを記載</a:t>
            </a:r>
            <a:endParaRPr sz="2000">
              <a:solidFill>
                <a:srgbClr val="BFBFBF"/>
              </a:solidFill>
              <a:latin typeface="Arial"/>
              <a:ea typeface="Arial"/>
              <a:cs typeface="Arial"/>
              <a:sym typeface="Arial"/>
            </a:endParaRPr>
          </a:p>
        </p:txBody>
      </p:sp>
      <p:sp>
        <p:nvSpPr>
          <p:cNvPr id="484" name="Google Shape;484;p23"/>
          <p:cNvSpPr/>
          <p:nvPr/>
        </p:nvSpPr>
        <p:spPr>
          <a:xfrm>
            <a:off x="505052" y="5607990"/>
            <a:ext cx="11104378" cy="6917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rgbClr val="BFBFBF"/>
                </a:solidFill>
                <a:latin typeface="Arial"/>
                <a:ea typeface="Arial"/>
                <a:cs typeface="Arial"/>
                <a:sym typeface="Arial"/>
              </a:rPr>
              <a:t>その他 事業上法務面で注意する点や訴訟リスクなどを記載</a:t>
            </a:r>
            <a:endParaRPr sz="2000">
              <a:solidFill>
                <a:srgbClr val="BFBFB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4"/>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4.関連法制や許認可など</a:t>
            </a:r>
            <a:endParaRPr/>
          </a:p>
        </p:txBody>
      </p:sp>
      <p:sp>
        <p:nvSpPr>
          <p:cNvPr id="490" name="Google Shape;490;p24"/>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491" name="Google Shape;491;p24"/>
          <p:cNvSpPr/>
          <p:nvPr/>
        </p:nvSpPr>
        <p:spPr>
          <a:xfrm>
            <a:off x="515937" y="1047399"/>
            <a:ext cx="14670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■関連法制</a:t>
            </a:r>
            <a:endParaRPr b="1" sz="2000">
              <a:solidFill>
                <a:schemeClr val="dk1"/>
              </a:solidFill>
              <a:latin typeface="Arial"/>
              <a:ea typeface="Arial"/>
              <a:cs typeface="Arial"/>
              <a:sym typeface="Arial"/>
            </a:endParaRPr>
          </a:p>
        </p:txBody>
      </p:sp>
      <p:sp>
        <p:nvSpPr>
          <p:cNvPr id="492" name="Google Shape;492;p24"/>
          <p:cNvSpPr/>
          <p:nvPr/>
        </p:nvSpPr>
        <p:spPr>
          <a:xfrm>
            <a:off x="515936" y="2762477"/>
            <a:ext cx="12105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■許認可</a:t>
            </a:r>
            <a:endParaRPr b="1" sz="2000">
              <a:solidFill>
                <a:schemeClr val="dk1"/>
              </a:solidFill>
              <a:latin typeface="Arial"/>
              <a:ea typeface="Arial"/>
              <a:cs typeface="Arial"/>
              <a:sym typeface="Arial"/>
            </a:endParaRPr>
          </a:p>
        </p:txBody>
      </p:sp>
      <p:sp>
        <p:nvSpPr>
          <p:cNvPr id="493" name="Google Shape;493;p24"/>
          <p:cNvSpPr/>
          <p:nvPr/>
        </p:nvSpPr>
        <p:spPr>
          <a:xfrm>
            <a:off x="515936" y="5190796"/>
            <a:ext cx="205857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■その他:注意点</a:t>
            </a:r>
            <a:endParaRPr b="1" sz="2000">
              <a:solidFill>
                <a:schemeClr val="dk1"/>
              </a:solidFill>
              <a:latin typeface="Arial"/>
              <a:ea typeface="Arial"/>
              <a:cs typeface="Arial"/>
              <a:sym typeface="Arial"/>
            </a:endParaRPr>
          </a:p>
        </p:txBody>
      </p:sp>
      <p:grpSp>
        <p:nvGrpSpPr>
          <p:cNvPr id="494" name="Google Shape;494;p24"/>
          <p:cNvGrpSpPr/>
          <p:nvPr/>
        </p:nvGrpSpPr>
        <p:grpSpPr>
          <a:xfrm>
            <a:off x="9823622" y="-1"/>
            <a:ext cx="2368378" cy="991237"/>
            <a:chOff x="9823622" y="-1"/>
            <a:chExt cx="2368378" cy="991237"/>
          </a:xfrm>
        </p:grpSpPr>
        <p:sp>
          <p:nvSpPr>
            <p:cNvPr id="495" name="Google Shape;495;p24"/>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496" name="Google Shape;496;p24"/>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
        <p:nvSpPr>
          <p:cNvPr id="497" name="Google Shape;497;p24"/>
          <p:cNvSpPr/>
          <p:nvPr/>
        </p:nvSpPr>
        <p:spPr>
          <a:xfrm>
            <a:off x="515936" y="1447509"/>
            <a:ext cx="11160125" cy="1192331"/>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BFBFBF"/>
              </a:solidFill>
              <a:latin typeface="Arial"/>
              <a:ea typeface="Arial"/>
              <a:cs typeface="Arial"/>
              <a:sym typeface="Arial"/>
            </a:endParaRPr>
          </a:p>
        </p:txBody>
      </p:sp>
      <p:sp>
        <p:nvSpPr>
          <p:cNvPr id="498" name="Google Shape;498;p24"/>
          <p:cNvSpPr/>
          <p:nvPr/>
        </p:nvSpPr>
        <p:spPr>
          <a:xfrm>
            <a:off x="515936" y="3159519"/>
            <a:ext cx="11160125" cy="1861886"/>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BFBFBF"/>
              </a:solidFill>
              <a:latin typeface="Arial"/>
              <a:ea typeface="Arial"/>
              <a:cs typeface="Arial"/>
              <a:sym typeface="Arial"/>
            </a:endParaRPr>
          </a:p>
        </p:txBody>
      </p:sp>
      <p:sp>
        <p:nvSpPr>
          <p:cNvPr id="499" name="Google Shape;499;p24"/>
          <p:cNvSpPr/>
          <p:nvPr/>
        </p:nvSpPr>
        <p:spPr>
          <a:xfrm>
            <a:off x="505052" y="5607990"/>
            <a:ext cx="11160125" cy="703473"/>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BFBFBF"/>
              </a:solidFill>
              <a:latin typeface="Arial"/>
              <a:ea typeface="Arial"/>
              <a:cs typeface="Arial"/>
              <a:sym typeface="Arial"/>
            </a:endParaRPr>
          </a:p>
        </p:txBody>
      </p:sp>
      <p:sp>
        <p:nvSpPr>
          <p:cNvPr id="500" name="Google Shape;500;p24"/>
          <p:cNvSpPr/>
          <p:nvPr/>
        </p:nvSpPr>
        <p:spPr>
          <a:xfrm>
            <a:off x="560799" y="1474325"/>
            <a:ext cx="1110437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Arial"/>
                <a:ea typeface="Arial"/>
                <a:cs typeface="Arial"/>
                <a:sym typeface="Arial"/>
              </a:rPr>
              <a:t>特定商取引法</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ja-JP" sz="1800">
                <a:solidFill>
                  <a:schemeClr val="dk1"/>
                </a:solidFill>
                <a:latin typeface="Arial"/>
                <a:ea typeface="Arial"/>
                <a:cs typeface="Arial"/>
                <a:sym typeface="Arial"/>
              </a:rPr>
              <a:t>オンラインでのサービス提供が通信販売に該当するものとして特定商取引法の規制をるため、法令が定める一定の事項をサイト上において広告表示として明記する必要がある。</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501" name="Google Shape;501;p24"/>
          <p:cNvSpPr/>
          <p:nvPr/>
        </p:nvSpPr>
        <p:spPr>
          <a:xfrm>
            <a:off x="505052" y="3179502"/>
            <a:ext cx="11104378" cy="182761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ja-JP" sz="1800">
                <a:solidFill>
                  <a:schemeClr val="dk1"/>
                </a:solidFill>
                <a:latin typeface="Arial"/>
                <a:ea typeface="Arial"/>
                <a:cs typeface="Arial"/>
                <a:sym typeface="Arial"/>
              </a:rPr>
              <a:t>電子決済代行業</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ja-JP" sz="1800">
                <a:solidFill>
                  <a:schemeClr val="dk1"/>
                </a:solidFill>
                <a:latin typeface="Arial"/>
                <a:ea typeface="Arial"/>
                <a:cs typeface="Arial"/>
                <a:sym typeface="Arial"/>
              </a:rPr>
              <a:t>サービスで提供する口座情報の取得は、改正銀行法が定める電子決済等代行業における口座情報取得サービス（第二号業者）に該当するため、金融庁への登録が必要。登録要件や業務義務有。登録までは半年程度、弁理士に代行依頼する際は150万円程度の費用がかかる見込み。</a:t>
            </a:r>
            <a:endParaRPr b="1" sz="1800">
              <a:solidFill>
                <a:schemeClr val="dk1"/>
              </a:solidFill>
              <a:latin typeface="Arial"/>
              <a:ea typeface="Arial"/>
              <a:cs typeface="Arial"/>
              <a:sym typeface="Arial"/>
            </a:endParaRPr>
          </a:p>
        </p:txBody>
      </p:sp>
      <p:sp>
        <p:nvSpPr>
          <p:cNvPr id="502" name="Google Shape;502;p24"/>
          <p:cNvSpPr/>
          <p:nvPr/>
        </p:nvSpPr>
        <p:spPr>
          <a:xfrm>
            <a:off x="571683" y="5635111"/>
            <a:ext cx="111043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取り扱う情報の特性上、データ管理の方法に加え、データ消失時の免責や責任限定およびユーザーに対してのバックアップの義務を利用規約で規定する必要がある。</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5"/>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5.初期顧客</a:t>
            </a:r>
            <a:endParaRPr/>
          </a:p>
        </p:txBody>
      </p:sp>
      <p:sp>
        <p:nvSpPr>
          <p:cNvPr id="509" name="Google Shape;509;p25"/>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graphicFrame>
        <p:nvGraphicFramePr>
          <p:cNvPr id="510" name="Google Shape;510;p25"/>
          <p:cNvGraphicFramePr/>
          <p:nvPr/>
        </p:nvGraphicFramePr>
        <p:xfrm>
          <a:off x="515937" y="1252150"/>
          <a:ext cx="3000000" cy="3000000"/>
        </p:xfrm>
        <a:graphic>
          <a:graphicData uri="http://schemas.openxmlformats.org/drawingml/2006/table">
            <a:tbl>
              <a:tblPr firstCol="1">
                <a:noFill/>
                <a:tableStyleId>{60651FEF-E217-4940-8607-C1FDF0AE6B7B}</a:tableStyleId>
              </a:tblPr>
              <a:tblGrid>
                <a:gridCol w="411525"/>
                <a:gridCol w="1864925"/>
                <a:gridCol w="1737975"/>
                <a:gridCol w="1737975"/>
                <a:gridCol w="1737975"/>
                <a:gridCol w="1737975"/>
                <a:gridCol w="1737975"/>
              </a:tblGrid>
              <a:tr h="825450">
                <a:tc>
                  <a:txBody>
                    <a:bodyPr/>
                    <a:lstStyle/>
                    <a:p>
                      <a:pPr indent="0" lvl="0" marL="0" marR="0" rtl="0" algn="ctr">
                        <a:spcBef>
                          <a:spcPts val="0"/>
                        </a:spcBef>
                        <a:spcAft>
                          <a:spcPts val="0"/>
                        </a:spcAft>
                        <a:buNone/>
                      </a:pPr>
                      <a:r>
                        <a:rPr lang="ja-JP" sz="1200">
                          <a:solidFill>
                            <a:schemeClr val="lt1"/>
                          </a:solidFill>
                        </a:rPr>
                        <a:t>no</a:t>
                      </a:r>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200">
                          <a:solidFill>
                            <a:schemeClr val="lt1"/>
                          </a:solidFill>
                        </a:rPr>
                        <a:t>企業／名前</a:t>
                      </a:r>
                      <a:endParaRPr b="1" sz="1200">
                        <a:solidFill>
                          <a:schemeClr val="lt1"/>
                        </a:solidFill>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400">
                          <a:solidFill>
                            <a:schemeClr val="lt1"/>
                          </a:solidFill>
                        </a:rPr>
                        <a:t>属性</a:t>
                      </a:r>
                      <a:endParaRPr/>
                    </a:p>
                  </a:txBody>
                  <a:tcPr marT="45725" marB="45725" marR="91450" marL="91450" anchor="ctr">
                    <a:solidFill>
                      <a:srgbClr val="A5A5A5"/>
                    </a:solidFill>
                  </a:tcPr>
                </a:tc>
                <a:tc>
                  <a:txBody>
                    <a:bodyPr/>
                    <a:lstStyle/>
                    <a:p>
                      <a:pPr indent="0" lvl="0" marL="0" marR="0" rtl="0" algn="ctr">
                        <a:lnSpc>
                          <a:spcPct val="100000"/>
                        </a:lnSpc>
                        <a:spcBef>
                          <a:spcPts val="0"/>
                        </a:spcBef>
                        <a:spcAft>
                          <a:spcPts val="0"/>
                        </a:spcAft>
                        <a:buClr>
                          <a:srgbClr val="FFFFFF"/>
                        </a:buClr>
                        <a:buSzPts val="1400"/>
                        <a:buFont typeface="Arial"/>
                        <a:buNone/>
                      </a:pPr>
                      <a:r>
                        <a:rPr b="1" i="0" lang="ja-JP" sz="1400" u="none" cap="none" strike="noStrike">
                          <a:solidFill>
                            <a:srgbClr val="FFFFFF"/>
                          </a:solidFill>
                          <a:latin typeface="Arial"/>
                          <a:ea typeface="Arial"/>
                          <a:cs typeface="Arial"/>
                          <a:sym typeface="Arial"/>
                        </a:rPr>
                        <a:t>属性</a:t>
                      </a:r>
                      <a:endParaRPr/>
                    </a:p>
                  </a:txBody>
                  <a:tcPr marT="45725" marB="45725" marR="91450" marL="91450" anchor="ctr">
                    <a:solidFill>
                      <a:srgbClr val="A5A5A5"/>
                    </a:solidFill>
                  </a:tcPr>
                </a:tc>
                <a:tc>
                  <a:txBody>
                    <a:bodyPr/>
                    <a:lstStyle/>
                    <a:p>
                      <a:pPr indent="0" lvl="0" marL="0" marR="0" rtl="0" algn="ctr">
                        <a:lnSpc>
                          <a:spcPct val="100000"/>
                        </a:lnSpc>
                        <a:spcBef>
                          <a:spcPts val="0"/>
                        </a:spcBef>
                        <a:spcAft>
                          <a:spcPts val="0"/>
                        </a:spcAft>
                        <a:buClr>
                          <a:srgbClr val="FFFFFF"/>
                        </a:buClr>
                        <a:buSzPts val="1400"/>
                        <a:buFont typeface="Arial"/>
                        <a:buNone/>
                      </a:pPr>
                      <a:r>
                        <a:rPr b="1" i="0" lang="ja-JP" sz="1400" u="none" cap="none" strike="noStrike">
                          <a:solidFill>
                            <a:srgbClr val="FFFFFF"/>
                          </a:solidFill>
                          <a:latin typeface="Arial"/>
                          <a:ea typeface="Arial"/>
                          <a:cs typeface="Arial"/>
                          <a:sym typeface="Arial"/>
                        </a:rPr>
                        <a:t>属性</a:t>
                      </a:r>
                      <a:endParaRPr/>
                    </a:p>
                  </a:txBody>
                  <a:tcPr marT="45725" marB="45725" marR="91450" marL="91450" anchor="ctr">
                    <a:solidFill>
                      <a:srgbClr val="A5A5A5"/>
                    </a:solidFill>
                  </a:tcPr>
                </a:tc>
                <a:tc>
                  <a:txBody>
                    <a:bodyPr/>
                    <a:lstStyle/>
                    <a:p>
                      <a:pPr indent="0" lvl="0" marL="0" marR="0" rtl="0" algn="ctr">
                        <a:lnSpc>
                          <a:spcPct val="100000"/>
                        </a:lnSpc>
                        <a:spcBef>
                          <a:spcPts val="0"/>
                        </a:spcBef>
                        <a:spcAft>
                          <a:spcPts val="0"/>
                        </a:spcAft>
                        <a:buClr>
                          <a:srgbClr val="FFFFFF"/>
                        </a:buClr>
                        <a:buSzPts val="1400"/>
                        <a:buFont typeface="Arial"/>
                        <a:buNone/>
                      </a:pPr>
                      <a:r>
                        <a:rPr b="1" i="0" lang="ja-JP" sz="1400" u="none" cap="none" strike="noStrike">
                          <a:solidFill>
                            <a:srgbClr val="FFFFFF"/>
                          </a:solidFill>
                          <a:latin typeface="Arial"/>
                          <a:ea typeface="Arial"/>
                          <a:cs typeface="Arial"/>
                          <a:sym typeface="Arial"/>
                        </a:rPr>
                        <a:t>属性</a:t>
                      </a:r>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200">
                          <a:solidFill>
                            <a:schemeClr val="lt1"/>
                          </a:solidFill>
                        </a:rPr>
                        <a:t>代替手段</a:t>
                      </a:r>
                      <a:endParaRPr/>
                    </a:p>
                  </a:txBody>
                  <a:tcPr marT="45725" marB="45725" marR="91450" marL="91450" anchor="ctr">
                    <a:solidFill>
                      <a:srgbClr val="A5A5A5"/>
                    </a:solidFill>
                  </a:tcPr>
                </a:tc>
              </a:tr>
              <a:tr h="825450">
                <a:tc>
                  <a:txBody>
                    <a:bodyPr/>
                    <a:lstStyle/>
                    <a:p>
                      <a:pPr indent="0" lvl="0" marL="0" marR="0" rtl="0" algn="ctr">
                        <a:spcBef>
                          <a:spcPts val="0"/>
                        </a:spcBef>
                        <a:spcAft>
                          <a:spcPts val="0"/>
                        </a:spcAft>
                        <a:buNone/>
                      </a:pPr>
                      <a:r>
                        <a:rPr b="0" lang="ja-JP" sz="1200">
                          <a:solidFill>
                            <a:schemeClr val="dk1"/>
                          </a:solidFill>
                        </a:rPr>
                        <a:t>1</a:t>
                      </a:r>
                      <a:endParaRPr b="0"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r>
              <a:tr h="825450">
                <a:tc>
                  <a:txBody>
                    <a:bodyPr/>
                    <a:lstStyle/>
                    <a:p>
                      <a:pPr indent="0" lvl="0" marL="0" marR="0" rtl="0" algn="ctr">
                        <a:spcBef>
                          <a:spcPts val="0"/>
                        </a:spcBef>
                        <a:spcAft>
                          <a:spcPts val="0"/>
                        </a:spcAft>
                        <a:buNone/>
                      </a:pPr>
                      <a:r>
                        <a:rPr b="0" lang="ja-JP" sz="1200">
                          <a:solidFill>
                            <a:schemeClr val="dk1"/>
                          </a:solidFill>
                        </a:rPr>
                        <a:t>2</a:t>
                      </a:r>
                      <a:endParaRPr b="0"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r>
              <a:tr h="825450">
                <a:tc>
                  <a:txBody>
                    <a:bodyPr/>
                    <a:lstStyle/>
                    <a:p>
                      <a:pPr indent="0" lvl="0" marL="0" marR="0" rtl="0" algn="ctr">
                        <a:spcBef>
                          <a:spcPts val="0"/>
                        </a:spcBef>
                        <a:spcAft>
                          <a:spcPts val="0"/>
                        </a:spcAft>
                        <a:buNone/>
                      </a:pPr>
                      <a:r>
                        <a:rPr b="0" lang="ja-JP" sz="1200">
                          <a:solidFill>
                            <a:schemeClr val="dk1"/>
                          </a:solidFill>
                        </a:rPr>
                        <a:t>3</a:t>
                      </a:r>
                      <a:endParaRPr b="0"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600">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r>
              <a:tr h="825450">
                <a:tc>
                  <a:txBody>
                    <a:bodyPr/>
                    <a:lstStyle/>
                    <a:p>
                      <a:pPr indent="0" lvl="0" marL="0" marR="0" rtl="0" algn="ctr">
                        <a:spcBef>
                          <a:spcPts val="0"/>
                        </a:spcBef>
                        <a:spcAft>
                          <a:spcPts val="0"/>
                        </a:spcAft>
                        <a:buNone/>
                      </a:pPr>
                      <a:r>
                        <a:rPr b="0" lang="ja-JP" sz="1200">
                          <a:solidFill>
                            <a:schemeClr val="dk1"/>
                          </a:solidFill>
                        </a:rPr>
                        <a:t>4</a:t>
                      </a:r>
                      <a:endParaRPr b="0"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6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t/>
                      </a:r>
                      <a:endParaRPr b="0" sz="1400">
                        <a:solidFill>
                          <a:schemeClr val="dk1"/>
                        </a:solidFill>
                      </a:endParaRPr>
                    </a:p>
                  </a:txBody>
                  <a:tcPr marT="45725" marB="45725" marR="91450" marL="91450" anchor="ctr"/>
                </a:tc>
              </a:tr>
              <a:tr h="825450">
                <a:tc>
                  <a:txBody>
                    <a:bodyPr/>
                    <a:lstStyle/>
                    <a:p>
                      <a:pPr indent="0" lvl="0" marL="0" marR="0" rtl="0" algn="ctr">
                        <a:spcBef>
                          <a:spcPts val="0"/>
                        </a:spcBef>
                        <a:spcAft>
                          <a:spcPts val="0"/>
                        </a:spcAft>
                        <a:buNone/>
                      </a:pPr>
                      <a:r>
                        <a:rPr b="0" lang="ja-JP" sz="1200">
                          <a:solidFill>
                            <a:schemeClr val="dk1"/>
                          </a:solidFill>
                        </a:rPr>
                        <a:t>5</a:t>
                      </a:r>
                      <a:endParaRPr b="0"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t/>
                      </a:r>
                      <a:endParaRPr b="0" sz="1400">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t/>
                      </a:r>
                      <a:endParaRPr b="0" sz="1400">
                        <a:solidFill>
                          <a:schemeClr val="dk1"/>
                        </a:solidFill>
                      </a:endParaRPr>
                    </a:p>
                  </a:txBody>
                  <a:tcPr marT="45725" marB="45725" marR="91450" marL="91450" anchor="ctr"/>
                </a:tc>
              </a:tr>
            </a:tbl>
          </a:graphicData>
        </a:graphic>
      </p:graphicFrame>
      <p:sp>
        <p:nvSpPr>
          <p:cNvPr id="511" name="Google Shape;511;p25"/>
          <p:cNvSpPr/>
          <p:nvPr/>
        </p:nvSpPr>
        <p:spPr>
          <a:xfrm>
            <a:off x="3191693" y="427021"/>
            <a:ext cx="609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800">
                <a:solidFill>
                  <a:srgbClr val="BFBFBF"/>
                </a:solidFill>
                <a:latin typeface="Arial"/>
                <a:ea typeface="Arial"/>
                <a:cs typeface="Arial"/>
                <a:sym typeface="Arial"/>
              </a:rPr>
              <a:t>利用者属性</a:t>
            </a:r>
            <a:endParaRPr b="1" sz="1800">
              <a:solidFill>
                <a:srgbClr val="BFBFBF"/>
              </a:solidFill>
              <a:latin typeface="Arial"/>
              <a:ea typeface="Arial"/>
              <a:cs typeface="Arial"/>
              <a:sym typeface="Arial"/>
            </a:endParaRPr>
          </a:p>
          <a:p>
            <a:pPr indent="0" lvl="0" marL="0" marR="0" rtl="0" algn="ctr">
              <a:spcBef>
                <a:spcPts val="0"/>
              </a:spcBef>
              <a:spcAft>
                <a:spcPts val="0"/>
              </a:spcAft>
              <a:buNone/>
            </a:pPr>
            <a:r>
              <a:rPr b="1" lang="ja-JP" sz="1400">
                <a:solidFill>
                  <a:srgbClr val="BFBFBF"/>
                </a:solidFill>
                <a:latin typeface="Arial"/>
                <a:ea typeface="Arial"/>
                <a:cs typeface="Arial"/>
                <a:sym typeface="Arial"/>
              </a:rPr>
              <a:t>（事業毎に適宜設定ください）</a:t>
            </a:r>
            <a:endParaRPr/>
          </a:p>
        </p:txBody>
      </p:sp>
      <p:sp>
        <p:nvSpPr>
          <p:cNvPr id="512" name="Google Shape;512;p25"/>
          <p:cNvSpPr/>
          <p:nvPr/>
        </p:nvSpPr>
        <p:spPr>
          <a:xfrm rot="-5400000">
            <a:off x="6161467" y="-2318435"/>
            <a:ext cx="156452" cy="6932025"/>
          </a:xfrm>
          <a:prstGeom prst="rightBrace">
            <a:avLst>
              <a:gd fmla="val 67936" name="adj1"/>
              <a:gd fmla="val 50000"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p25"/>
          <p:cNvSpPr/>
          <p:nvPr/>
        </p:nvSpPr>
        <p:spPr>
          <a:xfrm>
            <a:off x="515937" y="6191806"/>
            <a:ext cx="1096631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*BtoC 5人/BtoB 3社以上を記載（行・列は自由に追加ください）</a:t>
            </a:r>
            <a:endParaRPr/>
          </a:p>
        </p:txBody>
      </p:sp>
      <p:sp>
        <p:nvSpPr>
          <p:cNvPr id="514" name="Google Shape;514;p25"/>
          <p:cNvSpPr/>
          <p:nvPr/>
        </p:nvSpPr>
        <p:spPr>
          <a:xfrm>
            <a:off x="1791787" y="2698387"/>
            <a:ext cx="8608423" cy="2677885"/>
          </a:xfrm>
          <a:prstGeom prst="rect">
            <a:avLst/>
          </a:prstGeom>
          <a:solidFill>
            <a:srgbClr val="BFBFBF"/>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プロダクト／サービスの利用者属性に該当する５社／５人を明記</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6"/>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latin typeface="Arial"/>
                <a:ea typeface="Arial"/>
                <a:cs typeface="Arial"/>
                <a:sym typeface="Arial"/>
              </a:rPr>
              <a:t>5.初期顧客</a:t>
            </a:r>
            <a:endParaRPr/>
          </a:p>
        </p:txBody>
      </p:sp>
      <p:sp>
        <p:nvSpPr>
          <p:cNvPr id="520" name="Google Shape;520;p26"/>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graphicFrame>
        <p:nvGraphicFramePr>
          <p:cNvPr id="521" name="Google Shape;521;p26"/>
          <p:cNvGraphicFramePr/>
          <p:nvPr/>
        </p:nvGraphicFramePr>
        <p:xfrm>
          <a:off x="515937" y="1252150"/>
          <a:ext cx="3000000" cy="3000000"/>
        </p:xfrm>
        <a:graphic>
          <a:graphicData uri="http://schemas.openxmlformats.org/drawingml/2006/table">
            <a:tbl>
              <a:tblPr firstCol="1">
                <a:noFill/>
                <a:tableStyleId>{60651FEF-E217-4940-8607-C1FDF0AE6B7B}</a:tableStyleId>
              </a:tblPr>
              <a:tblGrid>
                <a:gridCol w="411525"/>
                <a:gridCol w="1864925"/>
                <a:gridCol w="1737975"/>
                <a:gridCol w="1737975"/>
                <a:gridCol w="1737975"/>
                <a:gridCol w="1737975"/>
                <a:gridCol w="1737975"/>
              </a:tblGrid>
              <a:tr h="825450">
                <a:tc>
                  <a:txBody>
                    <a:bodyPr/>
                    <a:lstStyle/>
                    <a:p>
                      <a:pPr indent="0" lvl="0" marL="0" marR="0" rtl="0" algn="ctr">
                        <a:spcBef>
                          <a:spcPts val="0"/>
                        </a:spcBef>
                        <a:spcAft>
                          <a:spcPts val="0"/>
                        </a:spcAft>
                        <a:buNone/>
                      </a:pPr>
                      <a:r>
                        <a:rPr lang="ja-JP" sz="1200">
                          <a:solidFill>
                            <a:schemeClr val="lt1"/>
                          </a:solidFill>
                        </a:rPr>
                        <a:t>no</a:t>
                      </a:r>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200">
                          <a:solidFill>
                            <a:schemeClr val="lt1"/>
                          </a:solidFill>
                        </a:rPr>
                        <a:t>企業／名前</a:t>
                      </a:r>
                      <a:endParaRPr b="1" sz="1200">
                        <a:solidFill>
                          <a:schemeClr val="lt1"/>
                        </a:solidFill>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400">
                          <a:solidFill>
                            <a:schemeClr val="lt1"/>
                          </a:solidFill>
                        </a:rPr>
                        <a:t>カテゴリー</a:t>
                      </a:r>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400">
                          <a:solidFill>
                            <a:schemeClr val="lt1"/>
                          </a:solidFill>
                        </a:rPr>
                        <a:t>企業規模</a:t>
                      </a:r>
                      <a:endParaRPr b="1" sz="1400">
                        <a:solidFill>
                          <a:schemeClr val="lt1"/>
                        </a:solidFill>
                      </a:endParaRPr>
                    </a:p>
                    <a:p>
                      <a:pPr indent="0" lvl="0" marL="0" marR="0" rtl="0" algn="ctr">
                        <a:spcBef>
                          <a:spcPts val="0"/>
                        </a:spcBef>
                        <a:spcAft>
                          <a:spcPts val="0"/>
                        </a:spcAft>
                        <a:buNone/>
                      </a:pPr>
                      <a:r>
                        <a:rPr b="1" lang="ja-JP" sz="1200">
                          <a:solidFill>
                            <a:schemeClr val="lt1"/>
                          </a:solidFill>
                        </a:rPr>
                        <a:t>(年商/社員数/社歴)</a:t>
                      </a:r>
                      <a:endParaRPr b="1" sz="1400">
                        <a:solidFill>
                          <a:schemeClr val="lt1"/>
                        </a:solidFill>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200">
                          <a:solidFill>
                            <a:schemeClr val="lt1"/>
                          </a:solidFill>
                        </a:rPr>
                        <a:t>利用者</a:t>
                      </a:r>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200">
                          <a:solidFill>
                            <a:schemeClr val="lt1"/>
                          </a:solidFill>
                        </a:rPr>
                        <a:t>意思決定者</a:t>
                      </a:r>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b="1" lang="ja-JP" sz="1200">
                          <a:solidFill>
                            <a:schemeClr val="lt1"/>
                          </a:solidFill>
                        </a:rPr>
                        <a:t>代替手段</a:t>
                      </a:r>
                      <a:endParaRPr/>
                    </a:p>
                  </a:txBody>
                  <a:tcPr marT="45725" marB="45725" marR="91450" marL="91450" anchor="ctr">
                    <a:solidFill>
                      <a:srgbClr val="A5A5A5"/>
                    </a:solidFill>
                  </a:tcPr>
                </a:tc>
              </a:tr>
              <a:tr h="825450">
                <a:tc>
                  <a:txBody>
                    <a:bodyPr/>
                    <a:lstStyle/>
                    <a:p>
                      <a:pPr indent="0" lvl="0" marL="0" marR="0" rtl="0" algn="ctr">
                        <a:spcBef>
                          <a:spcPts val="0"/>
                        </a:spcBef>
                        <a:spcAft>
                          <a:spcPts val="0"/>
                        </a:spcAft>
                        <a:buNone/>
                      </a:pPr>
                      <a:r>
                        <a:rPr b="1" lang="ja-JP" sz="1200">
                          <a:solidFill>
                            <a:schemeClr val="dk1"/>
                          </a:solidFill>
                        </a:rPr>
                        <a:t>1</a:t>
                      </a:r>
                      <a:endParaRPr b="1"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rPr b="1" lang="ja-JP" sz="1400">
                          <a:solidFill>
                            <a:schemeClr val="dk1"/>
                          </a:solidFill>
                        </a:rPr>
                        <a:t>XYZ食料品店</a:t>
                      </a:r>
                      <a:endParaRPr b="1"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中小企業</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1億円 / 5名/25年</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創業者の妻</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経営者</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弥生会計</a:t>
                      </a:r>
                      <a:endParaRPr/>
                    </a:p>
                  </a:txBody>
                  <a:tcPr marT="45725" marB="45725" marR="91450" marL="91450" anchor="ctr"/>
                </a:tc>
              </a:tr>
              <a:tr h="825450">
                <a:tc>
                  <a:txBody>
                    <a:bodyPr/>
                    <a:lstStyle/>
                    <a:p>
                      <a:pPr indent="0" lvl="0" marL="0" marR="0" rtl="0" algn="ctr">
                        <a:spcBef>
                          <a:spcPts val="0"/>
                        </a:spcBef>
                        <a:spcAft>
                          <a:spcPts val="0"/>
                        </a:spcAft>
                        <a:buNone/>
                      </a:pPr>
                      <a:r>
                        <a:rPr b="1" lang="ja-JP" sz="1200">
                          <a:solidFill>
                            <a:schemeClr val="dk1"/>
                          </a:solidFill>
                        </a:rPr>
                        <a:t>2</a:t>
                      </a:r>
                      <a:endParaRPr b="1"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rPr b="1" lang="ja-JP" sz="1400">
                          <a:solidFill>
                            <a:schemeClr val="dk1"/>
                          </a:solidFill>
                        </a:rPr>
                        <a:t>A 氏</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個人事業主</a:t>
                      </a:r>
                      <a:endParaRPr b="0" sz="1400">
                        <a:solidFill>
                          <a:schemeClr val="dk1"/>
                        </a:solidFill>
                      </a:endParaRPr>
                    </a:p>
                    <a:p>
                      <a:pPr indent="0" lvl="0" marL="0" marR="0" rtl="0" algn="ctr">
                        <a:spcBef>
                          <a:spcPts val="0"/>
                        </a:spcBef>
                        <a:spcAft>
                          <a:spcPts val="0"/>
                        </a:spcAft>
                        <a:buNone/>
                      </a:pPr>
                      <a:r>
                        <a:rPr b="0" lang="ja-JP" sz="1200">
                          <a:solidFill>
                            <a:schemeClr val="dk1"/>
                          </a:solidFill>
                        </a:rPr>
                        <a:t>（コンサルタント）</a:t>
                      </a:r>
                      <a:endParaRPr b="0" sz="1400">
                        <a:solidFill>
                          <a:schemeClr val="dk1"/>
                        </a:solidFill>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2,000万円/1名/3年</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短期バイト</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b="0" lang="ja-JP" sz="1400">
                          <a:solidFill>
                            <a:schemeClr val="dk1"/>
                          </a:solidFill>
                        </a:rPr>
                        <a:t>当人</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エクセル</a:t>
                      </a:r>
                      <a:endParaRPr/>
                    </a:p>
                  </a:txBody>
                  <a:tcPr marT="45725" marB="45725" marR="91450" marL="91450" anchor="ctr"/>
                </a:tc>
              </a:tr>
              <a:tr h="825450">
                <a:tc>
                  <a:txBody>
                    <a:bodyPr/>
                    <a:lstStyle/>
                    <a:p>
                      <a:pPr indent="0" lvl="0" marL="0" marR="0" rtl="0" algn="ctr">
                        <a:spcBef>
                          <a:spcPts val="0"/>
                        </a:spcBef>
                        <a:spcAft>
                          <a:spcPts val="0"/>
                        </a:spcAft>
                        <a:buNone/>
                      </a:pPr>
                      <a:r>
                        <a:rPr b="1" lang="ja-JP" sz="1200">
                          <a:solidFill>
                            <a:schemeClr val="dk1"/>
                          </a:solidFill>
                        </a:rPr>
                        <a:t>3</a:t>
                      </a:r>
                      <a:endParaRPr b="1"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rPr b="1" lang="ja-JP" sz="1400">
                          <a:solidFill>
                            <a:schemeClr val="dk1"/>
                          </a:solidFill>
                        </a:rPr>
                        <a:t>B 氏</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個人事業主</a:t>
                      </a:r>
                      <a:endParaRPr b="0" sz="1400">
                        <a:solidFill>
                          <a:schemeClr val="dk1"/>
                        </a:solidFill>
                      </a:endParaRPr>
                    </a:p>
                    <a:p>
                      <a:pPr indent="0" lvl="0" marL="0" marR="0" rtl="0" algn="ctr">
                        <a:lnSpc>
                          <a:spcPct val="100000"/>
                        </a:lnSpc>
                        <a:spcBef>
                          <a:spcPts val="0"/>
                        </a:spcBef>
                        <a:spcAft>
                          <a:spcPts val="0"/>
                        </a:spcAft>
                        <a:buClr>
                          <a:schemeClr val="dk1"/>
                        </a:buClr>
                        <a:buSzPts val="1400"/>
                        <a:buFont typeface="Arial"/>
                        <a:buNone/>
                      </a:pPr>
                      <a:r>
                        <a:rPr b="0" lang="ja-JP" sz="1400">
                          <a:solidFill>
                            <a:schemeClr val="dk1"/>
                          </a:solidFill>
                        </a:rPr>
                        <a:t>（エンジニア）</a:t>
                      </a:r>
                      <a:endParaRPr b="0" sz="1600">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b="0" lang="ja-JP" sz="1400">
                          <a:solidFill>
                            <a:schemeClr val="dk1"/>
                          </a:solidFill>
                        </a:rPr>
                        <a:t>500万円/1名/3年</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当人</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当人</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Google</a:t>
                      </a:r>
                      <a:endParaRPr/>
                    </a:p>
                    <a:p>
                      <a:pPr indent="0" lvl="0" marL="0" marR="0" rtl="0" algn="ctr">
                        <a:spcBef>
                          <a:spcPts val="0"/>
                        </a:spcBef>
                        <a:spcAft>
                          <a:spcPts val="0"/>
                        </a:spcAft>
                        <a:buNone/>
                      </a:pPr>
                      <a:r>
                        <a:rPr b="0" lang="ja-JP" sz="1400">
                          <a:solidFill>
                            <a:schemeClr val="dk1"/>
                          </a:solidFill>
                        </a:rPr>
                        <a:t>スプレッドシート</a:t>
                      </a:r>
                      <a:endParaRPr/>
                    </a:p>
                  </a:txBody>
                  <a:tcPr marT="45725" marB="45725" marR="91450" marL="91450" anchor="ctr"/>
                </a:tc>
              </a:tr>
              <a:tr h="825450">
                <a:tc>
                  <a:txBody>
                    <a:bodyPr/>
                    <a:lstStyle/>
                    <a:p>
                      <a:pPr indent="0" lvl="0" marL="0" marR="0" rtl="0" algn="ctr">
                        <a:spcBef>
                          <a:spcPts val="0"/>
                        </a:spcBef>
                        <a:spcAft>
                          <a:spcPts val="0"/>
                        </a:spcAft>
                        <a:buNone/>
                      </a:pPr>
                      <a:r>
                        <a:rPr b="1" lang="ja-JP" sz="1200">
                          <a:solidFill>
                            <a:schemeClr val="dk1"/>
                          </a:solidFill>
                        </a:rPr>
                        <a:t>4</a:t>
                      </a:r>
                      <a:endParaRPr b="1"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rPr b="1" lang="ja-JP" sz="1400">
                          <a:solidFill>
                            <a:schemeClr val="dk1"/>
                          </a:solidFill>
                        </a:rPr>
                        <a:t>C 氏</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個人事業主</a:t>
                      </a:r>
                      <a:endParaRPr b="0" sz="1400">
                        <a:solidFill>
                          <a:schemeClr val="dk1"/>
                        </a:solidFill>
                      </a:endParaRPr>
                    </a:p>
                    <a:p>
                      <a:pPr indent="0" lvl="0" marL="0" marR="0" rtl="0" algn="ctr">
                        <a:lnSpc>
                          <a:spcPct val="100000"/>
                        </a:lnSpc>
                        <a:spcBef>
                          <a:spcPts val="0"/>
                        </a:spcBef>
                        <a:spcAft>
                          <a:spcPts val="0"/>
                        </a:spcAft>
                        <a:buClr>
                          <a:schemeClr val="dk1"/>
                        </a:buClr>
                        <a:buSzPts val="1200"/>
                        <a:buFont typeface="Arial"/>
                        <a:buNone/>
                      </a:pPr>
                      <a:r>
                        <a:rPr b="0" lang="ja-JP" sz="1200">
                          <a:solidFill>
                            <a:schemeClr val="dk1"/>
                          </a:solidFill>
                        </a:rPr>
                        <a:t>（イラストレーター）</a:t>
                      </a:r>
                      <a:endParaRPr b="0" sz="1600">
                        <a:solidFill>
                          <a:schemeClr val="dk1"/>
                        </a:solidFill>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不明/1名/3年</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当人</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当人</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b="0" lang="ja-JP" sz="1400">
                          <a:solidFill>
                            <a:schemeClr val="dk1"/>
                          </a:solidFill>
                        </a:rPr>
                        <a:t>弥生会計</a:t>
                      </a:r>
                      <a:endParaRPr/>
                    </a:p>
                  </a:txBody>
                  <a:tcPr marT="45725" marB="45725" marR="91450" marL="91450" anchor="ctr"/>
                </a:tc>
              </a:tr>
              <a:tr h="825450">
                <a:tc>
                  <a:txBody>
                    <a:bodyPr/>
                    <a:lstStyle/>
                    <a:p>
                      <a:pPr indent="0" lvl="0" marL="0" marR="0" rtl="0" algn="ctr">
                        <a:spcBef>
                          <a:spcPts val="0"/>
                        </a:spcBef>
                        <a:spcAft>
                          <a:spcPts val="0"/>
                        </a:spcAft>
                        <a:buNone/>
                      </a:pPr>
                      <a:r>
                        <a:rPr b="1" lang="ja-JP" sz="1200">
                          <a:solidFill>
                            <a:schemeClr val="dk1"/>
                          </a:solidFill>
                        </a:rPr>
                        <a:t>5</a:t>
                      </a:r>
                      <a:endParaRPr b="1" sz="1200">
                        <a:solidFill>
                          <a:schemeClr val="dk1"/>
                        </a:solidFill>
                      </a:endParaRPr>
                    </a:p>
                  </a:txBody>
                  <a:tcPr marT="45725" marB="45725" marR="91450" marL="91450" anchor="ctr">
                    <a:solidFill>
                      <a:srgbClr val="F0F2F0"/>
                    </a:solidFill>
                  </a:tcPr>
                </a:tc>
                <a:tc>
                  <a:txBody>
                    <a:bodyPr/>
                    <a:lstStyle/>
                    <a:p>
                      <a:pPr indent="0" lvl="0" marL="0" marR="0" rtl="0" algn="ctr">
                        <a:spcBef>
                          <a:spcPts val="0"/>
                        </a:spcBef>
                        <a:spcAft>
                          <a:spcPts val="0"/>
                        </a:spcAft>
                        <a:buNone/>
                      </a:pPr>
                      <a:r>
                        <a:rPr b="1" lang="ja-JP" sz="1400">
                          <a:solidFill>
                            <a:schemeClr val="dk1"/>
                          </a:solidFill>
                        </a:rPr>
                        <a:t>ABC 社</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スタートアップ</a:t>
                      </a:r>
                      <a:endParaRPr b="0" sz="1400">
                        <a:solidFill>
                          <a:schemeClr val="dk1"/>
                        </a:solidFill>
                      </a:endParaRPr>
                    </a:p>
                    <a:p>
                      <a:pPr indent="0" lvl="0" marL="0" marR="0" rtl="0" algn="ctr">
                        <a:spcBef>
                          <a:spcPts val="0"/>
                        </a:spcBef>
                        <a:spcAft>
                          <a:spcPts val="0"/>
                        </a:spcAft>
                        <a:buNone/>
                      </a:pPr>
                      <a:r>
                        <a:rPr b="0" lang="ja-JP" sz="1400">
                          <a:solidFill>
                            <a:schemeClr val="dk1"/>
                          </a:solidFill>
                        </a:rPr>
                        <a:t>(seed)</a:t>
                      </a:r>
                      <a:endParaRPr b="0" sz="1400">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b="0" lang="ja-JP" sz="1400">
                          <a:solidFill>
                            <a:schemeClr val="dk1"/>
                          </a:solidFill>
                        </a:rPr>
                        <a:t>2,000万円/3名/1年</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総務経理担当社員</a:t>
                      </a:r>
                      <a:endParaRPr/>
                    </a:p>
                  </a:txBody>
                  <a:tcPr marT="45725" marB="45725" marR="91450" marL="91450" anchor="ctr"/>
                </a:tc>
                <a:tc>
                  <a:txBody>
                    <a:bodyPr/>
                    <a:lstStyle/>
                    <a:p>
                      <a:pPr indent="0" lvl="0" marL="0" marR="0" rtl="0" algn="ctr">
                        <a:spcBef>
                          <a:spcPts val="0"/>
                        </a:spcBef>
                        <a:spcAft>
                          <a:spcPts val="0"/>
                        </a:spcAft>
                        <a:buNone/>
                      </a:pPr>
                      <a:r>
                        <a:rPr b="0" lang="ja-JP" sz="1400">
                          <a:solidFill>
                            <a:schemeClr val="dk1"/>
                          </a:solidFill>
                        </a:rPr>
                        <a:t>CEO</a:t>
                      </a:r>
                      <a:endParaRPr b="0" sz="1400">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b="0" lang="ja-JP" sz="1400">
                          <a:solidFill>
                            <a:schemeClr val="dk1"/>
                          </a:solidFill>
                        </a:rPr>
                        <a:t>Google</a:t>
                      </a:r>
                      <a:endParaRPr/>
                    </a:p>
                    <a:p>
                      <a:pPr indent="0" lvl="0" marL="0" marR="0" rtl="0" algn="ctr">
                        <a:lnSpc>
                          <a:spcPct val="100000"/>
                        </a:lnSpc>
                        <a:spcBef>
                          <a:spcPts val="0"/>
                        </a:spcBef>
                        <a:spcAft>
                          <a:spcPts val="0"/>
                        </a:spcAft>
                        <a:buClr>
                          <a:schemeClr val="dk1"/>
                        </a:buClr>
                        <a:buSzPts val="1400"/>
                        <a:buFont typeface="Arial"/>
                        <a:buNone/>
                      </a:pPr>
                      <a:r>
                        <a:rPr b="0" lang="ja-JP" sz="1400">
                          <a:solidFill>
                            <a:schemeClr val="dk1"/>
                          </a:solidFill>
                        </a:rPr>
                        <a:t>スプレッドシート</a:t>
                      </a:r>
                      <a:endParaRPr/>
                    </a:p>
                  </a:txBody>
                  <a:tcPr marT="45725" marB="45725" marR="91450" marL="91450" anchor="ctr"/>
                </a:tc>
              </a:tr>
            </a:tbl>
          </a:graphicData>
        </a:graphic>
      </p:graphicFrame>
      <p:grpSp>
        <p:nvGrpSpPr>
          <p:cNvPr id="522" name="Google Shape;522;p26"/>
          <p:cNvGrpSpPr/>
          <p:nvPr/>
        </p:nvGrpSpPr>
        <p:grpSpPr>
          <a:xfrm>
            <a:off x="9823622" y="-1"/>
            <a:ext cx="2368378" cy="991237"/>
            <a:chOff x="9823622" y="-1"/>
            <a:chExt cx="2368378" cy="991237"/>
          </a:xfrm>
        </p:grpSpPr>
        <p:sp>
          <p:nvSpPr>
            <p:cNvPr id="523" name="Google Shape;523;p26"/>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524" name="Google Shape;524;p26"/>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7"/>
          <p:cNvSpPr txBox="1"/>
          <p:nvPr>
            <p:ph type="title"/>
          </p:nvPr>
        </p:nvSpPr>
        <p:spPr>
          <a:xfrm>
            <a:off x="5159375" y="549275"/>
            <a:ext cx="6516688" cy="575945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3A3838"/>
              </a:buClr>
              <a:buSzPts val="4400"/>
              <a:buFont typeface="Arial"/>
              <a:buNone/>
            </a:pPr>
            <a:r>
              <a:rPr lang="ja-JP"/>
              <a:t>EOF</a:t>
            </a:r>
            <a:endParaRPr/>
          </a:p>
        </p:txBody>
      </p:sp>
      <p:sp>
        <p:nvSpPr>
          <p:cNvPr id="530" name="Google Shape;530;p27"/>
          <p:cNvSpPr txBox="1"/>
          <p:nvPr>
            <p:ph idx="4294967295" type="sldNum"/>
          </p:nvPr>
        </p:nvSpPr>
        <p:spPr>
          <a:xfrm>
            <a:off x="9448800" y="6561138"/>
            <a:ext cx="2743200" cy="3079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5159375" y="549275"/>
            <a:ext cx="6516688" cy="575945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3A3838"/>
              </a:buClr>
              <a:buSzPts val="4400"/>
              <a:buFont typeface="Arial"/>
              <a:buNone/>
            </a:pPr>
            <a:r>
              <a:rPr lang="ja-JP"/>
              <a:t>フォーマットサンプル</a:t>
            </a:r>
            <a:endParaRPr/>
          </a:p>
        </p:txBody>
      </p:sp>
      <p:sp>
        <p:nvSpPr>
          <p:cNvPr id="106" name="Google Shape;106;p3"/>
          <p:cNvSpPr txBox="1"/>
          <p:nvPr>
            <p:ph idx="4294967295" type="sldNum"/>
          </p:nvPr>
        </p:nvSpPr>
        <p:spPr>
          <a:xfrm>
            <a:off x="9448800" y="6561138"/>
            <a:ext cx="2743200" cy="3079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全体戦略</a:t>
            </a:r>
            <a:endParaRPr/>
          </a:p>
        </p:txBody>
      </p:sp>
      <p:sp>
        <p:nvSpPr>
          <p:cNvPr id="112" name="Google Shape;112;p4"/>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13" name="Google Shape;113;p4"/>
          <p:cNvSpPr txBox="1"/>
          <p:nvPr/>
        </p:nvSpPr>
        <p:spPr>
          <a:xfrm>
            <a:off x="515937" y="3829727"/>
            <a:ext cx="2448930"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i="0" lang="ja-JP" sz="1600" u="none" cap="none" strike="noStrike">
                <a:solidFill>
                  <a:schemeClr val="dk1"/>
                </a:solidFill>
                <a:latin typeface="Arial"/>
                <a:ea typeface="Arial"/>
                <a:cs typeface="Arial"/>
                <a:sym typeface="Arial"/>
              </a:rPr>
              <a:t>勝ち筋</a:t>
            </a:r>
            <a:endParaRPr/>
          </a:p>
        </p:txBody>
      </p:sp>
      <p:sp>
        <p:nvSpPr>
          <p:cNvPr id="114" name="Google Shape;114;p4"/>
          <p:cNvSpPr/>
          <p:nvPr/>
        </p:nvSpPr>
        <p:spPr>
          <a:xfrm>
            <a:off x="515937" y="3841321"/>
            <a:ext cx="11160118" cy="2524319"/>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BFBFBF"/>
              </a:solidFill>
              <a:latin typeface="Arial"/>
              <a:ea typeface="Arial"/>
              <a:cs typeface="Arial"/>
              <a:sym typeface="Arial"/>
            </a:endParaRPr>
          </a:p>
        </p:txBody>
      </p:sp>
      <p:sp>
        <p:nvSpPr>
          <p:cNvPr id="115" name="Google Shape;115;p4"/>
          <p:cNvSpPr txBox="1"/>
          <p:nvPr/>
        </p:nvSpPr>
        <p:spPr>
          <a:xfrm>
            <a:off x="515937" y="1075115"/>
            <a:ext cx="2448930"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i="0" lang="ja-JP" sz="1600" u="none" cap="none" strike="noStrike">
                <a:solidFill>
                  <a:schemeClr val="dk1"/>
                </a:solidFill>
                <a:latin typeface="Arial"/>
                <a:ea typeface="Arial"/>
                <a:cs typeface="Arial"/>
                <a:sym typeface="Arial"/>
              </a:rPr>
              <a:t>市場機会</a:t>
            </a:r>
            <a:endParaRPr/>
          </a:p>
        </p:txBody>
      </p:sp>
      <p:sp>
        <p:nvSpPr>
          <p:cNvPr id="116" name="Google Shape;116;p4"/>
          <p:cNvSpPr/>
          <p:nvPr/>
        </p:nvSpPr>
        <p:spPr>
          <a:xfrm>
            <a:off x="515937" y="1086709"/>
            <a:ext cx="11160118" cy="2524319"/>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BFBFBF"/>
              </a:solidFill>
              <a:latin typeface="Arial"/>
              <a:ea typeface="Arial"/>
              <a:cs typeface="Arial"/>
              <a:sym typeface="Arial"/>
            </a:endParaRPr>
          </a:p>
        </p:txBody>
      </p:sp>
      <p:sp>
        <p:nvSpPr>
          <p:cNvPr id="117" name="Google Shape;117;p4"/>
          <p:cNvSpPr/>
          <p:nvPr/>
        </p:nvSpPr>
        <p:spPr>
          <a:xfrm>
            <a:off x="515937" y="1524432"/>
            <a:ext cx="11160118" cy="182855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2000" u="none" cap="none" strike="noStrike">
                <a:solidFill>
                  <a:srgbClr val="BFBFBF"/>
                </a:solidFill>
                <a:latin typeface="Arial"/>
                <a:ea typeface="Arial"/>
                <a:cs typeface="Arial"/>
                <a:sym typeface="Arial"/>
              </a:rPr>
              <a:t>(市場機会の概要を記載)</a:t>
            </a:r>
            <a:endParaRPr b="0" i="0" sz="2000" u="none" cap="none" strike="noStrike">
              <a:solidFill>
                <a:srgbClr val="BFBFBF"/>
              </a:solidFill>
              <a:latin typeface="Arial"/>
              <a:ea typeface="Arial"/>
              <a:cs typeface="Arial"/>
              <a:sym typeface="Arial"/>
            </a:endParaRPr>
          </a:p>
        </p:txBody>
      </p:sp>
      <p:sp>
        <p:nvSpPr>
          <p:cNvPr id="118" name="Google Shape;118;p4"/>
          <p:cNvSpPr/>
          <p:nvPr/>
        </p:nvSpPr>
        <p:spPr>
          <a:xfrm>
            <a:off x="515937" y="4232947"/>
            <a:ext cx="11160118" cy="182855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2000" u="none" cap="none" strike="noStrike">
                <a:solidFill>
                  <a:srgbClr val="BFBFBF"/>
                </a:solidFill>
                <a:latin typeface="Arial"/>
                <a:ea typeface="Arial"/>
                <a:cs typeface="Arial"/>
                <a:sym typeface="Arial"/>
              </a:rPr>
              <a:t>（勝ち筋の概要を記載）</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全体戦略</a:t>
            </a:r>
            <a:endParaRPr/>
          </a:p>
        </p:txBody>
      </p:sp>
      <p:sp>
        <p:nvSpPr>
          <p:cNvPr id="124" name="Google Shape;124;p5"/>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25" name="Google Shape;125;p5"/>
          <p:cNvSpPr txBox="1"/>
          <p:nvPr/>
        </p:nvSpPr>
        <p:spPr>
          <a:xfrm>
            <a:off x="515937" y="3829727"/>
            <a:ext cx="2448930"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i="0" lang="ja-JP" sz="1600" u="none" cap="none" strike="noStrike">
                <a:solidFill>
                  <a:schemeClr val="dk1"/>
                </a:solidFill>
                <a:latin typeface="Arial"/>
                <a:ea typeface="Arial"/>
                <a:cs typeface="Arial"/>
                <a:sym typeface="Arial"/>
              </a:rPr>
              <a:t>勝ち筋</a:t>
            </a:r>
            <a:endParaRPr/>
          </a:p>
        </p:txBody>
      </p:sp>
      <p:sp>
        <p:nvSpPr>
          <p:cNvPr id="126" name="Google Shape;126;p5"/>
          <p:cNvSpPr/>
          <p:nvPr/>
        </p:nvSpPr>
        <p:spPr>
          <a:xfrm>
            <a:off x="515937" y="3841321"/>
            <a:ext cx="11160118" cy="2524319"/>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BFBFBF"/>
              </a:solidFill>
              <a:latin typeface="Arial"/>
              <a:ea typeface="Arial"/>
              <a:cs typeface="Arial"/>
              <a:sym typeface="Arial"/>
            </a:endParaRPr>
          </a:p>
        </p:txBody>
      </p:sp>
      <p:sp>
        <p:nvSpPr>
          <p:cNvPr id="127" name="Google Shape;127;p5"/>
          <p:cNvSpPr txBox="1"/>
          <p:nvPr/>
        </p:nvSpPr>
        <p:spPr>
          <a:xfrm>
            <a:off x="515937" y="1075115"/>
            <a:ext cx="2448930" cy="707358"/>
          </a:xfrm>
          <a:prstGeom prst="rect">
            <a:avLst/>
          </a:prstGeom>
          <a:solidFill>
            <a:srgbClr val="D8D8D8"/>
          </a:solidFill>
          <a:ln>
            <a:noFill/>
          </a:ln>
        </p:spPr>
        <p:txBody>
          <a:bodyPr anchorCtr="0" anchor="ctr" bIns="45700" lIns="90000" spcFirstLastPara="1" rIns="91425" wrap="square" tIns="45700">
            <a:noAutofit/>
          </a:bodyPr>
          <a:lstStyle/>
          <a:p>
            <a:pPr indent="0" lvl="0" marL="0" marR="0" rtl="0" algn="ctr">
              <a:spcBef>
                <a:spcPts val="0"/>
              </a:spcBef>
              <a:spcAft>
                <a:spcPts val="0"/>
              </a:spcAft>
              <a:buNone/>
            </a:pPr>
            <a:r>
              <a:rPr b="1" i="0" lang="ja-JP" sz="1600" u="none" cap="none" strike="noStrike">
                <a:solidFill>
                  <a:schemeClr val="dk1"/>
                </a:solidFill>
                <a:latin typeface="Arial"/>
                <a:ea typeface="Arial"/>
                <a:cs typeface="Arial"/>
                <a:sym typeface="Arial"/>
              </a:rPr>
              <a:t>市場機会</a:t>
            </a:r>
            <a:endParaRPr/>
          </a:p>
        </p:txBody>
      </p:sp>
      <p:sp>
        <p:nvSpPr>
          <p:cNvPr id="128" name="Google Shape;128;p5"/>
          <p:cNvSpPr/>
          <p:nvPr/>
        </p:nvSpPr>
        <p:spPr>
          <a:xfrm>
            <a:off x="515937" y="1086709"/>
            <a:ext cx="11160118" cy="2524319"/>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BFBFBF"/>
              </a:solidFill>
              <a:latin typeface="Arial"/>
              <a:ea typeface="Arial"/>
              <a:cs typeface="Arial"/>
              <a:sym typeface="Arial"/>
            </a:endParaRPr>
          </a:p>
        </p:txBody>
      </p:sp>
      <p:grpSp>
        <p:nvGrpSpPr>
          <p:cNvPr id="129" name="Google Shape;129;p5"/>
          <p:cNvGrpSpPr/>
          <p:nvPr/>
        </p:nvGrpSpPr>
        <p:grpSpPr>
          <a:xfrm>
            <a:off x="9823622" y="-1"/>
            <a:ext cx="2368378" cy="991237"/>
            <a:chOff x="9823622" y="-1"/>
            <a:chExt cx="2368378" cy="991237"/>
          </a:xfrm>
        </p:grpSpPr>
        <p:sp>
          <p:nvSpPr>
            <p:cNvPr id="130" name="Google Shape;130;p5"/>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ja-JP" sz="1800" u="none" cap="none" strike="noStrike">
                  <a:solidFill>
                    <a:schemeClr val="lt1"/>
                  </a:solidFill>
                  <a:latin typeface="Arial"/>
                  <a:ea typeface="Arial"/>
                  <a:cs typeface="Arial"/>
                  <a:sym typeface="Arial"/>
                </a:rPr>
                <a:t>SAMPLE</a:t>
              </a:r>
              <a:endParaRPr b="1" i="0" sz="1800" u="none" cap="none" strike="noStrike">
                <a:solidFill>
                  <a:schemeClr val="lt1"/>
                </a:solidFill>
                <a:latin typeface="Arial"/>
                <a:ea typeface="Arial"/>
                <a:cs typeface="Arial"/>
                <a:sym typeface="Arial"/>
              </a:endParaRPr>
            </a:p>
          </p:txBody>
        </p:sp>
        <p:pic>
          <p:nvPicPr>
            <p:cNvPr descr="自計化から自動化へ。クラウド会計ソフトfreeeセミナー開催します ..." id="131" name="Google Shape;131;p5"/>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
        <p:nvSpPr>
          <p:cNvPr id="132" name="Google Shape;132;p5"/>
          <p:cNvSpPr/>
          <p:nvPr/>
        </p:nvSpPr>
        <p:spPr>
          <a:xfrm>
            <a:off x="628650" y="1831557"/>
            <a:ext cx="11036527" cy="173660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ja-JP" sz="2000" u="none" cap="none" strike="noStrike">
                <a:solidFill>
                  <a:schemeClr val="dk1"/>
                </a:solidFill>
                <a:latin typeface="Arial"/>
                <a:ea typeface="Arial"/>
                <a:cs typeface="Arial"/>
                <a:sym typeface="Arial"/>
              </a:rPr>
              <a:t>会計を中心としたERPソフトウェアはパッケージ型での提供が主流かつ年次販売に合わせた開発競争により多機能化が進行。</a:t>
            </a:r>
            <a:endParaRPr/>
          </a:p>
          <a:p>
            <a:pPr indent="0" lvl="0" marL="0" marR="0" rtl="0" algn="l">
              <a:spcBef>
                <a:spcPts val="0"/>
              </a:spcBef>
              <a:spcAft>
                <a:spcPts val="0"/>
              </a:spcAft>
              <a:buNone/>
            </a:pPr>
            <a:r>
              <a:rPr b="1" lang="ja-JP" sz="2000">
                <a:solidFill>
                  <a:schemeClr val="dk1"/>
                </a:solidFill>
                <a:latin typeface="Arial"/>
                <a:ea typeface="Arial"/>
                <a:cs typeface="Arial"/>
                <a:sym typeface="Arial"/>
              </a:rPr>
              <a:t>経費を速やかに処理したい利用者にとっては、多機能会計ソフトの難度は高く、その操作性に不満があり、新たな解決需要としての市場機会が存在する。</a:t>
            </a:r>
            <a:endParaRPr/>
          </a:p>
        </p:txBody>
      </p:sp>
      <p:sp>
        <p:nvSpPr>
          <p:cNvPr id="133" name="Google Shape;133;p5"/>
          <p:cNvSpPr/>
          <p:nvPr/>
        </p:nvSpPr>
        <p:spPr>
          <a:xfrm>
            <a:off x="628650" y="4537085"/>
            <a:ext cx="11036527" cy="182855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対象市場の特性（低単価・多利用者数）に対してクラウド・単純精算処理における速度に特化したプロダクトを提供。</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ja-JP" sz="2000">
                <a:solidFill>
                  <a:schemeClr val="dk1"/>
                </a:solidFill>
                <a:latin typeface="Arial"/>
                <a:ea typeface="Arial"/>
                <a:cs typeface="Arial"/>
                <a:sym typeface="Arial"/>
              </a:rPr>
              <a:t>既存顧客の離反リスクとデータ収集環境を有さない既存事業者に対して、特定顧客の取り込み及びデータ収集の時間的優位性という点での勝ち筋を想定。</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1.市場機会:市場定義</a:t>
            </a:r>
            <a:endParaRPr/>
          </a:p>
        </p:txBody>
      </p:sp>
      <p:sp>
        <p:nvSpPr>
          <p:cNvPr id="140" name="Google Shape;140;p6"/>
          <p:cNvSpPr/>
          <p:nvPr/>
        </p:nvSpPr>
        <p:spPr>
          <a:xfrm>
            <a:off x="720436" y="1157288"/>
            <a:ext cx="10792691" cy="5104968"/>
          </a:xfrm>
          <a:prstGeom prst="roundRect">
            <a:avLst>
              <a:gd fmla="val 3910" name="adj"/>
            </a:avLst>
          </a:prstGeom>
          <a:solidFill>
            <a:srgbClr val="FFF2CC"/>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6"/>
          <p:cNvSpPr/>
          <p:nvPr/>
        </p:nvSpPr>
        <p:spPr>
          <a:xfrm>
            <a:off x="4104068" y="1251593"/>
            <a:ext cx="3144529" cy="79205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rgbClr val="BFBFBF"/>
                </a:solidFill>
                <a:latin typeface="Arial"/>
                <a:ea typeface="Arial"/>
                <a:cs typeface="Arial"/>
                <a:sym typeface="Arial"/>
              </a:rPr>
              <a:t>(TAMとなる市場)</a:t>
            </a:r>
            <a:endParaRPr/>
          </a:p>
        </p:txBody>
      </p:sp>
      <p:sp>
        <p:nvSpPr>
          <p:cNvPr id="142" name="Google Shape;142;p6"/>
          <p:cNvSpPr txBox="1"/>
          <p:nvPr/>
        </p:nvSpPr>
        <p:spPr>
          <a:xfrm>
            <a:off x="9576307" y="1471101"/>
            <a:ext cx="1063487" cy="5532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円/年</a:t>
            </a:r>
            <a:endParaRPr/>
          </a:p>
        </p:txBody>
      </p:sp>
      <p:sp>
        <p:nvSpPr>
          <p:cNvPr id="143" name="Google Shape;143;p6"/>
          <p:cNvSpPr/>
          <p:nvPr/>
        </p:nvSpPr>
        <p:spPr>
          <a:xfrm>
            <a:off x="7350846" y="1224415"/>
            <a:ext cx="2225461" cy="81001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rgbClr val="BFBFBF"/>
                </a:solidFill>
                <a:latin typeface="Arial"/>
                <a:ea typeface="Arial"/>
                <a:cs typeface="Arial"/>
                <a:sym typeface="Arial"/>
              </a:rPr>
              <a:t>(市場規模)</a:t>
            </a:r>
            <a:endParaRPr sz="1800">
              <a:solidFill>
                <a:srgbClr val="BFBFBF"/>
              </a:solidFill>
              <a:latin typeface="Arial"/>
              <a:ea typeface="Arial"/>
              <a:cs typeface="Arial"/>
              <a:sym typeface="Arial"/>
            </a:endParaRPr>
          </a:p>
        </p:txBody>
      </p:sp>
      <p:sp>
        <p:nvSpPr>
          <p:cNvPr id="144" name="Google Shape;144;p6"/>
          <p:cNvSpPr/>
          <p:nvPr/>
        </p:nvSpPr>
        <p:spPr>
          <a:xfrm>
            <a:off x="3096426" y="1435504"/>
            <a:ext cx="77296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2000">
                <a:solidFill>
                  <a:schemeClr val="dk1"/>
                </a:solidFill>
                <a:latin typeface="Arial"/>
                <a:ea typeface="Arial"/>
                <a:cs typeface="Arial"/>
                <a:sym typeface="Arial"/>
              </a:rPr>
              <a:t>TAM</a:t>
            </a:r>
            <a:endParaRPr/>
          </a:p>
        </p:txBody>
      </p:sp>
      <p:sp>
        <p:nvSpPr>
          <p:cNvPr id="145" name="Google Shape;145;p6"/>
          <p:cNvSpPr/>
          <p:nvPr/>
        </p:nvSpPr>
        <p:spPr>
          <a:xfrm>
            <a:off x="1125335" y="2779537"/>
            <a:ext cx="1705495" cy="3303022"/>
          </a:xfrm>
          <a:prstGeom prst="roundRect">
            <a:avLst>
              <a:gd fmla="val 6003" name="adj"/>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800">
                <a:solidFill>
                  <a:schemeClr val="dk1"/>
                </a:solidFill>
                <a:latin typeface="Arial"/>
                <a:ea typeface="Arial"/>
                <a:cs typeface="Arial"/>
                <a:sym typeface="Arial"/>
              </a:rPr>
              <a:t>SAM</a:t>
            </a:r>
            <a:endParaRPr sz="1800">
              <a:solidFill>
                <a:schemeClr val="dk1"/>
              </a:solidFill>
              <a:latin typeface="Arial"/>
              <a:ea typeface="Arial"/>
              <a:cs typeface="Arial"/>
              <a:sym typeface="Arial"/>
            </a:endParaRPr>
          </a:p>
        </p:txBody>
      </p:sp>
      <p:sp>
        <p:nvSpPr>
          <p:cNvPr id="146" name="Google Shape;146;p6"/>
          <p:cNvSpPr/>
          <p:nvPr/>
        </p:nvSpPr>
        <p:spPr>
          <a:xfrm>
            <a:off x="2900049" y="2779537"/>
            <a:ext cx="2984252" cy="3303021"/>
          </a:xfrm>
          <a:prstGeom prst="roundRect">
            <a:avLst>
              <a:gd fmla="val 2233" name="adj"/>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800">
                <a:solidFill>
                  <a:schemeClr val="dk1"/>
                </a:solidFill>
                <a:latin typeface="Arial"/>
                <a:ea typeface="Arial"/>
                <a:cs typeface="Arial"/>
                <a:sym typeface="Arial"/>
              </a:rPr>
              <a:t>SAM</a:t>
            </a:r>
            <a:endParaRPr sz="1800">
              <a:solidFill>
                <a:schemeClr val="dk1"/>
              </a:solidFill>
              <a:latin typeface="Arial"/>
              <a:ea typeface="Arial"/>
              <a:cs typeface="Arial"/>
              <a:sym typeface="Arial"/>
            </a:endParaRPr>
          </a:p>
        </p:txBody>
      </p:sp>
      <p:sp>
        <p:nvSpPr>
          <p:cNvPr id="147" name="Google Shape;147;p6"/>
          <p:cNvSpPr/>
          <p:nvPr/>
        </p:nvSpPr>
        <p:spPr>
          <a:xfrm>
            <a:off x="6007313" y="2779538"/>
            <a:ext cx="5180075" cy="3303020"/>
          </a:xfrm>
          <a:prstGeom prst="roundRect">
            <a:avLst>
              <a:gd fmla="val 1890" name="adj"/>
            </a:avLst>
          </a:prstGeom>
          <a:solidFill>
            <a:schemeClr val="lt1"/>
          </a:solidFill>
          <a:ln cap="flat" cmpd="sng" w="57150">
            <a:solidFill>
              <a:srgbClr val="EC4D6A"/>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rgbClr val="EC4D6A"/>
                </a:solidFill>
                <a:latin typeface="Arial"/>
                <a:ea typeface="Arial"/>
                <a:cs typeface="Arial"/>
                <a:sym typeface="Arial"/>
              </a:rPr>
              <a:t>SAM(Primary)</a:t>
            </a:r>
            <a:endParaRPr b="1" sz="1800">
              <a:solidFill>
                <a:srgbClr val="EC4D6A"/>
              </a:solidFill>
              <a:latin typeface="Arial"/>
              <a:ea typeface="Arial"/>
              <a:cs typeface="Arial"/>
              <a:sym typeface="Arial"/>
            </a:endParaRPr>
          </a:p>
        </p:txBody>
      </p:sp>
      <p:sp>
        <p:nvSpPr>
          <p:cNvPr id="148" name="Google Shape;148;p6"/>
          <p:cNvSpPr/>
          <p:nvPr/>
        </p:nvSpPr>
        <p:spPr>
          <a:xfrm>
            <a:off x="6333489" y="3615598"/>
            <a:ext cx="4527722" cy="540980"/>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rgbClr val="BFBFBF"/>
                </a:solidFill>
                <a:latin typeface="Arial"/>
                <a:ea typeface="Arial"/>
                <a:cs typeface="Arial"/>
                <a:sym typeface="Arial"/>
              </a:rPr>
              <a:t>(市場)</a:t>
            </a:r>
            <a:endParaRPr sz="1800">
              <a:solidFill>
                <a:srgbClr val="BFBFBF"/>
              </a:solidFill>
              <a:latin typeface="Arial"/>
              <a:ea typeface="Arial"/>
              <a:cs typeface="Arial"/>
              <a:sym typeface="Arial"/>
            </a:endParaRPr>
          </a:p>
        </p:txBody>
      </p:sp>
      <p:sp>
        <p:nvSpPr>
          <p:cNvPr id="149" name="Google Shape;149;p6"/>
          <p:cNvSpPr txBox="1"/>
          <p:nvPr/>
        </p:nvSpPr>
        <p:spPr>
          <a:xfrm>
            <a:off x="9771790" y="4266999"/>
            <a:ext cx="1063487" cy="5532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ja-JP" sz="1400">
                <a:solidFill>
                  <a:schemeClr val="dk1"/>
                </a:solidFill>
                <a:latin typeface="Arial"/>
                <a:ea typeface="Arial"/>
                <a:cs typeface="Arial"/>
                <a:sym typeface="Arial"/>
              </a:rPr>
              <a:t>円/年</a:t>
            </a:r>
            <a:endParaRPr/>
          </a:p>
        </p:txBody>
      </p:sp>
      <p:sp>
        <p:nvSpPr>
          <p:cNvPr id="150" name="Google Shape;150;p6"/>
          <p:cNvSpPr/>
          <p:nvPr/>
        </p:nvSpPr>
        <p:spPr>
          <a:xfrm>
            <a:off x="7546329" y="4260995"/>
            <a:ext cx="2225461" cy="553252"/>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rgbClr val="BFBFBF"/>
                </a:solidFill>
                <a:latin typeface="Arial"/>
                <a:ea typeface="Arial"/>
                <a:cs typeface="Arial"/>
                <a:sym typeface="Arial"/>
              </a:rPr>
              <a:t>(市場規模)</a:t>
            </a:r>
            <a:endParaRPr sz="1800">
              <a:solidFill>
                <a:srgbClr val="BFBFBF"/>
              </a:solidFill>
              <a:latin typeface="Arial"/>
              <a:ea typeface="Arial"/>
              <a:cs typeface="Arial"/>
              <a:sym typeface="Arial"/>
            </a:endParaRPr>
          </a:p>
        </p:txBody>
      </p:sp>
      <p:sp>
        <p:nvSpPr>
          <p:cNvPr id="151" name="Google Shape;151;p6"/>
          <p:cNvSpPr txBox="1"/>
          <p:nvPr/>
        </p:nvSpPr>
        <p:spPr>
          <a:xfrm>
            <a:off x="515937" y="1007292"/>
            <a:ext cx="2448930" cy="708285"/>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市場構成と</a:t>
            </a:r>
            <a:endParaRPr b="1" sz="1600">
              <a:solidFill>
                <a:schemeClr val="dk1"/>
              </a:solidFill>
              <a:latin typeface="Arial"/>
              <a:ea typeface="Arial"/>
              <a:cs typeface="Arial"/>
              <a:sym typeface="Arial"/>
            </a:endParaRPr>
          </a:p>
          <a:p>
            <a:pPr indent="0" lvl="0" marL="0" marR="0" rtl="0" algn="ctr">
              <a:spcBef>
                <a:spcPts val="0"/>
              </a:spcBef>
              <a:spcAft>
                <a:spcPts val="0"/>
              </a:spcAft>
              <a:buNone/>
            </a:pPr>
            <a:r>
              <a:rPr b="1" lang="ja-JP" sz="1600">
                <a:solidFill>
                  <a:schemeClr val="dk1"/>
                </a:solidFill>
                <a:latin typeface="Arial"/>
                <a:ea typeface="Arial"/>
                <a:cs typeface="Arial"/>
                <a:sym typeface="Arial"/>
              </a:rPr>
              <a:t>定義する市場</a:t>
            </a:r>
            <a:endParaRPr/>
          </a:p>
        </p:txBody>
      </p:sp>
      <p:sp>
        <p:nvSpPr>
          <p:cNvPr id="152" name="Google Shape;152;p6"/>
          <p:cNvSpPr/>
          <p:nvPr/>
        </p:nvSpPr>
        <p:spPr>
          <a:xfrm>
            <a:off x="515939" y="1015281"/>
            <a:ext cx="11160124" cy="536647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53" name="Google Shape;153;p6"/>
          <p:cNvSpPr txBox="1"/>
          <p:nvPr/>
        </p:nvSpPr>
        <p:spPr>
          <a:xfrm>
            <a:off x="2973884" y="2126665"/>
            <a:ext cx="835215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rgbClr val="BFBFBF"/>
                </a:solidFill>
                <a:latin typeface="Arial"/>
                <a:ea typeface="Arial"/>
                <a:cs typeface="Arial"/>
                <a:sym typeface="Arial"/>
              </a:rPr>
              <a:t>(市場概要など)</a:t>
            </a:r>
            <a:endParaRPr sz="1600">
              <a:solidFill>
                <a:srgbClr val="BFBFBF"/>
              </a:solidFill>
              <a:latin typeface="Arial"/>
              <a:ea typeface="Arial"/>
              <a:cs typeface="Arial"/>
              <a:sym typeface="Arial"/>
            </a:endParaRPr>
          </a:p>
        </p:txBody>
      </p:sp>
      <p:sp>
        <p:nvSpPr>
          <p:cNvPr id="154" name="Google Shape;154;p6"/>
          <p:cNvSpPr txBox="1"/>
          <p:nvPr/>
        </p:nvSpPr>
        <p:spPr>
          <a:xfrm>
            <a:off x="6217365" y="5144691"/>
            <a:ext cx="48493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rgbClr val="BFBFBF"/>
                </a:solidFill>
                <a:latin typeface="Arial"/>
                <a:ea typeface="Arial"/>
                <a:cs typeface="Arial"/>
                <a:sym typeface="Arial"/>
              </a:rPr>
              <a:t>(市場概要など)</a:t>
            </a:r>
            <a:endParaRPr sz="1600">
              <a:solidFill>
                <a:srgbClr val="BFBFBF"/>
              </a:solidFill>
              <a:latin typeface="Arial"/>
              <a:ea typeface="Arial"/>
              <a:cs typeface="Arial"/>
              <a:sym typeface="Arial"/>
            </a:endParaRPr>
          </a:p>
        </p:txBody>
      </p:sp>
      <p:sp>
        <p:nvSpPr>
          <p:cNvPr id="155" name="Google Shape;155;p6"/>
          <p:cNvSpPr/>
          <p:nvPr/>
        </p:nvSpPr>
        <p:spPr>
          <a:xfrm>
            <a:off x="3096426" y="3616734"/>
            <a:ext cx="2667240" cy="54098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rgbClr val="BFBFBF"/>
                </a:solidFill>
                <a:latin typeface="Arial"/>
                <a:ea typeface="Arial"/>
                <a:cs typeface="Arial"/>
                <a:sym typeface="Arial"/>
              </a:rPr>
              <a:t>(市場)</a:t>
            </a:r>
            <a:endParaRPr sz="1800">
              <a:solidFill>
                <a:srgbClr val="BFBFBF"/>
              </a:solidFill>
              <a:latin typeface="Arial"/>
              <a:ea typeface="Arial"/>
              <a:cs typeface="Arial"/>
              <a:sym typeface="Arial"/>
            </a:endParaRPr>
          </a:p>
        </p:txBody>
      </p:sp>
      <p:sp>
        <p:nvSpPr>
          <p:cNvPr id="156" name="Google Shape;156;p6"/>
          <p:cNvSpPr txBox="1"/>
          <p:nvPr/>
        </p:nvSpPr>
        <p:spPr>
          <a:xfrm>
            <a:off x="5062742" y="4316143"/>
            <a:ext cx="1063487" cy="5532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Arial"/>
                <a:ea typeface="Arial"/>
                <a:cs typeface="Arial"/>
                <a:sym typeface="Arial"/>
              </a:rPr>
              <a:t>円/年</a:t>
            </a:r>
            <a:endParaRPr/>
          </a:p>
        </p:txBody>
      </p:sp>
      <p:sp>
        <p:nvSpPr>
          <p:cNvPr id="157" name="Google Shape;157;p6"/>
          <p:cNvSpPr/>
          <p:nvPr/>
        </p:nvSpPr>
        <p:spPr>
          <a:xfrm>
            <a:off x="3581130" y="4323759"/>
            <a:ext cx="1501490" cy="55325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rgbClr val="BFBFBF"/>
                </a:solidFill>
                <a:latin typeface="Arial"/>
                <a:ea typeface="Arial"/>
                <a:cs typeface="Arial"/>
                <a:sym typeface="Arial"/>
              </a:rPr>
              <a:t>(市場規模)</a:t>
            </a:r>
            <a:endParaRPr sz="1800">
              <a:solidFill>
                <a:srgbClr val="BFBFBF"/>
              </a:solidFill>
              <a:latin typeface="Arial"/>
              <a:ea typeface="Arial"/>
              <a:cs typeface="Arial"/>
              <a:sym typeface="Arial"/>
            </a:endParaRPr>
          </a:p>
        </p:txBody>
      </p:sp>
      <p:sp>
        <p:nvSpPr>
          <p:cNvPr id="158" name="Google Shape;158;p6"/>
          <p:cNvSpPr/>
          <p:nvPr/>
        </p:nvSpPr>
        <p:spPr>
          <a:xfrm>
            <a:off x="1177642" y="3600383"/>
            <a:ext cx="1592608" cy="54098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rgbClr val="BFBFBF"/>
                </a:solidFill>
                <a:latin typeface="Arial"/>
                <a:ea typeface="Arial"/>
                <a:cs typeface="Arial"/>
                <a:sym typeface="Arial"/>
              </a:rPr>
              <a:t>(市場)</a:t>
            </a:r>
            <a:endParaRPr sz="1400">
              <a:solidFill>
                <a:srgbClr val="BFBFBF"/>
              </a:solidFill>
              <a:latin typeface="Arial"/>
              <a:ea typeface="Arial"/>
              <a:cs typeface="Arial"/>
              <a:sym typeface="Arial"/>
            </a:endParaRPr>
          </a:p>
        </p:txBody>
      </p:sp>
      <p:sp>
        <p:nvSpPr>
          <p:cNvPr id="159" name="Google Shape;159;p6"/>
          <p:cNvSpPr/>
          <p:nvPr/>
        </p:nvSpPr>
        <p:spPr>
          <a:xfrm>
            <a:off x="1223201" y="4295965"/>
            <a:ext cx="1062799" cy="55325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rgbClr val="BFBFBF"/>
                </a:solidFill>
                <a:latin typeface="Arial"/>
                <a:ea typeface="Arial"/>
                <a:cs typeface="Arial"/>
                <a:sym typeface="Arial"/>
              </a:rPr>
              <a:t>(市場規模)</a:t>
            </a:r>
            <a:endParaRPr sz="1400">
              <a:solidFill>
                <a:srgbClr val="BFBFBF"/>
              </a:solidFill>
              <a:latin typeface="Arial"/>
              <a:ea typeface="Arial"/>
              <a:cs typeface="Arial"/>
              <a:sym typeface="Arial"/>
            </a:endParaRPr>
          </a:p>
        </p:txBody>
      </p:sp>
      <p:sp>
        <p:nvSpPr>
          <p:cNvPr id="160" name="Google Shape;160;p6"/>
          <p:cNvSpPr txBox="1"/>
          <p:nvPr/>
        </p:nvSpPr>
        <p:spPr>
          <a:xfrm>
            <a:off x="2215317" y="4312404"/>
            <a:ext cx="1063487" cy="5532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Arial"/>
                <a:ea typeface="Arial"/>
                <a:cs typeface="Arial"/>
                <a:sym typeface="Arial"/>
              </a:rPr>
              <a:t>円/年</a:t>
            </a:r>
            <a:endParaRPr/>
          </a:p>
        </p:txBody>
      </p:sp>
      <p:sp>
        <p:nvSpPr>
          <p:cNvPr id="161" name="Google Shape;161;p6"/>
          <p:cNvSpPr txBox="1"/>
          <p:nvPr/>
        </p:nvSpPr>
        <p:spPr>
          <a:xfrm>
            <a:off x="720436" y="2444989"/>
            <a:ext cx="283851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200">
                <a:solidFill>
                  <a:schemeClr val="dk1"/>
                </a:solidFill>
                <a:latin typeface="Arial"/>
                <a:ea typeface="Arial"/>
                <a:cs typeface="Arial"/>
                <a:sym typeface="Arial"/>
              </a:rPr>
              <a:t>&lt;TAMを構成するSAM&gt;</a:t>
            </a:r>
            <a:endParaRPr b="1" sz="1200">
              <a:solidFill>
                <a:schemeClr val="dk1"/>
              </a:solidFill>
              <a:latin typeface="Arial"/>
              <a:ea typeface="Arial"/>
              <a:cs typeface="Arial"/>
              <a:sym typeface="Arial"/>
            </a:endParaRPr>
          </a:p>
        </p:txBody>
      </p:sp>
      <p:sp>
        <p:nvSpPr>
          <p:cNvPr id="162" name="Google Shape;162;p6"/>
          <p:cNvSpPr/>
          <p:nvPr/>
        </p:nvSpPr>
        <p:spPr>
          <a:xfrm>
            <a:off x="6217365" y="355490"/>
            <a:ext cx="4191878" cy="958451"/>
          </a:xfrm>
          <a:prstGeom prst="wedgeRectCallout">
            <a:avLst>
              <a:gd fmla="val -33287" name="adj1"/>
              <a:gd fmla="val 75396" name="adj2"/>
            </a:avLst>
          </a:prstGeom>
          <a:solidFill>
            <a:srgbClr val="BFBFBF"/>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600">
                <a:solidFill>
                  <a:schemeClr val="lt1"/>
                </a:solidFill>
                <a:latin typeface="Arial"/>
                <a:ea typeface="Arial"/>
                <a:cs typeface="Arial"/>
                <a:sym typeface="Arial"/>
              </a:rPr>
              <a:t>既存の定義済みの市場ではなく</a:t>
            </a:r>
            <a:endParaRPr b="1" sz="1600">
              <a:solidFill>
                <a:schemeClr val="lt1"/>
              </a:solidFill>
              <a:latin typeface="Arial"/>
              <a:ea typeface="Arial"/>
              <a:cs typeface="Arial"/>
              <a:sym typeface="Arial"/>
            </a:endParaRPr>
          </a:p>
          <a:p>
            <a:pPr indent="0" lvl="0" marL="0" marR="0" rtl="0" algn="ctr">
              <a:spcBef>
                <a:spcPts val="0"/>
              </a:spcBef>
              <a:spcAft>
                <a:spcPts val="0"/>
              </a:spcAft>
              <a:buNone/>
            </a:pPr>
            <a:r>
              <a:rPr b="1" lang="ja-JP" sz="1600">
                <a:solidFill>
                  <a:schemeClr val="lt1"/>
                </a:solidFill>
                <a:latin typeface="Arial"/>
                <a:ea typeface="Arial"/>
                <a:cs typeface="Arial"/>
                <a:sym typeface="Arial"/>
              </a:rPr>
              <a:t>提供価値に関連した切り口で市場を定義</a:t>
            </a:r>
            <a:endParaRPr b="1" sz="16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1.市場機会:市場定義</a:t>
            </a:r>
            <a:endParaRPr/>
          </a:p>
        </p:txBody>
      </p:sp>
      <p:sp>
        <p:nvSpPr>
          <p:cNvPr id="169" name="Google Shape;169;p7"/>
          <p:cNvSpPr/>
          <p:nvPr/>
        </p:nvSpPr>
        <p:spPr>
          <a:xfrm>
            <a:off x="720436" y="1157288"/>
            <a:ext cx="10792691" cy="5104968"/>
          </a:xfrm>
          <a:prstGeom prst="roundRect">
            <a:avLst>
              <a:gd fmla="val 3910" name="adj"/>
            </a:avLst>
          </a:prstGeom>
          <a:solidFill>
            <a:srgbClr val="FFF2CC"/>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7"/>
          <p:cNvSpPr/>
          <p:nvPr/>
        </p:nvSpPr>
        <p:spPr>
          <a:xfrm>
            <a:off x="4005434" y="1239534"/>
            <a:ext cx="3144529" cy="79205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小規模事業者を中心とした</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lang="ja-JP" sz="2000">
                <a:solidFill>
                  <a:schemeClr val="dk1"/>
                </a:solidFill>
                <a:latin typeface="Arial"/>
                <a:ea typeface="Arial"/>
                <a:cs typeface="Arial"/>
                <a:sym typeface="Arial"/>
              </a:rPr>
              <a:t>ERPソフトウェア市場</a:t>
            </a:r>
            <a:endParaRPr/>
          </a:p>
        </p:txBody>
      </p:sp>
      <p:sp>
        <p:nvSpPr>
          <p:cNvPr id="171" name="Google Shape;171;p7"/>
          <p:cNvSpPr txBox="1"/>
          <p:nvPr/>
        </p:nvSpPr>
        <p:spPr>
          <a:xfrm>
            <a:off x="9576307" y="1471101"/>
            <a:ext cx="1063487" cy="5532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latin typeface="Arial"/>
                <a:ea typeface="Arial"/>
                <a:cs typeface="Arial"/>
                <a:sym typeface="Arial"/>
              </a:rPr>
              <a:t>円/年</a:t>
            </a:r>
            <a:endParaRPr/>
          </a:p>
        </p:txBody>
      </p:sp>
      <p:sp>
        <p:nvSpPr>
          <p:cNvPr id="172" name="Google Shape;172;p7"/>
          <p:cNvSpPr/>
          <p:nvPr/>
        </p:nvSpPr>
        <p:spPr>
          <a:xfrm>
            <a:off x="7350846" y="1224415"/>
            <a:ext cx="2225461" cy="81001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2000">
                <a:solidFill>
                  <a:schemeClr val="dk1"/>
                </a:solidFill>
                <a:latin typeface="Arial"/>
                <a:ea typeface="Arial"/>
                <a:cs typeface="Arial"/>
                <a:sym typeface="Arial"/>
              </a:rPr>
              <a:t>1,053億</a:t>
            </a:r>
            <a:endParaRPr/>
          </a:p>
        </p:txBody>
      </p:sp>
      <p:sp>
        <p:nvSpPr>
          <p:cNvPr id="173" name="Google Shape;173;p7"/>
          <p:cNvSpPr/>
          <p:nvPr/>
        </p:nvSpPr>
        <p:spPr>
          <a:xfrm>
            <a:off x="3096426" y="1435504"/>
            <a:ext cx="77296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2000">
                <a:solidFill>
                  <a:schemeClr val="dk1"/>
                </a:solidFill>
                <a:latin typeface="Arial"/>
                <a:ea typeface="Arial"/>
                <a:cs typeface="Arial"/>
                <a:sym typeface="Arial"/>
              </a:rPr>
              <a:t>TAM</a:t>
            </a:r>
            <a:endParaRPr/>
          </a:p>
        </p:txBody>
      </p:sp>
      <p:sp>
        <p:nvSpPr>
          <p:cNvPr id="174" name="Google Shape;174;p7"/>
          <p:cNvSpPr/>
          <p:nvPr/>
        </p:nvSpPr>
        <p:spPr>
          <a:xfrm>
            <a:off x="6007313" y="2779538"/>
            <a:ext cx="5180075" cy="3303020"/>
          </a:xfrm>
          <a:prstGeom prst="roundRect">
            <a:avLst>
              <a:gd fmla="val 1890" name="adj"/>
            </a:avLst>
          </a:prstGeom>
          <a:solidFill>
            <a:schemeClr val="lt1"/>
          </a:solidFill>
          <a:ln cap="flat" cmpd="sng" w="57150">
            <a:solidFill>
              <a:srgbClr val="EC4D6A"/>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rgbClr val="EC4D6A"/>
                </a:solidFill>
                <a:latin typeface="Arial"/>
                <a:ea typeface="Arial"/>
                <a:cs typeface="Arial"/>
                <a:sym typeface="Arial"/>
              </a:rPr>
              <a:t>SAM (Primary)</a:t>
            </a:r>
            <a:endParaRPr b="1" sz="1800">
              <a:solidFill>
                <a:srgbClr val="EC4D6A"/>
              </a:solidFill>
              <a:latin typeface="Arial"/>
              <a:ea typeface="Arial"/>
              <a:cs typeface="Arial"/>
              <a:sym typeface="Arial"/>
            </a:endParaRPr>
          </a:p>
        </p:txBody>
      </p:sp>
      <p:sp>
        <p:nvSpPr>
          <p:cNvPr id="175" name="Google Shape;175;p7"/>
          <p:cNvSpPr txBox="1"/>
          <p:nvPr/>
        </p:nvSpPr>
        <p:spPr>
          <a:xfrm>
            <a:off x="515937" y="1007292"/>
            <a:ext cx="2448930" cy="708285"/>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市場構成と</a:t>
            </a:r>
            <a:endParaRPr b="1" sz="1600">
              <a:solidFill>
                <a:schemeClr val="dk1"/>
              </a:solidFill>
              <a:latin typeface="Arial"/>
              <a:ea typeface="Arial"/>
              <a:cs typeface="Arial"/>
              <a:sym typeface="Arial"/>
            </a:endParaRPr>
          </a:p>
          <a:p>
            <a:pPr indent="0" lvl="0" marL="0" marR="0" rtl="0" algn="ctr">
              <a:spcBef>
                <a:spcPts val="0"/>
              </a:spcBef>
              <a:spcAft>
                <a:spcPts val="0"/>
              </a:spcAft>
              <a:buNone/>
            </a:pPr>
            <a:r>
              <a:rPr b="1" lang="ja-JP" sz="1600">
                <a:solidFill>
                  <a:schemeClr val="dk1"/>
                </a:solidFill>
                <a:latin typeface="Arial"/>
                <a:ea typeface="Arial"/>
                <a:cs typeface="Arial"/>
                <a:sym typeface="Arial"/>
              </a:rPr>
              <a:t>定義する市場</a:t>
            </a:r>
            <a:endParaRPr/>
          </a:p>
        </p:txBody>
      </p:sp>
      <p:sp>
        <p:nvSpPr>
          <p:cNvPr id="176" name="Google Shape;176;p7"/>
          <p:cNvSpPr/>
          <p:nvPr/>
        </p:nvSpPr>
        <p:spPr>
          <a:xfrm>
            <a:off x="515939" y="1015281"/>
            <a:ext cx="11160124" cy="536647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77" name="Google Shape;177;p7"/>
          <p:cNvSpPr txBox="1"/>
          <p:nvPr/>
        </p:nvSpPr>
        <p:spPr>
          <a:xfrm>
            <a:off x="2770250" y="2212393"/>
            <a:ext cx="855579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Arial"/>
                <a:ea typeface="Arial"/>
                <a:cs typeface="Arial"/>
                <a:sym typeface="Arial"/>
              </a:rPr>
              <a:t>00年代開発のオンプレミスソフトウェアのリプレース需要を追風に年率5-10％前後で伸長</a:t>
            </a:r>
            <a:endParaRPr/>
          </a:p>
        </p:txBody>
      </p:sp>
      <p:sp>
        <p:nvSpPr>
          <p:cNvPr id="178" name="Google Shape;178;p7"/>
          <p:cNvSpPr txBox="1"/>
          <p:nvPr/>
        </p:nvSpPr>
        <p:spPr>
          <a:xfrm>
            <a:off x="720436" y="2444989"/>
            <a:ext cx="283851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200">
                <a:solidFill>
                  <a:schemeClr val="dk1"/>
                </a:solidFill>
                <a:latin typeface="Arial"/>
                <a:ea typeface="Arial"/>
                <a:cs typeface="Arial"/>
                <a:sym typeface="Arial"/>
              </a:rPr>
              <a:t>&lt;TAMを構成するSAM&gt;</a:t>
            </a:r>
            <a:endParaRPr b="1" sz="1200">
              <a:solidFill>
                <a:schemeClr val="dk1"/>
              </a:solidFill>
              <a:latin typeface="Arial"/>
              <a:ea typeface="Arial"/>
              <a:cs typeface="Arial"/>
              <a:sym typeface="Arial"/>
            </a:endParaRPr>
          </a:p>
        </p:txBody>
      </p:sp>
      <p:sp>
        <p:nvSpPr>
          <p:cNvPr id="179" name="Google Shape;179;p7"/>
          <p:cNvSpPr/>
          <p:nvPr/>
        </p:nvSpPr>
        <p:spPr>
          <a:xfrm>
            <a:off x="7149963" y="2021048"/>
            <a:ext cx="278313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800">
                <a:solidFill>
                  <a:schemeClr val="dk1"/>
                </a:solidFill>
                <a:latin typeface="Arial"/>
                <a:ea typeface="Arial"/>
                <a:cs typeface="Arial"/>
                <a:sym typeface="Arial"/>
              </a:rPr>
              <a:t>出所: ERP市場動向に関する調査結果 2014 矢野経済研究</a:t>
            </a:r>
            <a:endParaRPr/>
          </a:p>
        </p:txBody>
      </p:sp>
      <p:sp>
        <p:nvSpPr>
          <p:cNvPr id="180" name="Google Shape;180;p7"/>
          <p:cNvSpPr/>
          <p:nvPr/>
        </p:nvSpPr>
        <p:spPr>
          <a:xfrm>
            <a:off x="1125335" y="2770682"/>
            <a:ext cx="1705495" cy="3311877"/>
          </a:xfrm>
          <a:prstGeom prst="roundRect">
            <a:avLst>
              <a:gd fmla="val 6003" name="adj"/>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7"/>
          <p:cNvSpPr/>
          <p:nvPr/>
        </p:nvSpPr>
        <p:spPr>
          <a:xfrm>
            <a:off x="2900049" y="2770683"/>
            <a:ext cx="2984252" cy="3311876"/>
          </a:xfrm>
          <a:prstGeom prst="roundRect">
            <a:avLst>
              <a:gd fmla="val 2233" name="adj"/>
            </a:avLst>
          </a:prstGeom>
          <a:solidFill>
            <a:schemeClr val="lt1"/>
          </a:solidFill>
          <a:ln cap="flat" cmpd="sng" w="38100">
            <a:solidFill>
              <a:srgbClr val="EC4D6A">
                <a:alpha val="49803"/>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400">
                <a:solidFill>
                  <a:srgbClr val="EC4D6A"/>
                </a:solidFill>
                <a:latin typeface="Arial"/>
                <a:ea typeface="Arial"/>
                <a:cs typeface="Arial"/>
                <a:sym typeface="Arial"/>
              </a:rPr>
              <a:t>SAM (secondary)</a:t>
            </a:r>
            <a:endParaRPr b="1" sz="1400">
              <a:solidFill>
                <a:srgbClr val="EC4D6A"/>
              </a:solidFill>
              <a:latin typeface="Arial"/>
              <a:ea typeface="Arial"/>
              <a:cs typeface="Arial"/>
              <a:sym typeface="Arial"/>
            </a:endParaRPr>
          </a:p>
        </p:txBody>
      </p:sp>
      <p:sp>
        <p:nvSpPr>
          <p:cNvPr id="182" name="Google Shape;182;p7"/>
          <p:cNvSpPr/>
          <p:nvPr/>
        </p:nvSpPr>
        <p:spPr>
          <a:xfrm>
            <a:off x="6333489" y="3615598"/>
            <a:ext cx="4527722" cy="540980"/>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財務会計ソフトウェア市場</a:t>
            </a:r>
            <a:endParaRPr/>
          </a:p>
        </p:txBody>
      </p:sp>
      <p:sp>
        <p:nvSpPr>
          <p:cNvPr id="183" name="Google Shape;183;p7"/>
          <p:cNvSpPr txBox="1"/>
          <p:nvPr/>
        </p:nvSpPr>
        <p:spPr>
          <a:xfrm>
            <a:off x="9771790" y="4266999"/>
            <a:ext cx="1063487" cy="5532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ja-JP" sz="1400">
                <a:solidFill>
                  <a:schemeClr val="dk1"/>
                </a:solidFill>
                <a:latin typeface="Arial"/>
                <a:ea typeface="Arial"/>
                <a:cs typeface="Arial"/>
                <a:sym typeface="Arial"/>
              </a:rPr>
              <a:t>円/年</a:t>
            </a:r>
            <a:endParaRPr/>
          </a:p>
        </p:txBody>
      </p:sp>
      <p:sp>
        <p:nvSpPr>
          <p:cNvPr id="184" name="Google Shape;184;p7"/>
          <p:cNvSpPr/>
          <p:nvPr/>
        </p:nvSpPr>
        <p:spPr>
          <a:xfrm>
            <a:off x="7546329" y="4260995"/>
            <a:ext cx="2225461" cy="553252"/>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800">
                <a:solidFill>
                  <a:schemeClr val="dk1"/>
                </a:solidFill>
                <a:latin typeface="Arial"/>
                <a:ea typeface="Arial"/>
                <a:cs typeface="Arial"/>
                <a:sym typeface="Arial"/>
              </a:rPr>
              <a:t>460億</a:t>
            </a:r>
            <a:endParaRPr/>
          </a:p>
        </p:txBody>
      </p:sp>
      <p:sp>
        <p:nvSpPr>
          <p:cNvPr id="185" name="Google Shape;185;p7"/>
          <p:cNvSpPr/>
          <p:nvPr/>
        </p:nvSpPr>
        <p:spPr>
          <a:xfrm>
            <a:off x="6062767" y="5683591"/>
            <a:ext cx="500389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800">
                <a:solidFill>
                  <a:schemeClr val="dk1"/>
                </a:solidFill>
                <a:latin typeface="Arial"/>
                <a:ea typeface="Arial"/>
                <a:cs typeface="Arial"/>
                <a:sym typeface="Arial"/>
              </a:rPr>
              <a:t>出所:ERP市場動向に関する調査結果 2014 矢野経済研究。国内ERP市場から財務会計機能利用率 44%を元に試算</a:t>
            </a:r>
            <a:endParaRPr/>
          </a:p>
        </p:txBody>
      </p:sp>
      <p:sp>
        <p:nvSpPr>
          <p:cNvPr id="186" name="Google Shape;186;p7"/>
          <p:cNvSpPr txBox="1"/>
          <p:nvPr/>
        </p:nvSpPr>
        <p:spPr>
          <a:xfrm>
            <a:off x="6217365" y="5144691"/>
            <a:ext cx="48493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Arial"/>
                <a:ea typeface="Arial"/>
                <a:cs typeface="Arial"/>
                <a:sym typeface="Arial"/>
              </a:rPr>
              <a:t>税制改革や業務効率化により市場は拡大中</a:t>
            </a:r>
            <a:endParaRPr/>
          </a:p>
        </p:txBody>
      </p:sp>
      <p:sp>
        <p:nvSpPr>
          <p:cNvPr id="187" name="Google Shape;187;p7"/>
          <p:cNvSpPr/>
          <p:nvPr/>
        </p:nvSpPr>
        <p:spPr>
          <a:xfrm>
            <a:off x="2964865" y="5718576"/>
            <a:ext cx="287565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800">
                <a:solidFill>
                  <a:schemeClr val="dk1"/>
                </a:solidFill>
                <a:latin typeface="Arial"/>
                <a:ea typeface="Arial"/>
                <a:cs typeface="Arial"/>
                <a:sym typeface="Arial"/>
              </a:rPr>
              <a:t>出所:</a:t>
            </a:r>
            <a:r>
              <a:rPr lang="ja-JP" sz="800" u="sng">
                <a:solidFill>
                  <a:schemeClr val="dk1"/>
                </a:solidFill>
                <a:latin typeface="Arial"/>
                <a:ea typeface="Arial"/>
                <a:cs typeface="Arial"/>
                <a:sym typeface="Arial"/>
                <a:hlinkClick r:id="rId3">
                  <a:extLst>
                    <a:ext uri="{A12FA001-AC4F-418D-AE19-62706E023703}">
                      <ahyp:hlinkClr val="tx"/>
                    </a:ext>
                  </a:extLst>
                </a:hlinkClick>
              </a:rPr>
              <a:t>国内における会計/人事給与システム動向</a:t>
            </a:r>
            <a:r>
              <a:rPr lang="ja-JP" sz="800">
                <a:solidFill>
                  <a:schemeClr val="dk1"/>
                </a:solidFill>
                <a:latin typeface="Arial"/>
                <a:ea typeface="Arial"/>
                <a:cs typeface="Arial"/>
                <a:sym typeface="Arial"/>
              </a:rPr>
              <a:t> より特化型を抜粋</a:t>
            </a:r>
            <a:endParaRPr/>
          </a:p>
        </p:txBody>
      </p:sp>
      <p:sp>
        <p:nvSpPr>
          <p:cNvPr id="188" name="Google Shape;188;p7"/>
          <p:cNvSpPr/>
          <p:nvPr/>
        </p:nvSpPr>
        <p:spPr>
          <a:xfrm>
            <a:off x="3096426" y="3616734"/>
            <a:ext cx="2667240" cy="54098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dk1"/>
                </a:solidFill>
                <a:latin typeface="Arial"/>
                <a:ea typeface="Arial"/>
                <a:cs typeface="Arial"/>
                <a:sym typeface="Arial"/>
              </a:rPr>
              <a:t>人事給与ソフトウェア</a:t>
            </a:r>
            <a:endParaRPr/>
          </a:p>
        </p:txBody>
      </p:sp>
      <p:sp>
        <p:nvSpPr>
          <p:cNvPr id="189" name="Google Shape;189;p7"/>
          <p:cNvSpPr txBox="1"/>
          <p:nvPr/>
        </p:nvSpPr>
        <p:spPr>
          <a:xfrm>
            <a:off x="5062742" y="4316143"/>
            <a:ext cx="1063487" cy="5532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Arial"/>
                <a:ea typeface="Arial"/>
                <a:cs typeface="Arial"/>
                <a:sym typeface="Arial"/>
              </a:rPr>
              <a:t>円/年</a:t>
            </a:r>
            <a:endParaRPr/>
          </a:p>
        </p:txBody>
      </p:sp>
      <p:sp>
        <p:nvSpPr>
          <p:cNvPr id="190" name="Google Shape;190;p7"/>
          <p:cNvSpPr/>
          <p:nvPr/>
        </p:nvSpPr>
        <p:spPr>
          <a:xfrm>
            <a:off x="3581130" y="4323759"/>
            <a:ext cx="1501490" cy="55325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dk1"/>
                </a:solidFill>
                <a:latin typeface="Arial"/>
                <a:ea typeface="Arial"/>
                <a:cs typeface="Arial"/>
                <a:sym typeface="Arial"/>
              </a:rPr>
              <a:t>250億</a:t>
            </a:r>
            <a:endParaRPr/>
          </a:p>
        </p:txBody>
      </p:sp>
      <p:sp>
        <p:nvSpPr>
          <p:cNvPr id="191" name="Google Shape;191;p7"/>
          <p:cNvSpPr/>
          <p:nvPr/>
        </p:nvSpPr>
        <p:spPr>
          <a:xfrm>
            <a:off x="1177642" y="3600383"/>
            <a:ext cx="1592608" cy="54098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dk1"/>
                </a:solidFill>
                <a:latin typeface="Arial"/>
                <a:ea typeface="Arial"/>
                <a:cs typeface="Arial"/>
                <a:sym typeface="Arial"/>
              </a:rPr>
              <a:t>販売管理</a:t>
            </a:r>
            <a:endParaRPr sz="1400">
              <a:solidFill>
                <a:schemeClr val="dk1"/>
              </a:solidFill>
              <a:latin typeface="Arial"/>
              <a:ea typeface="Arial"/>
              <a:cs typeface="Arial"/>
              <a:sym typeface="Arial"/>
            </a:endParaRPr>
          </a:p>
          <a:p>
            <a:pPr indent="0" lvl="0" marL="0" marR="0" rtl="0" algn="ctr">
              <a:spcBef>
                <a:spcPts val="0"/>
              </a:spcBef>
              <a:spcAft>
                <a:spcPts val="0"/>
              </a:spcAft>
              <a:buNone/>
            </a:pPr>
            <a:r>
              <a:rPr lang="ja-JP" sz="1400">
                <a:solidFill>
                  <a:schemeClr val="dk1"/>
                </a:solidFill>
                <a:latin typeface="Arial"/>
                <a:ea typeface="Arial"/>
                <a:cs typeface="Arial"/>
                <a:sym typeface="Arial"/>
              </a:rPr>
              <a:t>ソフトウェア</a:t>
            </a:r>
            <a:endParaRPr/>
          </a:p>
        </p:txBody>
      </p:sp>
      <p:sp>
        <p:nvSpPr>
          <p:cNvPr id="192" name="Google Shape;192;p7"/>
          <p:cNvSpPr/>
          <p:nvPr/>
        </p:nvSpPr>
        <p:spPr>
          <a:xfrm>
            <a:off x="1223201" y="4295965"/>
            <a:ext cx="1062799" cy="55325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dk1"/>
                </a:solidFill>
                <a:latin typeface="Arial"/>
                <a:ea typeface="Arial"/>
                <a:cs typeface="Arial"/>
                <a:sym typeface="Arial"/>
              </a:rPr>
              <a:t>200億</a:t>
            </a:r>
            <a:endParaRPr/>
          </a:p>
        </p:txBody>
      </p:sp>
      <p:sp>
        <p:nvSpPr>
          <p:cNvPr id="193" name="Google Shape;193;p7"/>
          <p:cNvSpPr txBox="1"/>
          <p:nvPr/>
        </p:nvSpPr>
        <p:spPr>
          <a:xfrm>
            <a:off x="2215317" y="4312404"/>
            <a:ext cx="1063487" cy="5532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Arial"/>
                <a:ea typeface="Arial"/>
                <a:cs typeface="Arial"/>
                <a:sym typeface="Arial"/>
              </a:rPr>
              <a:t>円/年</a:t>
            </a:r>
            <a:endParaRPr/>
          </a:p>
        </p:txBody>
      </p:sp>
      <p:sp>
        <p:nvSpPr>
          <p:cNvPr id="194" name="Google Shape;194;p7"/>
          <p:cNvSpPr/>
          <p:nvPr/>
        </p:nvSpPr>
        <p:spPr>
          <a:xfrm>
            <a:off x="515938" y="6243630"/>
            <a:ext cx="1114924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800">
                <a:solidFill>
                  <a:schemeClr val="dk1"/>
                </a:solidFill>
                <a:latin typeface="Arial"/>
                <a:ea typeface="Arial"/>
                <a:cs typeface="Arial"/>
                <a:sym typeface="Arial"/>
              </a:rPr>
              <a:t>*大規模企業向けＥＲＰ・予算・実績管理ソフト・経費精算ソフト・中規模企業向けＥＲＰ・人事・給与ソフト・販売・在庫管理ソフト・財務・会計ソフト・人材管理ソフト・生産管理ソフト・連結会計ソフト・勤怠管理ソフト</a:t>
            </a:r>
            <a:endParaRPr sz="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1.市場機会:市場におけるセグメンテーション</a:t>
            </a:r>
            <a:endParaRPr/>
          </a:p>
        </p:txBody>
      </p:sp>
      <p:sp>
        <p:nvSpPr>
          <p:cNvPr id="201" name="Google Shape;201;p9"/>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graphicFrame>
        <p:nvGraphicFramePr>
          <p:cNvPr id="202" name="Google Shape;202;p9"/>
          <p:cNvGraphicFramePr/>
          <p:nvPr/>
        </p:nvGraphicFramePr>
        <p:xfrm>
          <a:off x="928434" y="1960621"/>
          <a:ext cx="3000000" cy="3000000"/>
        </p:xfrm>
        <a:graphic>
          <a:graphicData uri="http://schemas.openxmlformats.org/drawingml/2006/table">
            <a:tbl>
              <a:tblPr>
                <a:noFill/>
                <a:tableStyleId>{27944B3D-3EB8-4A30-84F7-BF15E483EED1}</a:tableStyleId>
              </a:tblPr>
              <a:tblGrid>
                <a:gridCol w="1005875"/>
                <a:gridCol w="1500550"/>
                <a:gridCol w="1289550"/>
              </a:tblGrid>
              <a:tr h="981875">
                <a:tc gridSpan="2">
                  <a:txBody>
                    <a:bodyPr/>
                    <a:lstStyle/>
                    <a:p>
                      <a:pPr indent="0" lvl="0" marL="0" marR="0" rtl="0" algn="l">
                        <a:spcBef>
                          <a:spcPts val="0"/>
                        </a:spcBef>
                        <a:spcAft>
                          <a:spcPts val="0"/>
                        </a:spcAft>
                        <a:buNone/>
                      </a:pPr>
                      <a:r>
                        <a:rPr b="1" lang="ja-JP" sz="1500"/>
                        <a:t>3</a:t>
                      </a:r>
                      <a:endParaRPr b="1" sz="1500"/>
                    </a:p>
                  </a:txBody>
                  <a:tcPr marT="38975" marB="38975" marR="77975" marL="77975"/>
                </a:tc>
                <a:tc hMerge="1"/>
                <a:tc rowSpan="2">
                  <a:txBody>
                    <a:bodyPr/>
                    <a:lstStyle/>
                    <a:p>
                      <a:pPr indent="0" lvl="0" marL="0" marR="0" rtl="0" algn="l">
                        <a:spcBef>
                          <a:spcPts val="0"/>
                        </a:spcBef>
                        <a:spcAft>
                          <a:spcPts val="0"/>
                        </a:spcAft>
                        <a:buNone/>
                      </a:pPr>
                      <a:r>
                        <a:rPr b="1" lang="ja-JP" sz="1500"/>
                        <a:t>2</a:t>
                      </a:r>
                      <a:endParaRPr b="1" sz="1500"/>
                    </a:p>
                  </a:txBody>
                  <a:tcPr marT="38975" marB="38975" marR="77975" marL="77975"/>
                </a:tc>
              </a:tr>
              <a:tr h="3223850">
                <a:tc>
                  <a:txBody>
                    <a:bodyPr/>
                    <a:lstStyle/>
                    <a:p>
                      <a:pPr indent="0" lvl="0" marL="0" marR="0" rtl="0" algn="l">
                        <a:spcBef>
                          <a:spcPts val="0"/>
                        </a:spcBef>
                        <a:spcAft>
                          <a:spcPts val="0"/>
                        </a:spcAft>
                        <a:buNone/>
                      </a:pPr>
                      <a:r>
                        <a:rPr b="1" lang="ja-JP" sz="1500"/>
                        <a:t>4</a:t>
                      </a:r>
                      <a:endParaRPr b="1" sz="1500"/>
                    </a:p>
                  </a:txBody>
                  <a:tcPr marT="38975" marB="38975" marR="77975" marL="77975">
                    <a:solidFill>
                      <a:srgbClr val="EC4D6A"/>
                    </a:solidFill>
                  </a:tcPr>
                </a:tc>
                <a:tc>
                  <a:txBody>
                    <a:bodyPr/>
                    <a:lstStyle/>
                    <a:p>
                      <a:pPr indent="0" lvl="0" marL="0" marR="0" rtl="0" algn="l">
                        <a:spcBef>
                          <a:spcPts val="0"/>
                        </a:spcBef>
                        <a:spcAft>
                          <a:spcPts val="0"/>
                        </a:spcAft>
                        <a:buNone/>
                      </a:pPr>
                      <a:r>
                        <a:rPr b="1" lang="ja-JP" sz="1500">
                          <a:solidFill>
                            <a:schemeClr val="dk1"/>
                          </a:solidFill>
                        </a:rPr>
                        <a:t>1</a:t>
                      </a:r>
                      <a:endParaRPr/>
                    </a:p>
                    <a:p>
                      <a:pPr indent="0" lvl="0" marL="0" marR="0" rtl="0" algn="l">
                        <a:spcBef>
                          <a:spcPts val="0"/>
                        </a:spcBef>
                        <a:spcAft>
                          <a:spcPts val="0"/>
                        </a:spcAft>
                        <a:buNone/>
                      </a:pPr>
                      <a:r>
                        <a:t/>
                      </a:r>
                      <a:endParaRPr b="1" sz="1500">
                        <a:solidFill>
                          <a:schemeClr val="dk1"/>
                        </a:solidFill>
                      </a:endParaRPr>
                    </a:p>
                    <a:p>
                      <a:pPr indent="0" lvl="0" marL="0" marR="0" rtl="0" algn="ctr">
                        <a:spcBef>
                          <a:spcPts val="0"/>
                        </a:spcBef>
                        <a:spcAft>
                          <a:spcPts val="0"/>
                        </a:spcAft>
                        <a:buNone/>
                      </a:pPr>
                      <a:r>
                        <a:t/>
                      </a:r>
                      <a:endParaRPr b="1" sz="1500" u="sng">
                        <a:solidFill>
                          <a:schemeClr val="dk1"/>
                        </a:solidFill>
                      </a:endParaRPr>
                    </a:p>
                  </a:txBody>
                  <a:tcPr marT="38975" marB="38975" marR="77975" marL="77975">
                    <a:solidFill>
                      <a:schemeClr val="lt2"/>
                    </a:solidFill>
                  </a:tcPr>
                </a:tc>
                <a:tc vMerge="1"/>
              </a:tr>
            </a:tbl>
          </a:graphicData>
        </a:graphic>
      </p:graphicFrame>
      <p:sp>
        <p:nvSpPr>
          <p:cNvPr id="203" name="Google Shape;203;p9"/>
          <p:cNvSpPr txBox="1"/>
          <p:nvPr/>
        </p:nvSpPr>
        <p:spPr>
          <a:xfrm>
            <a:off x="515936" y="1008006"/>
            <a:ext cx="4208465" cy="476307"/>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財務会計ソフトウェア市場</a:t>
            </a:r>
            <a:endParaRPr/>
          </a:p>
        </p:txBody>
      </p:sp>
      <p:graphicFrame>
        <p:nvGraphicFramePr>
          <p:cNvPr id="204" name="Google Shape;204;p9"/>
          <p:cNvGraphicFramePr/>
          <p:nvPr/>
        </p:nvGraphicFramePr>
        <p:xfrm>
          <a:off x="5058733" y="1960620"/>
          <a:ext cx="3000000" cy="3000000"/>
        </p:xfrm>
        <a:graphic>
          <a:graphicData uri="http://schemas.openxmlformats.org/drawingml/2006/table">
            <a:tbl>
              <a:tblPr>
                <a:noFill/>
                <a:tableStyleId>{7C90B599-8CBE-4BC7-B602-371F80D1A21E}</a:tableStyleId>
              </a:tblPr>
              <a:tblGrid>
                <a:gridCol w="495425"/>
                <a:gridCol w="1700975"/>
                <a:gridCol w="1700975"/>
                <a:gridCol w="2683725"/>
              </a:tblGrid>
              <a:tr h="485825">
                <a:tc>
                  <a:txBody>
                    <a:bodyPr/>
                    <a:lstStyle/>
                    <a:p>
                      <a:pPr indent="0" lvl="0" marL="0" marR="0" rtl="0" algn="ctr">
                        <a:spcBef>
                          <a:spcPts val="0"/>
                        </a:spcBef>
                        <a:spcAft>
                          <a:spcPts val="0"/>
                        </a:spcAft>
                        <a:buNone/>
                      </a:pPr>
                      <a:r>
                        <a:t/>
                      </a:r>
                      <a:endParaRPr b="0" sz="1200">
                        <a:solidFill>
                          <a:schemeClr val="lt1"/>
                        </a:solidFil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solidFill>
                  </a:tcPr>
                </a:tc>
                <a:tc>
                  <a:txBody>
                    <a:bodyPr/>
                    <a:lstStyle/>
                    <a:p>
                      <a:pPr indent="0" lvl="0" marL="0" marR="0" rtl="0" algn="ctr">
                        <a:spcBef>
                          <a:spcPts val="0"/>
                        </a:spcBef>
                        <a:spcAft>
                          <a:spcPts val="0"/>
                        </a:spcAft>
                        <a:buNone/>
                      </a:pPr>
                      <a:r>
                        <a:rPr b="0" lang="ja-JP" sz="1400">
                          <a:solidFill>
                            <a:schemeClr val="lt1"/>
                          </a:solidFill>
                        </a:rPr>
                        <a:t>顧客属性と顧客数</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solidFill>
                  </a:tcPr>
                </a:tc>
                <a:tc>
                  <a:txBody>
                    <a:bodyPr/>
                    <a:lstStyle/>
                    <a:p>
                      <a:pPr indent="0" lvl="0" marL="0" marR="0" rtl="0" algn="ctr">
                        <a:spcBef>
                          <a:spcPts val="0"/>
                        </a:spcBef>
                        <a:spcAft>
                          <a:spcPts val="0"/>
                        </a:spcAft>
                        <a:buNone/>
                      </a:pPr>
                      <a:r>
                        <a:rPr b="0" lang="ja-JP" sz="1400">
                          <a:solidFill>
                            <a:schemeClr val="lt1"/>
                          </a:solidFill>
                        </a:rPr>
                        <a:t>概算規模（円）</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solidFill>
                  </a:tcPr>
                </a:tc>
                <a:tc>
                  <a:txBody>
                    <a:bodyPr/>
                    <a:lstStyle/>
                    <a:p>
                      <a:pPr indent="0" lvl="0" marL="0" marR="0" rtl="0" algn="ctr">
                        <a:spcBef>
                          <a:spcPts val="0"/>
                        </a:spcBef>
                        <a:spcAft>
                          <a:spcPts val="0"/>
                        </a:spcAft>
                        <a:buNone/>
                      </a:pPr>
                      <a:r>
                        <a:rPr b="0" lang="ja-JP" sz="1400">
                          <a:solidFill>
                            <a:schemeClr val="lt1"/>
                          </a:solidFill>
                        </a:rPr>
                        <a:t>主な企業・代替手段</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solidFill>
                  </a:tcPr>
                </a:tc>
              </a:tr>
              <a:tr h="849400">
                <a:tc>
                  <a:txBody>
                    <a:bodyPr/>
                    <a:lstStyle/>
                    <a:p>
                      <a:pPr indent="0" lvl="0" marL="0" marR="0" rtl="0" algn="ctr">
                        <a:spcBef>
                          <a:spcPts val="0"/>
                        </a:spcBef>
                        <a:spcAft>
                          <a:spcPts val="0"/>
                        </a:spcAft>
                        <a:buNone/>
                      </a:pPr>
                      <a:r>
                        <a:rPr b="1" lang="ja-JP" sz="1600"/>
                        <a:t>1</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600"/>
                        <a:t>中小企業</a:t>
                      </a:r>
                      <a:endParaRPr b="1" sz="1600"/>
                    </a:p>
                    <a:p>
                      <a:pPr indent="0" lvl="0" marL="0" marR="0" rtl="0" algn="ctr">
                        <a:spcBef>
                          <a:spcPts val="0"/>
                        </a:spcBef>
                        <a:spcAft>
                          <a:spcPts val="0"/>
                        </a:spcAft>
                        <a:buNone/>
                      </a:pPr>
                      <a:r>
                        <a:rPr b="1" lang="ja-JP" sz="1200"/>
                        <a:t>(従業員:20-1000人未満)</a:t>
                      </a:r>
                      <a:endParaRPr/>
                    </a:p>
                    <a:p>
                      <a:pPr indent="0" lvl="0" marL="0" marR="0" rtl="0" algn="ctr">
                        <a:spcBef>
                          <a:spcPts val="0"/>
                        </a:spcBef>
                        <a:spcAft>
                          <a:spcPts val="0"/>
                        </a:spcAft>
                        <a:buNone/>
                      </a:pPr>
                      <a:r>
                        <a:rPr b="1" lang="ja-JP" sz="1600"/>
                        <a:t>30万社</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600"/>
                        <a:t>170億</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ja-JP" sz="1400"/>
                        <a:t>OBC、ピーシーエー、大塚商会</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849400">
                <a:tc>
                  <a:txBody>
                    <a:bodyPr/>
                    <a:lstStyle/>
                    <a:p>
                      <a:pPr indent="0" lvl="0" marL="0" marR="0" rtl="0" algn="ctr">
                        <a:spcBef>
                          <a:spcPts val="0"/>
                        </a:spcBef>
                        <a:spcAft>
                          <a:spcPts val="0"/>
                        </a:spcAft>
                        <a:buNone/>
                      </a:pPr>
                      <a:r>
                        <a:rPr b="1" lang="ja-JP" sz="1600"/>
                        <a:t>2</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600"/>
                        <a:t>大企業</a:t>
                      </a:r>
                      <a:endParaRPr b="1" sz="1600"/>
                    </a:p>
                    <a:p>
                      <a:pPr indent="0" lvl="0" marL="0" marR="0" rtl="0" algn="ctr">
                        <a:spcBef>
                          <a:spcPts val="0"/>
                        </a:spcBef>
                        <a:spcAft>
                          <a:spcPts val="0"/>
                        </a:spcAft>
                        <a:buNone/>
                      </a:pPr>
                      <a:r>
                        <a:rPr b="1" lang="ja-JP" sz="1200"/>
                        <a:t>(従業員:1,000人以上)</a:t>
                      </a:r>
                      <a:endParaRPr/>
                    </a:p>
                    <a:p>
                      <a:pPr indent="0" lvl="0" marL="0" marR="0" rtl="0" algn="ctr">
                        <a:spcBef>
                          <a:spcPts val="0"/>
                        </a:spcBef>
                        <a:spcAft>
                          <a:spcPts val="0"/>
                        </a:spcAft>
                        <a:buNone/>
                      </a:pPr>
                      <a:r>
                        <a:rPr b="1" lang="ja-JP" sz="1600"/>
                        <a:t>0.4万社</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600"/>
                        <a:t>130億</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ja-JP" sz="1400"/>
                        <a:t>SAP、オラクル、富士通、大塚商会</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849400">
                <a:tc>
                  <a:txBody>
                    <a:bodyPr/>
                    <a:lstStyle/>
                    <a:p>
                      <a:pPr indent="0" lvl="0" marL="0" marR="0" rtl="0" algn="ctr">
                        <a:spcBef>
                          <a:spcPts val="0"/>
                        </a:spcBef>
                        <a:spcAft>
                          <a:spcPts val="0"/>
                        </a:spcAft>
                        <a:buNone/>
                      </a:pPr>
                      <a:r>
                        <a:rPr b="1" lang="ja-JP" sz="1600"/>
                        <a:t>3</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600"/>
                        <a:t>会計事務所</a:t>
                      </a:r>
                      <a:endParaRPr b="1" sz="1600"/>
                    </a:p>
                    <a:p>
                      <a:pPr indent="0" lvl="0" marL="0" marR="0" rtl="0" algn="ctr">
                        <a:spcBef>
                          <a:spcPts val="0"/>
                        </a:spcBef>
                        <a:spcAft>
                          <a:spcPts val="0"/>
                        </a:spcAft>
                        <a:buNone/>
                      </a:pPr>
                      <a:r>
                        <a:rPr b="1" lang="ja-JP" sz="1600"/>
                        <a:t>3.5万社</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lang="ja-JP" sz="1600"/>
                        <a:t>80億</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ja-JP" sz="1400"/>
                        <a:t>TKC、日本デジタル研究所、ミロク情報サービス</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975375">
                <a:tc>
                  <a:txBody>
                    <a:bodyPr/>
                    <a:lstStyle/>
                    <a:p>
                      <a:pPr indent="0" lvl="0" marL="0" marR="0" rtl="0" algn="ctr">
                        <a:spcBef>
                          <a:spcPts val="0"/>
                        </a:spcBef>
                        <a:spcAft>
                          <a:spcPts val="0"/>
                        </a:spcAft>
                        <a:buNone/>
                      </a:pPr>
                      <a:r>
                        <a:rPr b="1" lang="ja-JP" sz="1600"/>
                        <a:t>4</a:t>
                      </a:r>
                      <a:endParaRPr b="1" sz="1600"/>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C4D6A">
                        <a:alpha val="24705"/>
                      </a:srgbClr>
                    </a:solidFill>
                  </a:tcPr>
                </a:tc>
                <a:tc>
                  <a:txBody>
                    <a:bodyPr/>
                    <a:lstStyle/>
                    <a:p>
                      <a:pPr indent="0" lvl="0" marL="0" marR="0" rtl="0" algn="ctr">
                        <a:spcBef>
                          <a:spcPts val="0"/>
                        </a:spcBef>
                        <a:spcAft>
                          <a:spcPts val="0"/>
                        </a:spcAft>
                        <a:buNone/>
                      </a:pPr>
                      <a:r>
                        <a:rPr b="1" lang="ja-JP" sz="1600"/>
                        <a:t>小企業・個人事業主</a:t>
                      </a:r>
                      <a:endParaRPr b="1" sz="1600"/>
                    </a:p>
                    <a:p>
                      <a:pPr indent="0" lvl="0" marL="0" marR="0" rtl="0" algn="ctr">
                        <a:spcBef>
                          <a:spcPts val="0"/>
                        </a:spcBef>
                        <a:spcAft>
                          <a:spcPts val="0"/>
                        </a:spcAft>
                        <a:buNone/>
                      </a:pPr>
                      <a:r>
                        <a:rPr b="1" lang="ja-JP" sz="1200"/>
                        <a:t>(従業員:20人未満)</a:t>
                      </a:r>
                      <a:endParaRPr/>
                    </a:p>
                    <a:p>
                      <a:pPr indent="0" lvl="0" marL="0" marR="0" rtl="0" algn="ctr">
                        <a:spcBef>
                          <a:spcPts val="0"/>
                        </a:spcBef>
                        <a:spcAft>
                          <a:spcPts val="0"/>
                        </a:spcAft>
                        <a:buNone/>
                      </a:pPr>
                      <a:r>
                        <a:rPr b="1" lang="ja-JP" sz="1600"/>
                        <a:t>600万社</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C4D6A">
                        <a:alpha val="24705"/>
                      </a:srgbClr>
                    </a:solidFill>
                  </a:tcPr>
                </a:tc>
                <a:tc>
                  <a:txBody>
                    <a:bodyPr/>
                    <a:lstStyle/>
                    <a:p>
                      <a:pPr indent="0" lvl="0" marL="0" marR="0" rtl="0" algn="ctr">
                        <a:spcBef>
                          <a:spcPts val="0"/>
                        </a:spcBef>
                        <a:spcAft>
                          <a:spcPts val="0"/>
                        </a:spcAft>
                        <a:buNone/>
                      </a:pPr>
                      <a:r>
                        <a:rPr b="1" lang="ja-JP" sz="1600"/>
                        <a:t>80億</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C4D6A">
                        <a:alpha val="24705"/>
                      </a:srgbClr>
                    </a:solidFill>
                  </a:tcPr>
                </a:tc>
                <a:tc>
                  <a:txBody>
                    <a:bodyPr/>
                    <a:lstStyle/>
                    <a:p>
                      <a:pPr indent="0" lvl="0" marL="0" marR="0" rtl="0" algn="l">
                        <a:spcBef>
                          <a:spcPts val="0"/>
                        </a:spcBef>
                        <a:spcAft>
                          <a:spcPts val="0"/>
                        </a:spcAft>
                        <a:buNone/>
                      </a:pPr>
                      <a:r>
                        <a:rPr lang="ja-JP" sz="1400"/>
                        <a:t>弥生、OBC、ソリマチ、応研</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C4D6A">
                        <a:alpha val="24705"/>
                      </a:srgbClr>
                    </a:solidFill>
                  </a:tcPr>
                </a:tc>
              </a:tr>
            </a:tbl>
          </a:graphicData>
        </a:graphic>
      </p:graphicFrame>
      <p:grpSp>
        <p:nvGrpSpPr>
          <p:cNvPr id="205" name="Google Shape;205;p9"/>
          <p:cNvGrpSpPr/>
          <p:nvPr/>
        </p:nvGrpSpPr>
        <p:grpSpPr>
          <a:xfrm>
            <a:off x="9823622" y="-1"/>
            <a:ext cx="2368378" cy="991237"/>
            <a:chOff x="9823622" y="-1"/>
            <a:chExt cx="2368378" cy="991237"/>
          </a:xfrm>
        </p:grpSpPr>
        <p:sp>
          <p:nvSpPr>
            <p:cNvPr id="206" name="Google Shape;206;p9"/>
            <p:cNvSpPr/>
            <p:nvPr/>
          </p:nvSpPr>
          <p:spPr>
            <a:xfrm>
              <a:off x="9823622" y="-1"/>
              <a:ext cx="2368378" cy="991237"/>
            </a:xfrm>
            <a:prstGeom prst="rect">
              <a:avLst/>
            </a:prstGeom>
            <a:solidFill>
              <a:srgbClr val="EC4D6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Arial"/>
                  <a:ea typeface="Arial"/>
                  <a:cs typeface="Arial"/>
                  <a:sym typeface="Arial"/>
                </a:rPr>
                <a:t>SAMPLE</a:t>
              </a:r>
              <a:endParaRPr b="1" sz="1800">
                <a:solidFill>
                  <a:schemeClr val="lt1"/>
                </a:solidFill>
                <a:latin typeface="Arial"/>
                <a:ea typeface="Arial"/>
                <a:cs typeface="Arial"/>
                <a:sym typeface="Arial"/>
              </a:endParaRPr>
            </a:p>
          </p:txBody>
        </p:sp>
        <p:pic>
          <p:nvPicPr>
            <p:cNvPr descr="自計化から自動化へ。クラウド会計ソフトfreeeセミナー開催します ..." id="207" name="Google Shape;207;p9"/>
            <p:cNvPicPr preferRelativeResize="0"/>
            <p:nvPr/>
          </p:nvPicPr>
          <p:blipFill rotWithShape="1">
            <a:blip r:embed="rId3">
              <a:alphaModFix/>
            </a:blip>
            <a:srcRect b="0" l="0" r="0" t="0"/>
            <a:stretch/>
          </p:blipFill>
          <p:spPr>
            <a:xfrm>
              <a:off x="10295210" y="294297"/>
              <a:ext cx="1369967" cy="587586"/>
            </a:xfrm>
            <a:prstGeom prst="rect">
              <a:avLst/>
            </a:prstGeom>
            <a:noFill/>
            <a:ln>
              <a:noFill/>
            </a:ln>
          </p:spPr>
        </p:pic>
      </p:grpSp>
      <p:sp>
        <p:nvSpPr>
          <p:cNvPr id="208" name="Google Shape;208;p9"/>
          <p:cNvSpPr txBox="1"/>
          <p:nvPr/>
        </p:nvSpPr>
        <p:spPr>
          <a:xfrm>
            <a:off x="2154540" y="1708343"/>
            <a:ext cx="210589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200">
                <a:solidFill>
                  <a:schemeClr val="dk1"/>
                </a:solidFill>
                <a:latin typeface="Arial"/>
                <a:ea typeface="Arial"/>
                <a:cs typeface="Arial"/>
                <a:sym typeface="Arial"/>
              </a:rPr>
              <a:t>従業員規模</a:t>
            </a:r>
            <a:endParaRPr/>
          </a:p>
        </p:txBody>
      </p:sp>
      <p:sp>
        <p:nvSpPr>
          <p:cNvPr id="209" name="Google Shape;209;p9"/>
          <p:cNvSpPr txBox="1"/>
          <p:nvPr/>
        </p:nvSpPr>
        <p:spPr>
          <a:xfrm>
            <a:off x="4222152" y="1708342"/>
            <a:ext cx="82499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200">
                <a:solidFill>
                  <a:schemeClr val="dk1"/>
                </a:solidFill>
                <a:latin typeface="Arial"/>
                <a:ea typeface="Arial"/>
                <a:cs typeface="Arial"/>
                <a:sym typeface="Arial"/>
              </a:rPr>
              <a:t>大</a:t>
            </a:r>
            <a:endParaRPr/>
          </a:p>
        </p:txBody>
      </p:sp>
      <p:sp>
        <p:nvSpPr>
          <p:cNvPr id="210" name="Google Shape;210;p9"/>
          <p:cNvSpPr txBox="1"/>
          <p:nvPr/>
        </p:nvSpPr>
        <p:spPr>
          <a:xfrm>
            <a:off x="594102" y="1708343"/>
            <a:ext cx="82499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200">
                <a:solidFill>
                  <a:schemeClr val="dk1"/>
                </a:solidFill>
                <a:latin typeface="Arial"/>
                <a:ea typeface="Arial"/>
                <a:cs typeface="Arial"/>
                <a:sym typeface="Arial"/>
              </a:rPr>
              <a:t>小</a:t>
            </a:r>
            <a:endParaRPr b="1" sz="1200">
              <a:solidFill>
                <a:schemeClr val="dk1"/>
              </a:solidFill>
              <a:latin typeface="Arial"/>
              <a:ea typeface="Arial"/>
              <a:cs typeface="Arial"/>
              <a:sym typeface="Arial"/>
            </a:endParaRPr>
          </a:p>
        </p:txBody>
      </p:sp>
      <p:sp>
        <p:nvSpPr>
          <p:cNvPr id="211" name="Google Shape;211;p9"/>
          <p:cNvSpPr txBox="1"/>
          <p:nvPr/>
        </p:nvSpPr>
        <p:spPr>
          <a:xfrm>
            <a:off x="100298" y="3786464"/>
            <a:ext cx="118851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200">
                <a:solidFill>
                  <a:schemeClr val="dk1"/>
                </a:solidFill>
                <a:latin typeface="Arial"/>
                <a:ea typeface="Arial"/>
                <a:cs typeface="Arial"/>
                <a:sym typeface="Arial"/>
              </a:rPr>
              <a:t>会計</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ja-JP" sz="1200">
                <a:solidFill>
                  <a:schemeClr val="dk1"/>
                </a:solidFill>
                <a:latin typeface="Arial"/>
                <a:ea typeface="Arial"/>
                <a:cs typeface="Arial"/>
                <a:sym typeface="Arial"/>
              </a:rPr>
              <a:t>専門性</a:t>
            </a:r>
            <a:endParaRPr/>
          </a:p>
        </p:txBody>
      </p:sp>
      <p:sp>
        <p:nvSpPr>
          <p:cNvPr id="212" name="Google Shape;212;p9"/>
          <p:cNvSpPr txBox="1"/>
          <p:nvPr/>
        </p:nvSpPr>
        <p:spPr>
          <a:xfrm>
            <a:off x="231072" y="1960620"/>
            <a:ext cx="109445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200">
                <a:solidFill>
                  <a:schemeClr val="dk1"/>
                </a:solidFill>
                <a:latin typeface="Arial"/>
                <a:ea typeface="Arial"/>
                <a:cs typeface="Arial"/>
                <a:sym typeface="Arial"/>
              </a:rPr>
              <a:t>高</a:t>
            </a:r>
            <a:endParaRPr b="1" sz="1200">
              <a:solidFill>
                <a:schemeClr val="dk1"/>
              </a:solidFill>
              <a:latin typeface="Arial"/>
              <a:ea typeface="Arial"/>
              <a:cs typeface="Arial"/>
              <a:sym typeface="Arial"/>
            </a:endParaRPr>
          </a:p>
        </p:txBody>
      </p:sp>
      <p:sp>
        <p:nvSpPr>
          <p:cNvPr id="213" name="Google Shape;213;p9"/>
          <p:cNvSpPr txBox="1"/>
          <p:nvPr/>
        </p:nvSpPr>
        <p:spPr>
          <a:xfrm>
            <a:off x="157058" y="6159181"/>
            <a:ext cx="109445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1200">
                <a:solidFill>
                  <a:schemeClr val="dk1"/>
                </a:solidFill>
                <a:latin typeface="Arial"/>
                <a:ea typeface="Arial"/>
                <a:cs typeface="Arial"/>
                <a:sym typeface="Arial"/>
              </a:rPr>
              <a:t>低</a:t>
            </a:r>
            <a:endParaRPr b="1" sz="1200">
              <a:solidFill>
                <a:schemeClr val="dk1"/>
              </a:solidFill>
              <a:latin typeface="Arial"/>
              <a:ea typeface="Arial"/>
              <a:cs typeface="Arial"/>
              <a:sym typeface="Arial"/>
            </a:endParaRPr>
          </a:p>
        </p:txBody>
      </p:sp>
      <p:sp>
        <p:nvSpPr>
          <p:cNvPr id="214" name="Google Shape;214;p9"/>
          <p:cNvSpPr/>
          <p:nvPr/>
        </p:nvSpPr>
        <p:spPr>
          <a:xfrm>
            <a:off x="5688913" y="6183576"/>
            <a:ext cx="5987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900">
                <a:solidFill>
                  <a:schemeClr val="dk1"/>
                </a:solidFill>
                <a:latin typeface="Arial"/>
                <a:ea typeface="Arial"/>
                <a:cs typeface="Arial"/>
                <a:sym typeface="Arial"/>
              </a:rPr>
              <a:t>*市場規模:企業規模別ERPパッケージ売上高の比率から試算</a:t>
            </a:r>
            <a:endParaRPr sz="900">
              <a:solidFill>
                <a:schemeClr val="dk1"/>
              </a:solidFill>
              <a:latin typeface="Arial"/>
              <a:ea typeface="Arial"/>
              <a:cs typeface="Arial"/>
              <a:sym typeface="Arial"/>
            </a:endParaRPr>
          </a:p>
          <a:p>
            <a:pPr indent="0" lvl="0" marL="0" marR="0" rtl="0" algn="l">
              <a:spcBef>
                <a:spcPts val="0"/>
              </a:spcBef>
              <a:spcAft>
                <a:spcPts val="0"/>
              </a:spcAft>
              <a:buNone/>
            </a:pPr>
            <a:r>
              <a:rPr lang="ja-JP" sz="900">
                <a:solidFill>
                  <a:schemeClr val="dk1"/>
                </a:solidFill>
                <a:latin typeface="Arial"/>
                <a:ea typeface="Arial"/>
                <a:cs typeface="Arial"/>
                <a:sym typeface="Arial"/>
              </a:rPr>
              <a:t>*企業数出所: 国税庁（2017年調査）、総務省（2016年6月経済センサス活動調査)、総務省（2017年労働力調査）</a:t>
            </a:r>
            <a:endParaRPr sz="900">
              <a:solidFill>
                <a:schemeClr val="dk1"/>
              </a:solidFill>
              <a:latin typeface="Arial"/>
              <a:ea typeface="Arial"/>
              <a:cs typeface="Arial"/>
              <a:sym typeface="Arial"/>
            </a:endParaRPr>
          </a:p>
        </p:txBody>
      </p:sp>
      <p:sp>
        <p:nvSpPr>
          <p:cNvPr id="215" name="Google Shape;215;p9"/>
          <p:cNvSpPr txBox="1"/>
          <p:nvPr/>
        </p:nvSpPr>
        <p:spPr>
          <a:xfrm>
            <a:off x="5047148" y="1008006"/>
            <a:ext cx="6592712" cy="476307"/>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各セグメントにおける顧客と企業</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515937" y="260913"/>
            <a:ext cx="11160125" cy="6302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3F3F3F"/>
              </a:buClr>
              <a:buSzPts val="3600"/>
              <a:buFont typeface="Arial"/>
              <a:buNone/>
            </a:pPr>
            <a:r>
              <a:rPr lang="ja-JP"/>
              <a:t>1.市場機会:市場におけるシェア</a:t>
            </a:r>
            <a:endParaRPr/>
          </a:p>
        </p:txBody>
      </p:sp>
      <p:sp>
        <p:nvSpPr>
          <p:cNvPr id="222" name="Google Shape;222;p10"/>
          <p:cNvSpPr txBox="1"/>
          <p:nvPr>
            <p:ph idx="12" type="sldNum"/>
          </p:nvPr>
        </p:nvSpPr>
        <p:spPr>
          <a:xfrm>
            <a:off x="8932862" y="6561138"/>
            <a:ext cx="2743200" cy="3081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23" name="Google Shape;223;p10"/>
          <p:cNvSpPr txBox="1"/>
          <p:nvPr/>
        </p:nvSpPr>
        <p:spPr>
          <a:xfrm>
            <a:off x="515936" y="1008006"/>
            <a:ext cx="4970601" cy="476307"/>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市場におけるシェア</a:t>
            </a:r>
            <a:endParaRPr/>
          </a:p>
        </p:txBody>
      </p:sp>
      <p:sp>
        <p:nvSpPr>
          <p:cNvPr id="224" name="Google Shape;224;p10"/>
          <p:cNvSpPr txBox="1"/>
          <p:nvPr/>
        </p:nvSpPr>
        <p:spPr>
          <a:xfrm>
            <a:off x="5719814" y="1008006"/>
            <a:ext cx="5920045" cy="476307"/>
          </a:xfrm>
          <a:prstGeom prst="rect">
            <a:avLst/>
          </a:prstGeom>
          <a:solidFill>
            <a:srgbClr val="D8D8D8"/>
          </a:solidFill>
          <a:ln cap="flat" cmpd="sng" w="9525">
            <a:solidFill>
              <a:schemeClr val="lt1"/>
            </a:solidFill>
            <a:prstDash val="solid"/>
            <a:round/>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rPr b="1" lang="ja-JP" sz="1600">
                <a:solidFill>
                  <a:schemeClr val="dk1"/>
                </a:solidFill>
                <a:latin typeface="Arial"/>
                <a:ea typeface="Arial"/>
                <a:cs typeface="Arial"/>
                <a:sym typeface="Arial"/>
              </a:rPr>
              <a:t>マーケットリーダー</a:t>
            </a:r>
            <a:endParaRPr/>
          </a:p>
        </p:txBody>
      </p:sp>
      <p:sp>
        <p:nvSpPr>
          <p:cNvPr id="225" name="Google Shape;225;p10"/>
          <p:cNvSpPr/>
          <p:nvPr/>
        </p:nvSpPr>
        <p:spPr>
          <a:xfrm>
            <a:off x="5214807" y="6869290"/>
            <a:ext cx="60960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Arial"/>
                <a:ea typeface="Arial"/>
                <a:cs typeface="Arial"/>
                <a:sym typeface="Arial"/>
              </a:rPr>
              <a:t>https://www.orix.co.jp/grp/pdf/company/ir/calender/Presentation_141113J.pdf</a:t>
            </a:r>
            <a:endParaRPr/>
          </a:p>
        </p:txBody>
      </p:sp>
      <p:sp>
        <p:nvSpPr>
          <p:cNvPr id="226" name="Google Shape;226;p10"/>
          <p:cNvSpPr/>
          <p:nvPr/>
        </p:nvSpPr>
        <p:spPr>
          <a:xfrm>
            <a:off x="551105" y="1542093"/>
            <a:ext cx="4935431" cy="4753200"/>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rgbClr val="BFBFBF"/>
                </a:solidFill>
                <a:latin typeface="Arial"/>
                <a:ea typeface="Arial"/>
                <a:cs typeface="Arial"/>
                <a:sym typeface="Arial"/>
              </a:rPr>
              <a:t>対象市場におけるシェアを記載</a:t>
            </a:r>
            <a:endParaRPr/>
          </a:p>
        </p:txBody>
      </p:sp>
      <p:sp>
        <p:nvSpPr>
          <p:cNvPr id="227" name="Google Shape;227;p10"/>
          <p:cNvSpPr/>
          <p:nvPr/>
        </p:nvSpPr>
        <p:spPr>
          <a:xfrm>
            <a:off x="5743260" y="1554216"/>
            <a:ext cx="5920044" cy="4753201"/>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rgbClr val="BFBFBF"/>
                </a:solidFill>
                <a:latin typeface="Arial"/>
                <a:ea typeface="Arial"/>
                <a:cs typeface="Arial"/>
                <a:sym typeface="Arial"/>
              </a:rPr>
              <a:t>マーケットリーダとなる企業／手段の規模や顧客像</a:t>
            </a:r>
            <a:endParaRPr sz="1600">
              <a:solidFill>
                <a:srgbClr val="BFBFBF"/>
              </a:solidFill>
              <a:latin typeface="Arial"/>
              <a:ea typeface="Arial"/>
              <a:cs typeface="Arial"/>
              <a:sym typeface="Arial"/>
            </a:endParaRPr>
          </a:p>
          <a:p>
            <a:pPr indent="0" lvl="0" marL="0" marR="0" rtl="0" algn="ctr">
              <a:spcBef>
                <a:spcPts val="0"/>
              </a:spcBef>
              <a:spcAft>
                <a:spcPts val="0"/>
              </a:spcAft>
              <a:buNone/>
            </a:pPr>
            <a:r>
              <a:rPr lang="ja-JP" sz="1600">
                <a:solidFill>
                  <a:srgbClr val="BFBFBF"/>
                </a:solidFill>
                <a:latin typeface="Arial"/>
                <a:ea typeface="Arial"/>
                <a:cs typeface="Arial"/>
                <a:sym typeface="Arial"/>
              </a:rPr>
              <a:t>顧客が抱える課題を記載</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2020-03-30T03:07:08Z</dcterms:created>
  <dc:creator>田中 正樹(SBM 未来人材推進室)</dc:creator>
</cp:coreProperties>
</file>