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iXi+wx/3CQ/4rg5hUI0GPQCWsC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02F44B-6782-441E-8203-B04E54422DEA}">
  <a:tblStyle styleId="{E202F44B-6782-441E-8203-B04E54422DEA}" styleName="Table_0">
    <a:wholeTbl>
      <a:tcTxStyle b="off" i="off">
        <a:font>
          <a:latin typeface="メイリオ"/>
          <a:ea typeface="メイリオ"/>
          <a:cs typeface="メイリオ"/>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メイリオ"/>
          <a:ea typeface="メイリオ"/>
          <a:cs typeface="メイリオ"/>
        </a:font>
        <a:schemeClr val="lt1"/>
      </a:tcTxStyle>
      <a:tcStyle>
        <a:fill>
          <a:solidFill>
            <a:schemeClr val="accent1"/>
          </a:solidFill>
        </a:fill>
      </a:tcStyle>
    </a:lastCol>
    <a:firstCol>
      <a:tcTxStyle b="on" i="off">
        <a:font>
          <a:latin typeface="メイリオ"/>
          <a:ea typeface="メイリオ"/>
          <a:cs typeface="メイリオ"/>
        </a:font>
        <a:schemeClr val="lt1"/>
      </a:tcTxStyle>
      <a:tcStyle>
        <a:fill>
          <a:solidFill>
            <a:schemeClr val="accent1"/>
          </a:solidFill>
        </a:fill>
      </a:tcStyle>
    </a:firstCol>
    <a:lastRow>
      <a:tcTxStyle b="on" i="off">
        <a:font>
          <a:latin typeface="メイリオ"/>
          <a:ea typeface="メイリオ"/>
          <a:cs typeface="メイリオ"/>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メイリオ"/>
          <a:ea typeface="メイリオ"/>
          <a:cs typeface="メイリオ"/>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73" name="Google Shape;7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239" name="Google Shape;23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Meiryo"/>
              <a:ea typeface="Meiryo"/>
              <a:cs typeface="Meiryo"/>
              <a:sym typeface="Meiryo"/>
            </a:endParaRPr>
          </a:p>
        </p:txBody>
      </p:sp>
      <p:sp>
        <p:nvSpPr>
          <p:cNvPr id="268" name="Google Shape;26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95" name="Google Shape;9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155" name="Google Shape;15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175" name="Google Shape;17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201" name="Google Shape;20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Meiryo"/>
              <a:ea typeface="Meiryo"/>
              <a:cs typeface="Meiryo"/>
              <a:sym typeface="Meiryo"/>
            </a:endParaRPr>
          </a:p>
        </p:txBody>
      </p:sp>
      <p:sp>
        <p:nvSpPr>
          <p:cNvPr id="219" name="Google Shape;21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ja-JP"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4" name="Shape 14"/>
        <p:cNvGrpSpPr/>
        <p:nvPr/>
      </p:nvGrpSpPr>
      <p:grpSpPr>
        <a:xfrm>
          <a:off x="0" y="0"/>
          <a:ext cx="0" cy="0"/>
          <a:chOff x="0" y="0"/>
          <a:chExt cx="0" cy="0"/>
        </a:xfrm>
      </p:grpSpPr>
      <p:sp>
        <p:nvSpPr>
          <p:cNvPr id="15" name="Google Shape;15;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Meiry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7" name="Google Shape;17;p13"/>
          <p:cNvPicPr preferRelativeResize="0"/>
          <p:nvPr/>
        </p:nvPicPr>
        <p:blipFill rotWithShape="1">
          <a:blip r:embed="rId2">
            <a:alphaModFix/>
          </a:blip>
          <a:srcRect b="0" l="0" r="0" t="0"/>
          <a:stretch/>
        </p:blipFill>
        <p:spPr>
          <a:xfrm>
            <a:off x="4501811" y="5519638"/>
            <a:ext cx="3277446" cy="601761"/>
          </a:xfrm>
          <a:prstGeom prst="rect">
            <a:avLst/>
          </a:prstGeom>
          <a:noFill/>
          <a:ln>
            <a:noFill/>
          </a:ln>
        </p:spPr>
      </p:pic>
      <p:sp>
        <p:nvSpPr>
          <p:cNvPr id="18" name="Google Shape;18;p13"/>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タイトルとコンテンツ" type="obj">
  <p:cSld name="OBJECT">
    <p:spTree>
      <p:nvGrpSpPr>
        <p:cNvPr id="64" name="Shape 64"/>
        <p:cNvGrpSpPr/>
        <p:nvPr/>
      </p:nvGrpSpPr>
      <p:grpSpPr>
        <a:xfrm>
          <a:off x="0" y="0"/>
          <a:ext cx="0" cy="0"/>
          <a:chOff x="0" y="0"/>
          <a:chExt cx="0" cy="0"/>
        </a:xfrm>
      </p:grpSpPr>
      <p:sp>
        <p:nvSpPr>
          <p:cNvPr id="65" name="Google Shape;65;p22"/>
          <p:cNvSpPr txBox="1"/>
          <p:nvPr>
            <p:ph type="title"/>
          </p:nvPr>
        </p:nvSpPr>
        <p:spPr>
          <a:xfrm>
            <a:off x="838200" y="747812"/>
            <a:ext cx="10515600" cy="1235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2"/>
          <p:cNvSpPr txBox="1"/>
          <p:nvPr>
            <p:ph idx="1" type="body"/>
          </p:nvPr>
        </p:nvSpPr>
        <p:spPr>
          <a:xfrm>
            <a:off x="838200" y="2072639"/>
            <a:ext cx="10515600" cy="41043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2pPr>
            <a:lvl3pPr lvl="2"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3pPr>
            <a:lvl4pPr lvl="3"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4pPr>
            <a:lvl5pPr lvl="4"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5pPr>
            <a:lvl6pPr lvl="5"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6pPr>
            <a:lvl7pPr lvl="6"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7pPr>
            <a:lvl8pPr lvl="7"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8pPr>
            <a:lvl9pPr lvl="8"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9pPr>
          </a:lstStyle>
          <a:p/>
        </p:txBody>
      </p:sp>
      <p:sp>
        <p:nvSpPr>
          <p:cNvPr id="68" name="Google Shape;68;p22"/>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タイトルとコンテンツ">
    <p:spTree>
      <p:nvGrpSpPr>
        <p:cNvPr id="19" name="Shape 19"/>
        <p:cNvGrpSpPr/>
        <p:nvPr/>
      </p:nvGrpSpPr>
      <p:grpSpPr>
        <a:xfrm>
          <a:off x="0" y="0"/>
          <a:ext cx="0" cy="0"/>
          <a:chOff x="0" y="0"/>
          <a:chExt cx="0" cy="0"/>
        </a:xfrm>
      </p:grpSpPr>
      <p:sp>
        <p:nvSpPr>
          <p:cNvPr id="20" name="Google Shape;20;p14"/>
          <p:cNvSpPr txBox="1"/>
          <p:nvPr>
            <p:ph type="title"/>
          </p:nvPr>
        </p:nvSpPr>
        <p:spPr>
          <a:xfrm>
            <a:off x="838200" y="130247"/>
            <a:ext cx="9013166" cy="5768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Meiryo"/>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body"/>
          </p:nvPr>
        </p:nvSpPr>
        <p:spPr>
          <a:xfrm>
            <a:off x="838200" y="2072639"/>
            <a:ext cx="10515600" cy="41043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23" name="Google Shape;23;p14"/>
          <p:cNvSpPr/>
          <p:nvPr/>
        </p:nvSpPr>
        <p:spPr>
          <a:xfrm>
            <a:off x="365760" y="142854"/>
            <a:ext cx="224920" cy="564284"/>
          </a:xfrm>
          <a:prstGeom prst="rect">
            <a:avLst/>
          </a:prstGeom>
          <a:solidFill>
            <a:srgbClr val="0091DA"/>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24" name="Google Shape;24;p14"/>
          <p:cNvSpPr/>
          <p:nvPr/>
        </p:nvSpPr>
        <p:spPr>
          <a:xfrm>
            <a:off x="613280" y="142853"/>
            <a:ext cx="224920" cy="564284"/>
          </a:xfrm>
          <a:prstGeom prst="rect">
            <a:avLst/>
          </a:prstGeom>
          <a:solidFill>
            <a:srgbClr val="4AC9E3"/>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25" name="Google Shape;25;p14"/>
          <p:cNvSpPr txBox="1"/>
          <p:nvPr>
            <p:ph idx="2" type="body"/>
          </p:nvPr>
        </p:nvSpPr>
        <p:spPr>
          <a:xfrm>
            <a:off x="838200" y="706438"/>
            <a:ext cx="10515600" cy="136683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800"/>
              <a:buNone/>
              <a:defRPr sz="2800"/>
            </a:lvl1pPr>
            <a:lvl2pPr indent="-228600" lvl="1" marL="914400" algn="ctr">
              <a:lnSpc>
                <a:spcPct val="90000"/>
              </a:lnSpc>
              <a:spcBef>
                <a:spcPts val="500"/>
              </a:spcBef>
              <a:spcAft>
                <a:spcPts val="0"/>
              </a:spcAft>
              <a:buClr>
                <a:schemeClr val="dk1"/>
              </a:buClr>
              <a:buSzPts val="2800"/>
              <a:buNone/>
              <a:defRPr sz="2800"/>
            </a:lvl2pPr>
            <a:lvl3pPr indent="-228600" lvl="2" marL="1371600" algn="ctr">
              <a:lnSpc>
                <a:spcPct val="90000"/>
              </a:lnSpc>
              <a:spcBef>
                <a:spcPts val="500"/>
              </a:spcBef>
              <a:spcAft>
                <a:spcPts val="0"/>
              </a:spcAft>
              <a:buClr>
                <a:schemeClr val="dk1"/>
              </a:buClr>
              <a:buSzPts val="2800"/>
              <a:buNone/>
              <a:defRPr sz="2800"/>
            </a:lvl3pPr>
            <a:lvl4pPr indent="-228600" lvl="3" marL="1828800" algn="ctr">
              <a:lnSpc>
                <a:spcPct val="90000"/>
              </a:lnSpc>
              <a:spcBef>
                <a:spcPts val="500"/>
              </a:spcBef>
              <a:spcAft>
                <a:spcPts val="0"/>
              </a:spcAft>
              <a:buClr>
                <a:schemeClr val="dk1"/>
              </a:buClr>
              <a:buSzPts val="2800"/>
              <a:buNone/>
              <a:defRPr sz="2800"/>
            </a:lvl4pPr>
            <a:lvl5pPr indent="-228600" lvl="4" marL="2286000" algn="ctr">
              <a:lnSpc>
                <a:spcPct val="90000"/>
              </a:lnSpc>
              <a:spcBef>
                <a:spcPts val="500"/>
              </a:spcBef>
              <a:spcAft>
                <a:spcPts val="0"/>
              </a:spcAft>
              <a:buClr>
                <a:schemeClr val="dk1"/>
              </a:buClr>
              <a:buSzPts val="2800"/>
              <a:buNone/>
              <a:defRPr sz="2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4"/>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タイトルとコンテンツ">
  <p:cSld name="2_タイトルとコンテンツ">
    <p:spTree>
      <p:nvGrpSpPr>
        <p:cNvPr id="27" name="Shape 27"/>
        <p:cNvGrpSpPr/>
        <p:nvPr/>
      </p:nvGrpSpPr>
      <p:grpSpPr>
        <a:xfrm>
          <a:off x="0" y="0"/>
          <a:ext cx="0" cy="0"/>
          <a:chOff x="0" y="0"/>
          <a:chExt cx="0" cy="0"/>
        </a:xfrm>
      </p:grpSpPr>
      <p:sp>
        <p:nvSpPr>
          <p:cNvPr id="28" name="Google Shape;28;p15"/>
          <p:cNvSpPr txBox="1"/>
          <p:nvPr>
            <p:ph type="title"/>
          </p:nvPr>
        </p:nvSpPr>
        <p:spPr>
          <a:xfrm>
            <a:off x="838200" y="130247"/>
            <a:ext cx="9013166" cy="5768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Meiryo"/>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8200" y="816865"/>
            <a:ext cx="10515600" cy="5360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31" name="Google Shape;31;p15"/>
          <p:cNvSpPr/>
          <p:nvPr/>
        </p:nvSpPr>
        <p:spPr>
          <a:xfrm>
            <a:off x="365760" y="142854"/>
            <a:ext cx="224920" cy="564284"/>
          </a:xfrm>
          <a:prstGeom prst="rect">
            <a:avLst/>
          </a:prstGeom>
          <a:solidFill>
            <a:srgbClr val="0091DA"/>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iryo"/>
              <a:ea typeface="Meiryo"/>
              <a:cs typeface="Meiryo"/>
              <a:sym typeface="Meiryo"/>
            </a:endParaRPr>
          </a:p>
        </p:txBody>
      </p:sp>
      <p:sp>
        <p:nvSpPr>
          <p:cNvPr id="32" name="Google Shape;32;p15"/>
          <p:cNvSpPr/>
          <p:nvPr/>
        </p:nvSpPr>
        <p:spPr>
          <a:xfrm>
            <a:off x="613280" y="142853"/>
            <a:ext cx="224920" cy="564284"/>
          </a:xfrm>
          <a:prstGeom prst="rect">
            <a:avLst/>
          </a:prstGeom>
          <a:solidFill>
            <a:srgbClr val="4AC9E3"/>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iryo"/>
              <a:ea typeface="Meiryo"/>
              <a:cs typeface="Meiryo"/>
              <a:sym typeface="Meiryo"/>
            </a:endParaRPr>
          </a:p>
        </p:txBody>
      </p:sp>
      <p:sp>
        <p:nvSpPr>
          <p:cNvPr id="33" name="Google Shape;33;p15"/>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タイトルとコンテンツ">
  <p:cSld name="1_タイトルとコンテンツ">
    <p:spTree>
      <p:nvGrpSpPr>
        <p:cNvPr id="34" name="Shape 34"/>
        <p:cNvGrpSpPr/>
        <p:nvPr/>
      </p:nvGrpSpPr>
      <p:grpSpPr>
        <a:xfrm>
          <a:off x="0" y="0"/>
          <a:ext cx="0" cy="0"/>
          <a:chOff x="0" y="0"/>
          <a:chExt cx="0" cy="0"/>
        </a:xfrm>
      </p:grpSpPr>
      <p:sp>
        <p:nvSpPr>
          <p:cNvPr id="35" name="Google Shape;35;p16"/>
          <p:cNvSpPr txBox="1"/>
          <p:nvPr>
            <p:ph type="title"/>
          </p:nvPr>
        </p:nvSpPr>
        <p:spPr>
          <a:xfrm>
            <a:off x="838200" y="747812"/>
            <a:ext cx="10515600" cy="1235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 type="body"/>
          </p:nvPr>
        </p:nvSpPr>
        <p:spPr>
          <a:xfrm>
            <a:off x="838200" y="2072639"/>
            <a:ext cx="10515600" cy="41043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38" name="Google Shape;38;p16"/>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p:cSld name="セクション見出し">
    <p:spTree>
      <p:nvGrpSpPr>
        <p:cNvPr id="39" name="Shape 39"/>
        <p:cNvGrpSpPr/>
        <p:nvPr/>
      </p:nvGrpSpPr>
      <p:grpSpPr>
        <a:xfrm>
          <a:off x="0" y="0"/>
          <a:ext cx="0" cy="0"/>
          <a:chOff x="0" y="0"/>
          <a:chExt cx="0" cy="0"/>
        </a:xfrm>
      </p:grpSpPr>
      <p:sp>
        <p:nvSpPr>
          <p:cNvPr id="40" name="Google Shape;40;p17"/>
          <p:cNvSpPr txBox="1"/>
          <p:nvPr>
            <p:ph type="title"/>
          </p:nvPr>
        </p:nvSpPr>
        <p:spPr>
          <a:xfrm>
            <a:off x="831850" y="1709738"/>
            <a:ext cx="10515600" cy="285273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000"/>
              <a:buFont typeface="Meiry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42" name="Google Shape;42;p17"/>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43" name="Shape 43"/>
        <p:cNvGrpSpPr/>
        <p:nvPr/>
      </p:nvGrpSpPr>
      <p:grpSpPr>
        <a:xfrm>
          <a:off x="0" y="0"/>
          <a:ext cx="0" cy="0"/>
          <a:chOff x="0" y="0"/>
          <a:chExt cx="0" cy="0"/>
        </a:xfrm>
      </p:grpSpPr>
      <p:sp>
        <p:nvSpPr>
          <p:cNvPr id="44" name="Google Shape;44;p18"/>
          <p:cNvSpPr txBox="1"/>
          <p:nvPr>
            <p:ph type="title"/>
          </p:nvPr>
        </p:nvSpPr>
        <p:spPr>
          <a:xfrm>
            <a:off x="838200" y="747812"/>
            <a:ext cx="10515600" cy="1235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8"/>
          <p:cNvSpPr txBox="1"/>
          <p:nvPr>
            <p:ph idx="1" type="body"/>
          </p:nvPr>
        </p:nvSpPr>
        <p:spPr>
          <a:xfrm>
            <a:off x="838200" y="1982945"/>
            <a:ext cx="5181600" cy="41940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2" type="body"/>
          </p:nvPr>
        </p:nvSpPr>
        <p:spPr>
          <a:xfrm>
            <a:off x="6172200" y="1982945"/>
            <a:ext cx="5181600" cy="41940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48" name="Google Shape;48;p18"/>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9" name="Shape 49"/>
        <p:cNvGrpSpPr/>
        <p:nvPr/>
      </p:nvGrpSpPr>
      <p:grpSpPr>
        <a:xfrm>
          <a:off x="0" y="0"/>
          <a:ext cx="0" cy="0"/>
          <a:chOff x="0" y="0"/>
          <a:chExt cx="0" cy="0"/>
        </a:xfrm>
      </p:grpSpPr>
      <p:sp>
        <p:nvSpPr>
          <p:cNvPr id="50" name="Google Shape;50;p19"/>
          <p:cNvSpPr txBox="1"/>
          <p:nvPr>
            <p:ph type="title"/>
          </p:nvPr>
        </p:nvSpPr>
        <p:spPr>
          <a:xfrm>
            <a:off x="827088" y="6572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 type="body"/>
          </p:nvPr>
        </p:nvSpPr>
        <p:spPr>
          <a:xfrm>
            <a:off x="839788" y="2010347"/>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9"/>
          <p:cNvSpPr txBox="1"/>
          <p:nvPr>
            <p:ph idx="2" type="body"/>
          </p:nvPr>
        </p:nvSpPr>
        <p:spPr>
          <a:xfrm>
            <a:off x="839788" y="2834259"/>
            <a:ext cx="5157787" cy="35220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9"/>
          <p:cNvSpPr txBox="1"/>
          <p:nvPr>
            <p:ph idx="3" type="body"/>
          </p:nvPr>
        </p:nvSpPr>
        <p:spPr>
          <a:xfrm>
            <a:off x="6172200" y="2010347"/>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9"/>
          <p:cNvSpPr txBox="1"/>
          <p:nvPr>
            <p:ph idx="4" type="body"/>
          </p:nvPr>
        </p:nvSpPr>
        <p:spPr>
          <a:xfrm>
            <a:off x="6172200" y="2834259"/>
            <a:ext cx="5183188" cy="35220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56" name="Google Shape;56;p19"/>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29">
          <p15:clr>
            <a:srgbClr val="FBAE40"/>
          </p15:clr>
        </p15:guide>
        <p15:guide id="2" orient="horz" pos="414">
          <p15:clr>
            <a:srgbClr val="FBAE40"/>
          </p15:clr>
        </p15:guide>
        <p15:guide id="3" orient="horz" pos="12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57" name="Shape 57"/>
        <p:cNvGrpSpPr/>
        <p:nvPr/>
      </p:nvGrpSpPr>
      <p:grpSpPr>
        <a:xfrm>
          <a:off x="0" y="0"/>
          <a:ext cx="0" cy="0"/>
          <a:chOff x="0" y="0"/>
          <a:chExt cx="0" cy="0"/>
        </a:xfrm>
      </p:grpSpPr>
      <p:sp>
        <p:nvSpPr>
          <p:cNvPr id="58" name="Google Shape;58;p20"/>
          <p:cNvSpPr txBox="1"/>
          <p:nvPr>
            <p:ph type="title"/>
          </p:nvPr>
        </p:nvSpPr>
        <p:spPr>
          <a:xfrm>
            <a:off x="838200" y="747812"/>
            <a:ext cx="10515600" cy="1235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60" name="Google Shape;60;p20"/>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61" name="Shape 61"/>
        <p:cNvGrpSpPr/>
        <p:nvPr/>
      </p:nvGrpSpPr>
      <p:grpSpPr>
        <a:xfrm>
          <a:off x="0" y="0"/>
          <a:ext cx="0" cy="0"/>
          <a:chOff x="0" y="0"/>
          <a:chExt cx="0" cy="0"/>
        </a:xfrm>
      </p:grpSpPr>
      <p:sp>
        <p:nvSpPr>
          <p:cNvPr id="62" name="Google Shape;6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63" name="Google Shape;63;p21"/>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747812"/>
            <a:ext cx="10515600" cy="123513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4400"/>
              <a:buFont typeface="Meiryo"/>
              <a:buNone/>
              <a:defRPr b="1" i="0" sz="4400" u="none" cap="none" strike="noStrik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2072639"/>
            <a:ext cx="10515600" cy="410432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eiryo"/>
                <a:ea typeface="Meiryo"/>
                <a:cs typeface="Meiryo"/>
                <a:sym typeface="Meiry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eiryo"/>
                <a:ea typeface="Meiryo"/>
                <a:cs typeface="Meiryo"/>
                <a:sym typeface="Meiry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eiryo"/>
                <a:ea typeface="Meiryo"/>
                <a:cs typeface="Meiryo"/>
                <a:sym typeface="Meiry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9pPr>
          </a:lstStyle>
          <a:p/>
        </p:txBody>
      </p:sp>
      <p:sp>
        <p:nvSpPr>
          <p:cNvPr id="12" name="Google Shape;1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eiryo"/>
                <a:ea typeface="Meiryo"/>
                <a:cs typeface="Meiryo"/>
                <a:sym typeface="Meiryo"/>
              </a:defRPr>
            </a:lvl1pPr>
            <a:lvl2pPr indent="0" lvl="1" marL="0" marR="0" rtl="0" algn="r">
              <a:spcBef>
                <a:spcPts val="0"/>
              </a:spcBef>
              <a:buNone/>
              <a:defRPr b="0" i="0" sz="1200" u="none" cap="none" strike="noStrike">
                <a:solidFill>
                  <a:srgbClr val="888888"/>
                </a:solidFill>
                <a:latin typeface="Meiryo"/>
                <a:ea typeface="Meiryo"/>
                <a:cs typeface="Meiryo"/>
                <a:sym typeface="Meiryo"/>
              </a:defRPr>
            </a:lvl2pPr>
            <a:lvl3pPr indent="0" lvl="2" marL="0" marR="0" rtl="0" algn="r">
              <a:spcBef>
                <a:spcPts val="0"/>
              </a:spcBef>
              <a:buNone/>
              <a:defRPr b="0" i="0" sz="1200" u="none" cap="none" strike="noStrike">
                <a:solidFill>
                  <a:srgbClr val="888888"/>
                </a:solidFill>
                <a:latin typeface="Meiryo"/>
                <a:ea typeface="Meiryo"/>
                <a:cs typeface="Meiryo"/>
                <a:sym typeface="Meiryo"/>
              </a:defRPr>
            </a:lvl3pPr>
            <a:lvl4pPr indent="0" lvl="3" marL="0" marR="0" rtl="0" algn="r">
              <a:spcBef>
                <a:spcPts val="0"/>
              </a:spcBef>
              <a:buNone/>
              <a:defRPr b="0" i="0" sz="1200" u="none" cap="none" strike="noStrike">
                <a:solidFill>
                  <a:srgbClr val="888888"/>
                </a:solidFill>
                <a:latin typeface="Meiryo"/>
                <a:ea typeface="Meiryo"/>
                <a:cs typeface="Meiryo"/>
                <a:sym typeface="Meiryo"/>
              </a:defRPr>
            </a:lvl4pPr>
            <a:lvl5pPr indent="0" lvl="4" marL="0" marR="0" rtl="0" algn="r">
              <a:spcBef>
                <a:spcPts val="0"/>
              </a:spcBef>
              <a:buNone/>
              <a:defRPr b="0" i="0" sz="1200" u="none" cap="none" strike="noStrike">
                <a:solidFill>
                  <a:srgbClr val="888888"/>
                </a:solidFill>
                <a:latin typeface="Meiryo"/>
                <a:ea typeface="Meiryo"/>
                <a:cs typeface="Meiryo"/>
                <a:sym typeface="Meiryo"/>
              </a:defRPr>
            </a:lvl5pPr>
            <a:lvl6pPr indent="0" lvl="5" marL="0" marR="0" rtl="0" algn="r">
              <a:spcBef>
                <a:spcPts val="0"/>
              </a:spcBef>
              <a:buNone/>
              <a:defRPr b="0" i="0" sz="1200" u="none" cap="none" strike="noStrike">
                <a:solidFill>
                  <a:srgbClr val="888888"/>
                </a:solidFill>
                <a:latin typeface="Meiryo"/>
                <a:ea typeface="Meiryo"/>
                <a:cs typeface="Meiryo"/>
                <a:sym typeface="Meiryo"/>
              </a:defRPr>
            </a:lvl6pPr>
            <a:lvl7pPr indent="0" lvl="6" marL="0" marR="0" rtl="0" algn="r">
              <a:spcBef>
                <a:spcPts val="0"/>
              </a:spcBef>
              <a:buNone/>
              <a:defRPr b="0" i="0" sz="1200" u="none" cap="none" strike="noStrike">
                <a:solidFill>
                  <a:srgbClr val="888888"/>
                </a:solidFill>
                <a:latin typeface="Meiryo"/>
                <a:ea typeface="Meiryo"/>
                <a:cs typeface="Meiryo"/>
                <a:sym typeface="Meiryo"/>
              </a:defRPr>
            </a:lvl7pPr>
            <a:lvl8pPr indent="0" lvl="7" marL="0" marR="0" rtl="0" algn="r">
              <a:spcBef>
                <a:spcPts val="0"/>
              </a:spcBef>
              <a:buNone/>
              <a:defRPr b="0" i="0" sz="1200" u="none" cap="none" strike="noStrike">
                <a:solidFill>
                  <a:srgbClr val="888888"/>
                </a:solidFill>
                <a:latin typeface="Meiryo"/>
                <a:ea typeface="Meiryo"/>
                <a:cs typeface="Meiryo"/>
                <a:sym typeface="Meiryo"/>
              </a:defRPr>
            </a:lvl8pPr>
            <a:lvl9pPr indent="0" lvl="8" marL="0" marR="0" rtl="0" algn="r">
              <a:spcBef>
                <a:spcPts val="0"/>
              </a:spcBef>
              <a:buNone/>
              <a:defRPr b="0" i="0" sz="1200" u="none" cap="none" strike="noStrike">
                <a:solidFill>
                  <a:srgbClr val="888888"/>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JP"/>
              <a:t>‹#›</a:t>
            </a:fld>
            <a:endParaRPr/>
          </a:p>
        </p:txBody>
      </p:sp>
      <p:sp>
        <p:nvSpPr>
          <p:cNvPr id="13" name="Google Shape;13;p12"/>
          <p:cNvSpPr txBox="1"/>
          <p:nvPr>
            <p:ph idx="11" type="ftr"/>
          </p:nvPr>
        </p:nvSpPr>
        <p:spPr>
          <a:xfrm>
            <a:off x="838200" y="6356350"/>
            <a:ext cx="7315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1D3342"/>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2pPr>
            <a:lvl3pPr lvl="2"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3pPr>
            <a:lvl4pPr lvl="3"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4pPr>
            <a:lvl5pPr lvl="4"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5pPr>
            <a:lvl6pPr lvl="5"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6pPr>
            <a:lvl7pPr lvl="6"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7pPr>
            <a:lvl8pPr lvl="7"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8pPr>
            <a:lvl9pPr lvl="8"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1087500" y="2107630"/>
            <a:ext cx="10017000" cy="2387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Meiryo"/>
              <a:buNone/>
            </a:pPr>
            <a:r>
              <a:rPr lang="ja-JP" sz="5400"/>
              <a:t>【ワークシート】</a:t>
            </a:r>
            <a:br>
              <a:rPr lang="ja-JP" sz="5400"/>
            </a:br>
            <a:r>
              <a:rPr lang="ja-JP" sz="5400"/>
              <a:t>初期のアイデア検討</a:t>
            </a:r>
            <a:br>
              <a:rPr lang="ja-JP" sz="5400"/>
            </a:br>
            <a:r>
              <a:rPr lang="ja-JP" sz="5400"/>
              <a:t>整理シート</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ph type="title"/>
          </p:nvPr>
        </p:nvSpPr>
        <p:spPr>
          <a:xfrm>
            <a:off x="838199" y="130247"/>
            <a:ext cx="9669652" cy="576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提供価値の具体化/ワークシート⑤</a:t>
            </a:r>
            <a:endParaRPr/>
          </a:p>
        </p:txBody>
      </p:sp>
      <p:sp>
        <p:nvSpPr>
          <p:cNvPr id="242" name="Google Shape;242;p10"/>
          <p:cNvSpPr/>
          <p:nvPr/>
        </p:nvSpPr>
        <p:spPr>
          <a:xfrm>
            <a:off x="921553" y="2925747"/>
            <a:ext cx="4776917" cy="3644812"/>
          </a:xfrm>
          <a:prstGeom prst="rect">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43" name="Google Shape;243;p10"/>
          <p:cNvSpPr/>
          <p:nvPr/>
        </p:nvSpPr>
        <p:spPr>
          <a:xfrm>
            <a:off x="6509622" y="2782305"/>
            <a:ext cx="4963956" cy="3931695"/>
          </a:xfrm>
          <a:prstGeom prst="ellipse">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44" name="Google Shape;244;p10"/>
          <p:cNvSpPr/>
          <p:nvPr/>
        </p:nvSpPr>
        <p:spPr>
          <a:xfrm>
            <a:off x="767862" y="1631680"/>
            <a:ext cx="5084298"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45" name="Google Shape;245;p10"/>
          <p:cNvSpPr/>
          <p:nvPr/>
        </p:nvSpPr>
        <p:spPr>
          <a:xfrm>
            <a:off x="6370320" y="1631680"/>
            <a:ext cx="5242560"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46" name="Google Shape;246;p10"/>
          <p:cNvSpPr txBox="1"/>
          <p:nvPr/>
        </p:nvSpPr>
        <p:spPr>
          <a:xfrm>
            <a:off x="767862" y="1645826"/>
            <a:ext cx="1107996"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提供価値</a:t>
            </a:r>
            <a:endParaRPr b="1" i="0" sz="1800" u="none" cap="none" strike="noStrike">
              <a:solidFill>
                <a:srgbClr val="0091DA"/>
              </a:solidFill>
              <a:latin typeface="Meiryo"/>
              <a:ea typeface="Meiryo"/>
              <a:cs typeface="Meiryo"/>
              <a:sym typeface="Meiryo"/>
            </a:endParaRPr>
          </a:p>
        </p:txBody>
      </p:sp>
      <p:sp>
        <p:nvSpPr>
          <p:cNvPr id="247" name="Google Shape;247;p10"/>
          <p:cNvSpPr txBox="1"/>
          <p:nvPr/>
        </p:nvSpPr>
        <p:spPr>
          <a:xfrm>
            <a:off x="6370320" y="1645826"/>
            <a:ext cx="1800493"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顧客セグメント</a:t>
            </a:r>
            <a:endParaRPr b="1" i="0" sz="1800" u="none" cap="none" strike="noStrike">
              <a:solidFill>
                <a:srgbClr val="0091DA"/>
              </a:solidFill>
              <a:latin typeface="Meiryo"/>
              <a:ea typeface="Meiryo"/>
              <a:cs typeface="Meiryo"/>
              <a:sym typeface="Meiryo"/>
            </a:endParaRPr>
          </a:p>
        </p:txBody>
      </p:sp>
      <p:cxnSp>
        <p:nvCxnSpPr>
          <p:cNvPr id="248" name="Google Shape;248;p10"/>
          <p:cNvCxnSpPr>
            <a:stCxn id="243" idx="2"/>
          </p:cNvCxnSpPr>
          <p:nvPr/>
        </p:nvCxnSpPr>
        <p:spPr>
          <a:xfrm>
            <a:off x="6509622" y="4748153"/>
            <a:ext cx="2053800" cy="0"/>
          </a:xfrm>
          <a:prstGeom prst="straightConnector1">
            <a:avLst/>
          </a:prstGeom>
          <a:noFill/>
          <a:ln cap="flat" cmpd="sng" w="9525">
            <a:solidFill>
              <a:srgbClr val="7F7F7F"/>
            </a:solidFill>
            <a:prstDash val="solid"/>
            <a:miter lim="800000"/>
            <a:headEnd len="sm" w="sm" type="none"/>
            <a:tailEnd len="sm" w="sm" type="none"/>
          </a:ln>
        </p:spPr>
      </p:cxnSp>
      <p:cxnSp>
        <p:nvCxnSpPr>
          <p:cNvPr id="249" name="Google Shape;249;p10"/>
          <p:cNvCxnSpPr>
            <a:endCxn id="243" idx="7"/>
          </p:cNvCxnSpPr>
          <p:nvPr/>
        </p:nvCxnSpPr>
        <p:spPr>
          <a:xfrm flipH="1" rot="10800000">
            <a:off x="8991623" y="3358088"/>
            <a:ext cx="1755000" cy="970500"/>
          </a:xfrm>
          <a:prstGeom prst="straightConnector1">
            <a:avLst/>
          </a:prstGeom>
          <a:noFill/>
          <a:ln cap="flat" cmpd="sng" w="9525">
            <a:solidFill>
              <a:srgbClr val="7F7F7F"/>
            </a:solidFill>
            <a:prstDash val="solid"/>
            <a:miter lim="800000"/>
            <a:headEnd len="sm" w="sm" type="none"/>
            <a:tailEnd len="sm" w="sm" type="none"/>
          </a:ln>
        </p:spPr>
      </p:cxnSp>
      <p:cxnSp>
        <p:nvCxnSpPr>
          <p:cNvPr id="250" name="Google Shape;250;p10"/>
          <p:cNvCxnSpPr>
            <a:endCxn id="243" idx="5"/>
          </p:cNvCxnSpPr>
          <p:nvPr/>
        </p:nvCxnSpPr>
        <p:spPr>
          <a:xfrm>
            <a:off x="8991623" y="5176117"/>
            <a:ext cx="1755000" cy="962100"/>
          </a:xfrm>
          <a:prstGeom prst="straightConnector1">
            <a:avLst/>
          </a:prstGeom>
          <a:noFill/>
          <a:ln cap="flat" cmpd="sng" w="9525">
            <a:solidFill>
              <a:srgbClr val="7F7F7F"/>
            </a:solidFill>
            <a:prstDash val="solid"/>
            <a:miter lim="800000"/>
            <a:headEnd len="sm" w="sm" type="none"/>
            <a:tailEnd len="sm" w="sm" type="none"/>
          </a:ln>
        </p:spPr>
      </p:cxnSp>
      <p:cxnSp>
        <p:nvCxnSpPr>
          <p:cNvPr id="251" name="Google Shape;251;p10"/>
          <p:cNvCxnSpPr>
            <a:endCxn id="242" idx="3"/>
          </p:cNvCxnSpPr>
          <p:nvPr/>
        </p:nvCxnSpPr>
        <p:spPr>
          <a:xfrm>
            <a:off x="3699270" y="4748153"/>
            <a:ext cx="1999200" cy="0"/>
          </a:xfrm>
          <a:prstGeom prst="straightConnector1">
            <a:avLst/>
          </a:prstGeom>
          <a:noFill/>
          <a:ln cap="flat" cmpd="sng" w="9525">
            <a:solidFill>
              <a:srgbClr val="7F7F7F"/>
            </a:solidFill>
            <a:prstDash val="solid"/>
            <a:miter lim="800000"/>
            <a:headEnd len="sm" w="sm" type="none"/>
            <a:tailEnd len="sm" w="sm" type="none"/>
          </a:ln>
        </p:spPr>
      </p:cxnSp>
      <p:cxnSp>
        <p:nvCxnSpPr>
          <p:cNvPr id="252" name="Google Shape;252;p10"/>
          <p:cNvCxnSpPr/>
          <p:nvPr/>
        </p:nvCxnSpPr>
        <p:spPr>
          <a:xfrm>
            <a:off x="921553" y="2925746"/>
            <a:ext cx="1999303" cy="1433250"/>
          </a:xfrm>
          <a:prstGeom prst="straightConnector1">
            <a:avLst/>
          </a:prstGeom>
          <a:noFill/>
          <a:ln cap="flat" cmpd="sng" w="9525">
            <a:solidFill>
              <a:srgbClr val="7F7F7F"/>
            </a:solidFill>
            <a:prstDash val="solid"/>
            <a:miter lim="800000"/>
            <a:headEnd len="sm" w="sm" type="none"/>
            <a:tailEnd len="sm" w="sm" type="none"/>
          </a:ln>
        </p:spPr>
      </p:cxnSp>
      <p:cxnSp>
        <p:nvCxnSpPr>
          <p:cNvPr id="253" name="Google Shape;253;p10"/>
          <p:cNvCxnSpPr/>
          <p:nvPr/>
        </p:nvCxnSpPr>
        <p:spPr>
          <a:xfrm flipH="1" rot="10800000">
            <a:off x="921553" y="5176224"/>
            <a:ext cx="1999303" cy="1394334"/>
          </a:xfrm>
          <a:prstGeom prst="straightConnector1">
            <a:avLst/>
          </a:prstGeom>
          <a:noFill/>
          <a:ln cap="flat" cmpd="sng" w="9525">
            <a:solidFill>
              <a:srgbClr val="7F7F7F"/>
            </a:solidFill>
            <a:prstDash val="solid"/>
            <a:miter lim="800000"/>
            <a:headEnd len="sm" w="sm" type="none"/>
            <a:tailEnd len="sm" w="sm" type="none"/>
          </a:ln>
        </p:spPr>
      </p:cxnSp>
      <p:sp>
        <p:nvSpPr>
          <p:cNvPr id="254" name="Google Shape;254;p10"/>
          <p:cNvSpPr txBox="1"/>
          <p:nvPr/>
        </p:nvSpPr>
        <p:spPr>
          <a:xfrm>
            <a:off x="8286716" y="2892247"/>
            <a:ext cx="1617751" cy="538609"/>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ゲイン</a:t>
            </a:r>
            <a:endParaRPr b="1" i="0" sz="1600" u="none" cap="none" strike="noStrike">
              <a:solidFill>
                <a:srgbClr val="0091DA"/>
              </a:solidFill>
              <a:latin typeface="Meiryo"/>
              <a:ea typeface="Meiryo"/>
              <a:cs typeface="Meiryo"/>
              <a:sym typeface="Meiryo"/>
            </a:endParaRPr>
          </a:p>
          <a:p>
            <a:pPr indent="0" lvl="0" marL="0" marR="0" rtl="0" algn="l">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(うれしいこと)</a:t>
            </a:r>
            <a:endParaRPr/>
          </a:p>
        </p:txBody>
      </p:sp>
      <p:sp>
        <p:nvSpPr>
          <p:cNvPr id="255" name="Google Shape;255;p10"/>
          <p:cNvSpPr txBox="1"/>
          <p:nvPr/>
        </p:nvSpPr>
        <p:spPr>
          <a:xfrm>
            <a:off x="8387908" y="6007138"/>
            <a:ext cx="1412567" cy="538609"/>
          </a:xfrm>
          <a:prstGeom prst="rect">
            <a:avLst/>
          </a:prstGeom>
          <a:noFill/>
          <a:ln>
            <a:noFill/>
          </a:ln>
        </p:spPr>
        <p:txBody>
          <a:bodyPr anchorCtr="0" anchor="ctr" bIns="0" lIns="91425" spcFirstLastPara="1" rIns="91425" wrap="square" tIns="45700">
            <a:spAutoFit/>
          </a:bodyPr>
          <a:lstStyle/>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ペイン</a:t>
            </a:r>
            <a:endParaRPr b="1" i="0" sz="1600" u="none" cap="none" strike="noStrike">
              <a:solidFill>
                <a:srgbClr val="0091DA"/>
              </a:solidFill>
              <a:latin typeface="Meiryo"/>
              <a:ea typeface="Meiryo"/>
              <a:cs typeface="Meiryo"/>
              <a:sym typeface="Meiryo"/>
            </a:endParaRPr>
          </a:p>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(いやなこと)</a:t>
            </a:r>
            <a:endParaRPr/>
          </a:p>
        </p:txBody>
      </p:sp>
      <p:sp>
        <p:nvSpPr>
          <p:cNvPr id="256" name="Google Shape;256;p10"/>
          <p:cNvSpPr txBox="1"/>
          <p:nvPr/>
        </p:nvSpPr>
        <p:spPr>
          <a:xfrm>
            <a:off x="9479463" y="3843385"/>
            <a:ext cx="1210588" cy="538609"/>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顧客の</a:t>
            </a:r>
            <a:endParaRPr b="1" i="0" sz="1600" u="none" cap="none" strike="noStrike">
              <a:solidFill>
                <a:srgbClr val="0091DA"/>
              </a:solidFill>
              <a:latin typeface="Meiryo"/>
              <a:ea typeface="Meiryo"/>
              <a:cs typeface="Meiryo"/>
              <a:sym typeface="Meiryo"/>
            </a:endParaRPr>
          </a:p>
          <a:p>
            <a:pPr indent="0" lvl="0" marL="0" marR="0" rtl="0" algn="ct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したいこと</a:t>
            </a:r>
            <a:endParaRPr b="1" i="0" sz="1600" u="none" cap="none" strike="noStrike">
              <a:solidFill>
                <a:srgbClr val="0091DA"/>
              </a:solidFill>
              <a:latin typeface="Meiryo"/>
              <a:ea typeface="Meiryo"/>
              <a:cs typeface="Meiryo"/>
              <a:sym typeface="Meiryo"/>
            </a:endParaRPr>
          </a:p>
        </p:txBody>
      </p:sp>
      <p:sp>
        <p:nvSpPr>
          <p:cNvPr id="257" name="Google Shape;257;p10"/>
          <p:cNvSpPr txBox="1"/>
          <p:nvPr/>
        </p:nvSpPr>
        <p:spPr>
          <a:xfrm>
            <a:off x="3461897" y="2954895"/>
            <a:ext cx="2236573" cy="538609"/>
          </a:xfrm>
          <a:prstGeom prst="rect">
            <a:avLst/>
          </a:prstGeom>
          <a:noFill/>
          <a:ln>
            <a:noFill/>
          </a:ln>
        </p:spPr>
        <p:txBody>
          <a:bodyPr anchorCtr="0" anchor="ctr" bIns="0" lIns="91425" spcFirstLastPara="1" rIns="91425" wrap="square" tIns="45700">
            <a:spAutoFit/>
          </a:bodyPr>
          <a:lstStyle/>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うれしいことを増やす</a:t>
            </a:r>
            <a:endParaRPr b="1" i="0" sz="1600" u="none" cap="none" strike="noStrike">
              <a:solidFill>
                <a:srgbClr val="0091DA"/>
              </a:solidFill>
              <a:latin typeface="Meiryo"/>
              <a:ea typeface="Meiryo"/>
              <a:cs typeface="Meiryo"/>
              <a:sym typeface="Meiryo"/>
            </a:endParaRPr>
          </a:p>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要因</a:t>
            </a:r>
            <a:endParaRPr b="1" i="0" sz="1600" u="none" cap="none" strike="noStrike">
              <a:solidFill>
                <a:srgbClr val="0091DA"/>
              </a:solidFill>
              <a:latin typeface="Meiryo"/>
              <a:ea typeface="Meiryo"/>
              <a:cs typeface="Meiryo"/>
              <a:sym typeface="Meiryo"/>
            </a:endParaRPr>
          </a:p>
        </p:txBody>
      </p:sp>
      <p:sp>
        <p:nvSpPr>
          <p:cNvPr id="258" name="Google Shape;258;p10"/>
          <p:cNvSpPr txBox="1"/>
          <p:nvPr/>
        </p:nvSpPr>
        <p:spPr>
          <a:xfrm>
            <a:off x="3729731" y="6006651"/>
            <a:ext cx="2031390" cy="538609"/>
          </a:xfrm>
          <a:prstGeom prst="rect">
            <a:avLst/>
          </a:prstGeom>
          <a:noFill/>
          <a:ln>
            <a:noFill/>
          </a:ln>
        </p:spPr>
        <p:txBody>
          <a:bodyPr anchorCtr="0" anchor="ctr" bIns="0" lIns="91425" spcFirstLastPara="1" rIns="91425" wrap="square" tIns="45700">
            <a:spAutoFit/>
          </a:bodyPr>
          <a:lstStyle/>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いやなことを減らす</a:t>
            </a:r>
            <a:endParaRPr b="1" i="0" sz="1600" u="none" cap="none" strike="noStrike">
              <a:solidFill>
                <a:srgbClr val="0091DA"/>
              </a:solidFill>
              <a:latin typeface="Meiryo"/>
              <a:ea typeface="Meiryo"/>
              <a:cs typeface="Meiryo"/>
              <a:sym typeface="Meiryo"/>
            </a:endParaRPr>
          </a:p>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要因</a:t>
            </a:r>
            <a:endParaRPr b="1" i="0" sz="1600" u="none" cap="none" strike="noStrike">
              <a:solidFill>
                <a:srgbClr val="0091DA"/>
              </a:solidFill>
              <a:latin typeface="Meiryo"/>
              <a:ea typeface="Meiryo"/>
              <a:cs typeface="Meiryo"/>
              <a:sym typeface="Meiryo"/>
            </a:endParaRPr>
          </a:p>
        </p:txBody>
      </p:sp>
      <p:sp>
        <p:nvSpPr>
          <p:cNvPr id="259" name="Google Shape;259;p10"/>
          <p:cNvSpPr txBox="1"/>
          <p:nvPr/>
        </p:nvSpPr>
        <p:spPr>
          <a:xfrm>
            <a:off x="922662" y="3696804"/>
            <a:ext cx="1620957" cy="538609"/>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提供する</a:t>
            </a:r>
            <a:endParaRPr b="1" i="0" sz="1600" u="none" cap="none" strike="noStrike">
              <a:solidFill>
                <a:srgbClr val="0091DA"/>
              </a:solidFill>
              <a:latin typeface="Meiryo"/>
              <a:ea typeface="Meiryo"/>
              <a:cs typeface="Meiryo"/>
              <a:sym typeface="Meiryo"/>
            </a:endParaRPr>
          </a:p>
          <a:p>
            <a:pPr indent="0" lvl="0" marL="0" marR="0" rtl="0" algn="l">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商品・サービス</a:t>
            </a:r>
            <a:endParaRPr b="1" i="0" sz="1600" u="none" cap="none" strike="noStrike">
              <a:solidFill>
                <a:srgbClr val="0091DA"/>
              </a:solidFill>
              <a:latin typeface="Meiryo"/>
              <a:ea typeface="Meiryo"/>
              <a:cs typeface="Meiryo"/>
              <a:sym typeface="Meiryo"/>
            </a:endParaRPr>
          </a:p>
        </p:txBody>
      </p:sp>
      <p:pic>
        <p:nvPicPr>
          <p:cNvPr id="260" name="Google Shape;260;p10"/>
          <p:cNvPicPr preferRelativeResize="0"/>
          <p:nvPr/>
        </p:nvPicPr>
        <p:blipFill rotWithShape="1">
          <a:blip r:embed="rId3">
            <a:alphaModFix/>
          </a:blip>
          <a:srcRect b="0" l="0" r="0" t="0"/>
          <a:stretch/>
        </p:blipFill>
        <p:spPr>
          <a:xfrm flipH="1">
            <a:off x="8405711" y="4321940"/>
            <a:ext cx="878400" cy="878400"/>
          </a:xfrm>
          <a:prstGeom prst="rect">
            <a:avLst/>
          </a:prstGeom>
          <a:noFill/>
          <a:ln>
            <a:noFill/>
          </a:ln>
        </p:spPr>
      </p:pic>
      <p:pic>
        <p:nvPicPr>
          <p:cNvPr id="261" name="Google Shape;261;p10"/>
          <p:cNvPicPr preferRelativeResize="0"/>
          <p:nvPr/>
        </p:nvPicPr>
        <p:blipFill rotWithShape="1">
          <a:blip r:embed="rId4">
            <a:alphaModFix/>
          </a:blip>
          <a:srcRect b="0" l="0" r="0" t="0"/>
          <a:stretch/>
        </p:blipFill>
        <p:spPr>
          <a:xfrm>
            <a:off x="2759381" y="4255882"/>
            <a:ext cx="877135" cy="877135"/>
          </a:xfrm>
          <a:prstGeom prst="rect">
            <a:avLst/>
          </a:prstGeom>
          <a:noFill/>
          <a:ln>
            <a:noFill/>
          </a:ln>
        </p:spPr>
      </p:pic>
      <p:sp>
        <p:nvSpPr>
          <p:cNvPr id="262" name="Google Shape;262;p10"/>
          <p:cNvSpPr txBox="1"/>
          <p:nvPr/>
        </p:nvSpPr>
        <p:spPr>
          <a:xfrm>
            <a:off x="902009" y="954529"/>
            <a:ext cx="10341294"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2400"/>
              <a:buFont typeface="Meiryo"/>
              <a:buNone/>
            </a:pPr>
            <a:r>
              <a:rPr b="1" i="0" lang="ja-JP" sz="2400" u="none" cap="none" strike="noStrike">
                <a:solidFill>
                  <a:srgbClr val="0091DA"/>
                </a:solidFill>
                <a:latin typeface="Meiryo"/>
                <a:ea typeface="Meiryo"/>
                <a:cs typeface="Meiryo"/>
                <a:sym typeface="Meiryo"/>
              </a:rPr>
              <a:t>顧客のうれしいこと、いやなことを整理し、提供価値を具体化しましょう</a:t>
            </a:r>
            <a:endParaRPr b="1" i="0" sz="2400" u="none" cap="none" strike="noStrike">
              <a:solidFill>
                <a:srgbClr val="0091DA"/>
              </a:solidFill>
              <a:latin typeface="Meiryo"/>
              <a:ea typeface="Meiryo"/>
              <a:cs typeface="Meiryo"/>
              <a:sym typeface="Meiryo"/>
            </a:endParaRPr>
          </a:p>
        </p:txBody>
      </p:sp>
      <p:sp>
        <p:nvSpPr>
          <p:cNvPr id="263" name="Google Shape;2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64" name="Google Shape;264;p10"/>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Meiryo"/>
                <a:ea typeface="Meiryo"/>
                <a:cs typeface="Meiryo"/>
                <a:sym typeface="Meiryo"/>
              </a:rPr>
              <a:t>提供価値</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1"/>
          <p:cNvSpPr/>
          <p:nvPr/>
        </p:nvSpPr>
        <p:spPr>
          <a:xfrm>
            <a:off x="921553" y="2531653"/>
            <a:ext cx="4776917" cy="3644812"/>
          </a:xfrm>
          <a:prstGeom prst="rect">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71" name="Google Shape;271;p11"/>
          <p:cNvSpPr/>
          <p:nvPr/>
        </p:nvSpPr>
        <p:spPr>
          <a:xfrm>
            <a:off x="6509622" y="2388211"/>
            <a:ext cx="4963956" cy="3931695"/>
          </a:xfrm>
          <a:prstGeom prst="ellipse">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72" name="Google Shape;272;p11"/>
          <p:cNvSpPr/>
          <p:nvPr/>
        </p:nvSpPr>
        <p:spPr>
          <a:xfrm>
            <a:off x="767862" y="1037762"/>
            <a:ext cx="5084298"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73" name="Google Shape;273;p11"/>
          <p:cNvSpPr/>
          <p:nvPr/>
        </p:nvSpPr>
        <p:spPr>
          <a:xfrm>
            <a:off x="6370320" y="1037762"/>
            <a:ext cx="5242560"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74" name="Google Shape;274;p11"/>
          <p:cNvSpPr txBox="1"/>
          <p:nvPr/>
        </p:nvSpPr>
        <p:spPr>
          <a:xfrm>
            <a:off x="767862" y="1051908"/>
            <a:ext cx="1107996"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提供価値</a:t>
            </a:r>
            <a:endParaRPr b="1" i="0" sz="1800" u="none" cap="none" strike="noStrike">
              <a:solidFill>
                <a:srgbClr val="0091DA"/>
              </a:solidFill>
              <a:latin typeface="Meiryo"/>
              <a:ea typeface="Meiryo"/>
              <a:cs typeface="Meiryo"/>
              <a:sym typeface="Meiryo"/>
            </a:endParaRPr>
          </a:p>
        </p:txBody>
      </p:sp>
      <p:sp>
        <p:nvSpPr>
          <p:cNvPr id="275" name="Google Shape;275;p11"/>
          <p:cNvSpPr txBox="1"/>
          <p:nvPr/>
        </p:nvSpPr>
        <p:spPr>
          <a:xfrm>
            <a:off x="6370320" y="1051908"/>
            <a:ext cx="1800493"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顧客セグメント</a:t>
            </a:r>
            <a:endParaRPr b="1" i="0" sz="1800" u="none" cap="none" strike="noStrike">
              <a:solidFill>
                <a:srgbClr val="0091DA"/>
              </a:solidFill>
              <a:latin typeface="Meiryo"/>
              <a:ea typeface="Meiryo"/>
              <a:cs typeface="Meiryo"/>
              <a:sym typeface="Meiryo"/>
            </a:endParaRPr>
          </a:p>
        </p:txBody>
      </p:sp>
      <p:cxnSp>
        <p:nvCxnSpPr>
          <p:cNvPr id="276" name="Google Shape;276;p11"/>
          <p:cNvCxnSpPr>
            <a:stCxn id="271" idx="2"/>
          </p:cNvCxnSpPr>
          <p:nvPr/>
        </p:nvCxnSpPr>
        <p:spPr>
          <a:xfrm>
            <a:off x="6509622" y="4354059"/>
            <a:ext cx="2053800" cy="0"/>
          </a:xfrm>
          <a:prstGeom prst="straightConnector1">
            <a:avLst/>
          </a:prstGeom>
          <a:noFill/>
          <a:ln cap="flat" cmpd="sng" w="9525">
            <a:solidFill>
              <a:srgbClr val="7F7F7F"/>
            </a:solidFill>
            <a:prstDash val="solid"/>
            <a:miter lim="800000"/>
            <a:headEnd len="sm" w="sm" type="none"/>
            <a:tailEnd len="sm" w="sm" type="none"/>
          </a:ln>
        </p:spPr>
      </p:cxnSp>
      <p:cxnSp>
        <p:nvCxnSpPr>
          <p:cNvPr id="277" name="Google Shape;277;p11"/>
          <p:cNvCxnSpPr>
            <a:endCxn id="271" idx="7"/>
          </p:cNvCxnSpPr>
          <p:nvPr/>
        </p:nvCxnSpPr>
        <p:spPr>
          <a:xfrm flipH="1" rot="10800000">
            <a:off x="8991623" y="2963994"/>
            <a:ext cx="1755000" cy="970500"/>
          </a:xfrm>
          <a:prstGeom prst="straightConnector1">
            <a:avLst/>
          </a:prstGeom>
          <a:noFill/>
          <a:ln cap="flat" cmpd="sng" w="9525">
            <a:solidFill>
              <a:srgbClr val="7F7F7F"/>
            </a:solidFill>
            <a:prstDash val="solid"/>
            <a:miter lim="800000"/>
            <a:headEnd len="sm" w="sm" type="none"/>
            <a:tailEnd len="sm" w="sm" type="none"/>
          </a:ln>
        </p:spPr>
      </p:cxnSp>
      <p:cxnSp>
        <p:nvCxnSpPr>
          <p:cNvPr id="278" name="Google Shape;278;p11"/>
          <p:cNvCxnSpPr>
            <a:endCxn id="271" idx="5"/>
          </p:cNvCxnSpPr>
          <p:nvPr/>
        </p:nvCxnSpPr>
        <p:spPr>
          <a:xfrm>
            <a:off x="8991623" y="4782023"/>
            <a:ext cx="1755000" cy="962100"/>
          </a:xfrm>
          <a:prstGeom prst="straightConnector1">
            <a:avLst/>
          </a:prstGeom>
          <a:noFill/>
          <a:ln cap="flat" cmpd="sng" w="9525">
            <a:solidFill>
              <a:srgbClr val="7F7F7F"/>
            </a:solidFill>
            <a:prstDash val="solid"/>
            <a:miter lim="800000"/>
            <a:headEnd len="sm" w="sm" type="none"/>
            <a:tailEnd len="sm" w="sm" type="none"/>
          </a:ln>
        </p:spPr>
      </p:cxnSp>
      <p:cxnSp>
        <p:nvCxnSpPr>
          <p:cNvPr id="279" name="Google Shape;279;p11"/>
          <p:cNvCxnSpPr>
            <a:endCxn id="270" idx="3"/>
          </p:cNvCxnSpPr>
          <p:nvPr/>
        </p:nvCxnSpPr>
        <p:spPr>
          <a:xfrm>
            <a:off x="3699270" y="4354059"/>
            <a:ext cx="1999200" cy="0"/>
          </a:xfrm>
          <a:prstGeom prst="straightConnector1">
            <a:avLst/>
          </a:prstGeom>
          <a:noFill/>
          <a:ln cap="flat" cmpd="sng" w="9525">
            <a:solidFill>
              <a:srgbClr val="7F7F7F"/>
            </a:solidFill>
            <a:prstDash val="solid"/>
            <a:miter lim="800000"/>
            <a:headEnd len="sm" w="sm" type="none"/>
            <a:tailEnd len="sm" w="sm" type="none"/>
          </a:ln>
        </p:spPr>
      </p:cxnSp>
      <p:cxnSp>
        <p:nvCxnSpPr>
          <p:cNvPr id="280" name="Google Shape;280;p11"/>
          <p:cNvCxnSpPr/>
          <p:nvPr/>
        </p:nvCxnSpPr>
        <p:spPr>
          <a:xfrm>
            <a:off x="921553" y="2531652"/>
            <a:ext cx="1999303" cy="1433250"/>
          </a:xfrm>
          <a:prstGeom prst="straightConnector1">
            <a:avLst/>
          </a:prstGeom>
          <a:noFill/>
          <a:ln cap="flat" cmpd="sng" w="9525">
            <a:solidFill>
              <a:srgbClr val="7F7F7F"/>
            </a:solidFill>
            <a:prstDash val="solid"/>
            <a:miter lim="800000"/>
            <a:headEnd len="sm" w="sm" type="none"/>
            <a:tailEnd len="sm" w="sm" type="none"/>
          </a:ln>
        </p:spPr>
      </p:cxnSp>
      <p:cxnSp>
        <p:nvCxnSpPr>
          <p:cNvPr id="281" name="Google Shape;281;p11"/>
          <p:cNvCxnSpPr/>
          <p:nvPr/>
        </p:nvCxnSpPr>
        <p:spPr>
          <a:xfrm flipH="1" rot="10800000">
            <a:off x="921553" y="4782130"/>
            <a:ext cx="1999303" cy="1394334"/>
          </a:xfrm>
          <a:prstGeom prst="straightConnector1">
            <a:avLst/>
          </a:prstGeom>
          <a:noFill/>
          <a:ln cap="flat" cmpd="sng" w="9525">
            <a:solidFill>
              <a:srgbClr val="7F7F7F"/>
            </a:solidFill>
            <a:prstDash val="solid"/>
            <a:miter lim="800000"/>
            <a:headEnd len="sm" w="sm" type="none"/>
            <a:tailEnd len="sm" w="sm" type="none"/>
          </a:ln>
        </p:spPr>
      </p:cxnSp>
      <p:sp>
        <p:nvSpPr>
          <p:cNvPr id="282" name="Google Shape;282;p11"/>
          <p:cNvSpPr txBox="1"/>
          <p:nvPr/>
        </p:nvSpPr>
        <p:spPr>
          <a:xfrm>
            <a:off x="8286716" y="2498153"/>
            <a:ext cx="1617751" cy="538609"/>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ゲイン</a:t>
            </a:r>
            <a:endParaRPr b="1" i="0" sz="1600" u="none" cap="none" strike="noStrike">
              <a:solidFill>
                <a:srgbClr val="0091DA"/>
              </a:solidFill>
              <a:latin typeface="Meiryo"/>
              <a:ea typeface="Meiryo"/>
              <a:cs typeface="Meiryo"/>
              <a:sym typeface="Meiryo"/>
            </a:endParaRPr>
          </a:p>
          <a:p>
            <a:pPr indent="0" lvl="0" marL="0" marR="0" rtl="0" algn="l">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(うれしいこと)</a:t>
            </a:r>
            <a:endParaRPr/>
          </a:p>
        </p:txBody>
      </p:sp>
      <p:sp>
        <p:nvSpPr>
          <p:cNvPr id="283" name="Google Shape;283;p11"/>
          <p:cNvSpPr txBox="1"/>
          <p:nvPr/>
        </p:nvSpPr>
        <p:spPr>
          <a:xfrm>
            <a:off x="8387908" y="5613044"/>
            <a:ext cx="1412567" cy="538609"/>
          </a:xfrm>
          <a:prstGeom prst="rect">
            <a:avLst/>
          </a:prstGeom>
          <a:noFill/>
          <a:ln>
            <a:noFill/>
          </a:ln>
        </p:spPr>
        <p:txBody>
          <a:bodyPr anchorCtr="0" anchor="ctr" bIns="0" lIns="91425" spcFirstLastPara="1" rIns="91425" wrap="square" tIns="45700">
            <a:spAutoFit/>
          </a:bodyPr>
          <a:lstStyle/>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ペイン</a:t>
            </a:r>
            <a:endParaRPr b="1" i="0" sz="1600" u="none" cap="none" strike="noStrike">
              <a:solidFill>
                <a:srgbClr val="0091DA"/>
              </a:solidFill>
              <a:latin typeface="Meiryo"/>
              <a:ea typeface="Meiryo"/>
              <a:cs typeface="Meiryo"/>
              <a:sym typeface="Meiryo"/>
            </a:endParaRPr>
          </a:p>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(いやなこと)</a:t>
            </a:r>
            <a:endParaRPr/>
          </a:p>
        </p:txBody>
      </p:sp>
      <p:sp>
        <p:nvSpPr>
          <p:cNvPr id="284" name="Google Shape;284;p11"/>
          <p:cNvSpPr txBox="1"/>
          <p:nvPr/>
        </p:nvSpPr>
        <p:spPr>
          <a:xfrm>
            <a:off x="9479463" y="3449291"/>
            <a:ext cx="1210588" cy="538609"/>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顧客の</a:t>
            </a:r>
            <a:endParaRPr b="1" i="0" sz="1600" u="none" cap="none" strike="noStrike">
              <a:solidFill>
                <a:srgbClr val="0091DA"/>
              </a:solidFill>
              <a:latin typeface="Meiryo"/>
              <a:ea typeface="Meiryo"/>
              <a:cs typeface="Meiryo"/>
              <a:sym typeface="Meiryo"/>
            </a:endParaRPr>
          </a:p>
          <a:p>
            <a:pPr indent="0" lvl="0" marL="0" marR="0" rtl="0" algn="ct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したいこと</a:t>
            </a:r>
            <a:endParaRPr b="1" i="0" sz="1600" u="none" cap="none" strike="noStrike">
              <a:solidFill>
                <a:srgbClr val="0091DA"/>
              </a:solidFill>
              <a:latin typeface="Meiryo"/>
              <a:ea typeface="Meiryo"/>
              <a:cs typeface="Meiryo"/>
              <a:sym typeface="Meiryo"/>
            </a:endParaRPr>
          </a:p>
        </p:txBody>
      </p:sp>
      <p:sp>
        <p:nvSpPr>
          <p:cNvPr id="285" name="Google Shape;285;p11"/>
          <p:cNvSpPr txBox="1"/>
          <p:nvPr/>
        </p:nvSpPr>
        <p:spPr>
          <a:xfrm>
            <a:off x="3461897" y="2560801"/>
            <a:ext cx="2236573" cy="538609"/>
          </a:xfrm>
          <a:prstGeom prst="rect">
            <a:avLst/>
          </a:prstGeom>
          <a:noFill/>
          <a:ln>
            <a:noFill/>
          </a:ln>
        </p:spPr>
        <p:txBody>
          <a:bodyPr anchorCtr="0" anchor="ctr" bIns="0" lIns="91425" spcFirstLastPara="1" rIns="91425" wrap="square" tIns="45700">
            <a:spAutoFit/>
          </a:bodyPr>
          <a:lstStyle/>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うれしいことを増やす</a:t>
            </a:r>
            <a:endParaRPr b="1" i="0" sz="1600" u="none" cap="none" strike="noStrike">
              <a:solidFill>
                <a:srgbClr val="0091DA"/>
              </a:solidFill>
              <a:latin typeface="Meiryo"/>
              <a:ea typeface="Meiryo"/>
              <a:cs typeface="Meiryo"/>
              <a:sym typeface="Meiryo"/>
            </a:endParaRPr>
          </a:p>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要因</a:t>
            </a:r>
            <a:endParaRPr b="1" i="0" sz="1600" u="none" cap="none" strike="noStrike">
              <a:solidFill>
                <a:srgbClr val="0091DA"/>
              </a:solidFill>
              <a:latin typeface="Meiryo"/>
              <a:ea typeface="Meiryo"/>
              <a:cs typeface="Meiryo"/>
              <a:sym typeface="Meiryo"/>
            </a:endParaRPr>
          </a:p>
        </p:txBody>
      </p:sp>
      <p:sp>
        <p:nvSpPr>
          <p:cNvPr id="286" name="Google Shape;286;p11"/>
          <p:cNvSpPr txBox="1"/>
          <p:nvPr/>
        </p:nvSpPr>
        <p:spPr>
          <a:xfrm>
            <a:off x="3729731" y="5612557"/>
            <a:ext cx="2031390" cy="538609"/>
          </a:xfrm>
          <a:prstGeom prst="rect">
            <a:avLst/>
          </a:prstGeom>
          <a:noFill/>
          <a:ln>
            <a:noFill/>
          </a:ln>
        </p:spPr>
        <p:txBody>
          <a:bodyPr anchorCtr="0" anchor="ctr" bIns="0" lIns="91425" spcFirstLastPara="1" rIns="91425" wrap="square" tIns="45700">
            <a:spAutoFit/>
          </a:bodyPr>
          <a:lstStyle/>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いやなことを減らす</a:t>
            </a:r>
            <a:endParaRPr b="1" i="0" sz="1600" u="none" cap="none" strike="noStrike">
              <a:solidFill>
                <a:srgbClr val="0091DA"/>
              </a:solidFill>
              <a:latin typeface="Meiryo"/>
              <a:ea typeface="Meiryo"/>
              <a:cs typeface="Meiryo"/>
              <a:sym typeface="Meiryo"/>
            </a:endParaRPr>
          </a:p>
          <a:p>
            <a:pPr indent="0" lvl="0" marL="0" marR="0" rtl="0" algn="r">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要因</a:t>
            </a:r>
            <a:endParaRPr b="1" i="0" sz="1600" u="none" cap="none" strike="noStrike">
              <a:solidFill>
                <a:srgbClr val="0091DA"/>
              </a:solidFill>
              <a:latin typeface="Meiryo"/>
              <a:ea typeface="Meiryo"/>
              <a:cs typeface="Meiryo"/>
              <a:sym typeface="Meiryo"/>
            </a:endParaRPr>
          </a:p>
        </p:txBody>
      </p:sp>
      <p:sp>
        <p:nvSpPr>
          <p:cNvPr id="287" name="Google Shape;287;p11"/>
          <p:cNvSpPr txBox="1"/>
          <p:nvPr/>
        </p:nvSpPr>
        <p:spPr>
          <a:xfrm>
            <a:off x="922662" y="3302710"/>
            <a:ext cx="1620957" cy="538609"/>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提供する</a:t>
            </a:r>
            <a:endParaRPr b="1" i="0" sz="1600" u="none" cap="none" strike="noStrike">
              <a:solidFill>
                <a:srgbClr val="0091DA"/>
              </a:solidFill>
              <a:latin typeface="Meiryo"/>
              <a:ea typeface="Meiryo"/>
              <a:cs typeface="Meiryo"/>
              <a:sym typeface="Meiryo"/>
            </a:endParaRPr>
          </a:p>
          <a:p>
            <a:pPr indent="0" lvl="0" marL="0" marR="0" rtl="0" algn="l">
              <a:lnSpc>
                <a:spcPct val="100000"/>
              </a:lnSpc>
              <a:spcBef>
                <a:spcPts val="0"/>
              </a:spcBef>
              <a:spcAft>
                <a:spcPts val="0"/>
              </a:spcAft>
              <a:buClr>
                <a:srgbClr val="0091DA"/>
              </a:buClr>
              <a:buSzPts val="1600"/>
              <a:buFont typeface="Meiryo"/>
              <a:buNone/>
            </a:pPr>
            <a:r>
              <a:rPr b="1" i="0" lang="ja-JP" sz="1600" u="none" cap="none" strike="noStrike">
                <a:solidFill>
                  <a:srgbClr val="0091DA"/>
                </a:solidFill>
                <a:latin typeface="Meiryo"/>
                <a:ea typeface="Meiryo"/>
                <a:cs typeface="Meiryo"/>
                <a:sym typeface="Meiryo"/>
              </a:rPr>
              <a:t>商品・サービス</a:t>
            </a:r>
            <a:endParaRPr b="1" i="0" sz="1600" u="none" cap="none" strike="noStrike">
              <a:solidFill>
                <a:srgbClr val="0091DA"/>
              </a:solidFill>
              <a:latin typeface="Meiryo"/>
              <a:ea typeface="Meiryo"/>
              <a:cs typeface="Meiryo"/>
              <a:sym typeface="Meiryo"/>
            </a:endParaRPr>
          </a:p>
        </p:txBody>
      </p:sp>
      <p:sp>
        <p:nvSpPr>
          <p:cNvPr id="288" name="Google Shape;288;p11"/>
          <p:cNvSpPr txBox="1"/>
          <p:nvPr/>
        </p:nvSpPr>
        <p:spPr>
          <a:xfrm>
            <a:off x="7003309" y="1479979"/>
            <a:ext cx="4075154" cy="323165"/>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Meiryo"/>
              <a:buNone/>
            </a:pPr>
            <a:r>
              <a:rPr b="0" i="0" lang="ja-JP" sz="1800" u="none" cap="none" strike="noStrike">
                <a:solidFill>
                  <a:srgbClr val="000000"/>
                </a:solidFill>
                <a:latin typeface="Meiryo"/>
                <a:ea typeface="Meiryo"/>
                <a:cs typeface="Meiryo"/>
                <a:sym typeface="Meiryo"/>
              </a:rPr>
              <a:t>地方の世帯年収400万円以下の受験生</a:t>
            </a:r>
            <a:endParaRPr/>
          </a:p>
        </p:txBody>
      </p:sp>
      <p:sp>
        <p:nvSpPr>
          <p:cNvPr id="289" name="Google Shape;289;p11"/>
          <p:cNvSpPr txBox="1"/>
          <p:nvPr/>
        </p:nvSpPr>
        <p:spPr>
          <a:xfrm>
            <a:off x="1057616" y="1382512"/>
            <a:ext cx="4570482" cy="600164"/>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Meiryo"/>
              <a:buNone/>
            </a:pPr>
            <a:r>
              <a:rPr b="0" i="0" lang="ja-JP" sz="1800" u="none" cap="none" strike="noStrike">
                <a:solidFill>
                  <a:srgbClr val="000000"/>
                </a:solidFill>
                <a:latin typeface="Meiryo"/>
                <a:ea typeface="Meiryo"/>
                <a:cs typeface="Meiryo"/>
                <a:sym typeface="Meiryo"/>
              </a:rPr>
              <a:t>いつでもどこでも高品質の受験対策授業を</a:t>
            </a:r>
            <a:endParaRPr b="0" i="0" sz="1800" u="none" cap="none" strike="noStrike">
              <a:solidFill>
                <a:srgbClr val="000000"/>
              </a:solidFill>
              <a:latin typeface="Meiryo"/>
              <a:ea typeface="Meiryo"/>
              <a:cs typeface="Meiryo"/>
              <a:sym typeface="Meiryo"/>
            </a:endParaRPr>
          </a:p>
          <a:p>
            <a:pPr indent="0" lvl="0" marL="0" marR="0" rtl="0" algn="ctr">
              <a:lnSpc>
                <a:spcPct val="100000"/>
              </a:lnSpc>
              <a:spcBef>
                <a:spcPts val="0"/>
              </a:spcBef>
              <a:spcAft>
                <a:spcPts val="0"/>
              </a:spcAft>
              <a:buClr>
                <a:srgbClr val="000000"/>
              </a:buClr>
              <a:buSzPts val="1800"/>
              <a:buFont typeface="Meiryo"/>
              <a:buNone/>
            </a:pPr>
            <a:r>
              <a:rPr b="0" i="0" lang="ja-JP" sz="1800" u="none" cap="none" strike="noStrike">
                <a:solidFill>
                  <a:srgbClr val="000000"/>
                </a:solidFill>
                <a:latin typeface="Meiryo"/>
                <a:ea typeface="Meiryo"/>
                <a:cs typeface="Meiryo"/>
                <a:sym typeface="Meiryo"/>
              </a:rPr>
              <a:t>安価に受講できるようになる</a:t>
            </a:r>
            <a:endParaRPr/>
          </a:p>
        </p:txBody>
      </p:sp>
      <p:sp>
        <p:nvSpPr>
          <p:cNvPr id="290" name="Google Shape;290;p11"/>
          <p:cNvSpPr txBox="1"/>
          <p:nvPr/>
        </p:nvSpPr>
        <p:spPr>
          <a:xfrm>
            <a:off x="6876100" y="3141157"/>
            <a:ext cx="2359432" cy="78483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・高価格帯の予備校に行かなくても受験対策ができる</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・有名な先生の授業を受けたい</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・自分にあった先生を選びたい</a:t>
            </a:r>
            <a:endParaRPr b="0" i="0" sz="1200" u="none" cap="none" strike="noStrike">
              <a:solidFill>
                <a:srgbClr val="000000"/>
              </a:solidFill>
              <a:latin typeface="Meiryo"/>
              <a:ea typeface="Meiryo"/>
              <a:cs typeface="Meiryo"/>
              <a:sym typeface="Meiryo"/>
            </a:endParaRPr>
          </a:p>
        </p:txBody>
      </p:sp>
      <p:sp>
        <p:nvSpPr>
          <p:cNvPr id="291" name="Google Shape;291;p11"/>
          <p:cNvSpPr txBox="1"/>
          <p:nvPr/>
        </p:nvSpPr>
        <p:spPr>
          <a:xfrm>
            <a:off x="6907477" y="4689796"/>
            <a:ext cx="2571986" cy="78483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・日中は忙しい</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・近くに予備校がない</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・1人だと勉強が続かない</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・何から初めていいかわからない</a:t>
            </a:r>
            <a:endParaRPr b="0" i="0" sz="1200" u="none" cap="none" strike="noStrike">
              <a:solidFill>
                <a:srgbClr val="000000"/>
              </a:solidFill>
              <a:latin typeface="Meiryo"/>
              <a:ea typeface="Meiryo"/>
              <a:cs typeface="Meiryo"/>
              <a:sym typeface="Meiryo"/>
            </a:endParaRPr>
          </a:p>
        </p:txBody>
      </p:sp>
      <p:sp>
        <p:nvSpPr>
          <p:cNvPr id="292" name="Google Shape;292;p11"/>
          <p:cNvSpPr txBox="1"/>
          <p:nvPr/>
        </p:nvSpPr>
        <p:spPr>
          <a:xfrm>
            <a:off x="9329663" y="4182999"/>
            <a:ext cx="1896355" cy="415498"/>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地方でもちゃんとした先生の受験対策を受けたい</a:t>
            </a:r>
            <a:endParaRPr b="0" i="0" sz="1200" u="none" cap="none" strike="noStrike">
              <a:solidFill>
                <a:srgbClr val="000000"/>
              </a:solidFill>
              <a:latin typeface="Meiryo"/>
              <a:ea typeface="Meiryo"/>
              <a:cs typeface="Meiryo"/>
              <a:sym typeface="Meiryo"/>
            </a:endParaRPr>
          </a:p>
        </p:txBody>
      </p:sp>
      <p:sp>
        <p:nvSpPr>
          <p:cNvPr id="293" name="Google Shape;293;p11"/>
          <p:cNvSpPr txBox="1"/>
          <p:nvPr/>
        </p:nvSpPr>
        <p:spPr>
          <a:xfrm>
            <a:off x="3092728" y="3188484"/>
            <a:ext cx="2605742" cy="600164"/>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・低価格帯の受験対策ができる</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・有名な先生の授業を受けれる</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・自分にあった先生を選べる</a:t>
            </a:r>
            <a:endParaRPr b="0" i="0" sz="1200" u="none" cap="none" strike="noStrike">
              <a:solidFill>
                <a:srgbClr val="000000"/>
              </a:solidFill>
              <a:latin typeface="Meiryo"/>
              <a:ea typeface="Meiryo"/>
              <a:cs typeface="Meiryo"/>
              <a:sym typeface="Meiryo"/>
            </a:endParaRPr>
          </a:p>
        </p:txBody>
      </p:sp>
      <p:sp>
        <p:nvSpPr>
          <p:cNvPr id="294" name="Google Shape;294;p11"/>
          <p:cNvSpPr txBox="1"/>
          <p:nvPr/>
        </p:nvSpPr>
        <p:spPr>
          <a:xfrm>
            <a:off x="2861818" y="4761927"/>
            <a:ext cx="2766279" cy="78483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・空いた時間に受講できる</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・どこでも受講できる</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・授業形式で受講できる</a:t>
            </a:r>
            <a:endParaRPr b="0" i="0" sz="12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・進度やステップを明示してくれる</a:t>
            </a:r>
            <a:endParaRPr b="0" i="0" sz="1200" u="none" cap="none" strike="noStrike">
              <a:solidFill>
                <a:srgbClr val="000000"/>
              </a:solidFill>
              <a:latin typeface="Meiryo"/>
              <a:ea typeface="Meiryo"/>
              <a:cs typeface="Meiryo"/>
              <a:sym typeface="Meiryo"/>
            </a:endParaRPr>
          </a:p>
        </p:txBody>
      </p:sp>
      <p:sp>
        <p:nvSpPr>
          <p:cNvPr id="295" name="Google Shape;295;p11"/>
          <p:cNvSpPr txBox="1"/>
          <p:nvPr/>
        </p:nvSpPr>
        <p:spPr>
          <a:xfrm>
            <a:off x="866949" y="4390748"/>
            <a:ext cx="1705420" cy="415498"/>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eiryo"/>
              <a:buNone/>
            </a:pPr>
            <a:r>
              <a:rPr b="0" i="0" lang="ja-JP" sz="1200" u="none" cap="none" strike="noStrike">
                <a:solidFill>
                  <a:srgbClr val="000000"/>
                </a:solidFill>
                <a:latin typeface="Meiryo"/>
                <a:ea typeface="Meiryo"/>
                <a:cs typeface="Meiryo"/>
                <a:sym typeface="Meiryo"/>
              </a:rPr>
              <a:t>オンライン予備校を提供</a:t>
            </a:r>
            <a:endParaRPr b="0" i="0" sz="1200" u="none" cap="none" strike="noStrike">
              <a:solidFill>
                <a:srgbClr val="000000"/>
              </a:solidFill>
              <a:latin typeface="Meiryo"/>
              <a:ea typeface="Meiryo"/>
              <a:cs typeface="Meiryo"/>
              <a:sym typeface="Meiryo"/>
            </a:endParaRPr>
          </a:p>
        </p:txBody>
      </p:sp>
      <p:pic>
        <p:nvPicPr>
          <p:cNvPr id="296" name="Google Shape;296;p11"/>
          <p:cNvPicPr preferRelativeResize="0"/>
          <p:nvPr/>
        </p:nvPicPr>
        <p:blipFill rotWithShape="1">
          <a:blip r:embed="rId3">
            <a:alphaModFix/>
          </a:blip>
          <a:srcRect b="0" l="0" r="0" t="0"/>
          <a:stretch/>
        </p:blipFill>
        <p:spPr>
          <a:xfrm flipH="1">
            <a:off x="8405711" y="3927846"/>
            <a:ext cx="878400" cy="878400"/>
          </a:xfrm>
          <a:prstGeom prst="rect">
            <a:avLst/>
          </a:prstGeom>
          <a:noFill/>
          <a:ln>
            <a:noFill/>
          </a:ln>
        </p:spPr>
      </p:pic>
      <p:pic>
        <p:nvPicPr>
          <p:cNvPr id="297" name="Google Shape;297;p11"/>
          <p:cNvPicPr preferRelativeResize="0"/>
          <p:nvPr/>
        </p:nvPicPr>
        <p:blipFill rotWithShape="1">
          <a:blip r:embed="rId4">
            <a:alphaModFix/>
          </a:blip>
          <a:srcRect b="0" l="0" r="0" t="0"/>
          <a:stretch/>
        </p:blipFill>
        <p:spPr>
          <a:xfrm>
            <a:off x="2759381" y="3861788"/>
            <a:ext cx="877135" cy="877135"/>
          </a:xfrm>
          <a:prstGeom prst="rect">
            <a:avLst/>
          </a:prstGeom>
          <a:noFill/>
          <a:ln>
            <a:noFill/>
          </a:ln>
        </p:spPr>
      </p:pic>
      <p:sp>
        <p:nvSpPr>
          <p:cNvPr id="298" name="Google Shape;298;p11"/>
          <p:cNvSpPr txBox="1"/>
          <p:nvPr>
            <p:ph type="title"/>
          </p:nvPr>
        </p:nvSpPr>
        <p:spPr>
          <a:xfrm>
            <a:off x="838200" y="130175"/>
            <a:ext cx="9669463" cy="5762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提供価値の具体化/ワークシート⑤記入例</a:t>
            </a:r>
            <a:endParaRPr/>
          </a:p>
        </p:txBody>
      </p:sp>
      <p:sp>
        <p:nvSpPr>
          <p:cNvPr id="299" name="Google Shape;29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300" name="Google Shape;300;p11"/>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Meiryo"/>
                <a:ea typeface="Meiryo"/>
                <a:cs typeface="Meiryo"/>
                <a:sym typeface="Meiryo"/>
              </a:rPr>
              <a:t>提供価値</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838200" y="130247"/>
            <a:ext cx="9013166" cy="576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不の発見をしてみましょう)/ワークシート➀</a:t>
            </a:r>
            <a:endParaRPr/>
          </a:p>
        </p:txBody>
      </p:sp>
      <p:sp>
        <p:nvSpPr>
          <p:cNvPr id="82" name="Google Shape;82;p2"/>
          <p:cNvSpPr txBox="1"/>
          <p:nvPr/>
        </p:nvSpPr>
        <p:spPr>
          <a:xfrm>
            <a:off x="2440281" y="1104298"/>
            <a:ext cx="7571303"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2400"/>
              <a:buFont typeface="Meiryo"/>
              <a:buNone/>
            </a:pPr>
            <a:r>
              <a:rPr b="1" i="0" lang="ja-JP" sz="2400" u="none" cap="none" strike="noStrike">
                <a:solidFill>
                  <a:srgbClr val="0091DA"/>
                </a:solidFill>
                <a:latin typeface="Meiryo"/>
                <a:ea typeface="Meiryo"/>
                <a:cs typeface="Meiryo"/>
                <a:sym typeface="Meiryo"/>
              </a:rPr>
              <a:t>身の回りにどんな不があるか、書き出してみましょう</a:t>
            </a:r>
            <a:endParaRPr b="1" i="0" sz="2400" u="none" cap="none" strike="noStrike">
              <a:solidFill>
                <a:srgbClr val="0091DA"/>
              </a:solidFill>
              <a:latin typeface="Meiryo"/>
              <a:ea typeface="Meiryo"/>
              <a:cs typeface="Meiryo"/>
              <a:sym typeface="Meiryo"/>
            </a:endParaRPr>
          </a:p>
        </p:txBody>
      </p:sp>
      <p:sp>
        <p:nvSpPr>
          <p:cNvPr id="83" name="Google Shape;83;p2"/>
          <p:cNvSpPr/>
          <p:nvPr/>
        </p:nvSpPr>
        <p:spPr>
          <a:xfrm>
            <a:off x="1378634" y="1983545"/>
            <a:ext cx="7413674" cy="310896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84" name="Google Shape;84;p2"/>
          <p:cNvSpPr/>
          <p:nvPr/>
        </p:nvSpPr>
        <p:spPr>
          <a:xfrm>
            <a:off x="1378634" y="5697415"/>
            <a:ext cx="9439421" cy="996461"/>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85" name="Google Shape;85;p2"/>
          <p:cNvSpPr/>
          <p:nvPr/>
        </p:nvSpPr>
        <p:spPr>
          <a:xfrm>
            <a:off x="9144000" y="1983546"/>
            <a:ext cx="2700997" cy="3108960"/>
          </a:xfrm>
          <a:prstGeom prst="wedgeRoundRectCallout">
            <a:avLst>
              <a:gd fmla="val -62499" name="adj1"/>
              <a:gd fmla="val 2319" name="adj2"/>
              <a:gd fmla="val 16667" name="adj3"/>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数が出せない人は</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以下の観点でも考えてみよう</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chemeClr val="lt1"/>
              </a:buClr>
              <a:buSzPts val="1200"/>
              <a:buFont typeface="Meiryo"/>
              <a:buNone/>
            </a:pPr>
            <a:r>
              <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自分の不</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リサーチ済会社の不</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パートナー企業の不</a:t>
            </a:r>
            <a:endParaRPr b="0" i="0" sz="1200" u="none" cap="none" strike="noStrike">
              <a:solidFill>
                <a:srgbClr val="7F7F7F"/>
              </a:solidFill>
              <a:latin typeface="Meiryo"/>
              <a:ea typeface="Meiryo"/>
              <a:cs typeface="Meiryo"/>
              <a:sym typeface="Meiryo"/>
            </a:endParaRPr>
          </a:p>
        </p:txBody>
      </p:sp>
      <p:sp>
        <p:nvSpPr>
          <p:cNvPr id="86" name="Google Shape;86;p2"/>
          <p:cNvSpPr txBox="1"/>
          <p:nvPr/>
        </p:nvSpPr>
        <p:spPr>
          <a:xfrm>
            <a:off x="1424618" y="5233377"/>
            <a:ext cx="2262158"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最も解決したい不は</a:t>
            </a:r>
            <a:endParaRPr b="1" i="0" sz="1800" u="none" cap="none" strike="noStrike">
              <a:solidFill>
                <a:srgbClr val="0091DA"/>
              </a:solidFill>
              <a:latin typeface="Meiryo"/>
              <a:ea typeface="Meiryo"/>
              <a:cs typeface="Meiryo"/>
              <a:sym typeface="Meiryo"/>
            </a:endParaRPr>
          </a:p>
        </p:txBody>
      </p:sp>
      <p:sp>
        <p:nvSpPr>
          <p:cNvPr id="87" name="Google Shape;87;p2"/>
          <p:cNvSpPr txBox="1"/>
          <p:nvPr/>
        </p:nvSpPr>
        <p:spPr>
          <a:xfrm>
            <a:off x="1424618" y="6034062"/>
            <a:ext cx="950901"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 だれ)</a:t>
            </a:r>
            <a:endParaRPr/>
          </a:p>
        </p:txBody>
      </p:sp>
      <p:sp>
        <p:nvSpPr>
          <p:cNvPr id="88" name="Google Shape;88;p2"/>
          <p:cNvSpPr txBox="1"/>
          <p:nvPr/>
        </p:nvSpPr>
        <p:spPr>
          <a:xfrm>
            <a:off x="8948141" y="6034062"/>
            <a:ext cx="2031325"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という不である。</a:t>
            </a:r>
            <a:endParaRPr b="1" i="0" sz="1800" u="none" cap="none" strike="noStrike">
              <a:solidFill>
                <a:srgbClr val="0091DA"/>
              </a:solidFill>
              <a:latin typeface="Meiryo"/>
              <a:ea typeface="Meiryo"/>
              <a:cs typeface="Meiryo"/>
              <a:sym typeface="Meiryo"/>
            </a:endParaRPr>
          </a:p>
        </p:txBody>
      </p:sp>
      <p:sp>
        <p:nvSpPr>
          <p:cNvPr id="89" name="Google Shape;89;p2"/>
          <p:cNvSpPr txBox="1"/>
          <p:nvPr/>
        </p:nvSpPr>
        <p:spPr>
          <a:xfrm>
            <a:off x="4646167" y="6032888"/>
            <a:ext cx="415498"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の</a:t>
            </a:r>
            <a:endParaRPr b="1" i="0" sz="1800" u="none" cap="none" strike="noStrike">
              <a:solidFill>
                <a:srgbClr val="0091DA"/>
              </a:solidFill>
              <a:latin typeface="Meiryo"/>
              <a:ea typeface="Meiryo"/>
              <a:cs typeface="Meiryo"/>
              <a:sym typeface="Meiryo"/>
            </a:endParaRPr>
          </a:p>
        </p:txBody>
      </p:sp>
      <p:sp>
        <p:nvSpPr>
          <p:cNvPr id="90" name="Google Shape;90;p2"/>
          <p:cNvSpPr txBox="1"/>
          <p:nvPr/>
        </p:nvSpPr>
        <p:spPr>
          <a:xfrm>
            <a:off x="1626595" y="2116559"/>
            <a:ext cx="6867600" cy="29250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Meiryo"/>
              <a:buNone/>
            </a:pPr>
            <a:r>
              <a:rPr b="0" i="0" lang="ja-JP" sz="1600" u="none" cap="none" strike="noStrike">
                <a:solidFill>
                  <a:srgbClr val="000000"/>
                </a:solidFill>
                <a:latin typeface="Meiryo"/>
                <a:ea typeface="Meiryo"/>
                <a:cs typeface="Meiryo"/>
                <a:sym typeface="Meiryo"/>
              </a:rPr>
              <a:t>ex)受験予備校に通える人と通えない人との教育レベル格差という不公平</a:t>
            </a:r>
            <a:endParaRPr sz="1600">
              <a:latin typeface="Meiryo"/>
              <a:ea typeface="Meiryo"/>
              <a:cs typeface="Meiryo"/>
              <a:sym typeface="Meiryo"/>
            </a:endParaRPr>
          </a:p>
        </p:txBody>
      </p:sp>
      <p:sp>
        <p:nvSpPr>
          <p:cNvPr id="91" name="Google Shape;91;p2"/>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i="0" lang="ja-JP" sz="1800" u="none" cap="none" strike="noStrike">
                <a:solidFill>
                  <a:schemeClr val="lt1"/>
                </a:solidFill>
                <a:latin typeface="Meiryo"/>
                <a:ea typeface="Meiryo"/>
                <a:cs typeface="Meiryo"/>
                <a:sym typeface="Meiryo"/>
              </a:rPr>
              <a:t>アイデア出し</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2440281" y="1104298"/>
            <a:ext cx="7571303"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2400"/>
              <a:buFont typeface="Meiryo"/>
              <a:buNone/>
            </a:pPr>
            <a:r>
              <a:rPr b="1" i="0" lang="ja-JP" sz="2400" u="none" cap="none" strike="noStrike">
                <a:solidFill>
                  <a:srgbClr val="0091DA"/>
                </a:solidFill>
                <a:latin typeface="Meiryo"/>
                <a:ea typeface="Meiryo"/>
                <a:cs typeface="Meiryo"/>
                <a:sym typeface="Meiryo"/>
              </a:rPr>
              <a:t>身の回りにどんな不があるか、書き出してみましょう</a:t>
            </a:r>
            <a:endParaRPr b="1" i="0" sz="2400" u="none" cap="none" strike="noStrike">
              <a:solidFill>
                <a:srgbClr val="0091DA"/>
              </a:solidFill>
              <a:latin typeface="Meiryo"/>
              <a:ea typeface="Meiryo"/>
              <a:cs typeface="Meiryo"/>
              <a:sym typeface="Meiryo"/>
            </a:endParaRPr>
          </a:p>
        </p:txBody>
      </p:sp>
      <p:sp>
        <p:nvSpPr>
          <p:cNvPr id="98" name="Google Shape;98;p3"/>
          <p:cNvSpPr/>
          <p:nvPr/>
        </p:nvSpPr>
        <p:spPr>
          <a:xfrm>
            <a:off x="1378634" y="1983545"/>
            <a:ext cx="7413674" cy="310896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99" name="Google Shape;99;p3"/>
          <p:cNvSpPr/>
          <p:nvPr/>
        </p:nvSpPr>
        <p:spPr>
          <a:xfrm>
            <a:off x="1378635" y="5564836"/>
            <a:ext cx="9658450" cy="996461"/>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00" name="Google Shape;100;p3"/>
          <p:cNvSpPr/>
          <p:nvPr/>
        </p:nvSpPr>
        <p:spPr>
          <a:xfrm>
            <a:off x="9144000" y="1983546"/>
            <a:ext cx="2700997" cy="3108960"/>
          </a:xfrm>
          <a:prstGeom prst="wedgeRoundRectCallout">
            <a:avLst>
              <a:gd fmla="val -62499" name="adj1"/>
              <a:gd fmla="val 2319" name="adj2"/>
              <a:gd fmla="val 16667" name="adj3"/>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数が出せない人は</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以下の観点でも考えてみよう</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chemeClr val="lt1"/>
              </a:buClr>
              <a:buSzPts val="1200"/>
              <a:buFont typeface="Meiryo"/>
              <a:buNone/>
            </a:pPr>
            <a:r>
              <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自分の不</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リサーチ済会社の不</a:t>
            </a:r>
            <a:endParaRPr b="0" i="0" sz="1200" u="none" cap="none" strike="noStrike">
              <a:solidFill>
                <a:srgbClr val="7F7F7F"/>
              </a:solidFill>
              <a:latin typeface="Meiryo"/>
              <a:ea typeface="Meiryo"/>
              <a:cs typeface="Meiryo"/>
              <a:sym typeface="Meiryo"/>
            </a:endParaRPr>
          </a:p>
          <a:p>
            <a:pPr indent="0" lvl="0" marL="0" marR="0" rtl="0" algn="ctr">
              <a:lnSpc>
                <a:spcPct val="100000"/>
              </a:lnSpc>
              <a:spcBef>
                <a:spcPts val="0"/>
              </a:spcBef>
              <a:spcAft>
                <a:spcPts val="0"/>
              </a:spcAft>
              <a:buClr>
                <a:srgbClr val="7F7F7F"/>
              </a:buClr>
              <a:buSzPts val="1200"/>
              <a:buFont typeface="Meiryo"/>
              <a:buNone/>
            </a:pPr>
            <a:r>
              <a:rPr b="0" i="0" lang="ja-JP" sz="1200" u="none" cap="none" strike="noStrike">
                <a:solidFill>
                  <a:srgbClr val="7F7F7F"/>
                </a:solidFill>
                <a:latin typeface="Meiryo"/>
                <a:ea typeface="Meiryo"/>
                <a:cs typeface="Meiryo"/>
                <a:sym typeface="Meiryo"/>
              </a:rPr>
              <a:t>パートナー企業の不</a:t>
            </a:r>
            <a:endParaRPr b="0" i="0" sz="1200" u="none" cap="none" strike="noStrike">
              <a:solidFill>
                <a:srgbClr val="7F7F7F"/>
              </a:solidFill>
              <a:latin typeface="Meiryo"/>
              <a:ea typeface="Meiryo"/>
              <a:cs typeface="Meiryo"/>
              <a:sym typeface="Meiryo"/>
            </a:endParaRPr>
          </a:p>
        </p:txBody>
      </p:sp>
      <p:sp>
        <p:nvSpPr>
          <p:cNvPr id="101" name="Google Shape;101;p3"/>
          <p:cNvSpPr txBox="1"/>
          <p:nvPr/>
        </p:nvSpPr>
        <p:spPr>
          <a:xfrm>
            <a:off x="1424618" y="5233377"/>
            <a:ext cx="2262158"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最も解決したい不は</a:t>
            </a:r>
            <a:endParaRPr b="1" i="0" sz="1800" u="none" cap="none" strike="noStrike">
              <a:solidFill>
                <a:srgbClr val="0091DA"/>
              </a:solidFill>
              <a:latin typeface="Meiryo"/>
              <a:ea typeface="Meiryo"/>
              <a:cs typeface="Meiryo"/>
              <a:sym typeface="Meiryo"/>
            </a:endParaRPr>
          </a:p>
        </p:txBody>
      </p:sp>
      <p:sp>
        <p:nvSpPr>
          <p:cNvPr id="102" name="Google Shape;102;p3"/>
          <p:cNvSpPr txBox="1"/>
          <p:nvPr/>
        </p:nvSpPr>
        <p:spPr>
          <a:xfrm>
            <a:off x="9005759" y="5946915"/>
            <a:ext cx="2031325"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という不である。</a:t>
            </a:r>
            <a:endParaRPr b="1" i="0" sz="1800" u="none" cap="none" strike="noStrike">
              <a:solidFill>
                <a:srgbClr val="0091DA"/>
              </a:solidFill>
              <a:latin typeface="Meiryo"/>
              <a:ea typeface="Meiryo"/>
              <a:cs typeface="Meiryo"/>
              <a:sym typeface="Meiryo"/>
            </a:endParaRPr>
          </a:p>
        </p:txBody>
      </p:sp>
      <p:sp>
        <p:nvSpPr>
          <p:cNvPr id="103" name="Google Shape;103;p3"/>
          <p:cNvSpPr txBox="1"/>
          <p:nvPr/>
        </p:nvSpPr>
        <p:spPr>
          <a:xfrm>
            <a:off x="5598771" y="5969999"/>
            <a:ext cx="415498"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の</a:t>
            </a:r>
            <a:endParaRPr b="1" i="0" sz="1800" u="none" cap="none" strike="noStrike">
              <a:solidFill>
                <a:srgbClr val="0091DA"/>
              </a:solidFill>
              <a:latin typeface="Meiryo"/>
              <a:ea typeface="Meiryo"/>
              <a:cs typeface="Meiryo"/>
              <a:sym typeface="Meiryo"/>
            </a:endParaRPr>
          </a:p>
        </p:txBody>
      </p:sp>
      <p:sp>
        <p:nvSpPr>
          <p:cNvPr id="104" name="Google Shape;104;p3"/>
          <p:cNvSpPr txBox="1"/>
          <p:nvPr/>
        </p:nvSpPr>
        <p:spPr>
          <a:xfrm>
            <a:off x="1378634" y="2764656"/>
            <a:ext cx="7140685" cy="190821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ja-JP" sz="1600" u="none" cap="none" strike="noStrike">
                <a:solidFill>
                  <a:srgbClr val="000000"/>
                </a:solidFill>
                <a:latin typeface="Meiryo"/>
                <a:ea typeface="Meiryo"/>
                <a:cs typeface="Meiryo"/>
                <a:sym typeface="Meiryo"/>
              </a:rPr>
              <a:t>・受験予備校に通える人と通えない人との教育レベルの格差がある不公平さ</a:t>
            </a:r>
            <a:endParaRPr b="0" i="0" sz="1600" u="none" cap="none" strike="noStrike">
              <a:solidFill>
                <a:schemeClr val="dk1"/>
              </a:solidFill>
              <a:latin typeface="Meiryo"/>
              <a:ea typeface="Meiryo"/>
              <a:cs typeface="Meiryo"/>
              <a:sym typeface="Meiryo"/>
            </a:endParaRPr>
          </a:p>
          <a:p>
            <a:pPr indent="0" lvl="0" marL="0" marR="0" rtl="0" algn="l">
              <a:lnSpc>
                <a:spcPct val="150000"/>
              </a:lnSpc>
              <a:spcBef>
                <a:spcPts val="0"/>
              </a:spcBef>
              <a:spcAft>
                <a:spcPts val="0"/>
              </a:spcAft>
              <a:buNone/>
            </a:pPr>
            <a:r>
              <a:rPr b="0" i="0" lang="ja-JP" sz="1600" u="none" cap="none" strike="noStrike">
                <a:solidFill>
                  <a:srgbClr val="000000"/>
                </a:solidFill>
                <a:latin typeface="Meiryo"/>
                <a:ea typeface="Meiryo"/>
                <a:cs typeface="Meiryo"/>
                <a:sym typeface="Meiryo"/>
              </a:rPr>
              <a:t>・感染症により、海外旅行に行きたくてもいけないという不満</a:t>
            </a:r>
            <a:endParaRPr b="0" i="0" sz="1600" u="none" cap="none" strike="noStrike">
              <a:solidFill>
                <a:schemeClr val="dk1"/>
              </a:solidFill>
              <a:latin typeface="Meiryo"/>
              <a:ea typeface="Meiryo"/>
              <a:cs typeface="Meiryo"/>
              <a:sym typeface="Meiryo"/>
            </a:endParaRPr>
          </a:p>
          <a:p>
            <a:pPr indent="0" lvl="0" marL="0" marR="0" rtl="0" algn="l">
              <a:lnSpc>
                <a:spcPct val="150000"/>
              </a:lnSpc>
              <a:spcBef>
                <a:spcPts val="0"/>
              </a:spcBef>
              <a:spcAft>
                <a:spcPts val="0"/>
              </a:spcAft>
              <a:buNone/>
            </a:pPr>
            <a:r>
              <a:rPr b="0" i="0" lang="ja-JP" sz="1600" u="none" cap="none" strike="noStrike">
                <a:solidFill>
                  <a:srgbClr val="000000"/>
                </a:solidFill>
                <a:latin typeface="Meiryo"/>
                <a:ea typeface="Meiryo"/>
                <a:cs typeface="Meiryo"/>
                <a:sym typeface="Meiryo"/>
              </a:rPr>
              <a:t>・体調が悪くても、外で食材や薬などを買わないといけない不便さ</a:t>
            </a:r>
            <a:endParaRPr b="0" i="0" sz="1600" u="none" cap="none" strike="noStrike">
              <a:solidFill>
                <a:schemeClr val="dk1"/>
              </a:solidFill>
              <a:latin typeface="Meiryo"/>
              <a:ea typeface="Meiryo"/>
              <a:cs typeface="Meiryo"/>
              <a:sym typeface="Meiryo"/>
            </a:endParaRPr>
          </a:p>
          <a:p>
            <a:pPr indent="0" lvl="0" marL="0" marR="0" rtl="0" algn="l">
              <a:lnSpc>
                <a:spcPct val="150000"/>
              </a:lnSpc>
              <a:spcBef>
                <a:spcPts val="0"/>
              </a:spcBef>
              <a:spcAft>
                <a:spcPts val="0"/>
              </a:spcAft>
              <a:buNone/>
            </a:pPr>
            <a:r>
              <a:rPr b="0" i="0" lang="ja-JP" sz="1600" u="none" cap="none" strike="noStrike">
                <a:solidFill>
                  <a:srgbClr val="000000"/>
                </a:solidFill>
                <a:latin typeface="Meiryo"/>
                <a:ea typeface="Meiryo"/>
                <a:cs typeface="Meiryo"/>
                <a:sym typeface="Meiryo"/>
              </a:rPr>
              <a:t>・プログラミングを学んだが実務で活用することが出来ない不満</a:t>
            </a:r>
            <a:endParaRPr b="0" i="0" sz="1600" u="none" cap="none" strike="noStrike">
              <a:solidFill>
                <a:schemeClr val="dk1"/>
              </a:solidFill>
              <a:latin typeface="Meiryo"/>
              <a:ea typeface="Meiryo"/>
              <a:cs typeface="Meiryo"/>
              <a:sym typeface="Meiryo"/>
            </a:endParaRPr>
          </a:p>
          <a:p>
            <a:pPr indent="0" lvl="0" marL="0" marR="0" rtl="0" algn="r">
              <a:lnSpc>
                <a:spcPct val="150000"/>
              </a:lnSpc>
              <a:spcBef>
                <a:spcPts val="0"/>
              </a:spcBef>
              <a:spcAft>
                <a:spcPts val="0"/>
              </a:spcAft>
              <a:buNone/>
            </a:pPr>
            <a:r>
              <a:rPr b="0" i="0" lang="ja-JP" sz="1600" u="none" cap="none" strike="noStrike">
                <a:solidFill>
                  <a:srgbClr val="000000"/>
                </a:solidFill>
                <a:latin typeface="Meiryo"/>
                <a:ea typeface="Meiryo"/>
                <a:cs typeface="Meiryo"/>
                <a:sym typeface="Meiryo"/>
              </a:rPr>
              <a:t>など…</a:t>
            </a:r>
            <a:endParaRPr b="0" i="0" sz="1600" u="none" cap="none" strike="noStrike">
              <a:solidFill>
                <a:schemeClr val="dk1"/>
              </a:solidFill>
              <a:latin typeface="Meiryo"/>
              <a:ea typeface="Meiryo"/>
              <a:cs typeface="Meiryo"/>
              <a:sym typeface="Meiryo"/>
            </a:endParaRPr>
          </a:p>
        </p:txBody>
      </p:sp>
      <p:sp>
        <p:nvSpPr>
          <p:cNvPr id="105" name="Google Shape;105;p3"/>
          <p:cNvSpPr txBox="1"/>
          <p:nvPr/>
        </p:nvSpPr>
        <p:spPr>
          <a:xfrm>
            <a:off x="1668115" y="5923832"/>
            <a:ext cx="3930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ja-JP" sz="1800" u="none" cap="none" strike="noStrike">
                <a:solidFill>
                  <a:srgbClr val="000000"/>
                </a:solidFill>
                <a:latin typeface="Meiryo"/>
                <a:ea typeface="Meiryo"/>
                <a:cs typeface="Meiryo"/>
                <a:sym typeface="Meiryo"/>
              </a:rPr>
              <a:t>受験予備校に通える人と通えない人</a:t>
            </a:r>
            <a:endParaRPr b="0" i="0" sz="1800" u="none" cap="none" strike="noStrike">
              <a:solidFill>
                <a:schemeClr val="dk1"/>
              </a:solidFill>
              <a:latin typeface="Meiryo"/>
              <a:ea typeface="Meiryo"/>
              <a:cs typeface="Meiryo"/>
              <a:sym typeface="Meiryo"/>
            </a:endParaRPr>
          </a:p>
        </p:txBody>
      </p:sp>
      <p:sp>
        <p:nvSpPr>
          <p:cNvPr id="106" name="Google Shape;106;p3"/>
          <p:cNvSpPr txBox="1"/>
          <p:nvPr/>
        </p:nvSpPr>
        <p:spPr>
          <a:xfrm>
            <a:off x="6225932" y="5923832"/>
            <a:ext cx="3071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ja-JP" sz="1800" u="none" cap="none" strike="noStrike">
                <a:solidFill>
                  <a:srgbClr val="000000"/>
                </a:solidFill>
                <a:latin typeface="Meiryo"/>
                <a:ea typeface="Meiryo"/>
                <a:cs typeface="Meiryo"/>
                <a:sym typeface="Meiryo"/>
              </a:rPr>
              <a:t>教育レベルの格差がある</a:t>
            </a:r>
            <a:endParaRPr b="0" i="0" sz="1800" u="none" cap="none" strike="noStrike">
              <a:solidFill>
                <a:schemeClr val="dk1"/>
              </a:solidFill>
              <a:latin typeface="Meiryo"/>
              <a:ea typeface="Meiryo"/>
              <a:cs typeface="Meiryo"/>
              <a:sym typeface="Meiryo"/>
            </a:endParaRPr>
          </a:p>
        </p:txBody>
      </p:sp>
      <p:sp>
        <p:nvSpPr>
          <p:cNvPr id="107" name="Google Shape;107;p3"/>
          <p:cNvSpPr txBox="1"/>
          <p:nvPr>
            <p:ph type="title"/>
          </p:nvPr>
        </p:nvSpPr>
        <p:spPr>
          <a:xfrm>
            <a:off x="838200" y="130247"/>
            <a:ext cx="9013166" cy="576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不の発見をしてみましょう)/ワークシート➀記入例</a:t>
            </a:r>
            <a:endParaRPr/>
          </a:p>
        </p:txBody>
      </p:sp>
      <p:sp>
        <p:nvSpPr>
          <p:cNvPr id="108" name="Google Shape;108;p3"/>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i="0" lang="ja-JP" sz="1800" u="none" cap="none" strike="noStrike">
                <a:solidFill>
                  <a:schemeClr val="lt1"/>
                </a:solidFill>
                <a:latin typeface="Meiryo"/>
                <a:ea typeface="Meiryo"/>
                <a:cs typeface="Meiryo"/>
                <a:sym typeface="Meiryo"/>
              </a:rPr>
              <a:t>アイデア出し</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838200" y="130247"/>
            <a:ext cx="9013166" cy="576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不のGAPから課題を洗い出す/ワークシート②</a:t>
            </a:r>
            <a:endParaRPr/>
          </a:p>
        </p:txBody>
      </p:sp>
      <p:sp>
        <p:nvSpPr>
          <p:cNvPr id="115" name="Google Shape;115;p4"/>
          <p:cNvSpPr txBox="1"/>
          <p:nvPr/>
        </p:nvSpPr>
        <p:spPr>
          <a:xfrm>
            <a:off x="1485703" y="1104298"/>
            <a:ext cx="9480480"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2400"/>
              <a:buFont typeface="Meiryo"/>
              <a:buNone/>
            </a:pPr>
            <a:r>
              <a:rPr b="1" i="0" lang="ja-JP" sz="2400" u="none" cap="none" strike="noStrike">
                <a:solidFill>
                  <a:srgbClr val="0091DA"/>
                </a:solidFill>
                <a:latin typeface="Meiryo"/>
                <a:ea typeface="Meiryo"/>
                <a:cs typeface="Meiryo"/>
                <a:sym typeface="Meiryo"/>
              </a:rPr>
              <a:t>不のある状態↔理想の状態を書き出し、そのGAPを知りましょう。</a:t>
            </a:r>
            <a:endParaRPr b="1" i="0" sz="2400" u="none" cap="none" strike="noStrike">
              <a:solidFill>
                <a:srgbClr val="0091DA"/>
              </a:solidFill>
              <a:latin typeface="Meiryo"/>
              <a:ea typeface="Meiryo"/>
              <a:cs typeface="Meiryo"/>
              <a:sym typeface="Meiryo"/>
            </a:endParaRPr>
          </a:p>
        </p:txBody>
      </p:sp>
      <p:sp>
        <p:nvSpPr>
          <p:cNvPr id="116" name="Google Shape;116;p4"/>
          <p:cNvSpPr/>
          <p:nvPr/>
        </p:nvSpPr>
        <p:spPr>
          <a:xfrm>
            <a:off x="767862" y="1563542"/>
            <a:ext cx="4107766"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17" name="Google Shape;117;p4"/>
          <p:cNvSpPr/>
          <p:nvPr/>
        </p:nvSpPr>
        <p:spPr>
          <a:xfrm>
            <a:off x="767862" y="5373756"/>
            <a:ext cx="10618763" cy="1205718"/>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18" name="Google Shape;118;p4"/>
          <p:cNvSpPr txBox="1"/>
          <p:nvPr/>
        </p:nvSpPr>
        <p:spPr>
          <a:xfrm>
            <a:off x="838199" y="5373756"/>
            <a:ext cx="3116559"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1番重要なGAP(=課題)とは</a:t>
            </a:r>
            <a:endParaRPr b="1" i="0" sz="1800" u="none" cap="none" strike="noStrike">
              <a:solidFill>
                <a:srgbClr val="0091DA"/>
              </a:solidFill>
              <a:latin typeface="Meiryo"/>
              <a:ea typeface="Meiryo"/>
              <a:cs typeface="Meiryo"/>
              <a:sym typeface="Meiryo"/>
            </a:endParaRPr>
          </a:p>
        </p:txBody>
      </p:sp>
      <p:sp>
        <p:nvSpPr>
          <p:cNvPr id="119" name="Google Shape;119;p4"/>
          <p:cNvSpPr/>
          <p:nvPr/>
        </p:nvSpPr>
        <p:spPr>
          <a:xfrm>
            <a:off x="7278859" y="1563542"/>
            <a:ext cx="4107766"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20" name="Google Shape;120;p4"/>
          <p:cNvSpPr/>
          <p:nvPr/>
        </p:nvSpPr>
        <p:spPr>
          <a:xfrm>
            <a:off x="5288100" y="1703581"/>
            <a:ext cx="1578286" cy="782869"/>
          </a:xfrm>
          <a:prstGeom prst="leftRightArrow">
            <a:avLst>
              <a:gd fmla="val 50000" name="adj1"/>
              <a:gd fmla="val 50000" name="adj2"/>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Meiryo"/>
              <a:buNone/>
            </a:pPr>
            <a:r>
              <a:rPr b="1" i="0" lang="ja-JP" sz="1800" u="none" cap="none" strike="noStrike">
                <a:solidFill>
                  <a:srgbClr val="FFFFFF"/>
                </a:solidFill>
                <a:latin typeface="Meiryo"/>
                <a:ea typeface="Meiryo"/>
                <a:cs typeface="Meiryo"/>
                <a:sym typeface="Meiryo"/>
              </a:rPr>
              <a:t>GAP</a:t>
            </a:r>
            <a:endParaRPr b="1" i="0" sz="1800" u="none" cap="none" strike="noStrike">
              <a:solidFill>
                <a:srgbClr val="FFFFFF"/>
              </a:solidFill>
              <a:latin typeface="Meiryo"/>
              <a:ea typeface="Meiryo"/>
              <a:cs typeface="Meiryo"/>
              <a:sym typeface="Meiryo"/>
            </a:endParaRPr>
          </a:p>
        </p:txBody>
      </p:sp>
      <p:sp>
        <p:nvSpPr>
          <p:cNvPr id="121" name="Google Shape;121;p4"/>
          <p:cNvSpPr/>
          <p:nvPr/>
        </p:nvSpPr>
        <p:spPr>
          <a:xfrm>
            <a:off x="5809956" y="2711650"/>
            <a:ext cx="576776" cy="182880"/>
          </a:xfrm>
          <a:prstGeom prst="flowChartMerge">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22" name="Google Shape;122;p4"/>
          <p:cNvSpPr/>
          <p:nvPr/>
        </p:nvSpPr>
        <p:spPr>
          <a:xfrm>
            <a:off x="767862" y="3020554"/>
            <a:ext cx="10618763" cy="171020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23" name="Google Shape;123;p4"/>
          <p:cNvSpPr/>
          <p:nvPr/>
        </p:nvSpPr>
        <p:spPr>
          <a:xfrm>
            <a:off x="5788855" y="5037751"/>
            <a:ext cx="576776" cy="182880"/>
          </a:xfrm>
          <a:prstGeom prst="flowChartMerge">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24" name="Google Shape;124;p4"/>
          <p:cNvSpPr txBox="1"/>
          <p:nvPr/>
        </p:nvSpPr>
        <p:spPr>
          <a:xfrm>
            <a:off x="838199" y="3128024"/>
            <a:ext cx="8462573"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現状と理想のGAPを書き出してみよう</a:t>
            </a:r>
            <a:r>
              <a:rPr b="1" i="0" lang="ja-JP" sz="1600" u="none" cap="none" strike="noStrike">
                <a:solidFill>
                  <a:srgbClr val="0091DA"/>
                </a:solidFill>
                <a:latin typeface="Meiryo"/>
                <a:ea typeface="Meiryo"/>
                <a:cs typeface="Meiryo"/>
                <a:sym typeface="Meiryo"/>
              </a:rPr>
              <a:t>(何が原因で理想の状況になっていないのか)</a:t>
            </a:r>
            <a:endParaRPr/>
          </a:p>
        </p:txBody>
      </p:sp>
      <p:sp>
        <p:nvSpPr>
          <p:cNvPr id="125" name="Google Shape;125;p4"/>
          <p:cNvSpPr txBox="1"/>
          <p:nvPr/>
        </p:nvSpPr>
        <p:spPr>
          <a:xfrm>
            <a:off x="767862" y="1629907"/>
            <a:ext cx="1261884" cy="26161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400"/>
              <a:buFont typeface="Meiryo"/>
              <a:buNone/>
            </a:pPr>
            <a:r>
              <a:rPr b="1" i="0" lang="ja-JP" sz="1400" u="none" cap="none" strike="noStrike">
                <a:solidFill>
                  <a:srgbClr val="0091DA"/>
                </a:solidFill>
                <a:latin typeface="Meiryo"/>
                <a:ea typeface="Meiryo"/>
                <a:cs typeface="Meiryo"/>
                <a:sym typeface="Meiryo"/>
              </a:rPr>
              <a:t>不のある現状</a:t>
            </a:r>
            <a:endParaRPr b="1" i="0" sz="1400" u="none" cap="none" strike="noStrike">
              <a:solidFill>
                <a:srgbClr val="0091DA"/>
              </a:solidFill>
              <a:latin typeface="Meiryo"/>
              <a:ea typeface="Meiryo"/>
              <a:cs typeface="Meiryo"/>
              <a:sym typeface="Meiryo"/>
            </a:endParaRPr>
          </a:p>
        </p:txBody>
      </p:sp>
      <p:sp>
        <p:nvSpPr>
          <p:cNvPr id="126" name="Google Shape;126;p4"/>
          <p:cNvSpPr txBox="1"/>
          <p:nvPr/>
        </p:nvSpPr>
        <p:spPr>
          <a:xfrm>
            <a:off x="7278858" y="1629907"/>
            <a:ext cx="1082348" cy="26161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400"/>
              <a:buFont typeface="Meiryo"/>
              <a:buNone/>
            </a:pPr>
            <a:r>
              <a:rPr b="1" i="0" lang="ja-JP" sz="1400" u="none" cap="none" strike="noStrike">
                <a:solidFill>
                  <a:srgbClr val="0091DA"/>
                </a:solidFill>
                <a:latin typeface="Meiryo"/>
                <a:ea typeface="Meiryo"/>
                <a:cs typeface="Meiryo"/>
                <a:sym typeface="Meiryo"/>
              </a:rPr>
              <a:t>理想の状態</a:t>
            </a:r>
            <a:endParaRPr b="1" i="0" sz="1400" u="none" cap="none" strike="noStrike">
              <a:solidFill>
                <a:srgbClr val="0091DA"/>
              </a:solidFill>
              <a:latin typeface="Meiryo"/>
              <a:ea typeface="Meiryo"/>
              <a:cs typeface="Meiryo"/>
              <a:sym typeface="Meiryo"/>
            </a:endParaRPr>
          </a:p>
        </p:txBody>
      </p:sp>
      <p:sp>
        <p:nvSpPr>
          <p:cNvPr id="127" name="Google Shape;127;p4"/>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i="0" lang="ja-JP" sz="1800" u="none" cap="none" strike="noStrike">
                <a:solidFill>
                  <a:schemeClr val="lt1"/>
                </a:solidFill>
                <a:latin typeface="Meiryo"/>
                <a:ea typeface="Meiryo"/>
                <a:cs typeface="Meiryo"/>
                <a:sym typeface="Meiryo"/>
              </a:rPr>
              <a:t>課題出し</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1485703" y="1104298"/>
            <a:ext cx="9480480"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2400"/>
              <a:buFont typeface="Meiryo"/>
              <a:buNone/>
            </a:pPr>
            <a:r>
              <a:rPr b="1" i="0" lang="ja-JP" sz="2400" u="none" cap="none" strike="noStrike">
                <a:solidFill>
                  <a:srgbClr val="0091DA"/>
                </a:solidFill>
                <a:latin typeface="Meiryo"/>
                <a:ea typeface="Meiryo"/>
                <a:cs typeface="Meiryo"/>
                <a:sym typeface="Meiryo"/>
              </a:rPr>
              <a:t>不のある状態↔理想の状態を書き出し、そのGAPを知りましょう。</a:t>
            </a:r>
            <a:endParaRPr b="1" i="0" sz="2400" u="none" cap="none" strike="noStrike">
              <a:solidFill>
                <a:srgbClr val="0091DA"/>
              </a:solidFill>
              <a:latin typeface="Meiryo"/>
              <a:ea typeface="Meiryo"/>
              <a:cs typeface="Meiryo"/>
              <a:sym typeface="Meiryo"/>
            </a:endParaRPr>
          </a:p>
        </p:txBody>
      </p:sp>
      <p:sp>
        <p:nvSpPr>
          <p:cNvPr id="134" name="Google Shape;134;p5"/>
          <p:cNvSpPr/>
          <p:nvPr/>
        </p:nvSpPr>
        <p:spPr>
          <a:xfrm>
            <a:off x="767862" y="1563542"/>
            <a:ext cx="4107766"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35" name="Google Shape;135;p5"/>
          <p:cNvSpPr/>
          <p:nvPr/>
        </p:nvSpPr>
        <p:spPr>
          <a:xfrm>
            <a:off x="767862" y="5373756"/>
            <a:ext cx="10618763" cy="1205718"/>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36" name="Google Shape;136;p5"/>
          <p:cNvSpPr txBox="1"/>
          <p:nvPr/>
        </p:nvSpPr>
        <p:spPr>
          <a:xfrm>
            <a:off x="838199" y="5373756"/>
            <a:ext cx="3116559"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1番重要なGAP(=課題)とは</a:t>
            </a:r>
            <a:endParaRPr b="1" i="0" sz="1800" u="none" cap="none" strike="noStrike">
              <a:solidFill>
                <a:srgbClr val="0091DA"/>
              </a:solidFill>
              <a:latin typeface="Meiryo"/>
              <a:ea typeface="Meiryo"/>
              <a:cs typeface="Meiryo"/>
              <a:sym typeface="Meiryo"/>
            </a:endParaRPr>
          </a:p>
        </p:txBody>
      </p:sp>
      <p:sp>
        <p:nvSpPr>
          <p:cNvPr id="137" name="Google Shape;137;p5"/>
          <p:cNvSpPr/>
          <p:nvPr/>
        </p:nvSpPr>
        <p:spPr>
          <a:xfrm>
            <a:off x="7278859" y="1563542"/>
            <a:ext cx="4107766"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38" name="Google Shape;138;p5"/>
          <p:cNvSpPr/>
          <p:nvPr/>
        </p:nvSpPr>
        <p:spPr>
          <a:xfrm>
            <a:off x="5288100" y="1703581"/>
            <a:ext cx="1578286" cy="782869"/>
          </a:xfrm>
          <a:prstGeom prst="leftRightArrow">
            <a:avLst>
              <a:gd fmla="val 50000" name="adj1"/>
              <a:gd fmla="val 50000" name="adj2"/>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Meiryo"/>
              <a:buNone/>
            </a:pPr>
            <a:r>
              <a:rPr b="1" i="0" lang="ja-JP" sz="1800" u="none" cap="none" strike="noStrike">
                <a:solidFill>
                  <a:srgbClr val="FFFFFF"/>
                </a:solidFill>
                <a:latin typeface="Meiryo"/>
                <a:ea typeface="Meiryo"/>
                <a:cs typeface="Meiryo"/>
                <a:sym typeface="Meiryo"/>
              </a:rPr>
              <a:t>GAP</a:t>
            </a:r>
            <a:endParaRPr b="1" i="0" sz="1800" u="none" cap="none" strike="noStrike">
              <a:solidFill>
                <a:srgbClr val="FFFFFF"/>
              </a:solidFill>
              <a:latin typeface="Meiryo"/>
              <a:ea typeface="Meiryo"/>
              <a:cs typeface="Meiryo"/>
              <a:sym typeface="Meiryo"/>
            </a:endParaRPr>
          </a:p>
        </p:txBody>
      </p:sp>
      <p:sp>
        <p:nvSpPr>
          <p:cNvPr id="139" name="Google Shape;139;p5"/>
          <p:cNvSpPr/>
          <p:nvPr/>
        </p:nvSpPr>
        <p:spPr>
          <a:xfrm>
            <a:off x="5809956" y="2711650"/>
            <a:ext cx="576776" cy="182880"/>
          </a:xfrm>
          <a:prstGeom prst="flowChartMerge">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40" name="Google Shape;140;p5"/>
          <p:cNvSpPr/>
          <p:nvPr/>
        </p:nvSpPr>
        <p:spPr>
          <a:xfrm>
            <a:off x="767862" y="3020554"/>
            <a:ext cx="10618763" cy="171020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41" name="Google Shape;141;p5"/>
          <p:cNvSpPr/>
          <p:nvPr/>
        </p:nvSpPr>
        <p:spPr>
          <a:xfrm>
            <a:off x="5788855" y="5037751"/>
            <a:ext cx="576776" cy="182880"/>
          </a:xfrm>
          <a:prstGeom prst="flowChartMerge">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42" name="Google Shape;142;p5"/>
          <p:cNvSpPr txBox="1"/>
          <p:nvPr/>
        </p:nvSpPr>
        <p:spPr>
          <a:xfrm>
            <a:off x="838199" y="3128024"/>
            <a:ext cx="8462573"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現状と理想のGAPを書き出してみよう</a:t>
            </a:r>
            <a:r>
              <a:rPr b="1" i="0" lang="ja-JP" sz="1600" u="none" cap="none" strike="noStrike">
                <a:solidFill>
                  <a:srgbClr val="0091DA"/>
                </a:solidFill>
                <a:latin typeface="Meiryo"/>
                <a:ea typeface="Meiryo"/>
                <a:cs typeface="Meiryo"/>
                <a:sym typeface="Meiryo"/>
              </a:rPr>
              <a:t>(何が原因で理想の状況になっていないのか)</a:t>
            </a:r>
            <a:endParaRPr/>
          </a:p>
        </p:txBody>
      </p:sp>
      <p:sp>
        <p:nvSpPr>
          <p:cNvPr id="143" name="Google Shape;143;p5"/>
          <p:cNvSpPr txBox="1"/>
          <p:nvPr/>
        </p:nvSpPr>
        <p:spPr>
          <a:xfrm>
            <a:off x="767862" y="1629907"/>
            <a:ext cx="1261884" cy="26161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400"/>
              <a:buFont typeface="Meiryo"/>
              <a:buNone/>
            </a:pPr>
            <a:r>
              <a:rPr b="1" i="0" lang="ja-JP" sz="1400" u="none" cap="none" strike="noStrike">
                <a:solidFill>
                  <a:srgbClr val="0091DA"/>
                </a:solidFill>
                <a:latin typeface="Meiryo"/>
                <a:ea typeface="Meiryo"/>
                <a:cs typeface="Meiryo"/>
                <a:sym typeface="Meiryo"/>
              </a:rPr>
              <a:t>不のある現状</a:t>
            </a:r>
            <a:endParaRPr b="1" i="0" sz="1400" u="none" cap="none" strike="noStrike">
              <a:solidFill>
                <a:srgbClr val="0091DA"/>
              </a:solidFill>
              <a:latin typeface="Meiryo"/>
              <a:ea typeface="Meiryo"/>
              <a:cs typeface="Meiryo"/>
              <a:sym typeface="Meiryo"/>
            </a:endParaRPr>
          </a:p>
        </p:txBody>
      </p:sp>
      <p:sp>
        <p:nvSpPr>
          <p:cNvPr id="144" name="Google Shape;144;p5"/>
          <p:cNvSpPr txBox="1"/>
          <p:nvPr/>
        </p:nvSpPr>
        <p:spPr>
          <a:xfrm>
            <a:off x="7278858" y="1629907"/>
            <a:ext cx="1082348" cy="26161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400"/>
              <a:buFont typeface="Meiryo"/>
              <a:buNone/>
            </a:pPr>
            <a:r>
              <a:rPr b="1" i="0" lang="ja-JP" sz="1400" u="none" cap="none" strike="noStrike">
                <a:solidFill>
                  <a:srgbClr val="0091DA"/>
                </a:solidFill>
                <a:latin typeface="Meiryo"/>
                <a:ea typeface="Meiryo"/>
                <a:cs typeface="Meiryo"/>
                <a:sym typeface="Meiryo"/>
              </a:rPr>
              <a:t>理想の状態</a:t>
            </a:r>
            <a:endParaRPr b="1" i="0" sz="1400" u="none" cap="none" strike="noStrike">
              <a:solidFill>
                <a:srgbClr val="0091DA"/>
              </a:solidFill>
              <a:latin typeface="Meiryo"/>
              <a:ea typeface="Meiryo"/>
              <a:cs typeface="Meiryo"/>
              <a:sym typeface="Meiryo"/>
            </a:endParaRPr>
          </a:p>
        </p:txBody>
      </p:sp>
      <p:sp>
        <p:nvSpPr>
          <p:cNvPr id="145" name="Google Shape;145;p5"/>
          <p:cNvSpPr txBox="1"/>
          <p:nvPr/>
        </p:nvSpPr>
        <p:spPr>
          <a:xfrm>
            <a:off x="1029270" y="1815480"/>
            <a:ext cx="3584948" cy="78483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Meiryo"/>
              <a:buNone/>
            </a:pPr>
            <a:r>
              <a:rPr b="0" i="0" lang="ja-JP" sz="1600" u="none" cap="none" strike="noStrike">
                <a:solidFill>
                  <a:srgbClr val="000000"/>
                </a:solidFill>
                <a:latin typeface="Meiryo"/>
                <a:ea typeface="Meiryo"/>
                <a:cs typeface="Meiryo"/>
                <a:sym typeface="Meiryo"/>
              </a:rPr>
              <a:t>受験予備校に通える人と通えない人との教育レベル格差という不公平</a:t>
            </a:r>
            <a:endParaRPr/>
          </a:p>
        </p:txBody>
      </p:sp>
      <p:sp>
        <p:nvSpPr>
          <p:cNvPr id="146" name="Google Shape;146;p5"/>
          <p:cNvSpPr txBox="1"/>
          <p:nvPr/>
        </p:nvSpPr>
        <p:spPr>
          <a:xfrm>
            <a:off x="7315906" y="1826196"/>
            <a:ext cx="4337787" cy="78483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Meiryo"/>
              <a:buNone/>
            </a:pPr>
            <a:r>
              <a:rPr b="0" i="0" lang="ja-JP" sz="1600" u="none" cap="none" strike="noStrike">
                <a:solidFill>
                  <a:srgbClr val="000000"/>
                </a:solidFill>
                <a:latin typeface="Meiryo"/>
                <a:ea typeface="Meiryo"/>
                <a:cs typeface="Meiryo"/>
                <a:sym typeface="Meiryo"/>
              </a:rPr>
              <a:t>外部/内部環境の制約に関わらず学習意欲のある受験生が教育プログラムを受講できる</a:t>
            </a:r>
            <a:endParaRPr/>
          </a:p>
        </p:txBody>
      </p:sp>
      <p:sp>
        <p:nvSpPr>
          <p:cNvPr id="147" name="Google Shape;147;p5"/>
          <p:cNvSpPr txBox="1"/>
          <p:nvPr/>
        </p:nvSpPr>
        <p:spPr>
          <a:xfrm>
            <a:off x="838199" y="3537525"/>
            <a:ext cx="10548426" cy="784830"/>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Meiryo"/>
              <a:buNone/>
            </a:pPr>
            <a:r>
              <a:rPr b="0" i="0" lang="ja-JP" sz="1600" u="none" cap="none" strike="noStrike">
                <a:solidFill>
                  <a:srgbClr val="000000"/>
                </a:solidFill>
                <a:latin typeface="Meiryo"/>
                <a:ea typeface="Meiryo"/>
                <a:cs typeface="Meiryo"/>
                <a:sym typeface="Meiryo"/>
              </a:rPr>
              <a:t>・経済的側面から大手予備校の高い学費を支払える家庭が減少している</a:t>
            </a:r>
            <a:endParaRPr b="0" i="0" sz="16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600"/>
              <a:buFont typeface="Meiryo"/>
              <a:buNone/>
            </a:pPr>
            <a:r>
              <a:rPr b="0" i="0" lang="ja-JP" sz="1600" u="none" cap="none" strike="noStrike">
                <a:solidFill>
                  <a:srgbClr val="000000"/>
                </a:solidFill>
                <a:latin typeface="Meiryo"/>
                <a:ea typeface="Meiryo"/>
                <a:cs typeface="Meiryo"/>
                <a:sym typeface="Meiryo"/>
              </a:rPr>
              <a:t>・大手予備校は集客の面から都市部に集中しており、地方在住の受験生は通えない</a:t>
            </a:r>
            <a:endParaRPr b="0" i="0" sz="16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600"/>
              <a:buFont typeface="Meiryo"/>
              <a:buNone/>
            </a:pPr>
            <a:r>
              <a:rPr b="0" i="0" lang="ja-JP" sz="1600" u="none" cap="none" strike="noStrike">
                <a:solidFill>
                  <a:srgbClr val="000000"/>
                </a:solidFill>
                <a:latin typeface="Meiryo"/>
                <a:ea typeface="Meiryo"/>
                <a:cs typeface="Meiryo"/>
                <a:sym typeface="Meiryo"/>
              </a:rPr>
              <a:t>・ビデオ授業を展開している既存事業者も、価格は大手予備校とほぼ同額</a:t>
            </a:r>
            <a:endParaRPr/>
          </a:p>
        </p:txBody>
      </p:sp>
      <p:sp>
        <p:nvSpPr>
          <p:cNvPr id="148" name="Google Shape;148;p5"/>
          <p:cNvSpPr txBox="1"/>
          <p:nvPr/>
        </p:nvSpPr>
        <p:spPr>
          <a:xfrm>
            <a:off x="803030" y="5881211"/>
            <a:ext cx="10548426"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Meiryo"/>
              <a:buNone/>
            </a:pPr>
            <a:r>
              <a:rPr b="1" i="0" lang="ja-JP" sz="2400" u="none" cap="none" strike="noStrike">
                <a:solidFill>
                  <a:srgbClr val="000000"/>
                </a:solidFill>
                <a:latin typeface="Meiryo"/>
                <a:ea typeface="Meiryo"/>
                <a:cs typeface="Meiryo"/>
                <a:sym typeface="Meiryo"/>
              </a:rPr>
              <a:t>高い授業料および都市部への集中(経済的側面と地理的側面)</a:t>
            </a:r>
            <a:endParaRPr b="1" i="0" sz="2400" u="none" cap="none" strike="noStrike">
              <a:solidFill>
                <a:srgbClr val="000000"/>
              </a:solidFill>
              <a:latin typeface="Meiryo"/>
              <a:ea typeface="Meiryo"/>
              <a:cs typeface="Meiryo"/>
              <a:sym typeface="Meiryo"/>
            </a:endParaRPr>
          </a:p>
        </p:txBody>
      </p:sp>
      <p:sp>
        <p:nvSpPr>
          <p:cNvPr id="149" name="Google Shape;149;p5"/>
          <p:cNvSpPr txBox="1"/>
          <p:nvPr>
            <p:ph type="title"/>
          </p:nvPr>
        </p:nvSpPr>
        <p:spPr>
          <a:xfrm>
            <a:off x="838200" y="130175"/>
            <a:ext cx="9013825" cy="5762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不のGAPから課題を洗い出すワークシート➁記入例</a:t>
            </a:r>
            <a:endParaRPr/>
          </a:p>
        </p:txBody>
      </p:sp>
      <p:sp>
        <p:nvSpPr>
          <p:cNvPr id="150" name="Google Shape;15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51" name="Google Shape;151;p5"/>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i="0" lang="ja-JP" sz="1800" u="none" cap="none" strike="noStrike">
                <a:solidFill>
                  <a:schemeClr val="lt1"/>
                </a:solidFill>
                <a:latin typeface="Meiryo"/>
                <a:ea typeface="Meiryo"/>
                <a:cs typeface="Meiryo"/>
                <a:sym typeface="Meiryo"/>
              </a:rPr>
              <a:t>課題出し</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838200" y="130247"/>
            <a:ext cx="9013166" cy="576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類例から解決策を導く/ワークシート③</a:t>
            </a:r>
            <a:endParaRPr/>
          </a:p>
        </p:txBody>
      </p:sp>
      <p:sp>
        <p:nvSpPr>
          <p:cNvPr id="158" name="Google Shape;158;p6"/>
          <p:cNvSpPr txBox="1"/>
          <p:nvPr/>
        </p:nvSpPr>
        <p:spPr>
          <a:xfrm>
            <a:off x="1978634" y="1104298"/>
            <a:ext cx="8494634"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2400"/>
              <a:buFont typeface="Meiryo"/>
              <a:buNone/>
            </a:pPr>
            <a:r>
              <a:rPr b="1" i="0" lang="ja-JP" sz="2400" u="none" cap="none" strike="noStrike">
                <a:solidFill>
                  <a:srgbClr val="0091DA"/>
                </a:solidFill>
                <a:latin typeface="Meiryo"/>
                <a:ea typeface="Meiryo"/>
                <a:cs typeface="Meiryo"/>
                <a:sym typeface="Meiryo"/>
              </a:rPr>
              <a:t>既存手段、競合、類似手段を整理し解決策案を出しましょう</a:t>
            </a:r>
            <a:endParaRPr b="1" i="0" sz="2400" u="none" cap="none" strike="noStrike">
              <a:solidFill>
                <a:srgbClr val="0091DA"/>
              </a:solidFill>
              <a:latin typeface="Meiryo"/>
              <a:ea typeface="Meiryo"/>
              <a:cs typeface="Meiryo"/>
              <a:sym typeface="Meiryo"/>
            </a:endParaRPr>
          </a:p>
        </p:txBody>
      </p:sp>
      <p:sp>
        <p:nvSpPr>
          <p:cNvPr id="159" name="Google Shape;159;p6"/>
          <p:cNvSpPr/>
          <p:nvPr/>
        </p:nvSpPr>
        <p:spPr>
          <a:xfrm>
            <a:off x="767862" y="5373756"/>
            <a:ext cx="10618763" cy="1205718"/>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0" name="Google Shape;160;p6"/>
          <p:cNvSpPr txBox="1"/>
          <p:nvPr/>
        </p:nvSpPr>
        <p:spPr>
          <a:xfrm>
            <a:off x="829582" y="5419126"/>
            <a:ext cx="877163"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解決策</a:t>
            </a:r>
            <a:endParaRPr b="1" i="0" sz="1800" u="none" cap="none" strike="noStrike">
              <a:solidFill>
                <a:srgbClr val="0091DA"/>
              </a:solidFill>
              <a:latin typeface="Meiryo"/>
              <a:ea typeface="Meiryo"/>
              <a:cs typeface="Meiryo"/>
              <a:sym typeface="Meiryo"/>
            </a:endParaRPr>
          </a:p>
        </p:txBody>
      </p:sp>
      <p:sp>
        <p:nvSpPr>
          <p:cNvPr id="161" name="Google Shape;161;p6"/>
          <p:cNvSpPr/>
          <p:nvPr/>
        </p:nvSpPr>
        <p:spPr>
          <a:xfrm>
            <a:off x="767862" y="1563542"/>
            <a:ext cx="10618763"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2" name="Google Shape;162;p6"/>
          <p:cNvSpPr/>
          <p:nvPr/>
        </p:nvSpPr>
        <p:spPr>
          <a:xfrm>
            <a:off x="5809956" y="2711650"/>
            <a:ext cx="576776" cy="182880"/>
          </a:xfrm>
          <a:prstGeom prst="flowChartMerge">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3" name="Google Shape;163;p6"/>
          <p:cNvSpPr/>
          <p:nvPr/>
        </p:nvSpPr>
        <p:spPr>
          <a:xfrm>
            <a:off x="767862" y="3023673"/>
            <a:ext cx="3240000" cy="171020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4" name="Google Shape;164;p6"/>
          <p:cNvSpPr/>
          <p:nvPr/>
        </p:nvSpPr>
        <p:spPr>
          <a:xfrm>
            <a:off x="5788855" y="5037751"/>
            <a:ext cx="576776" cy="182880"/>
          </a:xfrm>
          <a:prstGeom prst="flowChartMerge">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5" name="Google Shape;165;p6"/>
          <p:cNvSpPr txBox="1"/>
          <p:nvPr/>
        </p:nvSpPr>
        <p:spPr>
          <a:xfrm>
            <a:off x="838199" y="3128024"/>
            <a:ext cx="2954655"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現状は何で代替しているか</a:t>
            </a:r>
            <a:endParaRPr b="1" i="0" sz="1800" u="none" cap="none" strike="noStrike">
              <a:solidFill>
                <a:srgbClr val="0091DA"/>
              </a:solidFill>
              <a:latin typeface="Meiryo"/>
              <a:ea typeface="Meiryo"/>
              <a:cs typeface="Meiryo"/>
              <a:sym typeface="Meiryo"/>
            </a:endParaRPr>
          </a:p>
        </p:txBody>
      </p:sp>
      <p:sp>
        <p:nvSpPr>
          <p:cNvPr id="166" name="Google Shape;166;p6"/>
          <p:cNvSpPr txBox="1"/>
          <p:nvPr/>
        </p:nvSpPr>
        <p:spPr>
          <a:xfrm>
            <a:off x="767862" y="1599130"/>
            <a:ext cx="646331"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課題</a:t>
            </a:r>
            <a:endParaRPr b="1" i="0" sz="1800" u="none" cap="none" strike="noStrike">
              <a:solidFill>
                <a:srgbClr val="0091DA"/>
              </a:solidFill>
              <a:latin typeface="Meiryo"/>
              <a:ea typeface="Meiryo"/>
              <a:cs typeface="Meiryo"/>
              <a:sym typeface="Meiryo"/>
            </a:endParaRPr>
          </a:p>
        </p:txBody>
      </p:sp>
      <p:sp>
        <p:nvSpPr>
          <p:cNvPr id="167" name="Google Shape;167;p6"/>
          <p:cNvSpPr/>
          <p:nvPr/>
        </p:nvSpPr>
        <p:spPr>
          <a:xfrm>
            <a:off x="4499614" y="3023673"/>
            <a:ext cx="3240000" cy="171020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8" name="Google Shape;168;p6"/>
          <p:cNvSpPr/>
          <p:nvPr/>
        </p:nvSpPr>
        <p:spPr>
          <a:xfrm>
            <a:off x="8231366" y="3023673"/>
            <a:ext cx="3240000" cy="171020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9" name="Google Shape;169;p6"/>
          <p:cNvSpPr txBox="1"/>
          <p:nvPr/>
        </p:nvSpPr>
        <p:spPr>
          <a:xfrm>
            <a:off x="4499614" y="3035094"/>
            <a:ext cx="2954655" cy="600164"/>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課題をすでに解決している</a:t>
            </a:r>
            <a:endParaRPr b="1" i="0" sz="1800" u="none" cap="none" strike="noStrike">
              <a:solidFill>
                <a:srgbClr val="0091DA"/>
              </a:solidFill>
              <a:latin typeface="Meiryo"/>
              <a:ea typeface="Meiryo"/>
              <a:cs typeface="Meiryo"/>
              <a:sym typeface="Meiryo"/>
            </a:endParaRPr>
          </a:p>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サービスはあるか</a:t>
            </a:r>
            <a:endParaRPr b="1" i="0" sz="1800" u="none" cap="none" strike="noStrike">
              <a:solidFill>
                <a:srgbClr val="0091DA"/>
              </a:solidFill>
              <a:latin typeface="Meiryo"/>
              <a:ea typeface="Meiryo"/>
              <a:cs typeface="Meiryo"/>
              <a:sym typeface="Meiryo"/>
            </a:endParaRPr>
          </a:p>
        </p:txBody>
      </p:sp>
      <p:sp>
        <p:nvSpPr>
          <p:cNvPr id="170" name="Google Shape;170;p6"/>
          <p:cNvSpPr txBox="1"/>
          <p:nvPr/>
        </p:nvSpPr>
        <p:spPr>
          <a:xfrm>
            <a:off x="8231366" y="3035094"/>
            <a:ext cx="2723823" cy="600164"/>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他の業界ではどのように</a:t>
            </a:r>
            <a:endParaRPr b="1" i="0" sz="1800" u="none" cap="none" strike="noStrike">
              <a:solidFill>
                <a:srgbClr val="0091DA"/>
              </a:solidFill>
              <a:latin typeface="Meiryo"/>
              <a:ea typeface="Meiryo"/>
              <a:cs typeface="Meiryo"/>
              <a:sym typeface="Meiryo"/>
            </a:endParaRPr>
          </a:p>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解決しているか</a:t>
            </a:r>
            <a:endParaRPr b="1" i="0" sz="1800" u="none" cap="none" strike="noStrike">
              <a:solidFill>
                <a:srgbClr val="0091DA"/>
              </a:solidFill>
              <a:latin typeface="Meiryo"/>
              <a:ea typeface="Meiryo"/>
              <a:cs typeface="Meiryo"/>
              <a:sym typeface="Meiryo"/>
            </a:endParaRPr>
          </a:p>
        </p:txBody>
      </p:sp>
      <p:sp>
        <p:nvSpPr>
          <p:cNvPr id="171" name="Google Shape;171;p6"/>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i="0" lang="ja-JP" sz="1800" u="none" cap="none" strike="noStrike">
                <a:solidFill>
                  <a:schemeClr val="lt1"/>
                </a:solidFill>
                <a:latin typeface="Meiryo"/>
                <a:ea typeface="Meiryo"/>
                <a:cs typeface="Meiryo"/>
                <a:sym typeface="Meiryo"/>
              </a:rPr>
              <a:t>解決策の検討</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nvSpPr>
        <p:spPr>
          <a:xfrm>
            <a:off x="1978634" y="1104298"/>
            <a:ext cx="8494634"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2400"/>
              <a:buFont typeface="Meiryo"/>
              <a:buNone/>
            </a:pPr>
            <a:r>
              <a:rPr b="1" i="0" lang="ja-JP" sz="2400" u="none" cap="none" strike="noStrike">
                <a:solidFill>
                  <a:srgbClr val="0091DA"/>
                </a:solidFill>
                <a:latin typeface="Meiryo"/>
                <a:ea typeface="Meiryo"/>
                <a:cs typeface="Meiryo"/>
                <a:sym typeface="Meiryo"/>
              </a:rPr>
              <a:t>既存手段、競合、類似手段を整理し解決策案を出しましょう</a:t>
            </a:r>
            <a:endParaRPr b="1" i="0" sz="2400" u="none" cap="none" strike="noStrike">
              <a:solidFill>
                <a:srgbClr val="0091DA"/>
              </a:solidFill>
              <a:latin typeface="Meiryo"/>
              <a:ea typeface="Meiryo"/>
              <a:cs typeface="Meiryo"/>
              <a:sym typeface="Meiryo"/>
            </a:endParaRPr>
          </a:p>
        </p:txBody>
      </p:sp>
      <p:sp>
        <p:nvSpPr>
          <p:cNvPr id="178" name="Google Shape;178;p7"/>
          <p:cNvSpPr/>
          <p:nvPr/>
        </p:nvSpPr>
        <p:spPr>
          <a:xfrm>
            <a:off x="767862" y="5373756"/>
            <a:ext cx="10618763" cy="1205718"/>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79" name="Google Shape;179;p7"/>
          <p:cNvSpPr txBox="1"/>
          <p:nvPr/>
        </p:nvSpPr>
        <p:spPr>
          <a:xfrm>
            <a:off x="829582" y="5419126"/>
            <a:ext cx="877163"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解決策</a:t>
            </a:r>
            <a:endParaRPr b="1" i="0" sz="1800" u="none" cap="none" strike="noStrike">
              <a:solidFill>
                <a:srgbClr val="0091DA"/>
              </a:solidFill>
              <a:latin typeface="Meiryo"/>
              <a:ea typeface="Meiryo"/>
              <a:cs typeface="Meiryo"/>
              <a:sym typeface="Meiryo"/>
            </a:endParaRPr>
          </a:p>
        </p:txBody>
      </p:sp>
      <p:sp>
        <p:nvSpPr>
          <p:cNvPr id="180" name="Google Shape;180;p7"/>
          <p:cNvSpPr/>
          <p:nvPr/>
        </p:nvSpPr>
        <p:spPr>
          <a:xfrm>
            <a:off x="767862" y="1563542"/>
            <a:ext cx="10618763" cy="1032320"/>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81" name="Google Shape;181;p7"/>
          <p:cNvSpPr/>
          <p:nvPr/>
        </p:nvSpPr>
        <p:spPr>
          <a:xfrm>
            <a:off x="5809956" y="2711650"/>
            <a:ext cx="576776" cy="182880"/>
          </a:xfrm>
          <a:prstGeom prst="flowChartMerge">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82" name="Google Shape;182;p7"/>
          <p:cNvSpPr/>
          <p:nvPr/>
        </p:nvSpPr>
        <p:spPr>
          <a:xfrm>
            <a:off x="767862" y="3023673"/>
            <a:ext cx="3240000" cy="171020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83" name="Google Shape;183;p7"/>
          <p:cNvSpPr/>
          <p:nvPr/>
        </p:nvSpPr>
        <p:spPr>
          <a:xfrm>
            <a:off x="5788855" y="5037751"/>
            <a:ext cx="576776" cy="182880"/>
          </a:xfrm>
          <a:prstGeom prst="flowChartMerge">
            <a:avLst/>
          </a:prstGeom>
          <a:solidFill>
            <a:srgbClr val="0091DA"/>
          </a:solidFill>
          <a:ln cap="flat" cmpd="sng" w="12700">
            <a:solidFill>
              <a:srgbClr val="0091DA"/>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84" name="Google Shape;184;p7"/>
          <p:cNvSpPr txBox="1"/>
          <p:nvPr/>
        </p:nvSpPr>
        <p:spPr>
          <a:xfrm>
            <a:off x="838199" y="3128024"/>
            <a:ext cx="2954655"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現状は何で代替しているか</a:t>
            </a:r>
            <a:endParaRPr b="1" i="0" sz="1800" u="none" cap="none" strike="noStrike">
              <a:solidFill>
                <a:srgbClr val="0091DA"/>
              </a:solidFill>
              <a:latin typeface="Meiryo"/>
              <a:ea typeface="Meiryo"/>
              <a:cs typeface="Meiryo"/>
              <a:sym typeface="Meiryo"/>
            </a:endParaRPr>
          </a:p>
        </p:txBody>
      </p:sp>
      <p:sp>
        <p:nvSpPr>
          <p:cNvPr id="185" name="Google Shape;185;p7"/>
          <p:cNvSpPr txBox="1"/>
          <p:nvPr/>
        </p:nvSpPr>
        <p:spPr>
          <a:xfrm>
            <a:off x="767862" y="1599130"/>
            <a:ext cx="646331"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課題</a:t>
            </a:r>
            <a:endParaRPr b="1" i="0" sz="1800" u="none" cap="none" strike="noStrike">
              <a:solidFill>
                <a:srgbClr val="0091DA"/>
              </a:solidFill>
              <a:latin typeface="Meiryo"/>
              <a:ea typeface="Meiryo"/>
              <a:cs typeface="Meiryo"/>
              <a:sym typeface="Meiryo"/>
            </a:endParaRPr>
          </a:p>
        </p:txBody>
      </p:sp>
      <p:sp>
        <p:nvSpPr>
          <p:cNvPr id="186" name="Google Shape;186;p7"/>
          <p:cNvSpPr/>
          <p:nvPr/>
        </p:nvSpPr>
        <p:spPr>
          <a:xfrm>
            <a:off x="4499614" y="3023673"/>
            <a:ext cx="3240000" cy="171020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87" name="Google Shape;187;p7"/>
          <p:cNvSpPr/>
          <p:nvPr/>
        </p:nvSpPr>
        <p:spPr>
          <a:xfrm>
            <a:off x="8231366" y="3023673"/>
            <a:ext cx="3240000" cy="171020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88" name="Google Shape;188;p7"/>
          <p:cNvSpPr txBox="1"/>
          <p:nvPr/>
        </p:nvSpPr>
        <p:spPr>
          <a:xfrm>
            <a:off x="4499614" y="3035094"/>
            <a:ext cx="2954655" cy="600164"/>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課題をすでに解決している</a:t>
            </a:r>
            <a:endParaRPr b="1" i="0" sz="1800" u="none" cap="none" strike="noStrike">
              <a:solidFill>
                <a:srgbClr val="0091DA"/>
              </a:solidFill>
              <a:latin typeface="Meiryo"/>
              <a:ea typeface="Meiryo"/>
              <a:cs typeface="Meiryo"/>
              <a:sym typeface="Meiryo"/>
            </a:endParaRPr>
          </a:p>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サービスはあるか</a:t>
            </a:r>
            <a:endParaRPr b="1" i="0" sz="1800" u="none" cap="none" strike="noStrike">
              <a:solidFill>
                <a:srgbClr val="0091DA"/>
              </a:solidFill>
              <a:latin typeface="Meiryo"/>
              <a:ea typeface="Meiryo"/>
              <a:cs typeface="Meiryo"/>
              <a:sym typeface="Meiryo"/>
            </a:endParaRPr>
          </a:p>
        </p:txBody>
      </p:sp>
      <p:sp>
        <p:nvSpPr>
          <p:cNvPr id="189" name="Google Shape;189;p7"/>
          <p:cNvSpPr txBox="1"/>
          <p:nvPr/>
        </p:nvSpPr>
        <p:spPr>
          <a:xfrm>
            <a:off x="8231366" y="3035094"/>
            <a:ext cx="2723823" cy="600164"/>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他の業界ではどのように</a:t>
            </a:r>
            <a:endParaRPr b="1" i="0" sz="1800" u="none" cap="none" strike="noStrike">
              <a:solidFill>
                <a:srgbClr val="0091DA"/>
              </a:solidFill>
              <a:latin typeface="Meiryo"/>
              <a:ea typeface="Meiryo"/>
              <a:cs typeface="Meiryo"/>
              <a:sym typeface="Meiryo"/>
            </a:endParaRPr>
          </a:p>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解決しているか</a:t>
            </a:r>
            <a:endParaRPr b="1" i="0" sz="1800" u="none" cap="none" strike="noStrike">
              <a:solidFill>
                <a:srgbClr val="0091DA"/>
              </a:solidFill>
              <a:latin typeface="Meiryo"/>
              <a:ea typeface="Meiryo"/>
              <a:cs typeface="Meiryo"/>
              <a:sym typeface="Meiryo"/>
            </a:endParaRPr>
          </a:p>
        </p:txBody>
      </p:sp>
      <p:sp>
        <p:nvSpPr>
          <p:cNvPr id="190" name="Google Shape;190;p7"/>
          <p:cNvSpPr txBox="1"/>
          <p:nvPr/>
        </p:nvSpPr>
        <p:spPr>
          <a:xfrm>
            <a:off x="829582" y="1942475"/>
            <a:ext cx="10548426" cy="477054"/>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Meiryo"/>
              <a:buNone/>
            </a:pPr>
            <a:r>
              <a:rPr b="1" i="0" lang="ja-JP" sz="2800" u="none" cap="none" strike="noStrike">
                <a:solidFill>
                  <a:srgbClr val="000000"/>
                </a:solidFill>
                <a:latin typeface="Meiryo"/>
                <a:ea typeface="Meiryo"/>
                <a:cs typeface="Meiryo"/>
                <a:sym typeface="Meiryo"/>
              </a:rPr>
              <a:t>高い授業料および都市部への集中(経済的側面と地理的側面)</a:t>
            </a:r>
            <a:endParaRPr b="1" i="0" sz="2800" u="none" cap="none" strike="noStrike">
              <a:solidFill>
                <a:srgbClr val="000000"/>
              </a:solidFill>
              <a:latin typeface="Meiryo"/>
              <a:ea typeface="Meiryo"/>
              <a:cs typeface="Meiryo"/>
              <a:sym typeface="Meiryo"/>
            </a:endParaRPr>
          </a:p>
        </p:txBody>
      </p:sp>
      <p:sp>
        <p:nvSpPr>
          <p:cNvPr id="191" name="Google Shape;191;p7"/>
          <p:cNvSpPr txBox="1"/>
          <p:nvPr/>
        </p:nvSpPr>
        <p:spPr>
          <a:xfrm>
            <a:off x="2645658" y="5580708"/>
            <a:ext cx="7186583" cy="846386"/>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Meiryo"/>
              <a:buNone/>
            </a:pPr>
            <a:r>
              <a:rPr b="1" i="0" lang="ja-JP" sz="2600" u="none" cap="none" strike="noStrike">
                <a:solidFill>
                  <a:srgbClr val="000000"/>
                </a:solidFill>
                <a:latin typeface="Meiryo"/>
                <a:ea typeface="Meiryo"/>
                <a:cs typeface="Meiryo"/>
                <a:sym typeface="Meiryo"/>
              </a:rPr>
              <a:t>いつでもどこにいても高品質な授業を受けれる</a:t>
            </a:r>
            <a:endParaRPr b="1" i="0" sz="2600" u="none" cap="none" strike="noStrike">
              <a:solidFill>
                <a:srgbClr val="000000"/>
              </a:solidFill>
              <a:latin typeface="Meiryo"/>
              <a:ea typeface="Meiryo"/>
              <a:cs typeface="Meiryo"/>
              <a:sym typeface="Meiryo"/>
            </a:endParaRPr>
          </a:p>
          <a:p>
            <a:pPr indent="0" lvl="0" marL="0" marR="0" rtl="0" algn="ctr">
              <a:lnSpc>
                <a:spcPct val="100000"/>
              </a:lnSpc>
              <a:spcBef>
                <a:spcPts val="0"/>
              </a:spcBef>
              <a:spcAft>
                <a:spcPts val="0"/>
              </a:spcAft>
              <a:buClr>
                <a:srgbClr val="000000"/>
              </a:buClr>
              <a:buSzPts val="2600"/>
              <a:buFont typeface="Meiryo"/>
              <a:buNone/>
            </a:pPr>
            <a:r>
              <a:rPr b="1" i="0" lang="ja-JP" sz="2600" u="none" cap="none" strike="noStrike">
                <a:solidFill>
                  <a:srgbClr val="000000"/>
                </a:solidFill>
                <a:latin typeface="Meiryo"/>
                <a:ea typeface="Meiryo"/>
                <a:cs typeface="Meiryo"/>
                <a:sym typeface="Meiryo"/>
              </a:rPr>
              <a:t>「オンライン予備校サービス」</a:t>
            </a:r>
            <a:endParaRPr b="1" i="0" sz="2600" u="none" cap="none" strike="noStrike">
              <a:solidFill>
                <a:srgbClr val="000000"/>
              </a:solidFill>
              <a:latin typeface="Meiryo"/>
              <a:ea typeface="Meiryo"/>
              <a:cs typeface="Meiryo"/>
              <a:sym typeface="Meiryo"/>
            </a:endParaRPr>
          </a:p>
        </p:txBody>
      </p:sp>
      <p:sp>
        <p:nvSpPr>
          <p:cNvPr id="192" name="Google Shape;192;p7"/>
          <p:cNvSpPr/>
          <p:nvPr/>
        </p:nvSpPr>
        <p:spPr>
          <a:xfrm>
            <a:off x="838199" y="3533551"/>
            <a:ext cx="295465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800" u="none" cap="none" strike="noStrike">
                <a:solidFill>
                  <a:schemeClr val="dk1"/>
                </a:solidFill>
                <a:latin typeface="Meiryo"/>
                <a:ea typeface="Meiryo"/>
                <a:cs typeface="Meiryo"/>
                <a:sym typeface="Meiryo"/>
              </a:rPr>
              <a:t>・学習塾、予備校</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・独学</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・オンライン動画を用いた</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　学習サービス</a:t>
            </a:r>
            <a:endParaRPr/>
          </a:p>
        </p:txBody>
      </p:sp>
      <p:sp>
        <p:nvSpPr>
          <p:cNvPr id="193" name="Google Shape;193;p7"/>
          <p:cNvSpPr/>
          <p:nvPr/>
        </p:nvSpPr>
        <p:spPr>
          <a:xfrm>
            <a:off x="4599915" y="3661643"/>
            <a:ext cx="295465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・Youtube</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・受験サプリ</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800">
                <a:solidFill>
                  <a:schemeClr val="dk1"/>
                </a:solidFill>
                <a:latin typeface="Meiryo"/>
                <a:ea typeface="Meiryo"/>
                <a:cs typeface="Meiryo"/>
                <a:sym typeface="Meiryo"/>
              </a:rPr>
              <a:t>・大手予備校の動画授業</a:t>
            </a:r>
            <a:endParaRPr/>
          </a:p>
        </p:txBody>
      </p:sp>
      <p:sp>
        <p:nvSpPr>
          <p:cNvPr id="194" name="Google Shape;194;p7"/>
          <p:cNvSpPr/>
          <p:nvPr/>
        </p:nvSpPr>
        <p:spPr>
          <a:xfrm>
            <a:off x="8231366" y="3635258"/>
            <a:ext cx="338270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eiryo"/>
                <a:ea typeface="Meiryo"/>
                <a:cs typeface="Meiryo"/>
                <a:sym typeface="Meiryo"/>
              </a:rPr>
              <a:t>・趣味/習い事</a:t>
            </a:r>
            <a:endParaRPr sz="1800">
              <a:solidFill>
                <a:schemeClr val="dk1"/>
              </a:solidFill>
              <a:latin typeface="Meiryo"/>
              <a:ea typeface="Meiryo"/>
              <a:cs typeface="Meiryo"/>
              <a:sym typeface="Meiryo"/>
            </a:endParaRPr>
          </a:p>
          <a:p>
            <a:pPr indent="0" lvl="0" marL="0" marR="0" rtl="0" algn="l">
              <a:spcBef>
                <a:spcPts val="0"/>
              </a:spcBef>
              <a:spcAft>
                <a:spcPts val="0"/>
              </a:spcAft>
              <a:buNone/>
            </a:pPr>
            <a:r>
              <a:rPr lang="ja-JP" sz="1400">
                <a:solidFill>
                  <a:schemeClr val="dk1"/>
                </a:solidFill>
                <a:latin typeface="Meiryo"/>
                <a:ea typeface="Meiryo"/>
                <a:cs typeface="Meiryo"/>
                <a:sym typeface="Meiryo"/>
              </a:rPr>
              <a:t>→ダンスやピアノなどの優秀な先生と</a:t>
            </a:r>
            <a:endParaRPr sz="1400">
              <a:solidFill>
                <a:schemeClr val="dk1"/>
              </a:solidFill>
              <a:latin typeface="Meiryo"/>
              <a:ea typeface="Meiryo"/>
              <a:cs typeface="Meiryo"/>
              <a:sym typeface="Meiryo"/>
            </a:endParaRPr>
          </a:p>
          <a:p>
            <a:pPr indent="0" lvl="0" marL="0" marR="0" rtl="0" algn="l">
              <a:spcBef>
                <a:spcPts val="0"/>
              </a:spcBef>
              <a:spcAft>
                <a:spcPts val="0"/>
              </a:spcAft>
              <a:buNone/>
            </a:pPr>
            <a:r>
              <a:rPr lang="ja-JP" sz="1400">
                <a:solidFill>
                  <a:schemeClr val="dk1"/>
                </a:solidFill>
                <a:latin typeface="Meiryo"/>
                <a:ea typeface="Meiryo"/>
                <a:cs typeface="Meiryo"/>
                <a:sym typeface="Meiryo"/>
              </a:rPr>
              <a:t>地方にいながら、安価で授業が受けれる</a:t>
            </a:r>
            <a:endParaRPr sz="1600">
              <a:solidFill>
                <a:schemeClr val="dk1"/>
              </a:solidFill>
              <a:latin typeface="Meiryo"/>
              <a:ea typeface="Meiryo"/>
              <a:cs typeface="Meiryo"/>
              <a:sym typeface="Meiryo"/>
            </a:endParaRPr>
          </a:p>
        </p:txBody>
      </p:sp>
      <p:sp>
        <p:nvSpPr>
          <p:cNvPr id="195" name="Google Shape;19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96" name="Google Shape;196;p7"/>
          <p:cNvSpPr txBox="1"/>
          <p:nvPr>
            <p:ph type="title"/>
          </p:nvPr>
        </p:nvSpPr>
        <p:spPr>
          <a:xfrm>
            <a:off x="838200" y="130247"/>
            <a:ext cx="9013166" cy="576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類例から解決策を導く/ワークシート③記入例</a:t>
            </a:r>
            <a:endParaRPr/>
          </a:p>
        </p:txBody>
      </p:sp>
      <p:sp>
        <p:nvSpPr>
          <p:cNvPr id="197" name="Google Shape;197;p7"/>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Meiryo"/>
                <a:ea typeface="Meiryo"/>
                <a:cs typeface="Meiryo"/>
                <a:sym typeface="Meiryo"/>
              </a:rPr>
              <a:t>解決策の検討</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838198" y="130247"/>
            <a:ext cx="10026113" cy="5768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顧客セグメントを定義する/ワークシート④</a:t>
            </a:r>
            <a:endParaRPr/>
          </a:p>
        </p:txBody>
      </p:sp>
      <p:sp>
        <p:nvSpPr>
          <p:cNvPr id="204" name="Google Shape;204;p8"/>
          <p:cNvSpPr/>
          <p:nvPr/>
        </p:nvSpPr>
        <p:spPr>
          <a:xfrm>
            <a:off x="767862" y="1561290"/>
            <a:ext cx="5084298" cy="85315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05" name="Google Shape;205;p8"/>
          <p:cNvSpPr/>
          <p:nvPr/>
        </p:nvSpPr>
        <p:spPr>
          <a:xfrm>
            <a:off x="6370320" y="1561290"/>
            <a:ext cx="5242560" cy="85315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graphicFrame>
        <p:nvGraphicFramePr>
          <p:cNvPr id="206" name="Google Shape;206;p8"/>
          <p:cNvGraphicFramePr/>
          <p:nvPr/>
        </p:nvGraphicFramePr>
        <p:xfrm>
          <a:off x="1143000" y="2526223"/>
          <a:ext cx="3000000" cy="3000000"/>
        </p:xfrm>
        <a:graphic>
          <a:graphicData uri="http://schemas.openxmlformats.org/drawingml/2006/table">
            <a:tbl>
              <a:tblPr bandRow="1" firstRow="1">
                <a:noFill/>
                <a:tableStyleId>{E202F44B-6782-441E-8203-B04E54422DEA}</a:tableStyleId>
              </a:tblPr>
              <a:tblGrid>
                <a:gridCol w="1105575"/>
                <a:gridCol w="1105575"/>
                <a:gridCol w="1105575"/>
                <a:gridCol w="1105575"/>
              </a:tblGrid>
              <a:tr h="812750">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12750">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12750">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12750">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07" name="Google Shape;207;p8"/>
          <p:cNvGraphicFramePr/>
          <p:nvPr/>
        </p:nvGraphicFramePr>
        <p:xfrm>
          <a:off x="6780464" y="2526223"/>
          <a:ext cx="3000000" cy="3000000"/>
        </p:xfrm>
        <a:graphic>
          <a:graphicData uri="http://schemas.openxmlformats.org/drawingml/2006/table">
            <a:tbl>
              <a:tblPr bandRow="1" firstRow="1">
                <a:noFill/>
                <a:tableStyleId>{E202F44B-6782-441E-8203-B04E54422DEA}</a:tableStyleId>
              </a:tblPr>
              <a:tblGrid>
                <a:gridCol w="1105575"/>
                <a:gridCol w="1105575"/>
                <a:gridCol w="1105575"/>
                <a:gridCol w="1105575"/>
              </a:tblGrid>
              <a:tr h="812750">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12750">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12750">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12750">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500"/>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08" name="Google Shape;208;p8"/>
          <p:cNvSpPr/>
          <p:nvPr/>
        </p:nvSpPr>
        <p:spPr>
          <a:xfrm>
            <a:off x="646678" y="5954042"/>
            <a:ext cx="10898644" cy="77559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09" name="Google Shape;209;p8"/>
          <p:cNvSpPr txBox="1"/>
          <p:nvPr/>
        </p:nvSpPr>
        <p:spPr>
          <a:xfrm>
            <a:off x="767862" y="1579874"/>
            <a:ext cx="5262979" cy="267078"/>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自サービスの顧客として想定しているのは誰か？</a:t>
            </a:r>
            <a:endParaRPr b="1" i="0" sz="1800" u="none" cap="none" strike="noStrike">
              <a:solidFill>
                <a:srgbClr val="0091DA"/>
              </a:solidFill>
              <a:latin typeface="Meiryo"/>
              <a:ea typeface="Meiryo"/>
              <a:cs typeface="Meiryo"/>
              <a:sym typeface="Meiryo"/>
            </a:endParaRPr>
          </a:p>
        </p:txBody>
      </p:sp>
      <p:sp>
        <p:nvSpPr>
          <p:cNvPr id="210" name="Google Shape;210;p8"/>
          <p:cNvSpPr txBox="1"/>
          <p:nvPr/>
        </p:nvSpPr>
        <p:spPr>
          <a:xfrm>
            <a:off x="6370320" y="1579874"/>
            <a:ext cx="3647152" cy="267078"/>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競合となるサービスのセグメント</a:t>
            </a:r>
            <a:endParaRPr b="1" i="0" sz="1800" u="none" cap="none" strike="noStrike">
              <a:solidFill>
                <a:srgbClr val="0091DA"/>
              </a:solidFill>
              <a:latin typeface="Meiryo"/>
              <a:ea typeface="Meiryo"/>
              <a:cs typeface="Meiryo"/>
              <a:sym typeface="Meiryo"/>
            </a:endParaRPr>
          </a:p>
        </p:txBody>
      </p:sp>
      <p:sp>
        <p:nvSpPr>
          <p:cNvPr id="211" name="Google Shape;211;p8"/>
          <p:cNvSpPr txBox="1"/>
          <p:nvPr/>
        </p:nvSpPr>
        <p:spPr>
          <a:xfrm>
            <a:off x="650722" y="6393672"/>
            <a:ext cx="1107996"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ペルソナ</a:t>
            </a:r>
            <a:endParaRPr b="1" i="0" sz="1800" u="none" cap="none" strike="noStrike">
              <a:solidFill>
                <a:srgbClr val="0091DA"/>
              </a:solidFill>
              <a:latin typeface="Meiryo"/>
              <a:ea typeface="Meiryo"/>
              <a:cs typeface="Meiryo"/>
              <a:sym typeface="Meiryo"/>
            </a:endParaRPr>
          </a:p>
        </p:txBody>
      </p:sp>
      <p:sp>
        <p:nvSpPr>
          <p:cNvPr id="212" name="Google Shape;212;p8"/>
          <p:cNvSpPr txBox="1"/>
          <p:nvPr/>
        </p:nvSpPr>
        <p:spPr>
          <a:xfrm>
            <a:off x="2440306" y="968957"/>
            <a:ext cx="7571303" cy="415498"/>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91DA"/>
              </a:buClr>
              <a:buSzPts val="2400"/>
              <a:buFont typeface="Meiryo"/>
              <a:buNone/>
            </a:pPr>
            <a:r>
              <a:rPr b="1" i="0" lang="ja-JP" sz="2400" u="none" cap="none" strike="noStrike">
                <a:solidFill>
                  <a:srgbClr val="0091DA"/>
                </a:solidFill>
                <a:latin typeface="Meiryo"/>
                <a:ea typeface="Meiryo"/>
                <a:cs typeface="Meiryo"/>
                <a:sym typeface="Meiryo"/>
              </a:rPr>
              <a:t>顧客セグメントを整理しターゲットを特定しましょう</a:t>
            </a:r>
            <a:endParaRPr b="1" i="0" sz="2400" u="none" cap="none" strike="noStrike">
              <a:solidFill>
                <a:srgbClr val="0091DA"/>
              </a:solidFill>
              <a:latin typeface="Meiryo"/>
              <a:ea typeface="Meiryo"/>
              <a:cs typeface="Meiryo"/>
              <a:sym typeface="Meiryo"/>
            </a:endParaRPr>
          </a:p>
        </p:txBody>
      </p:sp>
      <p:pic>
        <p:nvPicPr>
          <p:cNvPr id="213" name="Google Shape;213;p8"/>
          <p:cNvPicPr preferRelativeResize="0"/>
          <p:nvPr/>
        </p:nvPicPr>
        <p:blipFill rotWithShape="1">
          <a:blip r:embed="rId3">
            <a:alphaModFix/>
          </a:blip>
          <a:srcRect b="0" l="0" r="0" t="0"/>
          <a:stretch/>
        </p:blipFill>
        <p:spPr>
          <a:xfrm>
            <a:off x="1018724" y="6056968"/>
            <a:ext cx="371991" cy="371991"/>
          </a:xfrm>
          <a:prstGeom prst="rect">
            <a:avLst/>
          </a:prstGeom>
          <a:noFill/>
          <a:ln>
            <a:noFill/>
          </a:ln>
        </p:spPr>
      </p:pic>
      <p:sp>
        <p:nvSpPr>
          <p:cNvPr id="214" name="Google Shape;2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15" name="Google Shape;215;p8"/>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Meiryo"/>
                <a:ea typeface="Meiryo"/>
                <a:cs typeface="Meiryo"/>
                <a:sym typeface="Meiryo"/>
              </a:rPr>
              <a:t>顧客設計</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p:nvPr/>
        </p:nvSpPr>
        <p:spPr>
          <a:xfrm>
            <a:off x="767862" y="1561290"/>
            <a:ext cx="5084298" cy="85315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22" name="Google Shape;222;p9"/>
          <p:cNvSpPr/>
          <p:nvPr/>
        </p:nvSpPr>
        <p:spPr>
          <a:xfrm>
            <a:off x="6370320" y="1561290"/>
            <a:ext cx="5242560" cy="85315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graphicFrame>
        <p:nvGraphicFramePr>
          <p:cNvPr id="223" name="Google Shape;223;p9"/>
          <p:cNvGraphicFramePr/>
          <p:nvPr/>
        </p:nvGraphicFramePr>
        <p:xfrm>
          <a:off x="1143000" y="2591282"/>
          <a:ext cx="3000000" cy="3000000"/>
        </p:xfrm>
        <a:graphic>
          <a:graphicData uri="http://schemas.openxmlformats.org/drawingml/2006/table">
            <a:tbl>
              <a:tblPr bandRow="1" firstRow="1">
                <a:noFill/>
                <a:tableStyleId>{E202F44B-6782-441E-8203-B04E54422DEA}</a:tableStyleId>
              </a:tblPr>
              <a:tblGrid>
                <a:gridCol w="1105575"/>
                <a:gridCol w="1105575"/>
                <a:gridCol w="1105575"/>
                <a:gridCol w="1105575"/>
              </a:tblGrid>
              <a:tr h="775175">
                <a:tc>
                  <a:txBody>
                    <a:bodyPr/>
                    <a:lstStyle/>
                    <a:p>
                      <a:pPr indent="0" lvl="0" marL="0" marR="0" rtl="0" algn="l">
                        <a:spcBef>
                          <a:spcPts val="0"/>
                        </a:spcBef>
                        <a:spcAft>
                          <a:spcPts val="0"/>
                        </a:spcAft>
                        <a:buNone/>
                      </a:pPr>
                      <a:r>
                        <a:t/>
                      </a:r>
                      <a:endParaRPr sz="1500">
                        <a:solidFill>
                          <a:srgbClr val="7F7F7F"/>
                        </a:solidFill>
                      </a:endParaRPr>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ja-JP" sz="1200">
                          <a:solidFill>
                            <a:srgbClr val="7F7F7F"/>
                          </a:solidFill>
                        </a:rPr>
                        <a:t>世帯年収</a:t>
                      </a:r>
                      <a:endParaRPr sz="1200">
                        <a:solidFill>
                          <a:srgbClr val="7F7F7F"/>
                        </a:solidFill>
                      </a:endParaRPr>
                    </a:p>
                    <a:p>
                      <a:pPr indent="0" lvl="0" marL="0" marR="0" rtl="0" algn="l">
                        <a:spcBef>
                          <a:spcPts val="0"/>
                        </a:spcBef>
                        <a:spcAft>
                          <a:spcPts val="0"/>
                        </a:spcAft>
                        <a:buNone/>
                      </a:pPr>
                      <a:r>
                        <a:rPr lang="ja-JP" sz="1200">
                          <a:solidFill>
                            <a:srgbClr val="7F7F7F"/>
                          </a:solidFill>
                        </a:rPr>
                        <a:t>~400万</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F7F7F"/>
                        </a:buClr>
                        <a:buSzPts val="1200"/>
                        <a:buFont typeface="Meiryo"/>
                        <a:buNone/>
                      </a:pPr>
                      <a:r>
                        <a:rPr b="1" i="0" lang="ja-JP" sz="1200" u="none" cap="none" strike="noStrike">
                          <a:solidFill>
                            <a:srgbClr val="7F7F7F"/>
                          </a:solidFill>
                          <a:latin typeface="Meiryo"/>
                          <a:ea typeface="Meiryo"/>
                          <a:cs typeface="Meiryo"/>
                          <a:sym typeface="Meiryo"/>
                        </a:rPr>
                        <a:t>世帯年収400~600万</a:t>
                      </a:r>
                      <a:endParaRPr b="1" i="0" sz="1600" u="none" cap="none" strike="noStrike">
                        <a:solidFill>
                          <a:srgbClr val="7F7F7F"/>
                        </a:solidFill>
                        <a:latin typeface="Meiryo"/>
                        <a:ea typeface="Meiryo"/>
                        <a:cs typeface="Meiryo"/>
                        <a:sym typeface="Meiryo"/>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F7F7F"/>
                        </a:buClr>
                        <a:buSzPts val="1200"/>
                        <a:buFont typeface="Meiryo"/>
                        <a:buNone/>
                      </a:pPr>
                      <a:r>
                        <a:rPr b="1" i="0" lang="ja-JP" sz="1200" u="none" cap="none" strike="noStrike">
                          <a:solidFill>
                            <a:srgbClr val="7F7F7F"/>
                          </a:solidFill>
                          <a:latin typeface="Meiryo"/>
                          <a:ea typeface="Meiryo"/>
                          <a:cs typeface="Meiryo"/>
                          <a:sym typeface="Meiryo"/>
                        </a:rPr>
                        <a:t>世帯年収</a:t>
                      </a:r>
                      <a:endParaRPr b="1" i="0" sz="1200" u="none" cap="none" strike="noStrike">
                        <a:solidFill>
                          <a:srgbClr val="7F7F7F"/>
                        </a:solidFill>
                        <a:latin typeface="Meiryo"/>
                        <a:ea typeface="Meiryo"/>
                        <a:cs typeface="Meiryo"/>
                        <a:sym typeface="Meiryo"/>
                      </a:endParaRPr>
                    </a:p>
                    <a:p>
                      <a:pPr indent="0" lvl="0" marL="0" marR="0" rtl="0" algn="l">
                        <a:lnSpc>
                          <a:spcPct val="100000"/>
                        </a:lnSpc>
                        <a:spcBef>
                          <a:spcPts val="0"/>
                        </a:spcBef>
                        <a:spcAft>
                          <a:spcPts val="0"/>
                        </a:spcAft>
                        <a:buClr>
                          <a:srgbClr val="7F7F7F"/>
                        </a:buClr>
                        <a:buSzPts val="1200"/>
                        <a:buFont typeface="Meiryo"/>
                        <a:buNone/>
                      </a:pPr>
                      <a:r>
                        <a:rPr b="1" i="0" lang="ja-JP" sz="1200" u="none" cap="none" strike="noStrike">
                          <a:solidFill>
                            <a:srgbClr val="7F7F7F"/>
                          </a:solidFill>
                          <a:latin typeface="Meiryo"/>
                          <a:ea typeface="Meiryo"/>
                          <a:cs typeface="Meiryo"/>
                          <a:sym typeface="Meiryo"/>
                        </a:rPr>
                        <a:t>600万~</a:t>
                      </a:r>
                      <a:endParaRPr b="1" i="0" sz="1600" u="none" cap="none" strike="noStrike">
                        <a:solidFill>
                          <a:srgbClr val="7F7F7F"/>
                        </a:solidFill>
                        <a:latin typeface="Meiryo"/>
                        <a:ea typeface="Meiryo"/>
                        <a:cs typeface="Meiryo"/>
                        <a:sym typeface="Meiryo"/>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03575">
                <a:tc>
                  <a:txBody>
                    <a:bodyPr/>
                    <a:lstStyle/>
                    <a:p>
                      <a:pPr indent="0" lvl="0" marL="0" marR="0" rtl="0" algn="ctr">
                        <a:spcBef>
                          <a:spcPts val="0"/>
                        </a:spcBef>
                        <a:spcAft>
                          <a:spcPts val="0"/>
                        </a:spcAft>
                        <a:buNone/>
                      </a:pPr>
                      <a:r>
                        <a:rPr b="1" lang="ja-JP" sz="1800">
                          <a:solidFill>
                            <a:srgbClr val="7F7F7F"/>
                          </a:solidFill>
                        </a:rPr>
                        <a:t>地方</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7F7F7F"/>
                        </a:buClr>
                        <a:buSzPts val="3200"/>
                        <a:buFont typeface="Meiryo"/>
                        <a:buNone/>
                      </a:pPr>
                      <a:r>
                        <a:rPr lang="ja-JP" sz="3200">
                          <a:solidFill>
                            <a:srgbClr val="7F7F7F"/>
                          </a:solidFill>
                        </a:rPr>
                        <a:t>◯</a:t>
                      </a:r>
                      <a:endParaRPr sz="4400">
                        <a:solidFill>
                          <a:srgbClr val="7F7F7F"/>
                        </a:solidFill>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03575">
                <a:tc>
                  <a:txBody>
                    <a:bodyPr/>
                    <a:lstStyle/>
                    <a:p>
                      <a:pPr indent="0" lvl="0" marL="0" marR="0" rtl="0" algn="ctr">
                        <a:lnSpc>
                          <a:spcPct val="100000"/>
                        </a:lnSpc>
                        <a:spcBef>
                          <a:spcPts val="0"/>
                        </a:spcBef>
                        <a:spcAft>
                          <a:spcPts val="0"/>
                        </a:spcAft>
                        <a:buClr>
                          <a:srgbClr val="7F7F7F"/>
                        </a:buClr>
                        <a:buSzPts val="1800"/>
                        <a:buFont typeface="Meiryo"/>
                        <a:buNone/>
                      </a:pPr>
                      <a:r>
                        <a:rPr b="1" i="0" lang="ja-JP" sz="1800" u="none" cap="none" strike="noStrike">
                          <a:solidFill>
                            <a:srgbClr val="7F7F7F"/>
                          </a:solidFill>
                          <a:latin typeface="Meiryo"/>
                          <a:ea typeface="Meiryo"/>
                          <a:cs typeface="Meiryo"/>
                          <a:sym typeface="Meiryo"/>
                        </a:rPr>
                        <a:t>都市</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7F7F7F"/>
                        </a:buClr>
                        <a:buSzPts val="2800"/>
                        <a:buFont typeface="Meiryo"/>
                        <a:buNone/>
                      </a:pPr>
                      <a:r>
                        <a:rPr lang="ja-JP" sz="2800">
                          <a:solidFill>
                            <a:srgbClr val="7F7F7F"/>
                          </a:solidFill>
                        </a:rPr>
                        <a:t>◯</a:t>
                      </a:r>
                      <a:endParaRPr sz="3600">
                        <a:solidFill>
                          <a:srgbClr val="7F7F7F"/>
                        </a:solidFill>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03575">
                <a:tc>
                  <a:txBody>
                    <a:bodyPr/>
                    <a:lstStyle/>
                    <a:p>
                      <a:pPr indent="0" lvl="0" marL="0" marR="0" rtl="0" algn="ctr">
                        <a:lnSpc>
                          <a:spcPct val="100000"/>
                        </a:lnSpc>
                        <a:spcBef>
                          <a:spcPts val="0"/>
                        </a:spcBef>
                        <a:spcAft>
                          <a:spcPts val="0"/>
                        </a:spcAft>
                        <a:buClr>
                          <a:srgbClr val="7F7F7F"/>
                        </a:buClr>
                        <a:buSzPts val="1800"/>
                        <a:buFont typeface="Meiryo"/>
                        <a:buNone/>
                      </a:pPr>
                      <a:r>
                        <a:rPr b="1" i="0" lang="ja-JP" sz="1800" u="none" cap="none" strike="noStrike">
                          <a:solidFill>
                            <a:srgbClr val="7F7F7F"/>
                          </a:solidFill>
                          <a:latin typeface="Meiryo"/>
                          <a:ea typeface="Meiryo"/>
                          <a:cs typeface="Meiryo"/>
                          <a:sym typeface="Meiryo"/>
                        </a:rPr>
                        <a:t>大都市</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7F7F7F"/>
                        </a:buClr>
                        <a:buSzPts val="2800"/>
                        <a:buFont typeface="Meiryo"/>
                        <a:buNone/>
                      </a:pPr>
                      <a:r>
                        <a:rPr lang="ja-JP" sz="2800">
                          <a:solidFill>
                            <a:srgbClr val="7F7F7F"/>
                          </a:solidFill>
                        </a:rPr>
                        <a:t>◯</a:t>
                      </a:r>
                      <a:endParaRPr sz="4000">
                        <a:solidFill>
                          <a:srgbClr val="7F7F7F"/>
                        </a:solidFill>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3200">
                        <a:solidFill>
                          <a:srgbClr val="7F7F7F"/>
                        </a:solidFill>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24" name="Google Shape;224;p9"/>
          <p:cNvSpPr/>
          <p:nvPr/>
        </p:nvSpPr>
        <p:spPr>
          <a:xfrm>
            <a:off x="646678" y="5954042"/>
            <a:ext cx="10898644" cy="775597"/>
          </a:xfrm>
          <a:prstGeom prst="roundRect">
            <a:avLst>
              <a:gd fmla="val 16667" name="adj"/>
            </a:avLst>
          </a:prstGeom>
          <a:noFill/>
          <a:ln cap="flat" cmpd="sng" w="12700">
            <a:solidFill>
              <a:srgbClr val="7F7F7F"/>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25" name="Google Shape;225;p9"/>
          <p:cNvSpPr txBox="1"/>
          <p:nvPr/>
        </p:nvSpPr>
        <p:spPr>
          <a:xfrm>
            <a:off x="767862" y="1579874"/>
            <a:ext cx="5262979" cy="267078"/>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自サービスの顧客として想定しているのは誰か？</a:t>
            </a:r>
            <a:endParaRPr b="1" i="0" sz="1800" u="none" cap="none" strike="noStrike">
              <a:solidFill>
                <a:srgbClr val="0091DA"/>
              </a:solidFill>
              <a:latin typeface="Meiryo"/>
              <a:ea typeface="Meiryo"/>
              <a:cs typeface="Meiryo"/>
              <a:sym typeface="Meiryo"/>
            </a:endParaRPr>
          </a:p>
        </p:txBody>
      </p:sp>
      <p:sp>
        <p:nvSpPr>
          <p:cNvPr id="226" name="Google Shape;226;p9"/>
          <p:cNvSpPr txBox="1"/>
          <p:nvPr/>
        </p:nvSpPr>
        <p:spPr>
          <a:xfrm>
            <a:off x="6370320" y="1579874"/>
            <a:ext cx="3647152" cy="267078"/>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競合となるサービスのセグメント</a:t>
            </a:r>
            <a:endParaRPr b="1" i="0" sz="1800" u="none" cap="none" strike="noStrike">
              <a:solidFill>
                <a:srgbClr val="0091DA"/>
              </a:solidFill>
              <a:latin typeface="Meiryo"/>
              <a:ea typeface="Meiryo"/>
              <a:cs typeface="Meiryo"/>
              <a:sym typeface="Meiryo"/>
            </a:endParaRPr>
          </a:p>
        </p:txBody>
      </p:sp>
      <p:sp>
        <p:nvSpPr>
          <p:cNvPr id="227" name="Google Shape;227;p9"/>
          <p:cNvSpPr txBox="1"/>
          <p:nvPr/>
        </p:nvSpPr>
        <p:spPr>
          <a:xfrm>
            <a:off x="650722" y="6393672"/>
            <a:ext cx="1107996" cy="323165"/>
          </a:xfrm>
          <a:prstGeom prst="rect">
            <a:avLst/>
          </a:prstGeom>
          <a:noFill/>
          <a:ln>
            <a:noFill/>
          </a:ln>
        </p:spPr>
        <p:txBody>
          <a:bodyPr anchorCtr="0" anchor="ctr" bIns="0" lIns="91425" spcFirstLastPara="1" rIns="91425" wrap="square" tIns="45700">
            <a:spAutoFit/>
          </a:bodyPr>
          <a:lstStyle/>
          <a:p>
            <a:pPr indent="0" lvl="0" marL="0" marR="0" rtl="0" algn="l">
              <a:lnSpc>
                <a:spcPct val="100000"/>
              </a:lnSpc>
              <a:spcBef>
                <a:spcPts val="0"/>
              </a:spcBef>
              <a:spcAft>
                <a:spcPts val="0"/>
              </a:spcAft>
              <a:buClr>
                <a:srgbClr val="0091DA"/>
              </a:buClr>
              <a:buSzPts val="1800"/>
              <a:buFont typeface="Meiryo"/>
              <a:buNone/>
            </a:pPr>
            <a:r>
              <a:rPr b="1" i="0" lang="ja-JP" sz="1800" u="none" cap="none" strike="noStrike">
                <a:solidFill>
                  <a:srgbClr val="0091DA"/>
                </a:solidFill>
                <a:latin typeface="Meiryo"/>
                <a:ea typeface="Meiryo"/>
                <a:cs typeface="Meiryo"/>
                <a:sym typeface="Meiryo"/>
              </a:rPr>
              <a:t>ペルソナ</a:t>
            </a:r>
            <a:endParaRPr b="1" i="0" sz="1800" u="none" cap="none" strike="noStrike">
              <a:solidFill>
                <a:srgbClr val="0091DA"/>
              </a:solidFill>
              <a:latin typeface="Meiryo"/>
              <a:ea typeface="Meiryo"/>
              <a:cs typeface="Meiryo"/>
              <a:sym typeface="Meiryo"/>
            </a:endParaRPr>
          </a:p>
        </p:txBody>
      </p:sp>
      <p:sp>
        <p:nvSpPr>
          <p:cNvPr id="228" name="Google Shape;228;p9"/>
          <p:cNvSpPr txBox="1"/>
          <p:nvPr/>
        </p:nvSpPr>
        <p:spPr>
          <a:xfrm>
            <a:off x="6770482" y="1953058"/>
            <a:ext cx="4305987" cy="323165"/>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Meiryo"/>
              <a:buNone/>
            </a:pPr>
            <a:r>
              <a:rPr b="0" i="0" lang="ja-JP" sz="1800" u="none" cap="none" strike="noStrike">
                <a:solidFill>
                  <a:srgbClr val="000000"/>
                </a:solidFill>
                <a:latin typeface="Meiryo"/>
                <a:ea typeface="Meiryo"/>
                <a:cs typeface="Meiryo"/>
                <a:sym typeface="Meiryo"/>
              </a:rPr>
              <a:t>都心在住の世帯年収600万以上の受験生</a:t>
            </a:r>
            <a:endParaRPr/>
          </a:p>
        </p:txBody>
      </p:sp>
      <p:graphicFrame>
        <p:nvGraphicFramePr>
          <p:cNvPr id="229" name="Google Shape;229;p9"/>
          <p:cNvGraphicFramePr/>
          <p:nvPr/>
        </p:nvGraphicFramePr>
        <p:xfrm>
          <a:off x="6780464" y="2629893"/>
          <a:ext cx="3000000" cy="3000000"/>
        </p:xfrm>
        <a:graphic>
          <a:graphicData uri="http://schemas.openxmlformats.org/drawingml/2006/table">
            <a:tbl>
              <a:tblPr bandRow="1" firstRow="1">
                <a:noFill/>
                <a:tableStyleId>{E202F44B-6782-441E-8203-B04E54422DEA}</a:tableStyleId>
              </a:tblPr>
              <a:tblGrid>
                <a:gridCol w="1105575"/>
                <a:gridCol w="1105575"/>
                <a:gridCol w="1105575"/>
                <a:gridCol w="1105575"/>
              </a:tblGrid>
              <a:tr h="775175">
                <a:tc>
                  <a:txBody>
                    <a:bodyPr/>
                    <a:lstStyle/>
                    <a:p>
                      <a:pPr indent="0" lvl="0" marL="0" marR="0" rtl="0" algn="l">
                        <a:spcBef>
                          <a:spcPts val="0"/>
                        </a:spcBef>
                        <a:spcAft>
                          <a:spcPts val="0"/>
                        </a:spcAft>
                        <a:buNone/>
                      </a:pPr>
                      <a:r>
                        <a:t/>
                      </a:r>
                      <a:endParaRPr sz="1500">
                        <a:solidFill>
                          <a:srgbClr val="7F7F7F"/>
                        </a:solidFill>
                      </a:endParaRPr>
                    </a:p>
                  </a:txBody>
                  <a:tcPr marT="38975" marB="38975" marR="77925" marL="77925">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ja-JP" sz="1200">
                          <a:solidFill>
                            <a:srgbClr val="7F7F7F"/>
                          </a:solidFill>
                        </a:rPr>
                        <a:t>世帯年収</a:t>
                      </a:r>
                      <a:endParaRPr sz="1200">
                        <a:solidFill>
                          <a:srgbClr val="7F7F7F"/>
                        </a:solidFill>
                      </a:endParaRPr>
                    </a:p>
                    <a:p>
                      <a:pPr indent="0" lvl="0" marL="0" marR="0" rtl="0" algn="l">
                        <a:spcBef>
                          <a:spcPts val="0"/>
                        </a:spcBef>
                        <a:spcAft>
                          <a:spcPts val="0"/>
                        </a:spcAft>
                        <a:buNone/>
                      </a:pPr>
                      <a:r>
                        <a:rPr lang="ja-JP" sz="1200">
                          <a:solidFill>
                            <a:srgbClr val="7F7F7F"/>
                          </a:solidFill>
                        </a:rPr>
                        <a:t>~400万</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F7F7F"/>
                        </a:buClr>
                        <a:buSzPts val="1200"/>
                        <a:buFont typeface="Meiryo"/>
                        <a:buNone/>
                      </a:pPr>
                      <a:r>
                        <a:rPr b="1" i="0" lang="ja-JP" sz="1200" u="none" cap="none" strike="noStrike">
                          <a:solidFill>
                            <a:srgbClr val="7F7F7F"/>
                          </a:solidFill>
                          <a:latin typeface="Meiryo"/>
                          <a:ea typeface="Meiryo"/>
                          <a:cs typeface="Meiryo"/>
                          <a:sym typeface="Meiryo"/>
                        </a:rPr>
                        <a:t>世帯年収400~600万</a:t>
                      </a:r>
                      <a:endParaRPr b="1" i="0" sz="1600" u="none" cap="none" strike="noStrike">
                        <a:solidFill>
                          <a:srgbClr val="7F7F7F"/>
                        </a:solidFill>
                        <a:latin typeface="Meiryo"/>
                        <a:ea typeface="Meiryo"/>
                        <a:cs typeface="Meiryo"/>
                        <a:sym typeface="Meiryo"/>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F7F7F"/>
                        </a:buClr>
                        <a:buSzPts val="1200"/>
                        <a:buFont typeface="Meiryo"/>
                        <a:buNone/>
                      </a:pPr>
                      <a:r>
                        <a:rPr b="1" i="0" lang="ja-JP" sz="1200" u="none" cap="none" strike="noStrike">
                          <a:solidFill>
                            <a:srgbClr val="7F7F7F"/>
                          </a:solidFill>
                          <a:latin typeface="Meiryo"/>
                          <a:ea typeface="Meiryo"/>
                          <a:cs typeface="Meiryo"/>
                          <a:sym typeface="Meiryo"/>
                        </a:rPr>
                        <a:t>世帯年収</a:t>
                      </a:r>
                      <a:endParaRPr b="1" i="0" sz="1200" u="none" cap="none" strike="noStrike">
                        <a:solidFill>
                          <a:srgbClr val="7F7F7F"/>
                        </a:solidFill>
                        <a:latin typeface="Meiryo"/>
                        <a:ea typeface="Meiryo"/>
                        <a:cs typeface="Meiryo"/>
                        <a:sym typeface="Meiryo"/>
                      </a:endParaRPr>
                    </a:p>
                    <a:p>
                      <a:pPr indent="0" lvl="0" marL="0" marR="0" rtl="0" algn="l">
                        <a:lnSpc>
                          <a:spcPct val="100000"/>
                        </a:lnSpc>
                        <a:spcBef>
                          <a:spcPts val="0"/>
                        </a:spcBef>
                        <a:spcAft>
                          <a:spcPts val="0"/>
                        </a:spcAft>
                        <a:buClr>
                          <a:srgbClr val="7F7F7F"/>
                        </a:buClr>
                        <a:buSzPts val="1200"/>
                        <a:buFont typeface="Meiryo"/>
                        <a:buNone/>
                      </a:pPr>
                      <a:r>
                        <a:rPr b="1" i="0" lang="ja-JP" sz="1200" u="none" cap="none" strike="noStrike">
                          <a:solidFill>
                            <a:srgbClr val="7F7F7F"/>
                          </a:solidFill>
                          <a:latin typeface="Meiryo"/>
                          <a:ea typeface="Meiryo"/>
                          <a:cs typeface="Meiryo"/>
                          <a:sym typeface="Meiryo"/>
                        </a:rPr>
                        <a:t>600万~</a:t>
                      </a:r>
                      <a:endParaRPr b="1" i="0" sz="1600" u="none" cap="none" strike="noStrike">
                        <a:solidFill>
                          <a:srgbClr val="7F7F7F"/>
                        </a:solidFill>
                        <a:latin typeface="Meiryo"/>
                        <a:ea typeface="Meiryo"/>
                        <a:cs typeface="Meiryo"/>
                        <a:sym typeface="Meiryo"/>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03575">
                <a:tc>
                  <a:txBody>
                    <a:bodyPr/>
                    <a:lstStyle/>
                    <a:p>
                      <a:pPr indent="0" lvl="0" marL="0" marR="0" rtl="0" algn="ctr">
                        <a:spcBef>
                          <a:spcPts val="0"/>
                        </a:spcBef>
                        <a:spcAft>
                          <a:spcPts val="0"/>
                        </a:spcAft>
                        <a:buNone/>
                      </a:pPr>
                      <a:r>
                        <a:rPr b="1" lang="ja-JP" sz="1800">
                          <a:solidFill>
                            <a:srgbClr val="7F7F7F"/>
                          </a:solidFill>
                        </a:rPr>
                        <a:t>地方</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3600">
                        <a:solidFill>
                          <a:srgbClr val="7F7F7F"/>
                        </a:solidFill>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7F7F7F"/>
                        </a:buClr>
                        <a:buSzPts val="3600"/>
                        <a:buFont typeface="Meiryo"/>
                        <a:buNone/>
                      </a:pPr>
                      <a:r>
                        <a:rPr lang="ja-JP" sz="3600">
                          <a:solidFill>
                            <a:srgbClr val="7F7F7F"/>
                          </a:solidFill>
                        </a:rPr>
                        <a:t>◯</a:t>
                      </a:r>
                      <a:endParaRPr sz="4400">
                        <a:solidFill>
                          <a:srgbClr val="7F7F7F"/>
                        </a:solidFill>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03575">
                <a:tc>
                  <a:txBody>
                    <a:bodyPr/>
                    <a:lstStyle/>
                    <a:p>
                      <a:pPr indent="0" lvl="0" marL="0" marR="0" rtl="0" algn="ctr">
                        <a:lnSpc>
                          <a:spcPct val="100000"/>
                        </a:lnSpc>
                        <a:spcBef>
                          <a:spcPts val="0"/>
                        </a:spcBef>
                        <a:spcAft>
                          <a:spcPts val="0"/>
                        </a:spcAft>
                        <a:buClr>
                          <a:srgbClr val="7F7F7F"/>
                        </a:buClr>
                        <a:buSzPts val="1800"/>
                        <a:buFont typeface="Meiryo"/>
                        <a:buNone/>
                      </a:pPr>
                      <a:r>
                        <a:rPr b="1" i="0" lang="ja-JP" sz="1800" u="none" cap="none" strike="noStrike">
                          <a:solidFill>
                            <a:srgbClr val="7F7F7F"/>
                          </a:solidFill>
                          <a:latin typeface="Meiryo"/>
                          <a:ea typeface="Meiryo"/>
                          <a:cs typeface="Meiryo"/>
                          <a:sym typeface="Meiryo"/>
                        </a:rPr>
                        <a:t>都市</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t/>
                      </a:r>
                      <a:endParaRPr sz="3600">
                        <a:solidFill>
                          <a:srgbClr val="7F7F7F"/>
                        </a:solidFill>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7F7F7F"/>
                        </a:buClr>
                        <a:buSzPts val="3600"/>
                        <a:buFont typeface="Meiryo"/>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03575">
                <a:tc>
                  <a:txBody>
                    <a:bodyPr/>
                    <a:lstStyle/>
                    <a:p>
                      <a:pPr indent="0" lvl="0" marL="0" marR="0" rtl="0" algn="ctr">
                        <a:lnSpc>
                          <a:spcPct val="100000"/>
                        </a:lnSpc>
                        <a:spcBef>
                          <a:spcPts val="0"/>
                        </a:spcBef>
                        <a:spcAft>
                          <a:spcPts val="0"/>
                        </a:spcAft>
                        <a:buClr>
                          <a:srgbClr val="7F7F7F"/>
                        </a:buClr>
                        <a:buSzPts val="1800"/>
                        <a:buFont typeface="Meiryo"/>
                        <a:buNone/>
                      </a:pPr>
                      <a:r>
                        <a:rPr b="1" i="0" lang="ja-JP" sz="1800" u="none" cap="none" strike="noStrike">
                          <a:solidFill>
                            <a:srgbClr val="7F7F7F"/>
                          </a:solidFill>
                          <a:latin typeface="Meiryo"/>
                          <a:ea typeface="Meiryo"/>
                          <a:cs typeface="Meiryo"/>
                          <a:sym typeface="Meiryo"/>
                        </a:rPr>
                        <a:t>大都市</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6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spcBef>
                          <a:spcPts val="0"/>
                        </a:spcBef>
                        <a:spcAft>
                          <a:spcPts val="0"/>
                        </a:spcAft>
                        <a:buNone/>
                      </a:pPr>
                      <a:r>
                        <a:rPr lang="ja-JP" sz="3200">
                          <a:solidFill>
                            <a:srgbClr val="7F7F7F"/>
                          </a:solidFill>
                        </a:rPr>
                        <a:t>◎</a:t>
                      </a:r>
                      <a:endParaRPr/>
                    </a:p>
                  </a:txBody>
                  <a:tcPr marT="38975" marB="38975" marR="77925" marL="77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30" name="Google Shape;230;p9"/>
          <p:cNvSpPr txBox="1"/>
          <p:nvPr/>
        </p:nvSpPr>
        <p:spPr>
          <a:xfrm>
            <a:off x="1447946" y="6235411"/>
            <a:ext cx="9296135" cy="323165"/>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Meiryo"/>
              <a:buNone/>
            </a:pPr>
            <a:r>
              <a:rPr b="0" i="0" lang="ja-JP" sz="1800" u="none" cap="none" strike="noStrike">
                <a:solidFill>
                  <a:srgbClr val="000000"/>
                </a:solidFill>
                <a:latin typeface="Meiryo"/>
                <a:ea typeface="Meiryo"/>
                <a:cs typeface="Meiryo"/>
                <a:sym typeface="Meiryo"/>
              </a:rPr>
              <a:t>地方在住、世代年収400万、公立高校3年、運動部、バイトあり、中堅高、スマホ所持</a:t>
            </a:r>
            <a:endParaRPr b="0" i="0" sz="1800" u="none" cap="none" strike="noStrike">
              <a:solidFill>
                <a:srgbClr val="000000"/>
              </a:solidFill>
              <a:latin typeface="Meiryo"/>
              <a:ea typeface="Meiryo"/>
              <a:cs typeface="Meiryo"/>
              <a:sym typeface="Meiryo"/>
            </a:endParaRPr>
          </a:p>
        </p:txBody>
      </p:sp>
      <p:pic>
        <p:nvPicPr>
          <p:cNvPr id="231" name="Google Shape;231;p9"/>
          <p:cNvPicPr preferRelativeResize="0"/>
          <p:nvPr/>
        </p:nvPicPr>
        <p:blipFill rotWithShape="1">
          <a:blip r:embed="rId3">
            <a:alphaModFix/>
          </a:blip>
          <a:srcRect b="0" l="0" r="0" t="0"/>
          <a:stretch/>
        </p:blipFill>
        <p:spPr>
          <a:xfrm>
            <a:off x="1018724" y="6056968"/>
            <a:ext cx="371991" cy="371991"/>
          </a:xfrm>
          <a:prstGeom prst="rect">
            <a:avLst/>
          </a:prstGeom>
          <a:noFill/>
          <a:ln>
            <a:noFill/>
          </a:ln>
        </p:spPr>
      </p:pic>
      <p:sp>
        <p:nvSpPr>
          <p:cNvPr id="232" name="Google Shape;232;p9"/>
          <p:cNvSpPr txBox="1"/>
          <p:nvPr>
            <p:ph type="title"/>
          </p:nvPr>
        </p:nvSpPr>
        <p:spPr>
          <a:xfrm>
            <a:off x="838200" y="130175"/>
            <a:ext cx="10026650" cy="5762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eiryo"/>
              <a:buNone/>
            </a:pPr>
            <a:r>
              <a:rPr lang="ja-JP"/>
              <a:t>顧客セグメントを定義する/ワークシート④記入例</a:t>
            </a:r>
            <a:endParaRPr/>
          </a:p>
        </p:txBody>
      </p:sp>
      <p:sp>
        <p:nvSpPr>
          <p:cNvPr id="233" name="Google Shape;23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34" name="Google Shape;234;p9"/>
          <p:cNvSpPr/>
          <p:nvPr/>
        </p:nvSpPr>
        <p:spPr>
          <a:xfrm>
            <a:off x="10397448" y="0"/>
            <a:ext cx="1794552" cy="576890"/>
          </a:xfrm>
          <a:prstGeom prst="rect">
            <a:avLst/>
          </a:prstGeom>
          <a:solidFill>
            <a:schemeClr val="accent4"/>
          </a:solidFill>
          <a:ln>
            <a:noFill/>
          </a:ln>
        </p:spPr>
        <p:txBody>
          <a:bodyPr anchorCtr="0" anchor="ctr" bIns="0" lIns="91425" spcFirstLastPara="1" rIns="91425" wrap="square" tIns="45700">
            <a:noAutofit/>
          </a:bodyPr>
          <a:lstStyle/>
          <a:p>
            <a:pPr indent="0" lvl="0" marL="0" marR="0" rtl="0" algn="ctr">
              <a:spcBef>
                <a:spcPts val="0"/>
              </a:spcBef>
              <a:spcAft>
                <a:spcPts val="0"/>
              </a:spcAft>
              <a:buNone/>
            </a:pPr>
            <a:r>
              <a:rPr b="1" lang="ja-JP" sz="1800">
                <a:solidFill>
                  <a:schemeClr val="lt1"/>
                </a:solidFill>
                <a:latin typeface="Meiryo"/>
                <a:ea typeface="Meiryo"/>
                <a:cs typeface="Meiryo"/>
                <a:sym typeface="Meiryo"/>
              </a:rPr>
              <a:t>顧客設計</a:t>
            </a:r>
            <a:endParaRPr/>
          </a:p>
        </p:txBody>
      </p:sp>
      <p:sp>
        <p:nvSpPr>
          <p:cNvPr id="235" name="Google Shape;235;p9"/>
          <p:cNvSpPr txBox="1"/>
          <p:nvPr/>
        </p:nvSpPr>
        <p:spPr>
          <a:xfrm>
            <a:off x="1159883" y="1991488"/>
            <a:ext cx="4536819" cy="323165"/>
          </a:xfrm>
          <a:prstGeom prst="rect">
            <a:avLst/>
          </a:prstGeom>
          <a:noFill/>
          <a:ln>
            <a:noFill/>
          </a:ln>
        </p:spPr>
        <p:txBody>
          <a:bodyPr anchorCtr="0" anchor="ctr" bIns="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Meiryo"/>
              <a:buNone/>
            </a:pPr>
            <a:r>
              <a:rPr b="0" i="0" lang="ja-JP" sz="1800" u="none" cap="none" strike="noStrike">
                <a:solidFill>
                  <a:srgbClr val="000000"/>
                </a:solidFill>
                <a:latin typeface="Meiryo"/>
                <a:ea typeface="Meiryo"/>
                <a:cs typeface="Meiryo"/>
                <a:sym typeface="Meiryo"/>
              </a:rPr>
              <a:t>地方在住の世帯年収400万円以下の受験生</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2022-02-18T05:44:17Z</dcterms:created>
  <dc:creator>田島 正之(SB ｺｰﾎﾟﾚｰﾄ統括)</dc:creator>
</cp:coreProperties>
</file>