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a0e314807_1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a0e314807_1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a0b8bb1b7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a0b8bb1b7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a0b8bb1b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a0b8bb1b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a0e314807_1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a0e314807_1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a0e314807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a0e314807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a0e314807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a0e314807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a0e314807_1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a0e314807_1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a0e314807_1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a0e314807_1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a0e314807_1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a0e314807_1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a0e314807_1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a0e314807_1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a0e31480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a0e31480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a0e314807_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a0e314807_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a0e314807_1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a0e314807_1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a0e314807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a0e314807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a0e314807_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a0e314807_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a0e314807_1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a0e314807_1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a0e314807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a0e314807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a0e314807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a0e314807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a0b8bb1b7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a0b8bb1b7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scikit-learn.org/stable/modules/generated/sklearn.feature_extraction.text.CountVectorizer.html#sklearn.feature_extraction.text.CountVectorizer" TargetMode="External"/><Relationship Id="rId4" Type="http://schemas.openxmlformats.org/officeDocument/2006/relationships/hyperlink" Target="https://medium.com/analytics-vidhya/naive-bayes-classifier-for-text-classification-556fabaf252b" TargetMode="External"/><Relationship Id="rId9" Type="http://schemas.openxmlformats.org/officeDocument/2006/relationships/hyperlink" Target="https://towardsdatascience.com/support-vector-machine-introduction-to-machine-learning-algorithms-934a444fca47" TargetMode="External"/><Relationship Id="rId5" Type="http://schemas.openxmlformats.org/officeDocument/2006/relationships/hyperlink" Target="https://scikit-learn.org/stable/modules/naive_bayes.html#naive-bayes" TargetMode="External"/><Relationship Id="rId6" Type="http://schemas.openxmlformats.org/officeDocument/2006/relationships/hyperlink" Target="https://scikit-learn.org/stable/tutorial/text_analytics/working_with_text_data.html" TargetMode="External"/><Relationship Id="rId7" Type="http://schemas.openxmlformats.org/officeDocument/2006/relationships/hyperlink" Target="https://kavita-ganesan.com/how-to-use-countvectorizer/#.YcwF_vBByUl" TargetMode="External"/><Relationship Id="rId8" Type="http://schemas.openxmlformats.org/officeDocument/2006/relationships/hyperlink" Target="https://scikit-learn.org/stable/modules/svm.html#sv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CMPE493 Term Project Presentation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tr"/>
              <a:t>Onur Can Avcı</a:t>
            </a:r>
            <a:endParaRPr/>
          </a:p>
          <a:p>
            <a:pPr indent="0" lvl="0" marL="0" rtl="0" algn="l">
              <a:spcBef>
                <a:spcPts val="0"/>
              </a:spcBef>
              <a:spcAft>
                <a:spcPts val="0"/>
              </a:spcAft>
              <a:buNone/>
            </a:pPr>
            <a:r>
              <a:rPr lang="tr"/>
              <a:t>Erencan Uysal</a:t>
            </a:r>
            <a:endParaRPr/>
          </a:p>
          <a:p>
            <a:pPr indent="0" lvl="0" marL="0" rtl="0" algn="l">
              <a:spcBef>
                <a:spcPts val="0"/>
              </a:spcBef>
              <a:spcAft>
                <a:spcPts val="0"/>
              </a:spcAft>
              <a:buNone/>
            </a:pPr>
            <a:r>
              <a:rPr lang="tr"/>
              <a:t>Muhammed Göktepe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Evaluation of Results</a:t>
            </a:r>
            <a:endParaRPr/>
          </a:p>
        </p:txBody>
      </p:sp>
      <p:pic>
        <p:nvPicPr>
          <p:cNvPr id="128" name="Google Shape;128;p22"/>
          <p:cNvPicPr preferRelativeResize="0"/>
          <p:nvPr/>
        </p:nvPicPr>
        <p:blipFill>
          <a:blip r:embed="rId3">
            <a:alphaModFix/>
          </a:blip>
          <a:stretch>
            <a:fillRect/>
          </a:stretch>
        </p:blipFill>
        <p:spPr>
          <a:xfrm>
            <a:off x="184075" y="1827275"/>
            <a:ext cx="4252776" cy="2434925"/>
          </a:xfrm>
          <a:prstGeom prst="rect">
            <a:avLst/>
          </a:prstGeom>
          <a:noFill/>
          <a:ln>
            <a:noFill/>
          </a:ln>
        </p:spPr>
      </p:pic>
      <p:sp>
        <p:nvSpPr>
          <p:cNvPr id="129" name="Google Shape;129;p22"/>
          <p:cNvSpPr txBox="1"/>
          <p:nvPr/>
        </p:nvSpPr>
        <p:spPr>
          <a:xfrm>
            <a:off x="4371500" y="1780188"/>
            <a:ext cx="4641900" cy="2683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Char char="-"/>
            </a:pPr>
            <a:r>
              <a:rPr lang="tr" sz="1300">
                <a:solidFill>
                  <a:schemeClr val="dk2"/>
                </a:solidFill>
                <a:highlight>
                  <a:srgbClr val="FFFFFF"/>
                </a:highlight>
                <a:latin typeface="Roboto"/>
                <a:ea typeface="Roboto"/>
                <a:cs typeface="Roboto"/>
                <a:sym typeface="Roboto"/>
              </a:rPr>
              <a:t>The </a:t>
            </a:r>
            <a:r>
              <a:rPr b="1" lang="tr" sz="1300">
                <a:solidFill>
                  <a:schemeClr val="dk2"/>
                </a:solidFill>
                <a:highlight>
                  <a:srgbClr val="FFFFFF"/>
                </a:highlight>
                <a:latin typeface="Roboto"/>
                <a:ea typeface="Roboto"/>
                <a:cs typeface="Roboto"/>
                <a:sym typeface="Roboto"/>
              </a:rPr>
              <a:t>precision</a:t>
            </a:r>
            <a:r>
              <a:rPr lang="tr" sz="1300">
                <a:solidFill>
                  <a:schemeClr val="dk2"/>
                </a:solidFill>
                <a:highlight>
                  <a:srgbClr val="FFFFFF"/>
                </a:highlight>
                <a:latin typeface="Roboto"/>
                <a:ea typeface="Roboto"/>
                <a:cs typeface="Roboto"/>
                <a:sym typeface="Roboto"/>
              </a:rPr>
              <a:t> is the ratio </a:t>
            </a:r>
            <a:r>
              <a:rPr lang="tr" sz="1300">
                <a:solidFill>
                  <a:schemeClr val="dk2"/>
                </a:solidFill>
                <a:highlight>
                  <a:srgbClr val="E7ECF0"/>
                </a:highlight>
                <a:latin typeface="Roboto"/>
                <a:ea typeface="Roboto"/>
                <a:cs typeface="Roboto"/>
                <a:sym typeface="Roboto"/>
              </a:rPr>
              <a:t>tp / (tp + fp)</a:t>
            </a:r>
            <a:r>
              <a:rPr lang="tr" sz="1300">
                <a:solidFill>
                  <a:schemeClr val="dk2"/>
                </a:solidFill>
                <a:highlight>
                  <a:srgbClr val="FFFFFF"/>
                </a:highlight>
                <a:latin typeface="Roboto"/>
                <a:ea typeface="Roboto"/>
                <a:cs typeface="Roboto"/>
                <a:sym typeface="Roboto"/>
              </a:rPr>
              <a:t> where </a:t>
            </a:r>
            <a:r>
              <a:rPr lang="tr" sz="1300">
                <a:solidFill>
                  <a:schemeClr val="dk2"/>
                </a:solidFill>
                <a:highlight>
                  <a:srgbClr val="E7ECF0"/>
                </a:highlight>
                <a:latin typeface="Roboto"/>
                <a:ea typeface="Roboto"/>
                <a:cs typeface="Roboto"/>
                <a:sym typeface="Roboto"/>
              </a:rPr>
              <a:t>tp</a:t>
            </a:r>
            <a:r>
              <a:rPr lang="tr" sz="1300">
                <a:solidFill>
                  <a:schemeClr val="dk2"/>
                </a:solidFill>
                <a:highlight>
                  <a:srgbClr val="FFFFFF"/>
                </a:highlight>
                <a:latin typeface="Roboto"/>
                <a:ea typeface="Roboto"/>
                <a:cs typeface="Roboto"/>
                <a:sym typeface="Roboto"/>
              </a:rPr>
              <a:t> is the number of true positives and </a:t>
            </a:r>
            <a:r>
              <a:rPr lang="tr" sz="1300">
                <a:solidFill>
                  <a:schemeClr val="dk2"/>
                </a:solidFill>
                <a:highlight>
                  <a:srgbClr val="E7ECF0"/>
                </a:highlight>
                <a:latin typeface="Roboto"/>
                <a:ea typeface="Roboto"/>
                <a:cs typeface="Roboto"/>
                <a:sym typeface="Roboto"/>
              </a:rPr>
              <a:t>fp</a:t>
            </a:r>
            <a:r>
              <a:rPr lang="tr" sz="1300">
                <a:solidFill>
                  <a:schemeClr val="dk2"/>
                </a:solidFill>
                <a:highlight>
                  <a:srgbClr val="FFFFFF"/>
                </a:highlight>
                <a:latin typeface="Roboto"/>
                <a:ea typeface="Roboto"/>
                <a:cs typeface="Roboto"/>
                <a:sym typeface="Roboto"/>
              </a:rPr>
              <a:t> the number of false positives. The precision is intuitively the ability of the classifier not to label as positive a sample that is negative.</a:t>
            </a:r>
            <a:endParaRPr sz="1300">
              <a:solidFill>
                <a:schemeClr val="dk2"/>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Char char="-"/>
            </a:pPr>
            <a:r>
              <a:rPr lang="tr" sz="1300">
                <a:solidFill>
                  <a:schemeClr val="dk2"/>
                </a:solidFill>
                <a:highlight>
                  <a:srgbClr val="FFFFFF"/>
                </a:highlight>
                <a:latin typeface="Roboto"/>
                <a:ea typeface="Roboto"/>
                <a:cs typeface="Roboto"/>
                <a:sym typeface="Roboto"/>
              </a:rPr>
              <a:t>The </a:t>
            </a:r>
            <a:r>
              <a:rPr b="1" lang="tr" sz="1300">
                <a:solidFill>
                  <a:schemeClr val="dk2"/>
                </a:solidFill>
                <a:highlight>
                  <a:srgbClr val="FFFFFF"/>
                </a:highlight>
                <a:latin typeface="Roboto"/>
                <a:ea typeface="Roboto"/>
                <a:cs typeface="Roboto"/>
                <a:sym typeface="Roboto"/>
              </a:rPr>
              <a:t>recall</a:t>
            </a:r>
            <a:r>
              <a:rPr lang="tr" sz="1300">
                <a:solidFill>
                  <a:schemeClr val="dk2"/>
                </a:solidFill>
                <a:highlight>
                  <a:srgbClr val="FFFFFF"/>
                </a:highlight>
                <a:latin typeface="Roboto"/>
                <a:ea typeface="Roboto"/>
                <a:cs typeface="Roboto"/>
                <a:sym typeface="Roboto"/>
              </a:rPr>
              <a:t> is the ratio </a:t>
            </a:r>
            <a:r>
              <a:rPr lang="tr" sz="1300">
                <a:solidFill>
                  <a:schemeClr val="dk2"/>
                </a:solidFill>
                <a:highlight>
                  <a:srgbClr val="E7ECF0"/>
                </a:highlight>
                <a:latin typeface="Roboto"/>
                <a:ea typeface="Roboto"/>
                <a:cs typeface="Roboto"/>
                <a:sym typeface="Roboto"/>
              </a:rPr>
              <a:t>tp / (tp + fn)</a:t>
            </a:r>
            <a:r>
              <a:rPr lang="tr" sz="1300">
                <a:solidFill>
                  <a:schemeClr val="dk2"/>
                </a:solidFill>
                <a:highlight>
                  <a:srgbClr val="FFFFFF"/>
                </a:highlight>
                <a:latin typeface="Roboto"/>
                <a:ea typeface="Roboto"/>
                <a:cs typeface="Roboto"/>
                <a:sym typeface="Roboto"/>
              </a:rPr>
              <a:t> where </a:t>
            </a:r>
            <a:r>
              <a:rPr lang="tr" sz="1300">
                <a:solidFill>
                  <a:schemeClr val="dk2"/>
                </a:solidFill>
                <a:highlight>
                  <a:srgbClr val="E7ECF0"/>
                </a:highlight>
                <a:latin typeface="Roboto"/>
                <a:ea typeface="Roboto"/>
                <a:cs typeface="Roboto"/>
                <a:sym typeface="Roboto"/>
              </a:rPr>
              <a:t>tp</a:t>
            </a:r>
            <a:r>
              <a:rPr lang="tr" sz="1300">
                <a:solidFill>
                  <a:schemeClr val="dk2"/>
                </a:solidFill>
                <a:highlight>
                  <a:srgbClr val="FFFFFF"/>
                </a:highlight>
                <a:latin typeface="Roboto"/>
                <a:ea typeface="Roboto"/>
                <a:cs typeface="Roboto"/>
                <a:sym typeface="Roboto"/>
              </a:rPr>
              <a:t> is the number of true positives and </a:t>
            </a:r>
            <a:r>
              <a:rPr lang="tr" sz="1300">
                <a:solidFill>
                  <a:schemeClr val="dk2"/>
                </a:solidFill>
                <a:highlight>
                  <a:srgbClr val="E7ECF0"/>
                </a:highlight>
                <a:latin typeface="Roboto"/>
                <a:ea typeface="Roboto"/>
                <a:cs typeface="Roboto"/>
                <a:sym typeface="Roboto"/>
              </a:rPr>
              <a:t>fn</a:t>
            </a:r>
            <a:r>
              <a:rPr lang="tr" sz="1300">
                <a:solidFill>
                  <a:schemeClr val="dk2"/>
                </a:solidFill>
                <a:highlight>
                  <a:srgbClr val="FFFFFF"/>
                </a:highlight>
                <a:latin typeface="Roboto"/>
                <a:ea typeface="Roboto"/>
                <a:cs typeface="Roboto"/>
                <a:sym typeface="Roboto"/>
              </a:rPr>
              <a:t> the number of false negatives. The recall is intuitively the ability of the classifier to find all the positive samples.</a:t>
            </a:r>
            <a:endParaRPr sz="1300">
              <a:solidFill>
                <a:schemeClr val="dk2"/>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191C1F"/>
              </a:solidFill>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Evaluation of Results</a:t>
            </a:r>
            <a:endParaRPr/>
          </a:p>
        </p:txBody>
      </p:sp>
      <p:pic>
        <p:nvPicPr>
          <p:cNvPr id="135" name="Google Shape;135;p23"/>
          <p:cNvPicPr preferRelativeResize="0"/>
          <p:nvPr/>
        </p:nvPicPr>
        <p:blipFill>
          <a:blip r:embed="rId3">
            <a:alphaModFix/>
          </a:blip>
          <a:stretch>
            <a:fillRect/>
          </a:stretch>
        </p:blipFill>
        <p:spPr>
          <a:xfrm>
            <a:off x="184075" y="1827275"/>
            <a:ext cx="4252776" cy="2434925"/>
          </a:xfrm>
          <a:prstGeom prst="rect">
            <a:avLst/>
          </a:prstGeom>
          <a:noFill/>
          <a:ln>
            <a:noFill/>
          </a:ln>
        </p:spPr>
      </p:pic>
      <p:sp>
        <p:nvSpPr>
          <p:cNvPr id="136" name="Google Shape;136;p23"/>
          <p:cNvSpPr txBox="1"/>
          <p:nvPr/>
        </p:nvSpPr>
        <p:spPr>
          <a:xfrm>
            <a:off x="4361850" y="1874675"/>
            <a:ext cx="4651800" cy="2108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Char char="-"/>
            </a:pPr>
            <a:r>
              <a:rPr lang="tr" sz="1300">
                <a:solidFill>
                  <a:schemeClr val="dk2"/>
                </a:solidFill>
                <a:highlight>
                  <a:schemeClr val="lt1"/>
                </a:highlight>
                <a:latin typeface="Roboto"/>
                <a:ea typeface="Roboto"/>
                <a:cs typeface="Roboto"/>
                <a:sym typeface="Roboto"/>
              </a:rPr>
              <a:t>The </a:t>
            </a:r>
            <a:r>
              <a:rPr b="1" lang="tr" sz="1300">
                <a:solidFill>
                  <a:schemeClr val="dk2"/>
                </a:solidFill>
                <a:highlight>
                  <a:schemeClr val="lt1"/>
                </a:highlight>
                <a:latin typeface="Roboto"/>
                <a:ea typeface="Roboto"/>
                <a:cs typeface="Roboto"/>
                <a:sym typeface="Roboto"/>
              </a:rPr>
              <a:t>F-beta score</a:t>
            </a:r>
            <a:r>
              <a:rPr lang="tr" sz="1300">
                <a:solidFill>
                  <a:schemeClr val="dk2"/>
                </a:solidFill>
                <a:highlight>
                  <a:schemeClr val="lt1"/>
                </a:highlight>
                <a:latin typeface="Roboto"/>
                <a:ea typeface="Roboto"/>
                <a:cs typeface="Roboto"/>
                <a:sym typeface="Roboto"/>
              </a:rPr>
              <a:t> can be interpreted as a weighted harmonic mean of the precision and recall, where an F-beta score reaches its best value at 1 and worst score at 0.</a:t>
            </a:r>
            <a:endParaRPr sz="1300">
              <a:solidFill>
                <a:schemeClr val="dk2"/>
              </a:solidFill>
              <a:highlight>
                <a:schemeClr val="lt1"/>
              </a:highlight>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Char char="-"/>
            </a:pPr>
            <a:r>
              <a:rPr lang="tr" sz="1300">
                <a:solidFill>
                  <a:schemeClr val="dk2"/>
                </a:solidFill>
                <a:highlight>
                  <a:schemeClr val="lt1"/>
                </a:highlight>
                <a:latin typeface="Roboto"/>
                <a:ea typeface="Roboto"/>
                <a:cs typeface="Roboto"/>
                <a:sym typeface="Roboto"/>
              </a:rPr>
              <a:t>The </a:t>
            </a:r>
            <a:r>
              <a:rPr b="1" lang="tr" sz="1300">
                <a:solidFill>
                  <a:schemeClr val="dk2"/>
                </a:solidFill>
                <a:highlight>
                  <a:schemeClr val="lt1"/>
                </a:highlight>
                <a:latin typeface="Roboto"/>
                <a:ea typeface="Roboto"/>
                <a:cs typeface="Roboto"/>
                <a:sym typeface="Roboto"/>
              </a:rPr>
              <a:t>support</a:t>
            </a:r>
            <a:r>
              <a:rPr lang="tr" sz="1300">
                <a:solidFill>
                  <a:schemeClr val="dk2"/>
                </a:solidFill>
                <a:highlight>
                  <a:schemeClr val="lt1"/>
                </a:highlight>
                <a:latin typeface="Roboto"/>
                <a:ea typeface="Roboto"/>
                <a:cs typeface="Roboto"/>
                <a:sym typeface="Roboto"/>
              </a:rPr>
              <a:t> is the number of occurrences of each class in </a:t>
            </a:r>
            <a:r>
              <a:rPr lang="tr" sz="1300">
                <a:solidFill>
                  <a:schemeClr val="dk2"/>
                </a:solidFill>
                <a:highlight>
                  <a:srgbClr val="E7ECF0"/>
                </a:highlight>
                <a:latin typeface="Roboto"/>
                <a:ea typeface="Roboto"/>
                <a:cs typeface="Roboto"/>
                <a:sym typeface="Roboto"/>
              </a:rPr>
              <a:t>y_true</a:t>
            </a:r>
            <a:r>
              <a:rPr lang="tr" sz="1300">
                <a:solidFill>
                  <a:schemeClr val="dk2"/>
                </a:solidFill>
                <a:highlight>
                  <a:schemeClr val="lt1"/>
                </a:highlight>
                <a:latin typeface="Roboto"/>
                <a:ea typeface="Roboto"/>
                <a:cs typeface="Roboto"/>
                <a:sym typeface="Roboto"/>
              </a:rPr>
              <a:t>.</a:t>
            </a:r>
            <a:endParaRPr sz="1300">
              <a:solidFill>
                <a:schemeClr val="dk2"/>
              </a:solidFill>
              <a:highlight>
                <a:srgbClr val="FFFFFF"/>
              </a:highlight>
              <a:latin typeface="Roboto"/>
              <a:ea typeface="Roboto"/>
              <a:cs typeface="Roboto"/>
              <a:sym typeface="Roboto"/>
            </a:endParaRPr>
          </a:p>
          <a:p>
            <a:pPr indent="0" lvl="0" marL="457200" rtl="0" algn="l">
              <a:lnSpc>
                <a:spcPct val="115000"/>
              </a:lnSpc>
              <a:spcBef>
                <a:spcPts val="900"/>
              </a:spcBef>
              <a:spcAft>
                <a:spcPts val="0"/>
              </a:spcAft>
              <a:buNone/>
            </a:pPr>
            <a:r>
              <a:t/>
            </a:r>
            <a:endParaRPr sz="1200">
              <a:solidFill>
                <a:srgbClr val="191C1F"/>
              </a:solidFill>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Evaluation of Results</a:t>
            </a:r>
            <a:endParaRPr/>
          </a:p>
        </p:txBody>
      </p:sp>
      <p:pic>
        <p:nvPicPr>
          <p:cNvPr id="142" name="Google Shape;142;p24"/>
          <p:cNvPicPr preferRelativeResize="0"/>
          <p:nvPr/>
        </p:nvPicPr>
        <p:blipFill>
          <a:blip r:embed="rId3">
            <a:alphaModFix/>
          </a:blip>
          <a:stretch>
            <a:fillRect/>
          </a:stretch>
        </p:blipFill>
        <p:spPr>
          <a:xfrm>
            <a:off x="184075" y="1827275"/>
            <a:ext cx="4252776" cy="2434925"/>
          </a:xfrm>
          <a:prstGeom prst="rect">
            <a:avLst/>
          </a:prstGeom>
          <a:noFill/>
          <a:ln>
            <a:noFill/>
          </a:ln>
        </p:spPr>
      </p:pic>
      <p:sp>
        <p:nvSpPr>
          <p:cNvPr id="143" name="Google Shape;143;p24"/>
          <p:cNvSpPr txBox="1"/>
          <p:nvPr/>
        </p:nvSpPr>
        <p:spPr>
          <a:xfrm>
            <a:off x="4436850" y="1746675"/>
            <a:ext cx="4395600" cy="311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Case Report, Transmission and Epidemic Forecasting classes can not classified correctly.</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You can see that their recall rates are very low.</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Number of documents in these classes are considerably low. This situation results in </a:t>
            </a:r>
            <a:r>
              <a:rPr lang="tr" sz="1300">
                <a:solidFill>
                  <a:schemeClr val="dk2"/>
                </a:solidFill>
                <a:latin typeface="Roboto"/>
                <a:ea typeface="Roboto"/>
                <a:cs typeface="Roboto"/>
                <a:sym typeface="Roboto"/>
              </a:rPr>
              <a:t>misclassification</a:t>
            </a:r>
            <a:r>
              <a:rPr lang="tr"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Weighted average of recall rate is sufficiently higher because other classes have more documents and they are classified correctly.</a:t>
            </a:r>
            <a:endParaRPr sz="1300">
              <a:solidFill>
                <a:schemeClr val="dk2"/>
              </a:solidFill>
              <a:latin typeface="Roboto"/>
              <a:ea typeface="Roboto"/>
              <a:cs typeface="Roboto"/>
              <a:sym typeface="Roboto"/>
            </a:endParaRPr>
          </a:p>
          <a:p>
            <a:pPr indent="0" lvl="0" marL="457200" rtl="0" algn="l">
              <a:lnSpc>
                <a:spcPct val="115000"/>
              </a:lnSpc>
              <a:spcBef>
                <a:spcPts val="1200"/>
              </a:spcBef>
              <a:spcAft>
                <a:spcPts val="0"/>
              </a:spcAft>
              <a:buNone/>
            </a:pPr>
            <a:r>
              <a:t/>
            </a:r>
            <a:endParaRPr sz="1900"/>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Visualization</a:t>
            </a:r>
            <a:endParaRPr/>
          </a:p>
        </p:txBody>
      </p:sp>
      <p:sp>
        <p:nvSpPr>
          <p:cNvPr id="149" name="Google Shape;149;p25"/>
          <p:cNvSpPr txBox="1"/>
          <p:nvPr/>
        </p:nvSpPr>
        <p:spPr>
          <a:xfrm>
            <a:off x="484225" y="1553675"/>
            <a:ext cx="8328000" cy="2194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In the training step, we created a sparse matrix with shape of  (34246, 41189). </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It was impossible to visualize this kind of matrix.</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We used dimension reduction to visualize this document vectors. However, it requires giant amount of ram. So we divided our dataset and visualize a part of it (4000 documents).</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We used sklearn.decomposition to make this reduction.</a:t>
            </a:r>
            <a:endParaRPr sz="1300">
              <a:solidFill>
                <a:schemeClr val="dk2"/>
              </a:solidFill>
              <a:latin typeface="Roboto"/>
              <a:ea typeface="Roboto"/>
              <a:cs typeface="Roboto"/>
              <a:sym typeface="Roboto"/>
            </a:endParaRPr>
          </a:p>
          <a:p>
            <a:pPr indent="0" lvl="0" marL="457200" rtl="0" algn="l">
              <a:lnSpc>
                <a:spcPct val="115000"/>
              </a:lnSpc>
              <a:spcBef>
                <a:spcPts val="1200"/>
              </a:spcBef>
              <a:spcAft>
                <a:spcPts val="0"/>
              </a:spcAft>
              <a:buNone/>
            </a:pPr>
            <a:r>
              <a:t/>
            </a:r>
            <a:endParaRPr sz="1900"/>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Dataset With Original Labels</a:t>
            </a:r>
            <a:endParaRPr/>
          </a:p>
        </p:txBody>
      </p:sp>
      <p:pic>
        <p:nvPicPr>
          <p:cNvPr id="155" name="Google Shape;155;p26"/>
          <p:cNvPicPr preferRelativeResize="0"/>
          <p:nvPr/>
        </p:nvPicPr>
        <p:blipFill>
          <a:blip r:embed="rId3">
            <a:alphaModFix/>
          </a:blip>
          <a:stretch>
            <a:fillRect/>
          </a:stretch>
        </p:blipFill>
        <p:spPr>
          <a:xfrm>
            <a:off x="1314300" y="1286675"/>
            <a:ext cx="4952101" cy="3714076"/>
          </a:xfrm>
          <a:prstGeom prst="rect">
            <a:avLst/>
          </a:prstGeom>
          <a:noFill/>
          <a:ln>
            <a:noFill/>
          </a:ln>
        </p:spPr>
      </p:pic>
      <p:pic>
        <p:nvPicPr>
          <p:cNvPr id="156" name="Google Shape;156;p26"/>
          <p:cNvPicPr preferRelativeResize="0"/>
          <p:nvPr/>
        </p:nvPicPr>
        <p:blipFill>
          <a:blip r:embed="rId4">
            <a:alphaModFix/>
          </a:blip>
          <a:stretch>
            <a:fillRect/>
          </a:stretch>
        </p:blipFill>
        <p:spPr>
          <a:xfrm>
            <a:off x="6868875" y="2164825"/>
            <a:ext cx="1352550" cy="210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Dataset With Our Classification</a:t>
            </a:r>
            <a:endParaRPr/>
          </a:p>
        </p:txBody>
      </p:sp>
      <p:pic>
        <p:nvPicPr>
          <p:cNvPr id="162" name="Google Shape;162;p27"/>
          <p:cNvPicPr preferRelativeResize="0"/>
          <p:nvPr/>
        </p:nvPicPr>
        <p:blipFill>
          <a:blip r:embed="rId3">
            <a:alphaModFix/>
          </a:blip>
          <a:stretch>
            <a:fillRect/>
          </a:stretch>
        </p:blipFill>
        <p:spPr>
          <a:xfrm>
            <a:off x="1314300" y="1286675"/>
            <a:ext cx="4952101" cy="3714076"/>
          </a:xfrm>
          <a:prstGeom prst="rect">
            <a:avLst/>
          </a:prstGeom>
          <a:noFill/>
          <a:ln>
            <a:noFill/>
          </a:ln>
        </p:spPr>
      </p:pic>
      <p:pic>
        <p:nvPicPr>
          <p:cNvPr id="163" name="Google Shape;163;p27"/>
          <p:cNvPicPr preferRelativeResize="0"/>
          <p:nvPr/>
        </p:nvPicPr>
        <p:blipFill>
          <a:blip r:embed="rId4">
            <a:alphaModFix/>
          </a:blip>
          <a:stretch>
            <a:fillRect/>
          </a:stretch>
        </p:blipFill>
        <p:spPr>
          <a:xfrm>
            <a:off x="7303125" y="2571750"/>
            <a:ext cx="876300" cy="124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Challenges</a:t>
            </a:r>
            <a:endParaRPr/>
          </a:p>
        </p:txBody>
      </p:sp>
      <p:sp>
        <p:nvSpPr>
          <p:cNvPr id="169" name="Google Shape;169;p28"/>
          <p:cNvSpPr txBox="1"/>
          <p:nvPr/>
        </p:nvSpPr>
        <p:spPr>
          <a:xfrm>
            <a:off x="434250" y="1418575"/>
            <a:ext cx="8328000" cy="2655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'Transmission', ‘Case Report’ and 'Epidemic Forecasting' classes contain very little data compared to others.</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This situation resulted in underfitting for these classes.</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As you can see from graphs, our trained model can not detect these classes properly. </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Documents which originally belong to these classes can be </a:t>
            </a:r>
            <a:r>
              <a:rPr lang="tr" sz="1300">
                <a:solidFill>
                  <a:schemeClr val="dk2"/>
                </a:solidFill>
                <a:latin typeface="Roboto"/>
                <a:ea typeface="Roboto"/>
                <a:cs typeface="Roboto"/>
                <a:sym typeface="Roboto"/>
              </a:rPr>
              <a:t>misclassified</a:t>
            </a:r>
            <a:r>
              <a:rPr lang="tr" sz="1300">
                <a:solidFill>
                  <a:schemeClr val="dk2"/>
                </a:solidFill>
                <a:latin typeface="Roboto"/>
                <a:ea typeface="Roboto"/>
                <a:cs typeface="Roboto"/>
                <a:sym typeface="Roboto"/>
              </a:rPr>
              <a:t> and labeled with other class names.</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We used Support Vector Machine to overcome this problem.</a:t>
            </a:r>
            <a:endParaRPr sz="1300">
              <a:solidFill>
                <a:schemeClr val="dk2"/>
              </a:solidFill>
              <a:latin typeface="Roboto"/>
              <a:ea typeface="Roboto"/>
              <a:cs typeface="Roboto"/>
              <a:sym typeface="Roboto"/>
            </a:endParaRPr>
          </a:p>
          <a:p>
            <a:pPr indent="0" lvl="0" marL="457200" rtl="0" algn="l">
              <a:lnSpc>
                <a:spcPct val="115000"/>
              </a:lnSpc>
              <a:spcBef>
                <a:spcPts val="1200"/>
              </a:spcBef>
              <a:spcAft>
                <a:spcPts val="0"/>
              </a:spcAft>
              <a:buNone/>
            </a:pPr>
            <a:r>
              <a:t/>
            </a:r>
            <a:endParaRPr sz="1900"/>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Support Vector Machine</a:t>
            </a:r>
            <a:endParaRPr/>
          </a:p>
        </p:txBody>
      </p:sp>
      <p:sp>
        <p:nvSpPr>
          <p:cNvPr id="175" name="Google Shape;175;p29"/>
          <p:cNvSpPr txBox="1"/>
          <p:nvPr/>
        </p:nvSpPr>
        <p:spPr>
          <a:xfrm>
            <a:off x="434250" y="1418575"/>
            <a:ext cx="8328000" cy="2786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In machine learning, support-vector machines are supervised learning models with associated learning algorithms that analyze data for classification and regression analysis.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After MultinomialNB, we used SVM to increase our success rates.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With the help of the SVM, we tried to classify </a:t>
            </a:r>
            <a:r>
              <a:rPr lang="tr" sz="1300">
                <a:solidFill>
                  <a:schemeClr val="dk2"/>
                </a:solidFill>
                <a:latin typeface="Roboto"/>
                <a:ea typeface="Roboto"/>
                <a:cs typeface="Roboto"/>
                <a:sym typeface="Roboto"/>
              </a:rPr>
              <a:t>'Transmission', ‘Case Report’ and 'Epidemic Forecasting' classes properly.</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SVM maps training examples to points in space so as to maximise the width of the gap between the two categories. New examples are then mapped into that same space and predicted to belong to a category based on which side of the gap they fall.</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Advantages of SVM:</a:t>
            </a:r>
            <a:endParaRPr sz="1300">
              <a:solidFill>
                <a:schemeClr val="dk2"/>
              </a:solidFill>
              <a:latin typeface="Roboto"/>
              <a:ea typeface="Roboto"/>
              <a:cs typeface="Roboto"/>
              <a:sym typeface="Roboto"/>
            </a:endParaRPr>
          </a:p>
          <a:p>
            <a:pPr indent="-311150" lvl="1" marL="9144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Effective in high dimensional spaces.</a:t>
            </a:r>
            <a:endParaRPr sz="1300">
              <a:solidFill>
                <a:schemeClr val="dk2"/>
              </a:solidFill>
              <a:latin typeface="Roboto"/>
              <a:ea typeface="Roboto"/>
              <a:cs typeface="Roboto"/>
              <a:sym typeface="Roboto"/>
            </a:endParaRPr>
          </a:p>
          <a:p>
            <a:pPr indent="-311150" lvl="1" marL="9144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Uses a subset of training points in the decision function (called support vectors), so it is also memory efficient.</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Evaluation of Results After SVM</a:t>
            </a:r>
            <a:endParaRPr/>
          </a:p>
        </p:txBody>
      </p:sp>
      <p:pic>
        <p:nvPicPr>
          <p:cNvPr id="181" name="Google Shape;181;p30"/>
          <p:cNvPicPr preferRelativeResize="0"/>
          <p:nvPr/>
        </p:nvPicPr>
        <p:blipFill>
          <a:blip r:embed="rId3">
            <a:alphaModFix/>
          </a:blip>
          <a:stretch>
            <a:fillRect/>
          </a:stretch>
        </p:blipFill>
        <p:spPr>
          <a:xfrm>
            <a:off x="311724" y="1908275"/>
            <a:ext cx="4671001" cy="2572175"/>
          </a:xfrm>
          <a:prstGeom prst="rect">
            <a:avLst/>
          </a:prstGeom>
          <a:noFill/>
          <a:ln>
            <a:noFill/>
          </a:ln>
        </p:spPr>
      </p:pic>
      <p:sp>
        <p:nvSpPr>
          <p:cNvPr id="182" name="Google Shape;182;p30"/>
          <p:cNvSpPr txBox="1"/>
          <p:nvPr/>
        </p:nvSpPr>
        <p:spPr>
          <a:xfrm>
            <a:off x="5326850" y="1779000"/>
            <a:ext cx="3609000" cy="2586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The recall score for Case Report increased noticeably after SVM.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Transmission and Epidemic Forecasting also increased but it is not in a desired level.</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It is clear that the</a:t>
            </a:r>
            <a:r>
              <a:rPr lang="tr" sz="1300">
                <a:solidFill>
                  <a:schemeClr val="dk2"/>
                </a:solidFill>
                <a:latin typeface="Roboto"/>
                <a:ea typeface="Roboto"/>
                <a:cs typeface="Roboto"/>
                <a:sym typeface="Roboto"/>
              </a:rPr>
              <a:t> macro and weighted average calculations also increased after improvements in recall and f1-score.</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As we can see in two pictures precision and recall are also increased. It shows that SVM classifies more correctly. </a:t>
            </a:r>
            <a:endParaRPr sz="1300">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Future Plans</a:t>
            </a:r>
            <a:endParaRPr/>
          </a:p>
        </p:txBody>
      </p:sp>
      <p:sp>
        <p:nvSpPr>
          <p:cNvPr id="188" name="Google Shape;188;p31"/>
          <p:cNvSpPr txBox="1"/>
          <p:nvPr/>
        </p:nvSpPr>
        <p:spPr>
          <a:xfrm>
            <a:off x="453550" y="1650175"/>
            <a:ext cx="8328000" cy="2655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We had some problem with classifying ‘</a:t>
            </a:r>
            <a:r>
              <a:rPr lang="tr" sz="1300">
                <a:solidFill>
                  <a:schemeClr val="dk2"/>
                </a:solidFill>
                <a:latin typeface="Roboto"/>
                <a:ea typeface="Roboto"/>
                <a:cs typeface="Roboto"/>
                <a:sym typeface="Roboto"/>
              </a:rPr>
              <a:t>Transmission’ and 'Epidemic Forecasting' classes. </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We will improve our methodology and try to increase our success rates in these classes.</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We are using vectorized features. We will try to use non-tokenized features.</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We will implement another classification algorithm like K-means.</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We will improve preprocessing in order to detect edge features of underfitting classes.</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We will try to improve implementation of naive Bayes method.</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We will compare the results with previous work. </a:t>
            </a:r>
            <a:endParaRPr sz="1300">
              <a:solidFill>
                <a:schemeClr val="dk2"/>
              </a:solidFill>
              <a:latin typeface="Roboto"/>
              <a:ea typeface="Roboto"/>
              <a:cs typeface="Roboto"/>
              <a:sym typeface="Roboto"/>
            </a:endParaRPr>
          </a:p>
          <a:p>
            <a:pPr indent="0" lvl="0" marL="457200" rtl="0" algn="l">
              <a:lnSpc>
                <a:spcPct val="115000"/>
              </a:lnSpc>
              <a:spcBef>
                <a:spcPts val="1200"/>
              </a:spcBef>
              <a:spcAft>
                <a:spcPts val="0"/>
              </a:spcAft>
              <a:buNone/>
            </a:pPr>
            <a:r>
              <a:t/>
            </a:r>
            <a:endParaRPr sz="1900"/>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General Status</a:t>
            </a:r>
            <a:endParaRPr/>
          </a:p>
        </p:txBody>
      </p:sp>
      <p:sp>
        <p:nvSpPr>
          <p:cNvPr id="71" name="Google Shape;71;p14"/>
          <p:cNvSpPr txBox="1"/>
          <p:nvPr>
            <p:ph idx="1" type="body"/>
          </p:nvPr>
        </p:nvSpPr>
        <p:spPr>
          <a:xfrm>
            <a:off x="311700" y="1505700"/>
            <a:ext cx="3525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We have a large dataset and it contains thousands of words. </a:t>
            </a:r>
            <a:endParaRPr/>
          </a:p>
          <a:p>
            <a:pPr indent="0" lvl="0" marL="0" rtl="0" algn="l">
              <a:spcBef>
                <a:spcPts val="1200"/>
              </a:spcBef>
              <a:spcAft>
                <a:spcPts val="0"/>
              </a:spcAft>
              <a:buNone/>
            </a:pPr>
            <a:r>
              <a:rPr lang="tr"/>
              <a:t>We used meaningful parts of the dataset such as </a:t>
            </a:r>
            <a:r>
              <a:rPr lang="tr"/>
              <a:t>title, abstract and keyword parts of documents </a:t>
            </a:r>
            <a:r>
              <a:rPr lang="tr"/>
              <a:t>to classify them correctly. </a:t>
            </a:r>
            <a:endParaRPr/>
          </a:p>
          <a:p>
            <a:pPr indent="0" lvl="0" marL="0" rtl="0" algn="l">
              <a:spcBef>
                <a:spcPts val="1200"/>
              </a:spcBef>
              <a:spcAft>
                <a:spcPts val="0"/>
              </a:spcAft>
              <a:buNone/>
            </a:pPr>
            <a:r>
              <a:rPr lang="tr"/>
              <a:t>There are seven different classes in the LitCovid dataset.</a:t>
            </a:r>
            <a:endParaRPr/>
          </a:p>
          <a:p>
            <a:pPr indent="0" lvl="0" marL="0" rtl="0" algn="l">
              <a:spcBef>
                <a:spcPts val="1200"/>
              </a:spcBef>
              <a:spcAft>
                <a:spcPts val="1200"/>
              </a:spcAft>
              <a:buNone/>
            </a:pPr>
            <a:r>
              <a:t/>
            </a:r>
            <a:endParaRPr/>
          </a:p>
        </p:txBody>
      </p:sp>
      <p:pic>
        <p:nvPicPr>
          <p:cNvPr id="72" name="Google Shape;72;p14" title="Points scored"/>
          <p:cNvPicPr preferRelativeResize="0"/>
          <p:nvPr/>
        </p:nvPicPr>
        <p:blipFill rotWithShape="1">
          <a:blip r:embed="rId3">
            <a:alphaModFix/>
          </a:blip>
          <a:srcRect b="0" l="0" r="0" t="0"/>
          <a:stretch/>
        </p:blipFill>
        <p:spPr>
          <a:xfrm>
            <a:off x="4201725" y="1612175"/>
            <a:ext cx="4630599" cy="2969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References</a:t>
            </a:r>
            <a:endParaRPr/>
          </a:p>
        </p:txBody>
      </p:sp>
      <p:sp>
        <p:nvSpPr>
          <p:cNvPr id="194" name="Google Shape;194;p32"/>
          <p:cNvSpPr txBox="1"/>
          <p:nvPr>
            <p:ph idx="1" type="body"/>
          </p:nvPr>
        </p:nvSpPr>
        <p:spPr>
          <a:xfrm>
            <a:off x="311700" y="1505700"/>
            <a:ext cx="78723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tr" u="sng">
                <a:solidFill>
                  <a:schemeClr val="hlink"/>
                </a:solidFill>
                <a:hlinkClick r:id="rId3"/>
              </a:rPr>
              <a:t>https://scikit-learn.org/stable/modules/generated/sklearn.feature_extraction.text.CountVectorizer.html#sklearn.feature_extraction.text.CountVectorizer</a:t>
            </a:r>
            <a:endParaRPr/>
          </a:p>
          <a:p>
            <a:pPr indent="-311150" lvl="0" marL="457200" rtl="0" algn="l">
              <a:spcBef>
                <a:spcPts val="0"/>
              </a:spcBef>
              <a:spcAft>
                <a:spcPts val="0"/>
              </a:spcAft>
              <a:buSzPts val="1300"/>
              <a:buChar char="-"/>
            </a:pPr>
            <a:r>
              <a:rPr lang="tr" u="sng">
                <a:solidFill>
                  <a:schemeClr val="hlink"/>
                </a:solidFill>
                <a:hlinkClick r:id="rId4"/>
              </a:rPr>
              <a:t>https://medium.com/analytics-vidhya/naive-bayes-classifier-for-text-classification-556fabaf252b</a:t>
            </a:r>
            <a:endParaRPr/>
          </a:p>
          <a:p>
            <a:pPr indent="-311150" lvl="0" marL="457200" rtl="0" algn="l">
              <a:spcBef>
                <a:spcPts val="0"/>
              </a:spcBef>
              <a:spcAft>
                <a:spcPts val="0"/>
              </a:spcAft>
              <a:buSzPts val="1300"/>
              <a:buChar char="-"/>
            </a:pPr>
            <a:r>
              <a:rPr lang="tr" u="sng">
                <a:solidFill>
                  <a:schemeClr val="hlink"/>
                </a:solidFill>
                <a:hlinkClick r:id="rId5"/>
              </a:rPr>
              <a:t>https://scikit-learn.org/stable/modules/naive_bayes.html#naive-bayes</a:t>
            </a:r>
            <a:r>
              <a:rPr lang="tr"/>
              <a:t> </a:t>
            </a:r>
            <a:endParaRPr/>
          </a:p>
          <a:p>
            <a:pPr indent="-311150" lvl="0" marL="457200" rtl="0" algn="l">
              <a:spcBef>
                <a:spcPts val="0"/>
              </a:spcBef>
              <a:spcAft>
                <a:spcPts val="0"/>
              </a:spcAft>
              <a:buSzPts val="1300"/>
              <a:buChar char="-"/>
            </a:pPr>
            <a:r>
              <a:rPr lang="tr" u="sng">
                <a:solidFill>
                  <a:schemeClr val="hlink"/>
                </a:solidFill>
                <a:hlinkClick r:id="rId6"/>
              </a:rPr>
              <a:t>https://scikit-learn.org/stable/tutorial/text_analytics/working_with_text_data.html</a:t>
            </a:r>
            <a:endParaRPr/>
          </a:p>
          <a:p>
            <a:pPr indent="-311150" lvl="0" marL="457200" rtl="0" algn="l">
              <a:spcBef>
                <a:spcPts val="0"/>
              </a:spcBef>
              <a:spcAft>
                <a:spcPts val="0"/>
              </a:spcAft>
              <a:buSzPts val="1300"/>
              <a:buChar char="-"/>
            </a:pPr>
            <a:r>
              <a:rPr lang="tr" u="sng">
                <a:solidFill>
                  <a:schemeClr val="hlink"/>
                </a:solidFill>
                <a:hlinkClick r:id="rId7"/>
              </a:rPr>
              <a:t>https://kavita-ganesan.com/how-to-use-countvectorizer/#.YcwF_vBByUl</a:t>
            </a:r>
            <a:endParaRPr/>
          </a:p>
          <a:p>
            <a:pPr indent="-311150" lvl="0" marL="457200" rtl="0" algn="l">
              <a:spcBef>
                <a:spcPts val="0"/>
              </a:spcBef>
              <a:spcAft>
                <a:spcPts val="0"/>
              </a:spcAft>
              <a:buSzPts val="1300"/>
              <a:buChar char="-"/>
            </a:pPr>
            <a:r>
              <a:rPr lang="tr" u="sng">
                <a:solidFill>
                  <a:schemeClr val="hlink"/>
                </a:solidFill>
                <a:hlinkClick r:id="rId8"/>
              </a:rPr>
              <a:t>https://scikit-learn.org/stable/modules/svm.html#svm</a:t>
            </a:r>
            <a:r>
              <a:rPr lang="tr"/>
              <a:t> </a:t>
            </a:r>
            <a:endParaRPr/>
          </a:p>
          <a:p>
            <a:pPr indent="-311150" lvl="0" marL="457200" rtl="0" algn="l">
              <a:spcBef>
                <a:spcPts val="0"/>
              </a:spcBef>
              <a:spcAft>
                <a:spcPts val="0"/>
              </a:spcAft>
              <a:buSzPts val="1300"/>
              <a:buChar char="-"/>
            </a:pPr>
            <a:r>
              <a:rPr lang="tr" u="sng">
                <a:solidFill>
                  <a:schemeClr val="hlink"/>
                </a:solidFill>
                <a:hlinkClick r:id="rId9"/>
              </a:rPr>
              <a:t>https://towardsdatascience.com/support-vector-machine-introduction-to-machine-learning-algorithms-934a444fca47</a:t>
            </a:r>
            <a:r>
              <a:rPr lang="tr"/>
              <a:t> </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General Status</a:t>
            </a:r>
            <a:endParaRPr/>
          </a:p>
          <a:p>
            <a:pPr indent="0" lvl="0" marL="0" rtl="0" algn="l">
              <a:spcBef>
                <a:spcPts val="0"/>
              </a:spcBef>
              <a:spcAft>
                <a:spcPts val="0"/>
              </a:spcAft>
              <a:buNone/>
            </a:pPr>
            <a:r>
              <a:t/>
            </a:r>
            <a:endParaRPr/>
          </a:p>
        </p:txBody>
      </p:sp>
      <p:sp>
        <p:nvSpPr>
          <p:cNvPr id="78" name="Google Shape;78;p1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As you can see from the graph almost half of the documents are labels as Prevention and Treatment. These are the dominant classes.</a:t>
            </a:r>
            <a:endParaRPr/>
          </a:p>
        </p:txBody>
      </p:sp>
      <p:pic>
        <p:nvPicPr>
          <p:cNvPr id="79" name="Google Shape;79;p15" title="Points scored"/>
          <p:cNvPicPr preferRelativeResize="0"/>
          <p:nvPr/>
        </p:nvPicPr>
        <p:blipFill>
          <a:blip r:embed="rId3">
            <a:alphaModFix/>
          </a:blip>
          <a:stretch>
            <a:fillRect/>
          </a:stretch>
        </p:blipFill>
        <p:spPr>
          <a:xfrm>
            <a:off x="4311600" y="1644013"/>
            <a:ext cx="4527600" cy="27995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Preprocessing and Stopword Removal</a:t>
            </a:r>
            <a:endParaRPr/>
          </a:p>
        </p:txBody>
      </p:sp>
      <p:sp>
        <p:nvSpPr>
          <p:cNvPr id="85" name="Google Shape;85;p16"/>
          <p:cNvSpPr txBox="1"/>
          <p:nvPr>
            <p:ph idx="1" type="body"/>
          </p:nvPr>
        </p:nvSpPr>
        <p:spPr>
          <a:xfrm>
            <a:off x="967900" y="1553950"/>
            <a:ext cx="60567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Words like “I, on, that, at” are very common and it will not have much effect on text classification. So we removed words like these from our dataset.</a:t>
            </a:r>
            <a:endParaRPr/>
          </a:p>
          <a:p>
            <a:pPr indent="0" lvl="0" marL="0" rtl="0" algn="l">
              <a:spcBef>
                <a:spcPts val="1200"/>
              </a:spcBef>
              <a:spcAft>
                <a:spcPts val="0"/>
              </a:spcAft>
              <a:buNone/>
            </a:pPr>
            <a:r>
              <a:rPr lang="tr"/>
              <a:t>We preprocessed our data with custom preprocessor. </a:t>
            </a:r>
            <a:endParaRPr/>
          </a:p>
          <a:p>
            <a:pPr indent="0" lvl="0" marL="0" rtl="0" algn="l">
              <a:spcBef>
                <a:spcPts val="1200"/>
              </a:spcBef>
              <a:spcAft>
                <a:spcPts val="0"/>
              </a:spcAft>
              <a:buNone/>
            </a:pPr>
            <a:r>
              <a:rPr lang="tr"/>
              <a:t>Preprocessor algorithm works as the following:</a:t>
            </a:r>
            <a:endParaRPr/>
          </a:p>
          <a:p>
            <a:pPr indent="-311150" lvl="0" marL="457200" rtl="0" algn="l">
              <a:spcBef>
                <a:spcPts val="1200"/>
              </a:spcBef>
              <a:spcAft>
                <a:spcPts val="0"/>
              </a:spcAft>
              <a:buSzPts val="1300"/>
              <a:buAutoNum type="arabicPeriod"/>
            </a:pPr>
            <a:r>
              <a:rPr lang="tr"/>
              <a:t>lowercase the text</a:t>
            </a:r>
            <a:endParaRPr/>
          </a:p>
          <a:p>
            <a:pPr indent="-311150" lvl="0" marL="457200" rtl="0" algn="l">
              <a:spcBef>
                <a:spcPts val="0"/>
              </a:spcBef>
              <a:spcAft>
                <a:spcPts val="0"/>
              </a:spcAft>
              <a:buSzPts val="1300"/>
              <a:buAutoNum type="arabicPeriod"/>
            </a:pPr>
            <a:r>
              <a:rPr lang="tr"/>
              <a:t>removal of special characters</a:t>
            </a:r>
            <a:endParaRPr/>
          </a:p>
          <a:p>
            <a:pPr indent="-311150" lvl="0" marL="457200" rtl="0" algn="l">
              <a:spcBef>
                <a:spcPts val="0"/>
              </a:spcBef>
              <a:spcAft>
                <a:spcPts val="0"/>
              </a:spcAft>
              <a:buSzPts val="1300"/>
              <a:buAutoNum type="arabicPeriod"/>
            </a:pPr>
            <a:r>
              <a:rPr lang="tr"/>
              <a:t>stemming the words using Porter Stemmer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Preprocessing and Stopword Removal</a:t>
            </a:r>
            <a:endParaRPr/>
          </a:p>
          <a:p>
            <a:pPr indent="0" lvl="0" marL="0" rtl="0" algn="l">
              <a:spcBef>
                <a:spcPts val="0"/>
              </a:spcBef>
              <a:spcAft>
                <a:spcPts val="0"/>
              </a:spcAft>
              <a:buNone/>
            </a:pPr>
            <a:r>
              <a:t/>
            </a:r>
            <a:endParaRPr/>
          </a:p>
        </p:txBody>
      </p:sp>
      <p:pic>
        <p:nvPicPr>
          <p:cNvPr id="91" name="Google Shape;91;p17" title="Points scored"/>
          <p:cNvPicPr preferRelativeResize="0"/>
          <p:nvPr/>
        </p:nvPicPr>
        <p:blipFill rotWithShape="1">
          <a:blip r:embed="rId3">
            <a:alphaModFix/>
          </a:blip>
          <a:srcRect b="0" l="0" r="0" t="0"/>
          <a:stretch/>
        </p:blipFill>
        <p:spPr>
          <a:xfrm>
            <a:off x="3211175" y="1381025"/>
            <a:ext cx="5621151" cy="3610225"/>
          </a:xfrm>
          <a:prstGeom prst="rect">
            <a:avLst/>
          </a:prstGeom>
          <a:noFill/>
          <a:ln>
            <a:noFill/>
          </a:ln>
        </p:spPr>
      </p:pic>
      <p:sp>
        <p:nvSpPr>
          <p:cNvPr id="92" name="Google Shape;92;p17"/>
          <p:cNvSpPr txBox="1"/>
          <p:nvPr/>
        </p:nvSpPr>
        <p:spPr>
          <a:xfrm>
            <a:off x="311725" y="1726775"/>
            <a:ext cx="27378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dk2"/>
                </a:solidFill>
                <a:latin typeface="Roboto"/>
                <a:ea typeface="Roboto"/>
                <a:cs typeface="Roboto"/>
                <a:sym typeface="Roboto"/>
              </a:rPr>
              <a:t>Before preprocess data there are 56502 tokens and 6284 terms in our dataset.</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tr" sz="1300">
                <a:solidFill>
                  <a:schemeClr val="dk2"/>
                </a:solidFill>
                <a:latin typeface="Roboto"/>
                <a:ea typeface="Roboto"/>
                <a:cs typeface="Roboto"/>
                <a:sym typeface="Roboto"/>
              </a:rPr>
              <a:t>After Preprocessing </a:t>
            </a:r>
            <a:r>
              <a:rPr lang="tr" sz="1300">
                <a:solidFill>
                  <a:schemeClr val="dk2"/>
                </a:solidFill>
                <a:latin typeface="Roboto"/>
                <a:ea typeface="Roboto"/>
                <a:cs typeface="Roboto"/>
                <a:sym typeface="Roboto"/>
              </a:rPr>
              <a:t>there are 41190 tokens and 5750 terms in our dataset.</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Libraries and Functions</a:t>
            </a:r>
            <a:endParaRPr/>
          </a:p>
        </p:txBody>
      </p:sp>
      <p:sp>
        <p:nvSpPr>
          <p:cNvPr id="98" name="Google Shape;98;p18"/>
          <p:cNvSpPr txBox="1"/>
          <p:nvPr/>
        </p:nvSpPr>
        <p:spPr>
          <a:xfrm>
            <a:off x="311725" y="1623475"/>
            <a:ext cx="7379400" cy="2185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We used CountVectorizer and TfidfTransformer components from sklearn.feature_extraction.text library.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We trained our model by providing preprocessor function and stopword list to these components.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These components are working efficiently and gives results faster.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CountVectorizer;</a:t>
            </a:r>
            <a:endParaRPr sz="1300">
              <a:solidFill>
                <a:schemeClr val="dk2"/>
              </a:solidFill>
              <a:latin typeface="Roboto"/>
              <a:ea typeface="Roboto"/>
              <a:cs typeface="Roboto"/>
              <a:sym typeface="Roboto"/>
            </a:endParaRPr>
          </a:p>
          <a:p>
            <a:pPr indent="0" lvl="0" marL="457200" rtl="0" algn="l">
              <a:spcBef>
                <a:spcPts val="0"/>
              </a:spcBef>
              <a:spcAft>
                <a:spcPts val="0"/>
              </a:spcAft>
              <a:buNone/>
            </a:pPr>
            <a:r>
              <a:rPr lang="tr" sz="1300">
                <a:solidFill>
                  <a:schemeClr val="dk2"/>
                </a:solidFill>
                <a:latin typeface="Roboto"/>
                <a:ea typeface="Roboto"/>
                <a:cs typeface="Roboto"/>
                <a:sym typeface="Roboto"/>
              </a:rPr>
              <a:t>Converts a collection of text documents to a matrix of token counts.</a:t>
            </a:r>
            <a:endParaRPr sz="1300">
              <a:solidFill>
                <a:schemeClr val="dk2"/>
              </a:solidFill>
              <a:latin typeface="Roboto"/>
              <a:ea typeface="Roboto"/>
              <a:cs typeface="Roboto"/>
              <a:sym typeface="Roboto"/>
            </a:endParaRPr>
          </a:p>
          <a:p>
            <a:pPr indent="0" lvl="0" marL="457200" rtl="0" algn="l">
              <a:spcBef>
                <a:spcPts val="0"/>
              </a:spcBef>
              <a:spcAft>
                <a:spcPts val="0"/>
              </a:spcAft>
              <a:buNone/>
            </a:pPr>
            <a:r>
              <a:t/>
            </a:r>
            <a:endParaRPr sz="1300">
              <a:solidFill>
                <a:schemeClr val="dk2"/>
              </a:solidFill>
              <a:latin typeface="Roboto"/>
              <a:ea typeface="Roboto"/>
              <a:cs typeface="Roboto"/>
              <a:sym typeface="Roboto"/>
            </a:endParaRPr>
          </a:p>
          <a:p>
            <a:pPr indent="0" lvl="0" marL="457200" rtl="0" algn="l">
              <a:spcBef>
                <a:spcPts val="0"/>
              </a:spcBef>
              <a:spcAft>
                <a:spcPts val="0"/>
              </a:spcAft>
              <a:buNone/>
            </a:pPr>
            <a:r>
              <a:rPr lang="tr" sz="1300">
                <a:solidFill>
                  <a:schemeClr val="dk2"/>
                </a:solidFill>
                <a:latin typeface="Roboto"/>
                <a:ea typeface="Roboto"/>
                <a:cs typeface="Roboto"/>
                <a:sym typeface="Roboto"/>
              </a:rPr>
              <a:t>This implementation produces a sparse representation of the counts using scipy.sparse.csr_matrix.</a:t>
            </a:r>
            <a:endParaRPr sz="13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Baseline Approach</a:t>
            </a:r>
            <a:endParaRPr/>
          </a:p>
        </p:txBody>
      </p:sp>
      <p:sp>
        <p:nvSpPr>
          <p:cNvPr id="104" name="Google Shape;104;p19"/>
          <p:cNvSpPr txBox="1"/>
          <p:nvPr/>
        </p:nvSpPr>
        <p:spPr>
          <a:xfrm>
            <a:off x="434250" y="1418575"/>
            <a:ext cx="8328000" cy="2655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We used scikit-learn tools to create and train our model.</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Initially we used naïve Bayes classifier.</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We also implemented a classifier from scratch but in order to show clear statistics, we will use scikit-learn results.</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The Naive Bayes classifier is a simple classifier that classifies based on probabilities of events. </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It is the applied commonly to text classification. </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Though it is a simple algorithm, it performs well in many text classification problems.</a:t>
            </a:r>
            <a:endParaRPr sz="1300">
              <a:solidFill>
                <a:schemeClr val="dk2"/>
              </a:solidFill>
              <a:latin typeface="Roboto"/>
              <a:ea typeface="Roboto"/>
              <a:cs typeface="Roboto"/>
              <a:sym typeface="Roboto"/>
            </a:endParaRPr>
          </a:p>
          <a:p>
            <a:pPr indent="0" lvl="0" marL="457200" rtl="0" algn="l">
              <a:lnSpc>
                <a:spcPct val="115000"/>
              </a:lnSpc>
              <a:spcBef>
                <a:spcPts val="1200"/>
              </a:spcBef>
              <a:spcAft>
                <a:spcPts val="0"/>
              </a:spcAft>
              <a:buNone/>
            </a:pPr>
            <a:r>
              <a:t/>
            </a:r>
            <a:endParaRPr sz="1900"/>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Multinomial Naïve Bayes</a:t>
            </a:r>
            <a:endParaRPr/>
          </a:p>
        </p:txBody>
      </p:sp>
      <p:sp>
        <p:nvSpPr>
          <p:cNvPr id="110" name="Google Shape;110;p20"/>
          <p:cNvSpPr txBox="1"/>
          <p:nvPr/>
        </p:nvSpPr>
        <p:spPr>
          <a:xfrm>
            <a:off x="434250" y="1418575"/>
            <a:ext cx="83280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MultinomialNB implements the naive Bayes algorithm for </a:t>
            </a:r>
            <a:r>
              <a:rPr lang="tr" sz="1300">
                <a:solidFill>
                  <a:schemeClr val="dk2"/>
                </a:solidFill>
                <a:latin typeface="Roboto"/>
                <a:ea typeface="Roboto"/>
                <a:cs typeface="Roboto"/>
                <a:sym typeface="Roboto"/>
              </a:rPr>
              <a:t>multinomial</a:t>
            </a:r>
            <a:r>
              <a:rPr lang="tr" sz="1300">
                <a:solidFill>
                  <a:schemeClr val="dk2"/>
                </a:solidFill>
                <a:latin typeface="Roboto"/>
                <a:ea typeface="Roboto"/>
                <a:cs typeface="Roboto"/>
                <a:sym typeface="Roboto"/>
              </a:rPr>
              <a:t> distributed data.</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We used tf-idf vectors to represent our data. So multinomial NB was one of the best fitting algorithms for our needs.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This method uses relative frequency counting which was also mentioned in our lectures.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The distribution is parametrized by vectors                                    for each class y, where n is the number of features (the size of the vocabulary) and theta is the probability.</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11" name="Google Shape;111;p20"/>
          <p:cNvPicPr preferRelativeResize="0"/>
          <p:nvPr/>
        </p:nvPicPr>
        <p:blipFill>
          <a:blip r:embed="rId3">
            <a:alphaModFix/>
          </a:blip>
          <a:stretch>
            <a:fillRect/>
          </a:stretch>
        </p:blipFill>
        <p:spPr>
          <a:xfrm>
            <a:off x="4332324" y="3004075"/>
            <a:ext cx="2123550" cy="999804"/>
          </a:xfrm>
          <a:prstGeom prst="rect">
            <a:avLst/>
          </a:prstGeom>
          <a:noFill/>
          <a:ln>
            <a:noFill/>
          </a:ln>
        </p:spPr>
      </p:pic>
      <p:pic>
        <p:nvPicPr>
          <p:cNvPr id="112" name="Google Shape;112;p20"/>
          <p:cNvPicPr preferRelativeResize="0"/>
          <p:nvPr/>
        </p:nvPicPr>
        <p:blipFill>
          <a:blip r:embed="rId4">
            <a:alphaModFix/>
          </a:blip>
          <a:stretch>
            <a:fillRect/>
          </a:stretch>
        </p:blipFill>
        <p:spPr>
          <a:xfrm>
            <a:off x="1006700" y="4310775"/>
            <a:ext cx="1704975" cy="390525"/>
          </a:xfrm>
          <a:prstGeom prst="rect">
            <a:avLst/>
          </a:prstGeom>
          <a:noFill/>
          <a:ln>
            <a:noFill/>
          </a:ln>
        </p:spPr>
      </p:pic>
      <p:sp>
        <p:nvSpPr>
          <p:cNvPr id="113" name="Google Shape;113;p20"/>
          <p:cNvSpPr txBox="1"/>
          <p:nvPr/>
        </p:nvSpPr>
        <p:spPr>
          <a:xfrm>
            <a:off x="2711675" y="4313600"/>
            <a:ext cx="605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dk2"/>
                </a:solidFill>
                <a:latin typeface="Roboto"/>
                <a:ea typeface="Roboto"/>
                <a:cs typeface="Roboto"/>
                <a:sym typeface="Roboto"/>
              </a:rPr>
              <a:t>is the number of times feature i appears in a sample of class y in the training set</a:t>
            </a:r>
            <a:endParaRPr>
              <a:latin typeface="Roboto"/>
              <a:ea typeface="Roboto"/>
              <a:cs typeface="Roboto"/>
              <a:sym typeface="Roboto"/>
            </a:endParaRPr>
          </a:p>
        </p:txBody>
      </p:sp>
      <p:pic>
        <p:nvPicPr>
          <p:cNvPr id="114" name="Google Shape;114;p20"/>
          <p:cNvPicPr preferRelativeResize="0"/>
          <p:nvPr/>
        </p:nvPicPr>
        <p:blipFill>
          <a:blip r:embed="rId5">
            <a:alphaModFix/>
          </a:blip>
          <a:stretch>
            <a:fillRect/>
          </a:stretch>
        </p:blipFill>
        <p:spPr>
          <a:xfrm>
            <a:off x="4147525" y="2286175"/>
            <a:ext cx="1372325" cy="227675"/>
          </a:xfrm>
          <a:prstGeom prst="rect">
            <a:avLst/>
          </a:prstGeom>
          <a:noFill/>
          <a:ln>
            <a:noFill/>
          </a:ln>
        </p:spPr>
      </p:pic>
      <p:sp>
        <p:nvSpPr>
          <p:cNvPr id="115" name="Google Shape;115;p20"/>
          <p:cNvSpPr txBox="1"/>
          <p:nvPr/>
        </p:nvSpPr>
        <p:spPr>
          <a:xfrm>
            <a:off x="1947325" y="3298025"/>
            <a:ext cx="229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solidFill>
                  <a:schemeClr val="dk2"/>
                </a:solidFill>
                <a:latin typeface="Roboto"/>
                <a:ea typeface="Roboto"/>
                <a:cs typeface="Roboto"/>
                <a:sym typeface="Roboto"/>
              </a:rPr>
              <a:t>Relative frequency counting:</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Evaluation of Results</a:t>
            </a:r>
            <a:endParaRPr/>
          </a:p>
        </p:txBody>
      </p:sp>
      <p:pic>
        <p:nvPicPr>
          <p:cNvPr id="121" name="Google Shape;121;p21"/>
          <p:cNvPicPr preferRelativeResize="0"/>
          <p:nvPr/>
        </p:nvPicPr>
        <p:blipFill>
          <a:blip r:embed="rId3">
            <a:alphaModFix/>
          </a:blip>
          <a:stretch>
            <a:fillRect/>
          </a:stretch>
        </p:blipFill>
        <p:spPr>
          <a:xfrm>
            <a:off x="184075" y="1827275"/>
            <a:ext cx="4252776" cy="2434925"/>
          </a:xfrm>
          <a:prstGeom prst="rect">
            <a:avLst/>
          </a:prstGeom>
          <a:noFill/>
          <a:ln>
            <a:noFill/>
          </a:ln>
        </p:spPr>
      </p:pic>
      <p:sp>
        <p:nvSpPr>
          <p:cNvPr id="122" name="Google Shape;122;p21"/>
          <p:cNvSpPr txBox="1"/>
          <p:nvPr/>
        </p:nvSpPr>
        <p:spPr>
          <a:xfrm>
            <a:off x="4572000" y="1827275"/>
            <a:ext cx="4364100" cy="1600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We used development dataset for testing.</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These results are the success rates of our classification for development dataset.</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tr" sz="1300">
                <a:solidFill>
                  <a:schemeClr val="dk2"/>
                </a:solidFill>
                <a:latin typeface="Roboto"/>
                <a:ea typeface="Roboto"/>
                <a:cs typeface="Roboto"/>
                <a:sym typeface="Roboto"/>
              </a:rPr>
              <a:t>In development dataset we made same preprocessing and stopword removal as we did in training data.</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