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Merriweather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regular.fntdata"/><Relationship Id="rId20" Type="http://schemas.openxmlformats.org/officeDocument/2006/relationships/slide" Target="slides/slide15.xml"/><Relationship Id="rId42" Type="http://schemas.openxmlformats.org/officeDocument/2006/relationships/font" Target="fonts/Merriweather-italic.fntdata"/><Relationship Id="rId41" Type="http://schemas.openxmlformats.org/officeDocument/2006/relationships/font" Target="fonts/Merriweather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erriweather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a0e314807_1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a0e314807_1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a0e314807_1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a0e314807_1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a0e314807_1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a0e314807_1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a0e314807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a0e314807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a0e314807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a0e314807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9061793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9061793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e5e8983a3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e5e8983a3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e5e8983a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e5e8983a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e5e8983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e5e8983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e5e8983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e5e8983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a0e31480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a0e31480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e5e8983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e5e8983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e5e8983a3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e5e8983a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e67a9ae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e67a9ae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e67a9ae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e67a9ae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e5e8983a3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e5e8983a3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e67a9ae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e67a9ae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e5e8983a3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e5e8983a3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a0e314807_1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a0e314807_1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e5e8983a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e5e8983a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a0e314807_1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a0e314807_1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a0e314807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a0e314807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a0e314807_9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a0e314807_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a0e314807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a0e314807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e5a5d3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e5a5d3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a0e314807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a0e314807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a0b8bb1b7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a0b8bb1b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a0b8bb1b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a0b8bb1b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e5e8983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e5e8983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scikit-learn.org/stable/modules/generated/sklearn.feature_extraction.text.CountVectorizer.html#sklearn.feature_extraction.text.CountVectorizer" TargetMode="External"/><Relationship Id="rId4" Type="http://schemas.openxmlformats.org/officeDocument/2006/relationships/hyperlink" Target="https://medium.com/analytics-vidhya/naive-bayes-classifier-for-text-classification-556fabaf252b" TargetMode="External"/><Relationship Id="rId10" Type="http://schemas.openxmlformats.org/officeDocument/2006/relationships/hyperlink" Target="https://scikit-learn.org/stable/modules/generated/sklearn.neighbors.KNeighborsClassifier.html" TargetMode="External"/><Relationship Id="rId9" Type="http://schemas.openxmlformats.org/officeDocument/2006/relationships/hyperlink" Target="https://towardsdatascience.com/support-vector-machine-introduction-to-machine-learning-algorithms-934a444fca47" TargetMode="External"/><Relationship Id="rId5" Type="http://schemas.openxmlformats.org/officeDocument/2006/relationships/hyperlink" Target="https://scikit-learn.org/stable/modules/naive_bayes.html#naive-bayes" TargetMode="External"/><Relationship Id="rId6" Type="http://schemas.openxmlformats.org/officeDocument/2006/relationships/hyperlink" Target="https://scikit-learn.org/stable/tutorial/text_analytics/working_with_text_data.html" TargetMode="External"/><Relationship Id="rId7" Type="http://schemas.openxmlformats.org/officeDocument/2006/relationships/hyperlink" Target="https://kavita-ganesan.com/how-to-use-countvectorizer/#.YcwF_vBByUl" TargetMode="External"/><Relationship Id="rId8" Type="http://schemas.openxmlformats.org/officeDocument/2006/relationships/hyperlink" Target="https://scikit-learn.org/stable/modules/svm.html#sv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CMPE493 Term Project Presentation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Onur Can Avcı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Erencan Uysal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Muhammed Göktepe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Support Vector Machine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434250" y="1418575"/>
            <a:ext cx="83280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machine learning, support-vector machines are supervised learning models with associated learning algorithms that analyze data for classification and regression analysis.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After MultinomialNB, we used SVM to increase our success rates.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With the help of the SVM, we tried to classify </a:t>
            </a: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'Transmission', ‘Case Report’ and 'Epidemic Forecasting' classes properly.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Advantages of SVM: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Effective in high dimensional spaces.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Memory efficient.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Results After SVM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4" y="1908275"/>
            <a:ext cx="4671001" cy="25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5326850" y="1779000"/>
            <a:ext cx="3609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recall score for Case Report increased noticeably after SVM.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Transmission and Epidemic Forecasting also increased but it is not in a desired level.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is clear that the</a:t>
            </a: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macro and weighted average calculations also increased after improvements in recall and f1-score.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 we can see in two pictures precision and recall are also increased. It shows that SVM classifies more correctly.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Visualization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484225" y="1553675"/>
            <a:ext cx="8328000" cy="2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the training step, we created a sparse matrix with shape of  (34246, 41189).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was impossible to visualize this kind of matrix.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used dimension reduction (PCA) to visualize this document vectors. However, it requires giant amount of ram. So we divided our dataset and visualize a part of it (4000 documents).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Dataset With Original Labels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300" y="1286675"/>
            <a:ext cx="4952101" cy="371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8875" y="2164825"/>
            <a:ext cx="13525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Dataset With MNB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300" y="1286675"/>
            <a:ext cx="4952101" cy="371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3125" y="2571750"/>
            <a:ext cx="8763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After SVM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00" y="1283100"/>
            <a:ext cx="4952101" cy="371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8875" y="2164825"/>
            <a:ext cx="13525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KNN Approach</a:t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826650" y="1941075"/>
            <a:ext cx="70227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used both scikit.learn library KNN classifier and implement our KNN algorithm.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compared multilabel kNN and single-label kNN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made visualization on single-label kNN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tried different k’s and different thresholds.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Single Label</a:t>
            </a:r>
            <a:r>
              <a:rPr lang="tr"/>
              <a:t> kNN Algorithm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50" y="1721200"/>
            <a:ext cx="6885709" cy="27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Original labels of Test Dataset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75" y="1277025"/>
            <a:ext cx="4952101" cy="371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7825" y="2081550"/>
            <a:ext cx="13525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kNN PCA Visualization</a:t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50" y="1270900"/>
            <a:ext cx="4952101" cy="371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4575" y="2075425"/>
            <a:ext cx="13525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General Status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3525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We used meaningful parts of the dataset such as </a:t>
            </a:r>
            <a:r>
              <a:rPr lang="tr"/>
              <a:t>title, abstract and keyword parts of documents </a:t>
            </a:r>
            <a:r>
              <a:rPr lang="tr"/>
              <a:t>to classify them correctly.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As you can see from the graph almost half of the documents are labels as Prevention and Treatment. These are the dominant 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Epidemic Forecasting and Transmission occurrence is too small compared to others so this may cause some problems in prediction.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1725" y="1612175"/>
            <a:ext cx="4630599" cy="29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Multilabel kNN Algorithm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734550"/>
            <a:ext cx="4876800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/>
        </p:nvSpPr>
        <p:spPr>
          <a:xfrm>
            <a:off x="5326850" y="1779000"/>
            <a:ext cx="36090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Mechanism, Transmission and Epidemic Forecasting which are low in the single label knn have increased </a:t>
            </a: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noticeably</a:t>
            </a: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is clear that the macro and weighted average calculations also increased after multi label knn algorithm.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Our Method</a:t>
            </a:r>
            <a:endParaRPr/>
          </a:p>
        </p:txBody>
      </p:sp>
      <p:sp>
        <p:nvSpPr>
          <p:cNvPr id="197" name="Google Shape;197;p33"/>
          <p:cNvSpPr txBox="1"/>
          <p:nvPr/>
        </p:nvSpPr>
        <p:spPr>
          <a:xfrm>
            <a:off x="1132825" y="2143125"/>
            <a:ext cx="7230900" cy="21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implemented a KNN based method for the classification.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used cosine similarities.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the multilabeling, we tried some different methods and k’s.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used 1000 documents from training set as a development set. So, we did not make our tuning with test set.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Generally we compared a threshold with “(occurence of class in kNN)/(total document count of this class)”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Without Threshold</a:t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50" y="1877100"/>
            <a:ext cx="49244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Basic Threshold</a:t>
            </a:r>
            <a:endParaRPr/>
          </a:p>
        </p:txBody>
      </p:sp>
      <p:sp>
        <p:nvSpPr>
          <p:cNvPr id="209" name="Google Shape;209;p35"/>
          <p:cNvSpPr txBox="1"/>
          <p:nvPr/>
        </p:nvSpPr>
        <p:spPr>
          <a:xfrm>
            <a:off x="1426725" y="2118650"/>
            <a:ext cx="56268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Initially we tried to use a global threshold for all classes</a:t>
            </a: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tried different global thresholds.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Best working threshold was (3*k/2)/11102.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Prevention is the most frequent class with 11102 occurrences.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With this threshold, we could increase the precision for classes.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Basic Threshold Method</a:t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450" y="1877100"/>
            <a:ext cx="4924425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25" y="1877100"/>
            <a:ext cx="5119243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Best Result</a:t>
            </a:r>
            <a:endParaRPr/>
          </a:p>
        </p:txBody>
      </p:sp>
      <p:sp>
        <p:nvSpPr>
          <p:cNvPr id="222" name="Google Shape;222;p37"/>
          <p:cNvSpPr txBox="1"/>
          <p:nvPr/>
        </p:nvSpPr>
        <p:spPr>
          <a:xfrm>
            <a:off x="1292000" y="2124725"/>
            <a:ext cx="63798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Best working method was using threshold as “(class count)/(all documents count)”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 we are working on transmission, the threshold will be 645/34246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 we are working on prevention, the threshold will be 11102/34246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So, threshold for prevention will be higher. Thus we can restrict the frequent classes and advanced recall for infrequent classes.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With the Best Threshold </a:t>
            </a:r>
            <a:endParaRPr/>
          </a:p>
        </p:txBody>
      </p:sp>
      <p:pic>
        <p:nvPicPr>
          <p:cNvPr id="228" name="Google Shape;228;p38"/>
          <p:cNvPicPr preferRelativeResize="0"/>
          <p:nvPr/>
        </p:nvPicPr>
        <p:blipFill rotWithShape="1">
          <a:blip r:embed="rId3">
            <a:alphaModFix/>
          </a:blip>
          <a:srcRect b="-12120" l="1758" r="0" t="12120"/>
          <a:stretch/>
        </p:blipFill>
        <p:spPr>
          <a:xfrm>
            <a:off x="348425" y="1632150"/>
            <a:ext cx="7880576" cy="25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Challenges</a:t>
            </a:r>
            <a:endParaRPr/>
          </a:p>
        </p:txBody>
      </p:sp>
      <p:sp>
        <p:nvSpPr>
          <p:cNvPr id="234" name="Google Shape;234;p39"/>
          <p:cNvSpPr txBox="1"/>
          <p:nvPr/>
        </p:nvSpPr>
        <p:spPr>
          <a:xfrm>
            <a:off x="434250" y="1418575"/>
            <a:ext cx="83280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'Transmission', ‘Case Report’ and 'Epidemic Forecasting' classes contain very little data compared to others.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situation resulted in underfitting for these classes.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 you can see from graphs, our trained model can not detect these classes properly.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Documents which originally belong to these classes can be </a:t>
            </a: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misclassified</a:t>
            </a: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labeled with other class names.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used Support Vector Machine to overcome this problem.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After previous work </a:t>
            </a:r>
            <a:endParaRPr/>
          </a:p>
        </p:txBody>
      </p:sp>
      <p:sp>
        <p:nvSpPr>
          <p:cNvPr id="240" name="Google Shape;240;p40"/>
          <p:cNvSpPr txBox="1"/>
          <p:nvPr/>
        </p:nvSpPr>
        <p:spPr>
          <a:xfrm>
            <a:off x="453550" y="1650175"/>
            <a:ext cx="8328000" cy="3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tried to improve </a:t>
            </a: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‘Transmission’ and 'Epidemic Forecasting' classes but they are still can not be labeled properly.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used vectorized features. Then we tried to use non-tokenized features.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implemented KNN algorithm.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improved preprocessing in order to detect edge features of underfitting classes compare to previous.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improved the implementation of naive Bayes method.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compared the results with previous work.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compared to single label knn and multilabel knn results.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get best result in multilabel knn algorithm.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Possible Improvements</a:t>
            </a:r>
            <a:endParaRPr/>
          </a:p>
        </p:txBody>
      </p:sp>
      <p:sp>
        <p:nvSpPr>
          <p:cNvPr id="246" name="Google Shape;246;p41"/>
          <p:cNvSpPr txBox="1"/>
          <p:nvPr/>
        </p:nvSpPr>
        <p:spPr>
          <a:xfrm>
            <a:off x="453550" y="1650175"/>
            <a:ext cx="8328000" cy="2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‘</a:t>
            </a: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Transmission’ and 'Epidemic Forecasting' classes are still can not be labeled properly.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can analyze the words inside these classes. There should be some common words which could not be detected by kNN algorithm. We can implement a better relationship for words and classes.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better threshold mechanism can be implemented to KNN and MNB.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can eliminate the words that exceed a certain rate in documents.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Preprocessing and Stopword Removal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967900" y="1553950"/>
            <a:ext cx="60567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Words like “I, on, that, at” are very common and it will not have much effect on text classification. So we removed words like these from our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We preprocessed our data with custom preprocessor.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Preprocessor algorithm works as the following: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tr"/>
              <a:t>lowercase the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tr"/>
              <a:t>removal of special characters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tr"/>
              <a:t>stemming the words using Porter Stemmer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References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1505700"/>
            <a:ext cx="7872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 u="sng">
                <a:solidFill>
                  <a:schemeClr val="hlink"/>
                </a:solidFill>
                <a:hlinkClick r:id="rId3"/>
              </a:rPr>
              <a:t>https://scikit-learn.org/stable/modules/generated/sklearn.feature_extraction.text.CountVectorizer.html#sklearn.feature_extraction.text.CountVectorizer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 u="sng">
                <a:solidFill>
                  <a:schemeClr val="hlink"/>
                </a:solidFill>
                <a:hlinkClick r:id="rId4"/>
              </a:rPr>
              <a:t>https://medium.com/analytics-vidhya/naive-bayes-classifier-for-text-classification-556fabaf252b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 u="sng">
                <a:solidFill>
                  <a:schemeClr val="hlink"/>
                </a:solidFill>
                <a:hlinkClick r:id="rId5"/>
              </a:rPr>
              <a:t>https://scikit-learn.org/stable/modules/naive_bayes.html#naive-bayes</a:t>
            </a:r>
            <a:r>
              <a:rPr lang="tr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 u="sng">
                <a:solidFill>
                  <a:schemeClr val="hlink"/>
                </a:solidFill>
                <a:hlinkClick r:id="rId6"/>
              </a:rPr>
              <a:t>https://scikit-learn.org/stable/tutorial/text_analytics/working_with_text_data.html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 u="sng">
                <a:solidFill>
                  <a:schemeClr val="hlink"/>
                </a:solidFill>
                <a:hlinkClick r:id="rId7"/>
              </a:rPr>
              <a:t>https://kavita-ganesan.com/how-to-use-countvectorizer/#.YcwF_vBByUl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 u="sng">
                <a:solidFill>
                  <a:schemeClr val="hlink"/>
                </a:solidFill>
                <a:hlinkClick r:id="rId8"/>
              </a:rPr>
              <a:t>https://scikit-learn.org/stable/modules/svm.html#svm</a:t>
            </a:r>
            <a:r>
              <a:rPr lang="tr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 u="sng">
                <a:solidFill>
                  <a:schemeClr val="hlink"/>
                </a:solidFill>
                <a:hlinkClick r:id="rId9"/>
              </a:rPr>
              <a:t>https://towardsdatascience.com/support-vector-machine-introduction-to-machine-learning-algorithms-934a444fca47</a:t>
            </a:r>
            <a:r>
              <a:rPr lang="tr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 u="sng">
                <a:solidFill>
                  <a:schemeClr val="hlink"/>
                </a:solidFill>
                <a:hlinkClick r:id="rId10"/>
              </a:rPr>
              <a:t>https://scikit-learn.org/stable/modules/generated/sklearn.neighbors.KNeighborsClassifier.html</a:t>
            </a:r>
            <a:r>
              <a:rPr lang="tr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Preprocessing and Stopword Removal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1175" y="1381025"/>
            <a:ext cx="5621151" cy="36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11725" y="1726775"/>
            <a:ext cx="27378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Before preprocess data there are 56502 tokens and 6284 terms in our dataset.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After Preprocessing </a:t>
            </a: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there are 41190 tokens and 5750 terms in our dataset.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Approaches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624550" y="1757350"/>
            <a:ext cx="71514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used two different baseline approaches: Multinomial Naive Bayes and K-NN algorithms.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used SVM to analyze better.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used both scikit.learn library and our implementations from scratch.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analyzed the results and compared the outcomes.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visualized datasets.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Multinomial Naive Bayes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61100" y="1700250"/>
            <a:ext cx="8328000" cy="24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used scikit-learn tools to create and train our model.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Initially we used naïve Bayes classifier.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also implemented a classifier from scratch.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Naive Bayes classifier is a simple classifier that classifies based on probabilities of events.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is been applied commonly to text classification.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Though it is a simple algorithm, it performs well in many text classification problems.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Scikit Learn MNB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827275"/>
            <a:ext cx="4252776" cy="24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4572000" y="1827275"/>
            <a:ext cx="4364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used development dataset for testing.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These results are the success rates of our classification for development dataset.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development dataset we made same preprocessing and stopword removal as we did in training data.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Scikit Learn MNB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75" y="1827275"/>
            <a:ext cx="4252776" cy="24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4436850" y="1746675"/>
            <a:ext cx="4395600" cy="3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Case Report, Transmission and Epidemic Forecasting classes can not classified correctly.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You can see that their recall rates are very low.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Number of documents in these classes are considerably low. This situation results in </a:t>
            </a: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misclassification</a:t>
            </a: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t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Weighted average of recall rate is sufficiently higher because other classes have more documents and they are classified correctly.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From Scratch MNB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742650"/>
            <a:ext cx="46101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5107125" y="1742650"/>
            <a:ext cx="3630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tr">
                <a:latin typeface="Roboto"/>
                <a:ea typeface="Roboto"/>
                <a:cs typeface="Roboto"/>
                <a:sym typeface="Roboto"/>
              </a:rPr>
              <a:t>We tried to get better results than before developments but we get similar results.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tr">
                <a:latin typeface="Roboto"/>
                <a:ea typeface="Roboto"/>
                <a:cs typeface="Roboto"/>
                <a:sym typeface="Roboto"/>
              </a:rPr>
              <a:t>Results are </a:t>
            </a:r>
            <a:r>
              <a:rPr lang="tr">
                <a:latin typeface="Roboto"/>
                <a:ea typeface="Roboto"/>
                <a:cs typeface="Roboto"/>
                <a:sym typeface="Roboto"/>
              </a:rPr>
              <a:t>similar</a:t>
            </a:r>
            <a:r>
              <a:rPr lang="tr">
                <a:latin typeface="Roboto"/>
                <a:ea typeface="Roboto"/>
                <a:cs typeface="Roboto"/>
                <a:sym typeface="Roboto"/>
              </a:rPr>
              <a:t> with scikit learn results.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