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9" r:id="rId9"/>
    <p:sldId id="271" r:id="rId10"/>
    <p:sldId id="266" r:id="rId11"/>
    <p:sldId id="264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354C0-B81D-4AAE-83F5-51EE96377D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56245D-4B24-49C0-BA8C-ED1DB948BA92}">
      <dgm:prSet/>
      <dgm:spPr/>
      <dgm:t>
        <a:bodyPr/>
        <a:lstStyle/>
        <a:p>
          <a:r>
            <a:rPr lang="en-US" b="0" i="0"/>
            <a:t>Data entry errors (human errors)</a:t>
          </a:r>
          <a:endParaRPr lang="en-US"/>
        </a:p>
      </dgm:t>
    </dgm:pt>
    <dgm:pt modelId="{7AFE8140-595C-4AF6-BD11-BE9E44814942}" type="parTrans" cxnId="{BAE992B1-9526-4E52-9684-A0FAAD5B796A}">
      <dgm:prSet/>
      <dgm:spPr/>
      <dgm:t>
        <a:bodyPr/>
        <a:lstStyle/>
        <a:p>
          <a:endParaRPr lang="en-US"/>
        </a:p>
      </dgm:t>
    </dgm:pt>
    <dgm:pt modelId="{CFE24A26-2B71-4D3E-B4C0-9F9064AD536D}" type="sibTrans" cxnId="{BAE992B1-9526-4E52-9684-A0FAAD5B796A}">
      <dgm:prSet/>
      <dgm:spPr/>
      <dgm:t>
        <a:bodyPr/>
        <a:lstStyle/>
        <a:p>
          <a:endParaRPr lang="en-US"/>
        </a:p>
      </dgm:t>
    </dgm:pt>
    <dgm:pt modelId="{0CF51AED-7DA9-42C4-AF1E-2E11B1C5F0A3}">
      <dgm:prSet/>
      <dgm:spPr/>
      <dgm:t>
        <a:bodyPr/>
        <a:lstStyle/>
        <a:p>
          <a:r>
            <a:rPr lang="en-US" b="0" i="0"/>
            <a:t>Measurement errors (instrument errors)</a:t>
          </a:r>
          <a:endParaRPr lang="en-US"/>
        </a:p>
      </dgm:t>
    </dgm:pt>
    <dgm:pt modelId="{B34ACC74-065A-4175-A4C9-83F2B6F846A5}" type="parTrans" cxnId="{2C806716-3BFC-42E9-9072-C0561E5F1AE1}">
      <dgm:prSet/>
      <dgm:spPr/>
      <dgm:t>
        <a:bodyPr/>
        <a:lstStyle/>
        <a:p>
          <a:endParaRPr lang="en-US"/>
        </a:p>
      </dgm:t>
    </dgm:pt>
    <dgm:pt modelId="{4B312808-7CD0-4DB4-AD30-05BB8E16616C}" type="sibTrans" cxnId="{2C806716-3BFC-42E9-9072-C0561E5F1AE1}">
      <dgm:prSet/>
      <dgm:spPr/>
      <dgm:t>
        <a:bodyPr/>
        <a:lstStyle/>
        <a:p>
          <a:endParaRPr lang="en-US"/>
        </a:p>
      </dgm:t>
    </dgm:pt>
    <dgm:pt modelId="{DA707D5F-FA3C-4E14-B5CF-45F8B7ECFF02}">
      <dgm:prSet/>
      <dgm:spPr/>
      <dgm:t>
        <a:bodyPr/>
        <a:lstStyle/>
        <a:p>
          <a:r>
            <a:rPr lang="en-US" b="0" i="0"/>
            <a:t>Experimental errors (data extraction or experiment planning/executing errors)</a:t>
          </a:r>
          <a:endParaRPr lang="en-US"/>
        </a:p>
      </dgm:t>
    </dgm:pt>
    <dgm:pt modelId="{3FB90204-7ACD-44B5-92CF-474398D36566}" type="parTrans" cxnId="{AD6054C0-A791-4561-AE65-085B36BBB445}">
      <dgm:prSet/>
      <dgm:spPr/>
      <dgm:t>
        <a:bodyPr/>
        <a:lstStyle/>
        <a:p>
          <a:endParaRPr lang="en-US"/>
        </a:p>
      </dgm:t>
    </dgm:pt>
    <dgm:pt modelId="{1BCC099C-C6CC-4739-8C4D-070803A47AD7}" type="sibTrans" cxnId="{AD6054C0-A791-4561-AE65-085B36BBB445}">
      <dgm:prSet/>
      <dgm:spPr/>
      <dgm:t>
        <a:bodyPr/>
        <a:lstStyle/>
        <a:p>
          <a:endParaRPr lang="en-US"/>
        </a:p>
      </dgm:t>
    </dgm:pt>
    <dgm:pt modelId="{0CDB91A0-42D2-4DA3-886D-DCE70585102B}">
      <dgm:prSet/>
      <dgm:spPr/>
      <dgm:t>
        <a:bodyPr/>
        <a:lstStyle/>
        <a:p>
          <a:r>
            <a:rPr lang="en-US" b="0" i="0"/>
            <a:t>Intentional (dummy outliers made to test detection methods)</a:t>
          </a:r>
          <a:endParaRPr lang="en-US"/>
        </a:p>
      </dgm:t>
    </dgm:pt>
    <dgm:pt modelId="{9F47F9DF-6FCF-4836-B818-E1C15C6DD775}" type="parTrans" cxnId="{05495D48-5924-4C38-8A36-5B0C937C8A56}">
      <dgm:prSet/>
      <dgm:spPr/>
      <dgm:t>
        <a:bodyPr/>
        <a:lstStyle/>
        <a:p>
          <a:endParaRPr lang="en-US"/>
        </a:p>
      </dgm:t>
    </dgm:pt>
    <dgm:pt modelId="{0722A9D6-80A3-48FF-BC68-AB280CD48272}" type="sibTrans" cxnId="{05495D48-5924-4C38-8A36-5B0C937C8A56}">
      <dgm:prSet/>
      <dgm:spPr/>
      <dgm:t>
        <a:bodyPr/>
        <a:lstStyle/>
        <a:p>
          <a:endParaRPr lang="en-US"/>
        </a:p>
      </dgm:t>
    </dgm:pt>
    <dgm:pt modelId="{0EBA2C9E-6B75-481F-B6F1-B08217FDD4B7}">
      <dgm:prSet/>
      <dgm:spPr/>
      <dgm:t>
        <a:bodyPr/>
        <a:lstStyle/>
        <a:p>
          <a:r>
            <a:rPr lang="en-US" b="0" i="0"/>
            <a:t>Data processing errors (data manipulation or data set unintended mutations)</a:t>
          </a:r>
          <a:endParaRPr lang="en-US"/>
        </a:p>
      </dgm:t>
    </dgm:pt>
    <dgm:pt modelId="{71DCDA8A-550F-49B6-A655-3CA01050CF3D}" type="parTrans" cxnId="{B562DDE4-537D-477F-B41B-19068CABE22C}">
      <dgm:prSet/>
      <dgm:spPr/>
      <dgm:t>
        <a:bodyPr/>
        <a:lstStyle/>
        <a:p>
          <a:endParaRPr lang="en-US"/>
        </a:p>
      </dgm:t>
    </dgm:pt>
    <dgm:pt modelId="{9E40EBF7-B96E-4D05-B3B6-DF6B5A701C8E}" type="sibTrans" cxnId="{B562DDE4-537D-477F-B41B-19068CABE22C}">
      <dgm:prSet/>
      <dgm:spPr/>
      <dgm:t>
        <a:bodyPr/>
        <a:lstStyle/>
        <a:p>
          <a:endParaRPr lang="en-US"/>
        </a:p>
      </dgm:t>
    </dgm:pt>
    <dgm:pt modelId="{8B1CC3F5-0919-4557-B42F-A26603E3810E}">
      <dgm:prSet/>
      <dgm:spPr/>
      <dgm:t>
        <a:bodyPr/>
        <a:lstStyle/>
        <a:p>
          <a:r>
            <a:rPr lang="en-US" b="0" i="0"/>
            <a:t>Sampling errors (extracting or mixing data from wrong or various sources)</a:t>
          </a:r>
          <a:endParaRPr lang="en-US"/>
        </a:p>
      </dgm:t>
    </dgm:pt>
    <dgm:pt modelId="{AAE5E92E-A0B5-416F-A3B2-28C5C9DA28FB}" type="parTrans" cxnId="{D0CBBF39-C337-4463-9E1A-E42C3130C85E}">
      <dgm:prSet/>
      <dgm:spPr/>
      <dgm:t>
        <a:bodyPr/>
        <a:lstStyle/>
        <a:p>
          <a:endParaRPr lang="en-US"/>
        </a:p>
      </dgm:t>
    </dgm:pt>
    <dgm:pt modelId="{967D3ECB-A4AB-42B8-BD0D-1401AF91762E}" type="sibTrans" cxnId="{D0CBBF39-C337-4463-9E1A-E42C3130C85E}">
      <dgm:prSet/>
      <dgm:spPr/>
      <dgm:t>
        <a:bodyPr/>
        <a:lstStyle/>
        <a:p>
          <a:endParaRPr lang="en-US"/>
        </a:p>
      </dgm:t>
    </dgm:pt>
    <dgm:pt modelId="{A23F877A-0CC4-4BC5-81D0-E26F46C5AF1D}" type="pres">
      <dgm:prSet presAssocID="{2FE354C0-B81D-4AAE-83F5-51EE96377DA9}" presName="diagram" presStyleCnt="0">
        <dgm:presLayoutVars>
          <dgm:dir/>
          <dgm:resizeHandles val="exact"/>
        </dgm:presLayoutVars>
      </dgm:prSet>
      <dgm:spPr/>
    </dgm:pt>
    <dgm:pt modelId="{9FAF86FA-D1EE-4570-AE92-48A0ACA88772}" type="pres">
      <dgm:prSet presAssocID="{5056245D-4B24-49C0-BA8C-ED1DB948BA92}" presName="node" presStyleLbl="node1" presStyleIdx="0" presStyleCnt="6">
        <dgm:presLayoutVars>
          <dgm:bulletEnabled val="1"/>
        </dgm:presLayoutVars>
      </dgm:prSet>
      <dgm:spPr/>
    </dgm:pt>
    <dgm:pt modelId="{8843CCC2-0DC5-4FC7-A48A-B173300FE9D3}" type="pres">
      <dgm:prSet presAssocID="{CFE24A26-2B71-4D3E-B4C0-9F9064AD536D}" presName="sibTrans" presStyleCnt="0"/>
      <dgm:spPr/>
    </dgm:pt>
    <dgm:pt modelId="{08292CF9-EB42-437D-9907-5402C32DD097}" type="pres">
      <dgm:prSet presAssocID="{0CF51AED-7DA9-42C4-AF1E-2E11B1C5F0A3}" presName="node" presStyleLbl="node1" presStyleIdx="1" presStyleCnt="6">
        <dgm:presLayoutVars>
          <dgm:bulletEnabled val="1"/>
        </dgm:presLayoutVars>
      </dgm:prSet>
      <dgm:spPr/>
    </dgm:pt>
    <dgm:pt modelId="{464ED44C-B9C9-4980-8A4E-4E02ECDB491B}" type="pres">
      <dgm:prSet presAssocID="{4B312808-7CD0-4DB4-AD30-05BB8E16616C}" presName="sibTrans" presStyleCnt="0"/>
      <dgm:spPr/>
    </dgm:pt>
    <dgm:pt modelId="{8D2E0BEE-DE56-48AB-A921-D3343F94958F}" type="pres">
      <dgm:prSet presAssocID="{DA707D5F-FA3C-4E14-B5CF-45F8B7ECFF02}" presName="node" presStyleLbl="node1" presStyleIdx="2" presStyleCnt="6">
        <dgm:presLayoutVars>
          <dgm:bulletEnabled val="1"/>
        </dgm:presLayoutVars>
      </dgm:prSet>
      <dgm:spPr/>
    </dgm:pt>
    <dgm:pt modelId="{8DCEE580-4F67-4DB2-82B7-ABDF5FBC4327}" type="pres">
      <dgm:prSet presAssocID="{1BCC099C-C6CC-4739-8C4D-070803A47AD7}" presName="sibTrans" presStyleCnt="0"/>
      <dgm:spPr/>
    </dgm:pt>
    <dgm:pt modelId="{63714CEF-CAED-4E46-87DF-63F178213A00}" type="pres">
      <dgm:prSet presAssocID="{0CDB91A0-42D2-4DA3-886D-DCE70585102B}" presName="node" presStyleLbl="node1" presStyleIdx="3" presStyleCnt="6">
        <dgm:presLayoutVars>
          <dgm:bulletEnabled val="1"/>
        </dgm:presLayoutVars>
      </dgm:prSet>
      <dgm:spPr/>
    </dgm:pt>
    <dgm:pt modelId="{502D4494-9B37-434A-884C-B89CF2EBB2D1}" type="pres">
      <dgm:prSet presAssocID="{0722A9D6-80A3-48FF-BC68-AB280CD48272}" presName="sibTrans" presStyleCnt="0"/>
      <dgm:spPr/>
    </dgm:pt>
    <dgm:pt modelId="{FFDA9660-D609-4D49-B587-19DD400D3F55}" type="pres">
      <dgm:prSet presAssocID="{0EBA2C9E-6B75-481F-B6F1-B08217FDD4B7}" presName="node" presStyleLbl="node1" presStyleIdx="4" presStyleCnt="6">
        <dgm:presLayoutVars>
          <dgm:bulletEnabled val="1"/>
        </dgm:presLayoutVars>
      </dgm:prSet>
      <dgm:spPr/>
    </dgm:pt>
    <dgm:pt modelId="{D94306E8-56FB-492E-8239-F7814ECA8648}" type="pres">
      <dgm:prSet presAssocID="{9E40EBF7-B96E-4D05-B3B6-DF6B5A701C8E}" presName="sibTrans" presStyleCnt="0"/>
      <dgm:spPr/>
    </dgm:pt>
    <dgm:pt modelId="{B332771F-EE15-4E8D-9E0E-EAC4CAF86421}" type="pres">
      <dgm:prSet presAssocID="{8B1CC3F5-0919-4557-B42F-A26603E3810E}" presName="node" presStyleLbl="node1" presStyleIdx="5" presStyleCnt="6">
        <dgm:presLayoutVars>
          <dgm:bulletEnabled val="1"/>
        </dgm:presLayoutVars>
      </dgm:prSet>
      <dgm:spPr/>
    </dgm:pt>
  </dgm:ptLst>
  <dgm:cxnLst>
    <dgm:cxn modelId="{2C806716-3BFC-42E9-9072-C0561E5F1AE1}" srcId="{2FE354C0-B81D-4AAE-83F5-51EE96377DA9}" destId="{0CF51AED-7DA9-42C4-AF1E-2E11B1C5F0A3}" srcOrd="1" destOrd="0" parTransId="{B34ACC74-065A-4175-A4C9-83F2B6F846A5}" sibTransId="{4B312808-7CD0-4DB4-AD30-05BB8E16616C}"/>
    <dgm:cxn modelId="{28060E19-FCA2-4D11-AF51-6C64DD10263C}" type="presOf" srcId="{0CDB91A0-42D2-4DA3-886D-DCE70585102B}" destId="{63714CEF-CAED-4E46-87DF-63F178213A00}" srcOrd="0" destOrd="0" presId="urn:microsoft.com/office/officeart/2005/8/layout/default"/>
    <dgm:cxn modelId="{D0CBBF39-C337-4463-9E1A-E42C3130C85E}" srcId="{2FE354C0-B81D-4AAE-83F5-51EE96377DA9}" destId="{8B1CC3F5-0919-4557-B42F-A26603E3810E}" srcOrd="5" destOrd="0" parTransId="{AAE5E92E-A0B5-416F-A3B2-28C5C9DA28FB}" sibTransId="{967D3ECB-A4AB-42B8-BD0D-1401AF91762E}"/>
    <dgm:cxn modelId="{05495D48-5924-4C38-8A36-5B0C937C8A56}" srcId="{2FE354C0-B81D-4AAE-83F5-51EE96377DA9}" destId="{0CDB91A0-42D2-4DA3-886D-DCE70585102B}" srcOrd="3" destOrd="0" parTransId="{9F47F9DF-6FCF-4836-B818-E1C15C6DD775}" sibTransId="{0722A9D6-80A3-48FF-BC68-AB280CD48272}"/>
    <dgm:cxn modelId="{9FD40C6D-80C8-4A94-8AF5-34382390E34B}" type="presOf" srcId="{0EBA2C9E-6B75-481F-B6F1-B08217FDD4B7}" destId="{FFDA9660-D609-4D49-B587-19DD400D3F55}" srcOrd="0" destOrd="0" presId="urn:microsoft.com/office/officeart/2005/8/layout/default"/>
    <dgm:cxn modelId="{A46EEB53-E0F7-47B8-BAF8-157859A73C1D}" type="presOf" srcId="{8B1CC3F5-0919-4557-B42F-A26603E3810E}" destId="{B332771F-EE15-4E8D-9E0E-EAC4CAF86421}" srcOrd="0" destOrd="0" presId="urn:microsoft.com/office/officeart/2005/8/layout/default"/>
    <dgm:cxn modelId="{2978AC7E-E18C-4A99-A0C3-1B630D874DB4}" type="presOf" srcId="{DA707D5F-FA3C-4E14-B5CF-45F8B7ECFF02}" destId="{8D2E0BEE-DE56-48AB-A921-D3343F94958F}" srcOrd="0" destOrd="0" presId="urn:microsoft.com/office/officeart/2005/8/layout/default"/>
    <dgm:cxn modelId="{BAE992B1-9526-4E52-9684-A0FAAD5B796A}" srcId="{2FE354C0-B81D-4AAE-83F5-51EE96377DA9}" destId="{5056245D-4B24-49C0-BA8C-ED1DB948BA92}" srcOrd="0" destOrd="0" parTransId="{7AFE8140-595C-4AF6-BD11-BE9E44814942}" sibTransId="{CFE24A26-2B71-4D3E-B4C0-9F9064AD536D}"/>
    <dgm:cxn modelId="{AD6054C0-A791-4561-AE65-085B36BBB445}" srcId="{2FE354C0-B81D-4AAE-83F5-51EE96377DA9}" destId="{DA707D5F-FA3C-4E14-B5CF-45F8B7ECFF02}" srcOrd="2" destOrd="0" parTransId="{3FB90204-7ACD-44B5-92CF-474398D36566}" sibTransId="{1BCC099C-C6CC-4739-8C4D-070803A47AD7}"/>
    <dgm:cxn modelId="{A86396C4-7F8B-48B4-B9FB-5193FD3DF35C}" type="presOf" srcId="{0CF51AED-7DA9-42C4-AF1E-2E11B1C5F0A3}" destId="{08292CF9-EB42-437D-9907-5402C32DD097}" srcOrd="0" destOrd="0" presId="urn:microsoft.com/office/officeart/2005/8/layout/default"/>
    <dgm:cxn modelId="{41B17AD0-A3EE-47A8-B5EB-F06C2B5F024B}" type="presOf" srcId="{5056245D-4B24-49C0-BA8C-ED1DB948BA92}" destId="{9FAF86FA-D1EE-4570-AE92-48A0ACA88772}" srcOrd="0" destOrd="0" presId="urn:microsoft.com/office/officeart/2005/8/layout/default"/>
    <dgm:cxn modelId="{9861ECD6-ED48-4244-B1E8-DD96E03BE51F}" type="presOf" srcId="{2FE354C0-B81D-4AAE-83F5-51EE96377DA9}" destId="{A23F877A-0CC4-4BC5-81D0-E26F46C5AF1D}" srcOrd="0" destOrd="0" presId="urn:microsoft.com/office/officeart/2005/8/layout/default"/>
    <dgm:cxn modelId="{B562DDE4-537D-477F-B41B-19068CABE22C}" srcId="{2FE354C0-B81D-4AAE-83F5-51EE96377DA9}" destId="{0EBA2C9E-6B75-481F-B6F1-B08217FDD4B7}" srcOrd="4" destOrd="0" parTransId="{71DCDA8A-550F-49B6-A655-3CA01050CF3D}" sibTransId="{9E40EBF7-B96E-4D05-B3B6-DF6B5A701C8E}"/>
    <dgm:cxn modelId="{60954418-DAB9-44DD-9B4B-BAADB493D406}" type="presParOf" srcId="{A23F877A-0CC4-4BC5-81D0-E26F46C5AF1D}" destId="{9FAF86FA-D1EE-4570-AE92-48A0ACA88772}" srcOrd="0" destOrd="0" presId="urn:microsoft.com/office/officeart/2005/8/layout/default"/>
    <dgm:cxn modelId="{065CD920-8BD6-465C-964F-DB8164B1C644}" type="presParOf" srcId="{A23F877A-0CC4-4BC5-81D0-E26F46C5AF1D}" destId="{8843CCC2-0DC5-4FC7-A48A-B173300FE9D3}" srcOrd="1" destOrd="0" presId="urn:microsoft.com/office/officeart/2005/8/layout/default"/>
    <dgm:cxn modelId="{0A35AC17-F017-4FB8-9AAF-094096D05D44}" type="presParOf" srcId="{A23F877A-0CC4-4BC5-81D0-E26F46C5AF1D}" destId="{08292CF9-EB42-437D-9907-5402C32DD097}" srcOrd="2" destOrd="0" presId="urn:microsoft.com/office/officeart/2005/8/layout/default"/>
    <dgm:cxn modelId="{66F1E206-ECA1-4B56-B1A3-1FDDCD06A2BD}" type="presParOf" srcId="{A23F877A-0CC4-4BC5-81D0-E26F46C5AF1D}" destId="{464ED44C-B9C9-4980-8A4E-4E02ECDB491B}" srcOrd="3" destOrd="0" presId="urn:microsoft.com/office/officeart/2005/8/layout/default"/>
    <dgm:cxn modelId="{711F79F2-D2DD-4A5A-89BA-B1C5C001C29D}" type="presParOf" srcId="{A23F877A-0CC4-4BC5-81D0-E26F46C5AF1D}" destId="{8D2E0BEE-DE56-48AB-A921-D3343F94958F}" srcOrd="4" destOrd="0" presId="urn:microsoft.com/office/officeart/2005/8/layout/default"/>
    <dgm:cxn modelId="{88902085-B312-43E9-96B0-2E627842D7BF}" type="presParOf" srcId="{A23F877A-0CC4-4BC5-81D0-E26F46C5AF1D}" destId="{8DCEE580-4F67-4DB2-82B7-ABDF5FBC4327}" srcOrd="5" destOrd="0" presId="urn:microsoft.com/office/officeart/2005/8/layout/default"/>
    <dgm:cxn modelId="{CDFA678F-D007-4F6D-9A57-3682011A9865}" type="presParOf" srcId="{A23F877A-0CC4-4BC5-81D0-E26F46C5AF1D}" destId="{63714CEF-CAED-4E46-87DF-63F178213A00}" srcOrd="6" destOrd="0" presId="urn:microsoft.com/office/officeart/2005/8/layout/default"/>
    <dgm:cxn modelId="{A23078C5-95C1-477C-A853-5F2CC743F754}" type="presParOf" srcId="{A23F877A-0CC4-4BC5-81D0-E26F46C5AF1D}" destId="{502D4494-9B37-434A-884C-B89CF2EBB2D1}" srcOrd="7" destOrd="0" presId="urn:microsoft.com/office/officeart/2005/8/layout/default"/>
    <dgm:cxn modelId="{3BE6E002-4EA0-489C-969F-938B0A24A0E6}" type="presParOf" srcId="{A23F877A-0CC4-4BC5-81D0-E26F46C5AF1D}" destId="{FFDA9660-D609-4D49-B587-19DD400D3F55}" srcOrd="8" destOrd="0" presId="urn:microsoft.com/office/officeart/2005/8/layout/default"/>
    <dgm:cxn modelId="{73C2523A-AC17-43CF-9C32-4E05D6446D09}" type="presParOf" srcId="{A23F877A-0CC4-4BC5-81D0-E26F46C5AF1D}" destId="{D94306E8-56FB-492E-8239-F7814ECA8648}" srcOrd="9" destOrd="0" presId="urn:microsoft.com/office/officeart/2005/8/layout/default"/>
    <dgm:cxn modelId="{BB353E5D-E268-4380-8A51-4458DBCDCC67}" type="presParOf" srcId="{A23F877A-0CC4-4BC5-81D0-E26F46C5AF1D}" destId="{B332771F-EE15-4E8D-9E0E-EAC4CAF8642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E8576-1610-4B2D-87DA-DE73C4A4F9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63AC57-9629-49DF-8B92-5DB40E6B397E}">
      <dgm:prSet/>
      <dgm:spPr/>
      <dgm:t>
        <a:bodyPr/>
        <a:lstStyle/>
        <a:p>
          <a:r>
            <a:rPr lang="en-US" b="0" i="0"/>
            <a:t>An object for detecting outliers in a Gaussian distributed dataset.</a:t>
          </a:r>
          <a:endParaRPr lang="en-US"/>
        </a:p>
      </dgm:t>
    </dgm:pt>
    <dgm:pt modelId="{A0AA2BAF-AD14-4E9E-BC2A-19F7E4D19EF8}" type="parTrans" cxnId="{8BDE356C-099B-4AA5-8A11-82D91D503454}">
      <dgm:prSet/>
      <dgm:spPr/>
      <dgm:t>
        <a:bodyPr/>
        <a:lstStyle/>
        <a:p>
          <a:endParaRPr lang="en-US"/>
        </a:p>
      </dgm:t>
    </dgm:pt>
    <dgm:pt modelId="{203694F8-C80C-4F73-890D-A8D252BBBE39}" type="sibTrans" cxnId="{8BDE356C-099B-4AA5-8A11-82D91D503454}">
      <dgm:prSet/>
      <dgm:spPr/>
      <dgm:t>
        <a:bodyPr/>
        <a:lstStyle/>
        <a:p>
          <a:endParaRPr lang="en-US"/>
        </a:p>
      </dgm:t>
    </dgm:pt>
    <dgm:pt modelId="{04AED340-76EA-4D71-91E9-2F0FA5B3433B}">
      <dgm:prSet/>
      <dgm:spPr/>
      <dgm:t>
        <a:bodyPr/>
        <a:lstStyle/>
        <a:p>
          <a:r>
            <a:rPr lang="en-US" b="0" i="0"/>
            <a:t>Elliptic Envelope is intuitively built on the premise that data comes from a known distribution. If we draw an ellipse around the gaussian distribution of data, anything that lies outside the ellipse will be considered an outlier.</a:t>
          </a:r>
          <a:endParaRPr lang="en-US"/>
        </a:p>
      </dgm:t>
    </dgm:pt>
    <dgm:pt modelId="{14FF932A-AEE3-43DD-8E69-0D3A616BFF73}" type="parTrans" cxnId="{0584F77A-C349-4769-8D57-B9B187AAEC10}">
      <dgm:prSet/>
      <dgm:spPr/>
      <dgm:t>
        <a:bodyPr/>
        <a:lstStyle/>
        <a:p>
          <a:endParaRPr lang="en-US"/>
        </a:p>
      </dgm:t>
    </dgm:pt>
    <dgm:pt modelId="{D655501C-A50D-4412-B280-33F9697C21A5}" type="sibTrans" cxnId="{0584F77A-C349-4769-8D57-B9B187AAEC10}">
      <dgm:prSet/>
      <dgm:spPr/>
      <dgm:t>
        <a:bodyPr/>
        <a:lstStyle/>
        <a:p>
          <a:endParaRPr lang="en-US"/>
        </a:p>
      </dgm:t>
    </dgm:pt>
    <dgm:pt modelId="{585DE8A5-D056-450F-B690-5A6ADA8A4734}">
      <dgm:prSet/>
      <dgm:spPr/>
      <dgm:t>
        <a:bodyPr/>
        <a:lstStyle/>
        <a:p>
          <a:r>
            <a:rPr lang="en-US" b="0" i="0"/>
            <a:t>The assumption in the Elliptic Envelope is that normal data points are Gaussian distributed.</a:t>
          </a:r>
          <a:endParaRPr lang="en-US"/>
        </a:p>
      </dgm:t>
    </dgm:pt>
    <dgm:pt modelId="{01D4E80D-23B4-41E1-9831-28EACF90509C}" type="parTrans" cxnId="{37C278E4-8E9A-4FC3-B256-06EDC36213F6}">
      <dgm:prSet/>
      <dgm:spPr/>
      <dgm:t>
        <a:bodyPr/>
        <a:lstStyle/>
        <a:p>
          <a:endParaRPr lang="en-US"/>
        </a:p>
      </dgm:t>
    </dgm:pt>
    <dgm:pt modelId="{80F17576-9192-4A7F-BE35-421114FAA6CB}" type="sibTrans" cxnId="{37C278E4-8E9A-4FC3-B256-06EDC36213F6}">
      <dgm:prSet/>
      <dgm:spPr/>
      <dgm:t>
        <a:bodyPr/>
        <a:lstStyle/>
        <a:p>
          <a:endParaRPr lang="en-US"/>
        </a:p>
      </dgm:t>
    </dgm:pt>
    <dgm:pt modelId="{AADE6459-CBA8-45C0-A52E-F58E94F32A91}" type="pres">
      <dgm:prSet presAssocID="{659E8576-1610-4B2D-87DA-DE73C4A4F991}" presName="root" presStyleCnt="0">
        <dgm:presLayoutVars>
          <dgm:dir/>
          <dgm:resizeHandles val="exact"/>
        </dgm:presLayoutVars>
      </dgm:prSet>
      <dgm:spPr/>
    </dgm:pt>
    <dgm:pt modelId="{6199FBDD-027C-43CC-BA7E-E4C5F8D2281E}" type="pres">
      <dgm:prSet presAssocID="{2E63AC57-9629-49DF-8B92-5DB40E6B397E}" presName="compNode" presStyleCnt="0"/>
      <dgm:spPr/>
    </dgm:pt>
    <dgm:pt modelId="{5F29B9FD-ADD6-44EB-ABEE-E34EDA50B60A}" type="pres">
      <dgm:prSet presAssocID="{2E63AC57-9629-49DF-8B92-5DB40E6B397E}" presName="bgRect" presStyleLbl="bgShp" presStyleIdx="0" presStyleCnt="3"/>
      <dgm:spPr/>
    </dgm:pt>
    <dgm:pt modelId="{69727D3A-814D-445D-A1BD-F7D3E1D59425}" type="pres">
      <dgm:prSet presAssocID="{2E63AC57-9629-49DF-8B92-5DB40E6B39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FD56ABF4-2EEA-42AE-BDC9-AA1BBF692517}" type="pres">
      <dgm:prSet presAssocID="{2E63AC57-9629-49DF-8B92-5DB40E6B397E}" presName="spaceRect" presStyleCnt="0"/>
      <dgm:spPr/>
    </dgm:pt>
    <dgm:pt modelId="{E3441BD1-B4F5-455D-A197-5C131111F098}" type="pres">
      <dgm:prSet presAssocID="{2E63AC57-9629-49DF-8B92-5DB40E6B397E}" presName="parTx" presStyleLbl="revTx" presStyleIdx="0" presStyleCnt="3">
        <dgm:presLayoutVars>
          <dgm:chMax val="0"/>
          <dgm:chPref val="0"/>
        </dgm:presLayoutVars>
      </dgm:prSet>
      <dgm:spPr/>
    </dgm:pt>
    <dgm:pt modelId="{06092414-9D26-433F-88C0-69DBBDC5EC52}" type="pres">
      <dgm:prSet presAssocID="{203694F8-C80C-4F73-890D-A8D252BBBE39}" presName="sibTrans" presStyleCnt="0"/>
      <dgm:spPr/>
    </dgm:pt>
    <dgm:pt modelId="{0B612D97-903C-45AC-A02F-B0CA7FE93A2D}" type="pres">
      <dgm:prSet presAssocID="{04AED340-76EA-4D71-91E9-2F0FA5B3433B}" presName="compNode" presStyleCnt="0"/>
      <dgm:spPr/>
    </dgm:pt>
    <dgm:pt modelId="{58E06677-8089-4A3B-A6A6-984DD6EDC3F6}" type="pres">
      <dgm:prSet presAssocID="{04AED340-76EA-4D71-91E9-2F0FA5B3433B}" presName="bgRect" presStyleLbl="bgShp" presStyleIdx="1" presStyleCnt="3"/>
      <dgm:spPr/>
    </dgm:pt>
    <dgm:pt modelId="{3C035FD1-F1FD-4D2F-BC21-A9CE70B6E51B}" type="pres">
      <dgm:prSet presAssocID="{04AED340-76EA-4D71-91E9-2F0FA5B343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kış Çizelgesi"/>
        </a:ext>
      </dgm:extLst>
    </dgm:pt>
    <dgm:pt modelId="{442AE245-A5EF-4FC1-80E0-6F629C3897D7}" type="pres">
      <dgm:prSet presAssocID="{04AED340-76EA-4D71-91E9-2F0FA5B3433B}" presName="spaceRect" presStyleCnt="0"/>
      <dgm:spPr/>
    </dgm:pt>
    <dgm:pt modelId="{3A548435-BAF6-4363-B7E3-A40B1C889777}" type="pres">
      <dgm:prSet presAssocID="{04AED340-76EA-4D71-91E9-2F0FA5B3433B}" presName="parTx" presStyleLbl="revTx" presStyleIdx="1" presStyleCnt="3">
        <dgm:presLayoutVars>
          <dgm:chMax val="0"/>
          <dgm:chPref val="0"/>
        </dgm:presLayoutVars>
      </dgm:prSet>
      <dgm:spPr/>
    </dgm:pt>
    <dgm:pt modelId="{55802DEA-DD21-41C0-9E01-20B7DE1F6491}" type="pres">
      <dgm:prSet presAssocID="{D655501C-A50D-4412-B280-33F9697C21A5}" presName="sibTrans" presStyleCnt="0"/>
      <dgm:spPr/>
    </dgm:pt>
    <dgm:pt modelId="{E0CB53B7-2DF5-45B9-ADFA-DBBDD4B6B5C7}" type="pres">
      <dgm:prSet presAssocID="{585DE8A5-D056-450F-B690-5A6ADA8A4734}" presName="compNode" presStyleCnt="0"/>
      <dgm:spPr/>
    </dgm:pt>
    <dgm:pt modelId="{65520288-0489-4435-A006-ADC9C1F6F713}" type="pres">
      <dgm:prSet presAssocID="{585DE8A5-D056-450F-B690-5A6ADA8A4734}" presName="bgRect" presStyleLbl="bgShp" presStyleIdx="2" presStyleCnt="3"/>
      <dgm:spPr/>
    </dgm:pt>
    <dgm:pt modelId="{50A54154-A4DC-455C-8B46-F45AE52F3218}" type="pres">
      <dgm:prSet presAssocID="{585DE8A5-D056-450F-B690-5A6ADA8A47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35B33AA7-6F48-4035-83BD-001CA1A03F39}" type="pres">
      <dgm:prSet presAssocID="{585DE8A5-D056-450F-B690-5A6ADA8A4734}" presName="spaceRect" presStyleCnt="0"/>
      <dgm:spPr/>
    </dgm:pt>
    <dgm:pt modelId="{5C61C00B-9D20-4AE2-BFC6-2F5896707744}" type="pres">
      <dgm:prSet presAssocID="{585DE8A5-D056-450F-B690-5A6ADA8A47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CA3B27-272C-41B1-AD19-9FA86CD62310}" type="presOf" srcId="{659E8576-1610-4B2D-87DA-DE73C4A4F991}" destId="{AADE6459-CBA8-45C0-A52E-F58E94F32A91}" srcOrd="0" destOrd="0" presId="urn:microsoft.com/office/officeart/2018/2/layout/IconVerticalSolidList"/>
    <dgm:cxn modelId="{9547CE34-5C2B-4F47-8B1A-84A370AE15A1}" type="presOf" srcId="{2E63AC57-9629-49DF-8B92-5DB40E6B397E}" destId="{E3441BD1-B4F5-455D-A197-5C131111F098}" srcOrd="0" destOrd="0" presId="urn:microsoft.com/office/officeart/2018/2/layout/IconVerticalSolidList"/>
    <dgm:cxn modelId="{D06A0040-98EF-46A4-9A60-27979EB95DD7}" type="presOf" srcId="{04AED340-76EA-4D71-91E9-2F0FA5B3433B}" destId="{3A548435-BAF6-4363-B7E3-A40B1C889777}" srcOrd="0" destOrd="0" presId="urn:microsoft.com/office/officeart/2018/2/layout/IconVerticalSolidList"/>
    <dgm:cxn modelId="{8BDE356C-099B-4AA5-8A11-82D91D503454}" srcId="{659E8576-1610-4B2D-87DA-DE73C4A4F991}" destId="{2E63AC57-9629-49DF-8B92-5DB40E6B397E}" srcOrd="0" destOrd="0" parTransId="{A0AA2BAF-AD14-4E9E-BC2A-19F7E4D19EF8}" sibTransId="{203694F8-C80C-4F73-890D-A8D252BBBE39}"/>
    <dgm:cxn modelId="{F7528373-B39F-446E-A02C-C947A03C308F}" type="presOf" srcId="{585DE8A5-D056-450F-B690-5A6ADA8A4734}" destId="{5C61C00B-9D20-4AE2-BFC6-2F5896707744}" srcOrd="0" destOrd="0" presId="urn:microsoft.com/office/officeart/2018/2/layout/IconVerticalSolidList"/>
    <dgm:cxn modelId="{0584F77A-C349-4769-8D57-B9B187AAEC10}" srcId="{659E8576-1610-4B2D-87DA-DE73C4A4F991}" destId="{04AED340-76EA-4D71-91E9-2F0FA5B3433B}" srcOrd="1" destOrd="0" parTransId="{14FF932A-AEE3-43DD-8E69-0D3A616BFF73}" sibTransId="{D655501C-A50D-4412-B280-33F9697C21A5}"/>
    <dgm:cxn modelId="{37C278E4-8E9A-4FC3-B256-06EDC36213F6}" srcId="{659E8576-1610-4B2D-87DA-DE73C4A4F991}" destId="{585DE8A5-D056-450F-B690-5A6ADA8A4734}" srcOrd="2" destOrd="0" parTransId="{01D4E80D-23B4-41E1-9831-28EACF90509C}" sibTransId="{80F17576-9192-4A7F-BE35-421114FAA6CB}"/>
    <dgm:cxn modelId="{1328899F-B566-42F3-AE6D-33AABC06CEC4}" type="presParOf" srcId="{AADE6459-CBA8-45C0-A52E-F58E94F32A91}" destId="{6199FBDD-027C-43CC-BA7E-E4C5F8D2281E}" srcOrd="0" destOrd="0" presId="urn:microsoft.com/office/officeart/2018/2/layout/IconVerticalSolidList"/>
    <dgm:cxn modelId="{533536F0-1528-4664-8996-614E2BBB0045}" type="presParOf" srcId="{6199FBDD-027C-43CC-BA7E-E4C5F8D2281E}" destId="{5F29B9FD-ADD6-44EB-ABEE-E34EDA50B60A}" srcOrd="0" destOrd="0" presId="urn:microsoft.com/office/officeart/2018/2/layout/IconVerticalSolidList"/>
    <dgm:cxn modelId="{11B565FA-A0C6-4D1F-8F4D-5C7509EAA8F5}" type="presParOf" srcId="{6199FBDD-027C-43CC-BA7E-E4C5F8D2281E}" destId="{69727D3A-814D-445D-A1BD-F7D3E1D59425}" srcOrd="1" destOrd="0" presId="urn:microsoft.com/office/officeart/2018/2/layout/IconVerticalSolidList"/>
    <dgm:cxn modelId="{3E7BD262-E883-4FDB-BF25-B1C65C45E23D}" type="presParOf" srcId="{6199FBDD-027C-43CC-BA7E-E4C5F8D2281E}" destId="{FD56ABF4-2EEA-42AE-BDC9-AA1BBF692517}" srcOrd="2" destOrd="0" presId="urn:microsoft.com/office/officeart/2018/2/layout/IconVerticalSolidList"/>
    <dgm:cxn modelId="{C2ACFA04-7660-4663-849B-7B37752BF2DE}" type="presParOf" srcId="{6199FBDD-027C-43CC-BA7E-E4C5F8D2281E}" destId="{E3441BD1-B4F5-455D-A197-5C131111F098}" srcOrd="3" destOrd="0" presId="urn:microsoft.com/office/officeart/2018/2/layout/IconVerticalSolidList"/>
    <dgm:cxn modelId="{D51880F0-6379-455D-8F24-DA45423897A6}" type="presParOf" srcId="{AADE6459-CBA8-45C0-A52E-F58E94F32A91}" destId="{06092414-9D26-433F-88C0-69DBBDC5EC52}" srcOrd="1" destOrd="0" presId="urn:microsoft.com/office/officeart/2018/2/layout/IconVerticalSolidList"/>
    <dgm:cxn modelId="{4CE7E934-B438-4523-9690-B63754277081}" type="presParOf" srcId="{AADE6459-CBA8-45C0-A52E-F58E94F32A91}" destId="{0B612D97-903C-45AC-A02F-B0CA7FE93A2D}" srcOrd="2" destOrd="0" presId="urn:microsoft.com/office/officeart/2018/2/layout/IconVerticalSolidList"/>
    <dgm:cxn modelId="{CAADF589-67A2-45D2-B0FD-021BBE49B426}" type="presParOf" srcId="{0B612D97-903C-45AC-A02F-B0CA7FE93A2D}" destId="{58E06677-8089-4A3B-A6A6-984DD6EDC3F6}" srcOrd="0" destOrd="0" presId="urn:microsoft.com/office/officeart/2018/2/layout/IconVerticalSolidList"/>
    <dgm:cxn modelId="{5665FF72-B58E-4381-9945-B1337D9040D4}" type="presParOf" srcId="{0B612D97-903C-45AC-A02F-B0CA7FE93A2D}" destId="{3C035FD1-F1FD-4D2F-BC21-A9CE70B6E51B}" srcOrd="1" destOrd="0" presId="urn:microsoft.com/office/officeart/2018/2/layout/IconVerticalSolidList"/>
    <dgm:cxn modelId="{A56E0082-21A5-4EA0-A856-0DDCE4A7DCCC}" type="presParOf" srcId="{0B612D97-903C-45AC-A02F-B0CA7FE93A2D}" destId="{442AE245-A5EF-4FC1-80E0-6F629C3897D7}" srcOrd="2" destOrd="0" presId="urn:microsoft.com/office/officeart/2018/2/layout/IconVerticalSolidList"/>
    <dgm:cxn modelId="{C17E1FF2-C2DC-4378-9935-7859648774B2}" type="presParOf" srcId="{0B612D97-903C-45AC-A02F-B0CA7FE93A2D}" destId="{3A548435-BAF6-4363-B7E3-A40B1C889777}" srcOrd="3" destOrd="0" presId="urn:microsoft.com/office/officeart/2018/2/layout/IconVerticalSolidList"/>
    <dgm:cxn modelId="{683954E8-2184-420F-8D04-3589E7980875}" type="presParOf" srcId="{AADE6459-CBA8-45C0-A52E-F58E94F32A91}" destId="{55802DEA-DD21-41C0-9E01-20B7DE1F6491}" srcOrd="3" destOrd="0" presId="urn:microsoft.com/office/officeart/2018/2/layout/IconVerticalSolidList"/>
    <dgm:cxn modelId="{8A05F429-1C49-4F24-8AA3-5ED58C2ED37F}" type="presParOf" srcId="{AADE6459-CBA8-45C0-A52E-F58E94F32A91}" destId="{E0CB53B7-2DF5-45B9-ADFA-DBBDD4B6B5C7}" srcOrd="4" destOrd="0" presId="urn:microsoft.com/office/officeart/2018/2/layout/IconVerticalSolidList"/>
    <dgm:cxn modelId="{5CB75618-69D0-44D0-BBA7-FDAC238EF8D0}" type="presParOf" srcId="{E0CB53B7-2DF5-45B9-ADFA-DBBDD4B6B5C7}" destId="{65520288-0489-4435-A006-ADC9C1F6F713}" srcOrd="0" destOrd="0" presId="urn:microsoft.com/office/officeart/2018/2/layout/IconVerticalSolidList"/>
    <dgm:cxn modelId="{55C74E8A-AE86-462B-9A7C-3F7FA111DFA5}" type="presParOf" srcId="{E0CB53B7-2DF5-45B9-ADFA-DBBDD4B6B5C7}" destId="{50A54154-A4DC-455C-8B46-F45AE52F3218}" srcOrd="1" destOrd="0" presId="urn:microsoft.com/office/officeart/2018/2/layout/IconVerticalSolidList"/>
    <dgm:cxn modelId="{0D4AE92B-A93F-49BF-86D7-6E1E903522E7}" type="presParOf" srcId="{E0CB53B7-2DF5-45B9-ADFA-DBBDD4B6B5C7}" destId="{35B33AA7-6F48-4035-83BD-001CA1A03F39}" srcOrd="2" destOrd="0" presId="urn:microsoft.com/office/officeart/2018/2/layout/IconVerticalSolidList"/>
    <dgm:cxn modelId="{02A8984E-9770-48B2-800D-7DBC3F53E7D6}" type="presParOf" srcId="{E0CB53B7-2DF5-45B9-ADFA-DBBDD4B6B5C7}" destId="{5C61C00B-9D20-4AE2-BFC6-2F58967077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F86FA-D1EE-4570-AE92-48A0ACA88772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Data entry errors (human errors)</a:t>
          </a:r>
          <a:endParaRPr lang="en-US" sz="2300" kern="1200"/>
        </a:p>
      </dsp:txBody>
      <dsp:txXfrm>
        <a:off x="225102" y="2172"/>
        <a:ext cx="2860678" cy="1716406"/>
      </dsp:txXfrm>
    </dsp:sp>
    <dsp:sp modelId="{08292CF9-EB42-437D-9907-5402C32DD097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Measurement errors (instrument errors)</a:t>
          </a:r>
          <a:endParaRPr lang="en-US" sz="2300" kern="1200"/>
        </a:p>
      </dsp:txBody>
      <dsp:txXfrm>
        <a:off x="3371848" y="2172"/>
        <a:ext cx="2860678" cy="1716406"/>
      </dsp:txXfrm>
    </dsp:sp>
    <dsp:sp modelId="{8D2E0BEE-DE56-48AB-A921-D3343F94958F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Experimental errors (data extraction or experiment planning/executing errors)</a:t>
          </a:r>
          <a:endParaRPr lang="en-US" sz="2300" kern="1200"/>
        </a:p>
      </dsp:txBody>
      <dsp:txXfrm>
        <a:off x="6518594" y="2172"/>
        <a:ext cx="2860678" cy="1716406"/>
      </dsp:txXfrm>
    </dsp:sp>
    <dsp:sp modelId="{63714CEF-CAED-4E46-87DF-63F178213A00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Intentional (dummy outliers made to test detection methods)</a:t>
          </a:r>
          <a:endParaRPr lang="en-US" sz="2300" kern="1200"/>
        </a:p>
      </dsp:txBody>
      <dsp:txXfrm>
        <a:off x="225102" y="2004647"/>
        <a:ext cx="2860678" cy="1716406"/>
      </dsp:txXfrm>
    </dsp:sp>
    <dsp:sp modelId="{FFDA9660-D609-4D49-B587-19DD400D3F55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Data processing errors (data manipulation or data set unintended mutations)</a:t>
          </a:r>
          <a:endParaRPr lang="en-US" sz="2300" kern="1200"/>
        </a:p>
      </dsp:txBody>
      <dsp:txXfrm>
        <a:off x="3371848" y="2004647"/>
        <a:ext cx="2860678" cy="1716406"/>
      </dsp:txXfrm>
    </dsp:sp>
    <dsp:sp modelId="{B332771F-EE15-4E8D-9E0E-EAC4CAF86421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Sampling errors (extracting or mixing data from wrong or various sources)</a:t>
          </a:r>
          <a:endParaRPr lang="en-US" sz="2300" kern="1200"/>
        </a:p>
      </dsp:txBody>
      <dsp:txXfrm>
        <a:off x="6518594" y="2004647"/>
        <a:ext cx="2860678" cy="171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B9FD-ADD6-44EB-ABEE-E34EDA50B60A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27D3A-814D-445D-A1BD-F7D3E1D59425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41BD1-B4F5-455D-A197-5C131111F098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An object for detecting outliers in a Gaussian distributed dataset.</a:t>
          </a:r>
          <a:endParaRPr lang="en-US" sz="1500" kern="1200"/>
        </a:p>
      </dsp:txBody>
      <dsp:txXfrm>
        <a:off x="1529865" y="566"/>
        <a:ext cx="4383571" cy="1324558"/>
      </dsp:txXfrm>
    </dsp:sp>
    <dsp:sp modelId="{58E06677-8089-4A3B-A6A6-984DD6EDC3F6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35FD1-F1FD-4D2F-BC21-A9CE70B6E51B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48435-BAF6-4363-B7E3-A40B1C889777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Elliptic Envelope is intuitively built on the premise that data comes from a known distribution. If we draw an ellipse around the gaussian distribution of data, anything that lies outside the ellipse will be considered an outlier.</a:t>
          </a:r>
          <a:endParaRPr lang="en-US" sz="1500" kern="1200"/>
        </a:p>
      </dsp:txBody>
      <dsp:txXfrm>
        <a:off x="1529865" y="1656264"/>
        <a:ext cx="4383571" cy="1324558"/>
      </dsp:txXfrm>
    </dsp:sp>
    <dsp:sp modelId="{65520288-0489-4435-A006-ADC9C1F6F713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54154-A4DC-455C-8B46-F45AE52F3218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1C00B-9D20-4AE2-BFC6-2F5896707744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assumption in the Elliptic Envelope is that normal data points are Gaussian distributed.</a:t>
          </a:r>
          <a:endParaRPr lang="en-US" sz="1500" kern="1200"/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A037-5A9D-480C-9A73-171F024A341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A9992-1E26-470C-A45D-043C5FE3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0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9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0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1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0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C3AF-D3BE-41E7-AD09-6AF9E12CF1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AE71AD-2C18-4489-903D-2A4918D6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ovariance.EllipticEnvelope.html#sklearn.covariance.EllipticEnvelope" TargetMode="External"/><Relationship Id="rId7" Type="http://schemas.openxmlformats.org/officeDocument/2006/relationships/hyperlink" Target="https://en.wikipedia.org/wiki/Local_outlier_factor" TargetMode="External"/><Relationship Id="rId2" Type="http://schemas.openxmlformats.org/officeDocument/2006/relationships/hyperlink" Target="https://scikit-learn.org/stable/auto_examples/miscellaneous/plot_anomaly_comparison.html#sphx-glr-auto-examples-miscellaneous-plot-anomaly-comparison-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anomaly-detection-with-local-outlier-factor-lof-d91e41df10f2" TargetMode="External"/><Relationship Id="rId5" Type="http://schemas.openxmlformats.org/officeDocument/2006/relationships/hyperlink" Target="https://scikit-learn.org/stable/modules/generated/sklearn.neighbors.LocalOutlierFactor.html#sklearn.neighbors.LocalOutlierFactor" TargetMode="External"/><Relationship Id="rId4" Type="http://schemas.openxmlformats.org/officeDocument/2006/relationships/hyperlink" Target="https://scikit-learn.org/stable/modules/outlier_dete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3FEB33-1113-4A73-ABA3-C2E1E4ED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tr-TR" sz="5400"/>
              <a:t>Cmpe481 Fınal Exam presentatıon </a:t>
            </a:r>
            <a:endParaRPr lang="en-US" sz="54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1A0F47-3670-4FEE-BDF0-F1B7CF55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tr-TR"/>
              <a:t>Muhammed Göktepe </a:t>
            </a:r>
          </a:p>
          <a:p>
            <a:pPr algn="r"/>
            <a:r>
              <a:rPr lang="tr-TR"/>
              <a:t>2017400162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7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BDBB3D7E-5E8C-4B2D-AFE2-40A4D487F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ımplementatıon</a:t>
            </a:r>
            <a:endParaRPr lang="en-US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2172F7FC-B522-413F-9991-968A21169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090725-0932-418C-9590-4054379F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959F3C-9494-4920-BD49-AF2C2AD1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tr-TR" dirty="0" err="1"/>
              <a:t>Centered</a:t>
            </a:r>
            <a:r>
              <a:rPr lang="tr-TR" dirty="0"/>
              <a:t> data</a:t>
            </a:r>
          </a:p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Outlier</a:t>
            </a:r>
            <a:r>
              <a:rPr lang="tr-TR" dirty="0"/>
              <a:t> Factor </a:t>
            </a:r>
            <a:r>
              <a:rPr lang="en-US" dirty="0"/>
              <a:t>perform reasonably well for multi-modal data sets.</a:t>
            </a:r>
            <a:endParaRPr lang="tr-TR" dirty="0"/>
          </a:p>
          <a:p>
            <a:r>
              <a:rPr lang="tr-TR" dirty="0"/>
              <a:t>K=35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6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BADE84C-53C1-4AEB-AF6F-3B66832DA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F02696-A827-4C6A-B3B2-D326FE30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r>
              <a:rPr lang="en-US" dirty="0"/>
              <a:t>Gaussian distributed data.</a:t>
            </a:r>
          </a:p>
          <a:p>
            <a:r>
              <a:rPr lang="en-US" dirty="0"/>
              <a:t>Elliptic Envelope assumes the data is Gaussian and learns an ellipse. It thus degrades when the data is not unimodal.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4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FA5765-A429-4091-8F7B-E09B71E0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outlıer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dıfferent</a:t>
            </a:r>
            <a:r>
              <a:rPr lang="tr-TR" dirty="0"/>
              <a:t> </a:t>
            </a:r>
            <a:r>
              <a:rPr lang="tr-TR" dirty="0" err="1"/>
              <a:t>k’s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3243F78-83C6-494F-8286-A05E650077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87" y="2011363"/>
            <a:ext cx="3448050" cy="3448050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863EA46F-0779-44B3-A40A-AFC2C9CF8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8A33F944-AA9C-4FCF-8321-F445E1C0328C}"/>
              </a:ext>
            </a:extLst>
          </p:cNvPr>
          <p:cNvSpPr txBox="1"/>
          <p:nvPr/>
        </p:nvSpPr>
        <p:spPr>
          <a:xfrm>
            <a:off x="3477603" y="564451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K=5</a:t>
            </a:r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01B978C-5756-48CE-8503-E635F153B644}"/>
              </a:ext>
            </a:extLst>
          </p:cNvPr>
          <p:cNvSpPr txBox="1"/>
          <p:nvPr/>
        </p:nvSpPr>
        <p:spPr>
          <a:xfrm>
            <a:off x="8327887" y="564451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K=400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3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BF3F72-34C5-4E9B-A81D-D9FE7C6E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tr-TR"/>
              <a:t>References</a:t>
            </a:r>
            <a:endParaRPr lang="en-US" dirty="0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AF840B-3E3C-4B3E-9C05-E47AE81D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2"/>
              </a:rPr>
              <a:t>https://scikit-learn.org/stable/auto_examples/miscellaneous/plot_anomaly_comparison.html#sphx-glr-auto-examples-miscellaneous-plot-anomaly-comparison-py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3"/>
              </a:rPr>
              <a:t>https://scikit-learn.org/stable/modules/generated/sklearn.covariance.EllipticEnvelope.html#sklearn.covariance.EllipticEnvelope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4"/>
              </a:rPr>
              <a:t>https://scikit-learn.org/stable/modules/outlier_detection.html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5"/>
              </a:rPr>
              <a:t>https://scikit-learn.org/stable/modules/generated/sklearn.neighbors.LocalOutlierFactor.html#sklearn.neighbors.LocalOutlierFactor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6"/>
              </a:rPr>
              <a:t>https://towardsdatascience.com/anomaly-detection-with-local-outlier-factor-lof-d91e41df10f2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tr-TR" sz="1400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  <a:hlinkClick r:id="rId7"/>
              </a:rPr>
              <a:t>https://en.wikipedia.org/wiki/Local_outlier_factor</a:t>
            </a:r>
            <a:endParaRPr lang="tr-TR" sz="1400" dirty="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65440D-C4C2-4B1F-81E5-92990304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What </a:t>
            </a:r>
            <a:r>
              <a:rPr lang="en-US" sz="3600" dirty="0" err="1"/>
              <a:t>ıs</a:t>
            </a:r>
            <a:r>
              <a:rPr lang="en-US" sz="3600" dirty="0"/>
              <a:t> an </a:t>
            </a:r>
            <a:r>
              <a:rPr lang="en-US" sz="3600" dirty="0" err="1"/>
              <a:t>outlıer</a:t>
            </a:r>
            <a:endParaRPr lang="en-US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698B2A-6B40-47F1-8A63-A399D6FC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i="0" cap="all" dirty="0"/>
              <a:t>Outliers are generally defined as samples that are exceptionally far from the mainstream of data.</a:t>
            </a:r>
            <a:endParaRPr lang="tr-TR" sz="1600" i="0" cap="all" dirty="0"/>
          </a:p>
          <a:p>
            <a:pPr marL="0" indent="0">
              <a:lnSpc>
                <a:spcPct val="110000"/>
              </a:lnSpc>
              <a:buNone/>
            </a:pPr>
            <a:endParaRPr lang="en-US" sz="1600" i="0" cap="all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Outlier Analiz Yöntemleri. Bu blog postta outlier (aykırı değer)… | by  Jiyan Aytek | Data Runner | Medium">
            <a:extLst>
              <a:ext uri="{FF2B5EF4-FFF2-40B4-BE49-F238E27FC236}">
                <a16:creationId xmlns:a16="http://schemas.microsoft.com/office/drawing/2014/main" id="{4B96E5AA-AE23-47B8-876E-CC495E97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313775"/>
            <a:ext cx="6282919" cy="347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AAFEEB-7E61-41C5-90F4-C597D84D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causes of outliers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04760D5E-09F0-4B41-9626-6F3D947D1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09741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16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049D4-551F-462F-8274-E32EE072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detection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8D369B-E930-47BD-A9F5-7A0E137D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Outlier </a:t>
            </a:r>
            <a:r>
              <a:rPr lang="en-US" sz="1800" dirty="0">
                <a:solidFill>
                  <a:srgbClr val="202122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etection is the identification of rare items, events or observations which raise suspicions by differing significantly from the majority of the data. </a:t>
            </a:r>
          </a:p>
          <a:p>
            <a:r>
              <a:rPr lang="en-US" sz="1800" dirty="0">
                <a:solidFill>
                  <a:srgbClr val="202122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There are several detection algorithms:</a:t>
            </a:r>
            <a:endParaRPr lang="en-US" sz="1800" b="0" i="0" dirty="0">
              <a:solidFill>
                <a:srgbClr val="202122"/>
              </a:solidFill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Isolation Forest</a:t>
            </a: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Elliptic Envelope</a:t>
            </a: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Local Outlier Factor</a:t>
            </a: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Z-score</a:t>
            </a: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IQR-score</a:t>
            </a:r>
          </a:p>
          <a:p>
            <a:pPr lvl="1"/>
            <a:r>
              <a:rPr lang="en-US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37087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30FB2E-2806-4153-9A75-0BDF09A5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938118"/>
            <a:ext cx="3272093" cy="946516"/>
          </a:xfrm>
        </p:spPr>
        <p:txBody>
          <a:bodyPr anchor="t">
            <a:normAutofit fontScale="90000"/>
          </a:bodyPr>
          <a:lstStyle/>
          <a:p>
            <a:r>
              <a:rPr lang="en-US" dirty="0" err="1"/>
              <a:t>Ellıptıc</a:t>
            </a:r>
            <a:r>
              <a:rPr lang="en-US" dirty="0"/>
              <a:t> Envelope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F7917A9-544F-476E-85C7-508CD4B0E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24219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Two outlier detection techniques you should know in 2021 | by Rukshan  Pramoditha | Towards Data Science">
            <a:extLst>
              <a:ext uri="{FF2B5EF4-FFF2-40B4-BE49-F238E27FC236}">
                <a16:creationId xmlns:a16="http://schemas.microsoft.com/office/drawing/2014/main" id="{ECB46439-AD48-4CD2-86C0-CD1EF7D3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77" y="2469795"/>
            <a:ext cx="2722199" cy="263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DC048B-C810-4BE4-8FA1-F3080F49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Ellıptıc</a:t>
            </a:r>
            <a:r>
              <a:rPr lang="en-US" dirty="0"/>
              <a:t> Envelope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CA6DAF-89E1-4985-AC57-BE7C95400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439366"/>
            <a:ext cx="4533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47F0B65-5660-4DDB-A174-679FCC2892DC}"/>
              </a:ext>
            </a:extLst>
          </p:cNvPr>
          <p:cNvSpPr txBox="1"/>
          <p:nvPr/>
        </p:nvSpPr>
        <p:spPr>
          <a:xfrm>
            <a:off x="6253216" y="2439366"/>
            <a:ext cx="5302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292929"/>
                </a:solidFill>
                <a:latin typeface="charter"/>
              </a:rPr>
              <a:t>C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reates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an imaginary elliptical area around a given dataset. 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Values that fall inside the envelope are considered normal data and anything outside the envelope is returned as outliers. 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So, naturally, the red data points in the above diagram should be identified as outliers by this algorithm. 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As evident from this figure, the algorithm works best if data has a Gaussian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7BF46E-1180-437A-B5AE-B66A6243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Local Outlier Factor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72751-9D68-481F-926A-0F9EACF3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The anomaly score of each sample is called the Local Outlier Factor. </a:t>
            </a:r>
            <a:endParaRPr lang="tr-TR" sz="1100" b="0" i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It measures the local deviation of the density of a given sample with respect to its neighbors. </a:t>
            </a:r>
            <a:endParaRPr lang="tr-TR" sz="1100" b="0" i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It is local in that the anomaly score depends on how isolated the object is with respect to the surrounding neighborhood. </a:t>
            </a:r>
            <a:endParaRPr lang="tr-TR" sz="1100" b="0" i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More precisely, locality is given by k-nearest neighbors, whose distance is used to estimate the local density. </a:t>
            </a:r>
            <a:endParaRPr lang="tr-TR" sz="1100" b="0" i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By comparing the local density of a sample to the local densities of its neighbors, one can identify samples that have a substantially lower density than their neighbors. These are considered outliers.</a:t>
            </a:r>
            <a:endParaRPr lang="tr-TR" sz="1100" b="0" i="0">
              <a:effectLst/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10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Small k has local focus. Erroneous if there is much noise in data.</a:t>
            </a:r>
          </a:p>
          <a:p>
            <a:pPr>
              <a:lnSpc>
                <a:spcPct val="110000"/>
              </a:lnSpc>
            </a:pPr>
            <a:r>
              <a:rPr lang="en-US" sz="1100" b="0" i="0">
                <a:effectLst/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Large k can miss local outliers</a:t>
            </a:r>
          </a:p>
          <a:p>
            <a:pPr>
              <a:lnSpc>
                <a:spcPct val="110000"/>
              </a:lnSpc>
            </a:pPr>
            <a:endParaRPr lang="en-US" sz="1100"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EE2CA28-F3ED-4FC9-A8E2-E8A3A785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207765"/>
            <a:ext cx="2926098" cy="30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2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2E40BD5-1A88-4718-9E92-99F5FEB2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79" y="1116345"/>
            <a:ext cx="4331845" cy="38661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BBE7061E-DE98-42C5-9426-8F675CD6F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493169"/>
            <a:ext cx="2381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5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4F54E0-855D-426E-80B9-0B7F06D0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Outlier Factor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F411DC-7626-4B4B-AAA1-82752E8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Dısadvantages</a:t>
            </a:r>
            <a:r>
              <a:rPr lang="tr-TR" dirty="0"/>
              <a:t>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resulting values are hard to interpret. A value of 1 or even less indicates a clear inlier, but there is no clear rule for when a point is an outlier. In one data set, a value of 1.1 may already be an outlier, in another dataset and parameterization (with strong local fluctuations) a value of 2 could still be an inlier. These differences can also occur within a dataset due to the locality of the method.</a:t>
            </a:r>
            <a:endParaRPr lang="tr-T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tr-TR" dirty="0" err="1"/>
              <a:t>Advantages</a:t>
            </a:r>
            <a:r>
              <a:rPr lang="tr-TR" dirty="0"/>
              <a:t>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Due to the local approach, LOF is able to identify outliers in a data set that would not be outliers in another area of the data set.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252</TotalTime>
  <Words>693</Words>
  <Application>Microsoft Office PowerPoint</Application>
  <PresentationFormat>Geniş ekran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charter</vt:lpstr>
      <vt:lpstr>Gill Sans MT</vt:lpstr>
      <vt:lpstr>Open Sans</vt:lpstr>
      <vt:lpstr>Galeri</vt:lpstr>
      <vt:lpstr>Cmpe481 Fınal Exam presentatıon </vt:lpstr>
      <vt:lpstr>What ıs an outlıer</vt:lpstr>
      <vt:lpstr>causes of outliers</vt:lpstr>
      <vt:lpstr>outlier detection</vt:lpstr>
      <vt:lpstr>Ellıptıc Envelope</vt:lpstr>
      <vt:lpstr>Ellıptıc Envelope</vt:lpstr>
      <vt:lpstr>Local Outlier Factor</vt:lpstr>
      <vt:lpstr>PowerPoint Sunusu</vt:lpstr>
      <vt:lpstr>Local Outlier Factor</vt:lpstr>
      <vt:lpstr>My ımplementatıon</vt:lpstr>
      <vt:lpstr>PowerPoint Sunusu</vt:lpstr>
      <vt:lpstr>PowerPoint Sunusu</vt:lpstr>
      <vt:lpstr>Local outlıer factor wıth dıfferent k’s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Cmpe481 Fınal Exam presentatıon </dc:title>
  <dc:creator>Muhammed Göktepe</dc:creator>
  <cp:lastModifiedBy>Muhammed Göktepe</cp:lastModifiedBy>
  <cp:revision>1</cp:revision>
  <dcterms:created xsi:type="dcterms:W3CDTF">2022-01-18T22:14:12Z</dcterms:created>
  <dcterms:modified xsi:type="dcterms:W3CDTF">2022-01-19T02:26:22Z</dcterms:modified>
</cp:coreProperties>
</file>