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9" r:id="rId8"/>
    <p:sldId id="270" r:id="rId9"/>
    <p:sldId id="263" r:id="rId10"/>
    <p:sldId id="264" r:id="rId11"/>
    <p:sldId id="265" r:id="rId12"/>
    <p:sldId id="266" r:id="rId13"/>
    <p:sldId id="268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EEC6DE-A056-43CA-9FF0-1D26D881B225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3F5D7B7D-B7FE-4703-B5C5-D719E4E379D1}">
      <dgm:prSet phldrT="[Texto]"/>
      <dgm:spPr/>
      <dgm:t>
        <a:bodyPr/>
        <a:lstStyle/>
        <a:p>
          <a:r>
            <a:rPr lang="pt-BR" dirty="0" smtClean="0"/>
            <a:t>Front-</a:t>
          </a:r>
          <a:r>
            <a:rPr lang="pt-BR" dirty="0" err="1" smtClean="0"/>
            <a:t>End</a:t>
          </a:r>
          <a:endParaRPr lang="pt-BR" dirty="0"/>
        </a:p>
      </dgm:t>
    </dgm:pt>
    <dgm:pt modelId="{71E08B49-E1EC-42DC-A59B-25B05B5CED6A}" type="parTrans" cxnId="{8DF203B4-35C8-4E52-8BAC-2E8DB1F116F0}">
      <dgm:prSet/>
      <dgm:spPr/>
      <dgm:t>
        <a:bodyPr/>
        <a:lstStyle/>
        <a:p>
          <a:endParaRPr lang="pt-BR"/>
        </a:p>
      </dgm:t>
    </dgm:pt>
    <dgm:pt modelId="{6E7C754E-D78F-4BF4-9429-AD86EBFBC9DC}" type="sibTrans" cxnId="{8DF203B4-35C8-4E52-8BAC-2E8DB1F116F0}">
      <dgm:prSet/>
      <dgm:spPr/>
      <dgm:t>
        <a:bodyPr/>
        <a:lstStyle/>
        <a:p>
          <a:endParaRPr lang="pt-BR"/>
        </a:p>
      </dgm:t>
    </dgm:pt>
    <dgm:pt modelId="{50FBC3D9-C704-4929-9E58-714FFDE2A768}">
      <dgm:prSet phldrT="[Texto]"/>
      <dgm:spPr/>
      <dgm:t>
        <a:bodyPr/>
        <a:lstStyle/>
        <a:p>
          <a:r>
            <a:rPr lang="pt-BR" dirty="0" smtClean="0"/>
            <a:t>Domínio</a:t>
          </a:r>
          <a:endParaRPr lang="pt-BR" dirty="0"/>
        </a:p>
      </dgm:t>
    </dgm:pt>
    <dgm:pt modelId="{67EA70AE-3B24-40DB-95FD-8D4E4B7300B8}" type="parTrans" cxnId="{5C656D82-3668-44BB-9732-7396CC563CC2}">
      <dgm:prSet/>
      <dgm:spPr/>
      <dgm:t>
        <a:bodyPr/>
        <a:lstStyle/>
        <a:p>
          <a:endParaRPr lang="pt-BR"/>
        </a:p>
      </dgm:t>
    </dgm:pt>
    <dgm:pt modelId="{CA62152B-DB92-42CB-BA95-056A26301EED}" type="sibTrans" cxnId="{5C656D82-3668-44BB-9732-7396CC563CC2}">
      <dgm:prSet/>
      <dgm:spPr/>
      <dgm:t>
        <a:bodyPr/>
        <a:lstStyle/>
        <a:p>
          <a:endParaRPr lang="pt-BR"/>
        </a:p>
      </dgm:t>
    </dgm:pt>
    <dgm:pt modelId="{0880EBAF-7450-41C8-B1DE-469F76A5E5F9}">
      <dgm:prSet phldrT="[Texto]"/>
      <dgm:spPr/>
      <dgm:t>
        <a:bodyPr/>
        <a:lstStyle/>
        <a:p>
          <a:r>
            <a:rPr lang="pt-BR" dirty="0" smtClean="0"/>
            <a:t>Infra</a:t>
          </a:r>
          <a:endParaRPr lang="pt-BR" dirty="0"/>
        </a:p>
      </dgm:t>
    </dgm:pt>
    <dgm:pt modelId="{C19DD4DB-EE33-49E9-B2FF-664F816AA468}" type="parTrans" cxnId="{4A661C96-F924-45A9-B1DB-47662D0612AB}">
      <dgm:prSet/>
      <dgm:spPr/>
      <dgm:t>
        <a:bodyPr/>
        <a:lstStyle/>
        <a:p>
          <a:endParaRPr lang="pt-BR"/>
        </a:p>
      </dgm:t>
    </dgm:pt>
    <dgm:pt modelId="{D05400E1-5838-43EB-A883-2E6065F3E5CF}" type="sibTrans" cxnId="{4A661C96-F924-45A9-B1DB-47662D0612AB}">
      <dgm:prSet/>
      <dgm:spPr/>
      <dgm:t>
        <a:bodyPr/>
        <a:lstStyle/>
        <a:p>
          <a:endParaRPr lang="pt-BR"/>
        </a:p>
      </dgm:t>
    </dgm:pt>
    <dgm:pt modelId="{F3946F52-FA51-4C4D-A834-9E6AE90D3202}" type="pres">
      <dgm:prSet presAssocID="{92EEC6DE-A056-43CA-9FF0-1D26D881B225}" presName="linearFlow" presStyleCnt="0">
        <dgm:presLayoutVars>
          <dgm:resizeHandles val="exact"/>
        </dgm:presLayoutVars>
      </dgm:prSet>
      <dgm:spPr/>
    </dgm:pt>
    <dgm:pt modelId="{8A4BDF1B-3268-4760-8188-DB20DF241BC6}" type="pres">
      <dgm:prSet presAssocID="{3F5D7B7D-B7FE-4703-B5C5-D719E4E379D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1354CCD-1422-4F5F-9B2C-2877A2D443E7}" type="pres">
      <dgm:prSet presAssocID="{6E7C754E-D78F-4BF4-9429-AD86EBFBC9DC}" presName="sibTrans" presStyleLbl="sibTrans2D1" presStyleIdx="0" presStyleCnt="2" custAng="5400000"/>
      <dgm:spPr>
        <a:prstGeom prst="upDownArrow">
          <a:avLst/>
        </a:prstGeom>
      </dgm:spPr>
    </dgm:pt>
    <dgm:pt modelId="{6614E58F-56EE-425E-B44C-A13E8222BF66}" type="pres">
      <dgm:prSet presAssocID="{6E7C754E-D78F-4BF4-9429-AD86EBFBC9DC}" presName="connectorText" presStyleLbl="sibTrans2D1" presStyleIdx="0" presStyleCnt="2"/>
      <dgm:spPr/>
    </dgm:pt>
    <dgm:pt modelId="{C381C11F-6364-4E5A-9672-2F972E90E05F}" type="pres">
      <dgm:prSet presAssocID="{50FBC3D9-C704-4929-9E58-714FFDE2A768}" presName="node" presStyleLbl="node1" presStyleIdx="1" presStyleCnt="3">
        <dgm:presLayoutVars>
          <dgm:bulletEnabled val="1"/>
        </dgm:presLayoutVars>
      </dgm:prSet>
      <dgm:spPr/>
    </dgm:pt>
    <dgm:pt modelId="{0825B104-3614-42C6-A627-DF078D95990F}" type="pres">
      <dgm:prSet presAssocID="{CA62152B-DB92-42CB-BA95-056A26301EED}" presName="sibTrans" presStyleLbl="sibTrans2D1" presStyleIdx="1" presStyleCnt="2" custAng="5400000"/>
      <dgm:spPr>
        <a:prstGeom prst="upDownArrow">
          <a:avLst/>
        </a:prstGeom>
      </dgm:spPr>
    </dgm:pt>
    <dgm:pt modelId="{74732E29-B84D-432A-9C14-EA67CD8CBC17}" type="pres">
      <dgm:prSet presAssocID="{CA62152B-DB92-42CB-BA95-056A26301EED}" presName="connectorText" presStyleLbl="sibTrans2D1" presStyleIdx="1" presStyleCnt="2"/>
      <dgm:spPr/>
    </dgm:pt>
    <dgm:pt modelId="{70309600-E822-43CE-BD9D-80F8BC7CEE02}" type="pres">
      <dgm:prSet presAssocID="{0880EBAF-7450-41C8-B1DE-469F76A5E5F9}" presName="node" presStyleLbl="node1" presStyleIdx="2" presStyleCnt="3">
        <dgm:presLayoutVars>
          <dgm:bulletEnabled val="1"/>
        </dgm:presLayoutVars>
      </dgm:prSet>
      <dgm:spPr/>
    </dgm:pt>
  </dgm:ptLst>
  <dgm:cxnLst>
    <dgm:cxn modelId="{0A9B0FB9-9DF7-4BA8-9A76-5D8DC172C389}" type="presOf" srcId="{0880EBAF-7450-41C8-B1DE-469F76A5E5F9}" destId="{70309600-E822-43CE-BD9D-80F8BC7CEE02}" srcOrd="0" destOrd="0" presId="urn:microsoft.com/office/officeart/2005/8/layout/process2"/>
    <dgm:cxn modelId="{5C656D82-3668-44BB-9732-7396CC563CC2}" srcId="{92EEC6DE-A056-43CA-9FF0-1D26D881B225}" destId="{50FBC3D9-C704-4929-9E58-714FFDE2A768}" srcOrd="1" destOrd="0" parTransId="{67EA70AE-3B24-40DB-95FD-8D4E4B7300B8}" sibTransId="{CA62152B-DB92-42CB-BA95-056A26301EED}"/>
    <dgm:cxn modelId="{7EC12F80-F101-486F-A1B1-58D3EFD6994A}" type="presOf" srcId="{CA62152B-DB92-42CB-BA95-056A26301EED}" destId="{74732E29-B84D-432A-9C14-EA67CD8CBC17}" srcOrd="1" destOrd="0" presId="urn:microsoft.com/office/officeart/2005/8/layout/process2"/>
    <dgm:cxn modelId="{8DF203B4-35C8-4E52-8BAC-2E8DB1F116F0}" srcId="{92EEC6DE-A056-43CA-9FF0-1D26D881B225}" destId="{3F5D7B7D-B7FE-4703-B5C5-D719E4E379D1}" srcOrd="0" destOrd="0" parTransId="{71E08B49-E1EC-42DC-A59B-25B05B5CED6A}" sibTransId="{6E7C754E-D78F-4BF4-9429-AD86EBFBC9DC}"/>
    <dgm:cxn modelId="{AFF8F15F-090D-4B8A-BB24-7816E42C6F85}" type="presOf" srcId="{6E7C754E-D78F-4BF4-9429-AD86EBFBC9DC}" destId="{31354CCD-1422-4F5F-9B2C-2877A2D443E7}" srcOrd="0" destOrd="0" presId="urn:microsoft.com/office/officeart/2005/8/layout/process2"/>
    <dgm:cxn modelId="{31D03450-2BAA-4A39-AC59-8F0A6398FDD1}" type="presOf" srcId="{50FBC3D9-C704-4929-9E58-714FFDE2A768}" destId="{C381C11F-6364-4E5A-9672-2F972E90E05F}" srcOrd="0" destOrd="0" presId="urn:microsoft.com/office/officeart/2005/8/layout/process2"/>
    <dgm:cxn modelId="{40035D9E-93DE-4A01-A7EE-785EF53C5771}" type="presOf" srcId="{6E7C754E-D78F-4BF4-9429-AD86EBFBC9DC}" destId="{6614E58F-56EE-425E-B44C-A13E8222BF66}" srcOrd="1" destOrd="0" presId="urn:microsoft.com/office/officeart/2005/8/layout/process2"/>
    <dgm:cxn modelId="{F3DEFA03-B139-4693-A71A-2FA22E523660}" type="presOf" srcId="{CA62152B-DB92-42CB-BA95-056A26301EED}" destId="{0825B104-3614-42C6-A627-DF078D95990F}" srcOrd="0" destOrd="0" presId="urn:microsoft.com/office/officeart/2005/8/layout/process2"/>
    <dgm:cxn modelId="{4A661C96-F924-45A9-B1DB-47662D0612AB}" srcId="{92EEC6DE-A056-43CA-9FF0-1D26D881B225}" destId="{0880EBAF-7450-41C8-B1DE-469F76A5E5F9}" srcOrd="2" destOrd="0" parTransId="{C19DD4DB-EE33-49E9-B2FF-664F816AA468}" sibTransId="{D05400E1-5838-43EB-A883-2E6065F3E5CF}"/>
    <dgm:cxn modelId="{CAC26027-6718-4F5B-9A07-90119146F608}" type="presOf" srcId="{92EEC6DE-A056-43CA-9FF0-1D26D881B225}" destId="{F3946F52-FA51-4C4D-A834-9E6AE90D3202}" srcOrd="0" destOrd="0" presId="urn:microsoft.com/office/officeart/2005/8/layout/process2"/>
    <dgm:cxn modelId="{6F2B3558-E08E-4793-A5F8-5A4302FADE97}" type="presOf" srcId="{3F5D7B7D-B7FE-4703-B5C5-D719E4E379D1}" destId="{8A4BDF1B-3268-4760-8188-DB20DF241BC6}" srcOrd="0" destOrd="0" presId="urn:microsoft.com/office/officeart/2005/8/layout/process2"/>
    <dgm:cxn modelId="{E8E6513E-01F3-4C3C-BA57-ECE5CD7EAE6C}" type="presParOf" srcId="{F3946F52-FA51-4C4D-A834-9E6AE90D3202}" destId="{8A4BDF1B-3268-4760-8188-DB20DF241BC6}" srcOrd="0" destOrd="0" presId="urn:microsoft.com/office/officeart/2005/8/layout/process2"/>
    <dgm:cxn modelId="{849973AA-445F-4956-9ACF-D0EC90AD7911}" type="presParOf" srcId="{F3946F52-FA51-4C4D-A834-9E6AE90D3202}" destId="{31354CCD-1422-4F5F-9B2C-2877A2D443E7}" srcOrd="1" destOrd="0" presId="urn:microsoft.com/office/officeart/2005/8/layout/process2"/>
    <dgm:cxn modelId="{AF57FDAD-A016-4D71-8515-E970FF97A4BC}" type="presParOf" srcId="{31354CCD-1422-4F5F-9B2C-2877A2D443E7}" destId="{6614E58F-56EE-425E-B44C-A13E8222BF66}" srcOrd="0" destOrd="0" presId="urn:microsoft.com/office/officeart/2005/8/layout/process2"/>
    <dgm:cxn modelId="{CFF5026C-F337-42D9-8EBB-91773099F969}" type="presParOf" srcId="{F3946F52-FA51-4C4D-A834-9E6AE90D3202}" destId="{C381C11F-6364-4E5A-9672-2F972E90E05F}" srcOrd="2" destOrd="0" presId="urn:microsoft.com/office/officeart/2005/8/layout/process2"/>
    <dgm:cxn modelId="{4228FECB-E573-42DD-8120-20C0863359BA}" type="presParOf" srcId="{F3946F52-FA51-4C4D-A834-9E6AE90D3202}" destId="{0825B104-3614-42C6-A627-DF078D95990F}" srcOrd="3" destOrd="0" presId="urn:microsoft.com/office/officeart/2005/8/layout/process2"/>
    <dgm:cxn modelId="{E2B65067-2AD4-4F9E-91AA-D33FBA2F22B0}" type="presParOf" srcId="{0825B104-3614-42C6-A627-DF078D95990F}" destId="{74732E29-B84D-432A-9C14-EA67CD8CBC17}" srcOrd="0" destOrd="0" presId="urn:microsoft.com/office/officeart/2005/8/layout/process2"/>
    <dgm:cxn modelId="{50E6982E-C17F-4C1E-A318-72630CF4B56A}" type="presParOf" srcId="{F3946F52-FA51-4C4D-A834-9E6AE90D3202}" destId="{70309600-E822-43CE-BD9D-80F8BC7CEE02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4BDF1B-3268-4760-8188-DB20DF241BC6}">
      <dsp:nvSpPr>
        <dsp:cNvPr id="0" name=""/>
        <dsp:cNvSpPr/>
      </dsp:nvSpPr>
      <dsp:spPr>
        <a:xfrm>
          <a:off x="4468058" y="0"/>
          <a:ext cx="2036683" cy="1131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300" kern="1200" dirty="0" smtClean="0"/>
            <a:t>Front-</a:t>
          </a:r>
          <a:r>
            <a:rPr lang="pt-BR" sz="3300" kern="1200" dirty="0" err="1" smtClean="0"/>
            <a:t>End</a:t>
          </a:r>
          <a:endParaRPr lang="pt-BR" sz="3300" kern="1200" dirty="0"/>
        </a:p>
      </dsp:txBody>
      <dsp:txXfrm>
        <a:off x="4501198" y="33140"/>
        <a:ext cx="1970403" cy="1065210"/>
      </dsp:txXfrm>
    </dsp:sp>
    <dsp:sp modelId="{31354CCD-1422-4F5F-9B2C-2877A2D443E7}">
      <dsp:nvSpPr>
        <dsp:cNvPr id="0" name=""/>
        <dsp:cNvSpPr/>
      </dsp:nvSpPr>
      <dsp:spPr>
        <a:xfrm rot="10800000">
          <a:off x="5274245" y="1159778"/>
          <a:ext cx="424309" cy="509170"/>
        </a:xfrm>
        <a:prstGeom prst="up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100" kern="1200"/>
        </a:p>
      </dsp:txBody>
      <dsp:txXfrm rot="-5400000">
        <a:off x="5397295" y="1265855"/>
        <a:ext cx="305502" cy="297016"/>
      </dsp:txXfrm>
    </dsp:sp>
    <dsp:sp modelId="{C381C11F-6364-4E5A-9672-2F972E90E05F}">
      <dsp:nvSpPr>
        <dsp:cNvPr id="0" name=""/>
        <dsp:cNvSpPr/>
      </dsp:nvSpPr>
      <dsp:spPr>
        <a:xfrm>
          <a:off x="4468058" y="1697236"/>
          <a:ext cx="2036683" cy="1131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300" kern="1200" dirty="0" smtClean="0"/>
            <a:t>Domínio</a:t>
          </a:r>
          <a:endParaRPr lang="pt-BR" sz="3300" kern="1200" dirty="0"/>
        </a:p>
      </dsp:txBody>
      <dsp:txXfrm>
        <a:off x="4501198" y="1730376"/>
        <a:ext cx="1970403" cy="1065210"/>
      </dsp:txXfrm>
    </dsp:sp>
    <dsp:sp modelId="{0825B104-3614-42C6-A627-DF078D95990F}">
      <dsp:nvSpPr>
        <dsp:cNvPr id="0" name=""/>
        <dsp:cNvSpPr/>
      </dsp:nvSpPr>
      <dsp:spPr>
        <a:xfrm rot="10800000">
          <a:off x="5274245" y="2857014"/>
          <a:ext cx="424309" cy="509170"/>
        </a:xfrm>
        <a:prstGeom prst="up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100" kern="1200"/>
        </a:p>
      </dsp:txBody>
      <dsp:txXfrm rot="-5400000">
        <a:off x="5397295" y="2963091"/>
        <a:ext cx="305502" cy="297016"/>
      </dsp:txXfrm>
    </dsp:sp>
    <dsp:sp modelId="{70309600-E822-43CE-BD9D-80F8BC7CEE02}">
      <dsp:nvSpPr>
        <dsp:cNvPr id="0" name=""/>
        <dsp:cNvSpPr/>
      </dsp:nvSpPr>
      <dsp:spPr>
        <a:xfrm>
          <a:off x="4468058" y="3394472"/>
          <a:ext cx="2036683" cy="1131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300" kern="1200" dirty="0" smtClean="0"/>
            <a:t>Infra</a:t>
          </a:r>
          <a:endParaRPr lang="pt-BR" sz="3300" kern="1200" dirty="0"/>
        </a:p>
      </dsp:txBody>
      <dsp:txXfrm>
        <a:off x="4501198" y="3427612"/>
        <a:ext cx="1970403" cy="10652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B69FA-FAA3-4742-A9C2-B8D9476E2327}" type="datetimeFigureOut">
              <a:rPr lang="pt-BR" smtClean="0"/>
              <a:t>12/12/2013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11EF3-DA10-44D6-97AB-819990E57E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9400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B69FA-FAA3-4742-A9C2-B8D9476E2327}" type="datetimeFigureOut">
              <a:rPr lang="pt-BR" smtClean="0"/>
              <a:t>12/12/2013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11EF3-DA10-44D6-97AB-819990E57E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751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B69FA-FAA3-4742-A9C2-B8D9476E2327}" type="datetimeFigureOut">
              <a:rPr lang="pt-BR" smtClean="0"/>
              <a:t>12/12/2013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11EF3-DA10-44D6-97AB-819990E57E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8342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B69FA-FAA3-4742-A9C2-B8D9476E2327}" type="datetimeFigureOut">
              <a:rPr lang="pt-BR" smtClean="0"/>
              <a:t>12/12/2013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11EF3-DA10-44D6-97AB-819990E57E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0568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B69FA-FAA3-4742-A9C2-B8D9476E2327}" type="datetimeFigureOut">
              <a:rPr lang="pt-BR" smtClean="0"/>
              <a:t>12/12/2013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11EF3-DA10-44D6-97AB-819990E57E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46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B69FA-FAA3-4742-A9C2-B8D9476E2327}" type="datetimeFigureOut">
              <a:rPr lang="pt-BR" smtClean="0"/>
              <a:t>12/12/2013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11EF3-DA10-44D6-97AB-819990E57E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6268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B69FA-FAA3-4742-A9C2-B8D9476E2327}" type="datetimeFigureOut">
              <a:rPr lang="pt-BR" smtClean="0"/>
              <a:t>12/12/2013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11EF3-DA10-44D6-97AB-819990E57E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71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B69FA-FAA3-4742-A9C2-B8D9476E2327}" type="datetimeFigureOut">
              <a:rPr lang="pt-BR" smtClean="0"/>
              <a:t>12/12/2013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11EF3-DA10-44D6-97AB-819990E57E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056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B69FA-FAA3-4742-A9C2-B8D9476E2327}" type="datetimeFigureOut">
              <a:rPr lang="pt-BR" smtClean="0"/>
              <a:t>12/12/2013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11EF3-DA10-44D6-97AB-819990E57E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77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B69FA-FAA3-4742-A9C2-B8D9476E2327}" type="datetimeFigureOut">
              <a:rPr lang="pt-BR" smtClean="0"/>
              <a:t>12/12/2013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11EF3-DA10-44D6-97AB-819990E57E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217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B69FA-FAA3-4742-A9C2-B8D9476E2327}" type="datetimeFigureOut">
              <a:rPr lang="pt-BR" smtClean="0"/>
              <a:t>12/12/2013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11EF3-DA10-44D6-97AB-819990E57E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939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GlowEdges trans="75000"/>
                    </a14:imgEffect>
                  </a14:imgLayer>
                </a14:imgProps>
              </a:ext>
            </a:extLst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B69FA-FAA3-4742-A9C2-B8D9476E2327}" type="datetimeFigureOut">
              <a:rPr lang="pt-BR" smtClean="0"/>
              <a:t>12/12/2013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11EF3-DA10-44D6-97AB-819990E57E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537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1177389"/>
            <a:ext cx="10363200" cy="1470025"/>
          </a:xfrm>
        </p:spPr>
        <p:txBody>
          <a:bodyPr>
            <a:normAutofit fontScale="90000"/>
          </a:bodyPr>
          <a:lstStyle/>
          <a:p>
            <a:pPr algn="r"/>
            <a:r>
              <a:rPr lang="pt-BR" b="1" cap="all" dirty="0">
                <a:solidFill>
                  <a:schemeClr val="bg1"/>
                </a:solidFill>
              </a:rPr>
              <a:t>Aplicativo para coleta de informações automática - dados de telemetria em karts utilizando Arduino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Anderson </a:t>
            </a:r>
            <a:r>
              <a:rPr lang="pt-BR" dirty="0" smtClean="0">
                <a:solidFill>
                  <a:schemeClr val="bg1"/>
                </a:solidFill>
              </a:rPr>
              <a:t>Antônio </a:t>
            </a:r>
            <a:r>
              <a:rPr lang="pt-BR" dirty="0">
                <a:solidFill>
                  <a:schemeClr val="bg1"/>
                </a:solidFill>
              </a:rPr>
              <a:t>Lopes Rodrigues</a:t>
            </a:r>
          </a:p>
          <a:p>
            <a:r>
              <a:rPr lang="pt-BR" dirty="0">
                <a:solidFill>
                  <a:schemeClr val="bg1"/>
                </a:solidFill>
              </a:rPr>
              <a:t>Soraya Rita </a:t>
            </a:r>
            <a:r>
              <a:rPr lang="pt-BR" dirty="0" err="1" smtClean="0">
                <a:solidFill>
                  <a:schemeClr val="bg1"/>
                </a:solidFill>
              </a:rPr>
              <a:t>Mont’Alegre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71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Arduino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609600" y="1600201"/>
            <a:ext cx="6325772" cy="4525963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Aparelho de prototipagem eletrônica;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Surgiu em 2003;</a:t>
            </a:r>
          </a:p>
          <a:p>
            <a:r>
              <a:rPr lang="pt-BR" dirty="0">
                <a:solidFill>
                  <a:schemeClr val="bg1"/>
                </a:solidFill>
              </a:rPr>
              <a:t>Open </a:t>
            </a:r>
            <a:r>
              <a:rPr lang="pt-BR" dirty="0" smtClean="0">
                <a:solidFill>
                  <a:schemeClr val="bg1"/>
                </a:solidFill>
              </a:rPr>
              <a:t>Source;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Comunidade ativa e cooperativa;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Fácil Programação:</a:t>
            </a:r>
          </a:p>
          <a:p>
            <a:pPr lvl="1"/>
            <a:r>
              <a:rPr lang="pt-BR" dirty="0" smtClean="0">
                <a:solidFill>
                  <a:schemeClr val="bg1"/>
                </a:solidFill>
              </a:rPr>
              <a:t>C++;</a:t>
            </a:r>
          </a:p>
          <a:p>
            <a:pPr lvl="1"/>
            <a:r>
              <a:rPr lang="pt-BR" dirty="0" err="1" smtClean="0">
                <a:solidFill>
                  <a:schemeClr val="bg1"/>
                </a:solidFill>
              </a:rPr>
              <a:t>Processing</a:t>
            </a:r>
            <a:r>
              <a:rPr lang="pt-BR" dirty="0" smtClean="0">
                <a:solidFill>
                  <a:schemeClr val="bg1"/>
                </a:solidFill>
              </a:rPr>
              <a:t>.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6" name="Espaço Reservado para Conteú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121" y="2570240"/>
            <a:ext cx="4732320" cy="355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61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Programando em Arduino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Método setup();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Método loop().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854591" y="3193366"/>
            <a:ext cx="8482818" cy="293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4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Arduino - Shields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smtClean="0">
                <a:solidFill>
                  <a:schemeClr val="bg1"/>
                </a:solidFill>
              </a:rPr>
              <a:t>Extensão de fácil encaixe:</a:t>
            </a:r>
          </a:p>
          <a:p>
            <a:pPr lvl="1"/>
            <a:r>
              <a:rPr lang="pt-BR" dirty="0" smtClean="0">
                <a:solidFill>
                  <a:schemeClr val="bg1"/>
                </a:solidFill>
              </a:rPr>
              <a:t>GSM/GPRS;</a:t>
            </a:r>
          </a:p>
          <a:p>
            <a:pPr lvl="1"/>
            <a:r>
              <a:rPr lang="pt-BR" dirty="0" smtClean="0">
                <a:solidFill>
                  <a:schemeClr val="bg1"/>
                </a:solidFill>
              </a:rPr>
              <a:t>GPS;</a:t>
            </a:r>
          </a:p>
          <a:p>
            <a:pPr lvl="1"/>
            <a:r>
              <a:rPr lang="pt-BR" dirty="0" smtClean="0">
                <a:solidFill>
                  <a:schemeClr val="bg1"/>
                </a:solidFill>
              </a:rPr>
              <a:t>Bluetooth;</a:t>
            </a:r>
          </a:p>
          <a:p>
            <a:pPr lvl="1"/>
            <a:r>
              <a:rPr lang="pt-BR" dirty="0" smtClean="0">
                <a:solidFill>
                  <a:schemeClr val="bg1"/>
                </a:solidFill>
              </a:rPr>
              <a:t>Câmera VGA;</a:t>
            </a:r>
          </a:p>
          <a:p>
            <a:pPr lvl="1"/>
            <a:r>
              <a:rPr lang="pt-BR" dirty="0" smtClean="0">
                <a:solidFill>
                  <a:schemeClr val="bg1"/>
                </a:solidFill>
              </a:rPr>
              <a:t>Display LCD;</a:t>
            </a:r>
          </a:p>
          <a:p>
            <a:pPr lvl="1"/>
            <a:r>
              <a:rPr lang="pt-BR" dirty="0" smtClean="0">
                <a:solidFill>
                  <a:schemeClr val="bg1"/>
                </a:solidFill>
              </a:rPr>
              <a:t>Cartão Micro SD.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689" y="1836262"/>
            <a:ext cx="5394960" cy="405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90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Arduino - Shields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814" y="1600200"/>
            <a:ext cx="6814371" cy="4525963"/>
          </a:xfrm>
        </p:spPr>
      </p:pic>
    </p:spTree>
    <p:extLst>
      <p:ext uri="{BB962C8B-B14F-4D97-AF65-F5344CB8AC3E}">
        <p14:creationId xmlns:p14="http://schemas.microsoft.com/office/powerpoint/2010/main" val="99888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O Projeto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779" y="1600201"/>
            <a:ext cx="5810621" cy="4149072"/>
          </a:xfrm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609600" y="1600201"/>
            <a:ext cx="4975274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bg1"/>
                </a:solidFill>
              </a:rPr>
              <a:t>Capturar informações do GPS </a:t>
            </a:r>
            <a:r>
              <a:rPr lang="pt-BR" i="1" dirty="0" err="1" smtClean="0">
                <a:solidFill>
                  <a:schemeClr val="bg1"/>
                </a:solidFill>
              </a:rPr>
              <a:t>Shield</a:t>
            </a:r>
            <a:r>
              <a:rPr lang="pt-BR" i="1" dirty="0" smtClean="0">
                <a:solidFill>
                  <a:schemeClr val="bg1"/>
                </a:solidFill>
              </a:rPr>
              <a:t>;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Registrar dados em arquivo texto;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Transmitir dados via sinal de rádio;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Recepcionar dados;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Gravar.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99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Hardware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382996"/>
            <a:ext cx="4210197" cy="316880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2717" y="1682351"/>
            <a:ext cx="3439683" cy="4570095"/>
          </a:xfrm>
          <a:prstGeom prst="rect">
            <a:avLst/>
          </a:prstGeom>
        </p:spPr>
      </p:pic>
      <p:sp>
        <p:nvSpPr>
          <p:cNvPr id="7" name="Seta para a direita 6"/>
          <p:cNvSpPr/>
          <p:nvPr/>
        </p:nvSpPr>
        <p:spPr>
          <a:xfrm>
            <a:off x="5187029" y="3517232"/>
            <a:ext cx="2588455" cy="900332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55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Software</a:t>
            </a:r>
            <a:endParaRPr lang="pt-BR" dirty="0">
              <a:solidFill>
                <a:schemeClr val="bg1"/>
              </a:solidFill>
            </a:endParaRP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7635130"/>
              </p:ext>
            </p:extLst>
          </p:nvPr>
        </p:nvGraphicFramePr>
        <p:xfrm>
          <a:off x="609600" y="1600201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081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Software – Casos de Uso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1348" y="1417638"/>
            <a:ext cx="9969304" cy="527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2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Software – </a:t>
            </a:r>
            <a:r>
              <a:rPr lang="pt-BR" dirty="0" smtClean="0">
                <a:solidFill>
                  <a:schemeClr val="bg1"/>
                </a:solidFill>
              </a:rPr>
              <a:t>Entidades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3488" y="1417638"/>
            <a:ext cx="9285023" cy="498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89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Software – Análise 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4802" y="1600200"/>
            <a:ext cx="936239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9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Objetivo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smtClean="0">
                <a:solidFill>
                  <a:schemeClr val="bg1"/>
                </a:solidFill>
              </a:rPr>
              <a:t>Criar protótipo para telemetria para kart amador</a:t>
            </a:r>
          </a:p>
          <a:p>
            <a:pPr lvl="1"/>
            <a:r>
              <a:rPr lang="pt-BR" dirty="0" smtClean="0">
                <a:solidFill>
                  <a:schemeClr val="bg1"/>
                </a:solidFill>
              </a:rPr>
              <a:t>Online</a:t>
            </a:r>
          </a:p>
          <a:p>
            <a:pPr lvl="1"/>
            <a:r>
              <a:rPr lang="pt-BR" dirty="0" smtClean="0">
                <a:solidFill>
                  <a:schemeClr val="bg1"/>
                </a:solidFill>
              </a:rPr>
              <a:t>Off-line</a:t>
            </a:r>
            <a:endParaRPr lang="pt-BR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pt-BR" dirty="0" smtClean="0">
              <a:solidFill>
                <a:schemeClr val="bg1"/>
              </a:solidFill>
            </a:endParaRPr>
          </a:p>
          <a:p>
            <a:pPr marL="457200" lvl="1" indent="0" algn="ctr">
              <a:buNone/>
            </a:pPr>
            <a:r>
              <a:rPr lang="pt-BR" sz="6000" dirty="0" smtClean="0">
                <a:solidFill>
                  <a:schemeClr val="bg1"/>
                </a:solidFill>
              </a:rPr>
              <a:t>Mas, o que é telemetria?</a:t>
            </a:r>
            <a:endParaRPr lang="pt-BR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31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Resultados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pt-BR" sz="3600" dirty="0" smtClean="0">
                <a:solidFill>
                  <a:schemeClr val="bg1"/>
                </a:solidFill>
              </a:rPr>
              <a:t>Gravação feita com sucesso dos dados do GPS em arquivo texto no hardware;</a:t>
            </a:r>
          </a:p>
          <a:p>
            <a:endParaRPr lang="pt-BR" sz="3600" dirty="0" smtClean="0">
              <a:solidFill>
                <a:schemeClr val="bg1"/>
              </a:solidFill>
            </a:endParaRPr>
          </a:p>
          <a:p>
            <a:r>
              <a:rPr lang="pt-BR" sz="3600" dirty="0" smtClean="0">
                <a:solidFill>
                  <a:schemeClr val="bg1"/>
                </a:solidFill>
              </a:rPr>
              <a:t>Transmissão via radio falhou:</a:t>
            </a:r>
          </a:p>
          <a:p>
            <a:pPr lvl="1"/>
            <a:r>
              <a:rPr lang="pt-BR" sz="3200" dirty="0" smtClean="0">
                <a:solidFill>
                  <a:schemeClr val="bg1"/>
                </a:solidFill>
              </a:rPr>
              <a:t>Problema com voltagem (descartado);</a:t>
            </a:r>
          </a:p>
          <a:p>
            <a:pPr lvl="1"/>
            <a:r>
              <a:rPr lang="pt-BR" sz="3200" dirty="0" smtClean="0">
                <a:solidFill>
                  <a:schemeClr val="bg1"/>
                </a:solidFill>
              </a:rPr>
              <a:t>Interferência entre o GPS e o radio transmissor (em estudo).</a:t>
            </a:r>
          </a:p>
          <a:p>
            <a:endParaRPr lang="pt-B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84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Considerações Finais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620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3600" dirty="0" smtClean="0">
                <a:solidFill>
                  <a:schemeClr val="bg1"/>
                </a:solidFill>
              </a:rPr>
              <a:t>É possível prosseguir com o projeto, mas:</a:t>
            </a:r>
          </a:p>
          <a:p>
            <a:pPr lvl="1"/>
            <a:r>
              <a:rPr lang="pt-BR" sz="3200" dirty="0" smtClean="0">
                <a:solidFill>
                  <a:schemeClr val="bg1"/>
                </a:solidFill>
              </a:rPr>
              <a:t>Arduino limitado para hardware complexo;</a:t>
            </a:r>
          </a:p>
          <a:p>
            <a:pPr lvl="2"/>
            <a:r>
              <a:rPr lang="pt-BR" sz="2800" dirty="0" smtClean="0">
                <a:solidFill>
                  <a:schemeClr val="bg1"/>
                </a:solidFill>
              </a:rPr>
              <a:t>Trocar o Arduino por outro micro computador com mais capacidade</a:t>
            </a:r>
            <a:r>
              <a:rPr lang="pt-BR" sz="2800" dirty="0" smtClean="0">
                <a:solidFill>
                  <a:schemeClr val="bg1"/>
                </a:solidFill>
              </a:rPr>
              <a:t>;</a:t>
            </a:r>
          </a:p>
          <a:p>
            <a:pPr lvl="1"/>
            <a:r>
              <a:rPr lang="pt-BR" sz="3200" dirty="0" smtClean="0">
                <a:solidFill>
                  <a:schemeClr val="bg1"/>
                </a:solidFill>
              </a:rPr>
              <a:t>Ampliar o leque de dados coletados;</a:t>
            </a:r>
            <a:endParaRPr lang="pt-BR" sz="3200" dirty="0" smtClean="0">
              <a:solidFill>
                <a:schemeClr val="bg1"/>
              </a:solidFill>
            </a:endParaRPr>
          </a:p>
          <a:p>
            <a:pPr lvl="1"/>
            <a:r>
              <a:rPr lang="pt-BR" sz="3200" dirty="0" smtClean="0">
                <a:solidFill>
                  <a:schemeClr val="bg1"/>
                </a:solidFill>
              </a:rPr>
              <a:t>Fazer a transformação de protótipo para projeto final;</a:t>
            </a:r>
          </a:p>
          <a:p>
            <a:pPr lvl="1"/>
            <a:r>
              <a:rPr lang="pt-BR" sz="3200" dirty="0" smtClean="0">
                <a:solidFill>
                  <a:schemeClr val="bg1"/>
                </a:solidFill>
              </a:rPr>
              <a:t>Aplicar o leque de recursos do gerenciador.</a:t>
            </a:r>
            <a:endParaRPr lang="pt-BR" sz="3200" dirty="0" smtClean="0">
              <a:solidFill>
                <a:schemeClr val="bg1"/>
              </a:solidFill>
            </a:endParaRPr>
          </a:p>
          <a:p>
            <a:endParaRPr lang="pt-B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2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661183"/>
            <a:ext cx="10972800" cy="5464982"/>
          </a:xfrm>
        </p:spPr>
        <p:txBody>
          <a:bodyPr anchor="ctr">
            <a:normAutofit lnSpcReduction="10000"/>
          </a:bodyPr>
          <a:lstStyle/>
          <a:p>
            <a:pPr marL="0" indent="0" algn="ctr">
              <a:buNone/>
            </a:pPr>
            <a:r>
              <a:rPr lang="pt-BR" sz="8800" dirty="0" smtClean="0">
                <a:solidFill>
                  <a:schemeClr val="bg1"/>
                </a:solidFill>
              </a:rPr>
              <a:t>Obrigado!!!</a:t>
            </a:r>
          </a:p>
          <a:p>
            <a:pPr marL="0" indent="0" algn="ctr">
              <a:buNone/>
            </a:pPr>
            <a:endParaRPr lang="pt-BR" sz="66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pt-BR" sz="6600" u="sng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pt-BR" sz="24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pt-BR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pt-BR" sz="24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pt-BR" sz="2400" dirty="0" err="1" smtClean="0">
                <a:solidFill>
                  <a:schemeClr val="bg1"/>
                </a:solidFill>
              </a:rPr>
              <a:t>GitHub</a:t>
            </a:r>
            <a:r>
              <a:rPr lang="pt-BR" sz="2400" dirty="0">
                <a:solidFill>
                  <a:schemeClr val="bg1"/>
                </a:solidFill>
              </a:rPr>
              <a:t>: https://github.com/gktrainer/RacingTelemetry</a:t>
            </a:r>
          </a:p>
        </p:txBody>
      </p:sp>
    </p:spTree>
    <p:extLst>
      <p:ext uri="{BB962C8B-B14F-4D97-AF65-F5344CB8AC3E}">
        <p14:creationId xmlns:p14="http://schemas.microsoft.com/office/powerpoint/2010/main" val="356520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pt-BR" dirty="0" smtClean="0">
                <a:solidFill>
                  <a:schemeClr val="bg1"/>
                </a:solidFill>
              </a:rPr>
              <a:t>Telemetria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600201"/>
            <a:ext cx="5443470" cy="4525963"/>
          </a:xfrm>
        </p:spPr>
        <p:txBody>
          <a:bodyPr numCol="1">
            <a:normAutofit/>
          </a:bodyPr>
          <a:lstStyle/>
          <a:p>
            <a:r>
              <a:rPr lang="pt-BR" sz="2800" dirty="0" smtClean="0">
                <a:solidFill>
                  <a:schemeClr val="bg1"/>
                </a:solidFill>
              </a:rPr>
              <a:t>Origem grega, da palavra “</a:t>
            </a:r>
            <a:r>
              <a:rPr lang="pt-BR" sz="2800" i="1" dirty="0" err="1" smtClean="0">
                <a:solidFill>
                  <a:schemeClr val="bg1"/>
                </a:solidFill>
              </a:rPr>
              <a:t>telemetron</a:t>
            </a:r>
            <a:r>
              <a:rPr lang="pt-BR" sz="2800" dirty="0" smtClean="0">
                <a:solidFill>
                  <a:schemeClr val="bg1"/>
                </a:solidFill>
              </a:rPr>
              <a:t>”</a:t>
            </a:r>
          </a:p>
          <a:p>
            <a:pPr marL="457200" lvl="1" indent="0">
              <a:buNone/>
            </a:pPr>
            <a:endParaRPr lang="pt-BR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pt-BR" dirty="0" smtClean="0">
                <a:solidFill>
                  <a:schemeClr val="bg1"/>
                </a:solidFill>
              </a:rPr>
              <a:t>Tele = remoto</a:t>
            </a:r>
          </a:p>
          <a:p>
            <a:pPr marL="457200" lvl="1" indent="0">
              <a:buNone/>
            </a:pPr>
            <a:r>
              <a:rPr lang="pt-BR" dirty="0" err="1" smtClean="0">
                <a:solidFill>
                  <a:schemeClr val="bg1"/>
                </a:solidFill>
              </a:rPr>
              <a:t>Metron</a:t>
            </a:r>
            <a:r>
              <a:rPr lang="pt-BR" dirty="0" smtClean="0">
                <a:solidFill>
                  <a:schemeClr val="bg1"/>
                </a:solidFill>
              </a:rPr>
              <a:t> = medida</a:t>
            </a:r>
            <a:endParaRPr lang="pt-B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t-BR" dirty="0" smtClean="0">
              <a:solidFill>
                <a:schemeClr val="bg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400800" y="1600201"/>
            <a:ext cx="534473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smtClean="0">
                <a:solidFill>
                  <a:schemeClr val="bg1"/>
                </a:solidFill>
              </a:rPr>
              <a:t>Meteorologia;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smtClean="0">
                <a:solidFill>
                  <a:schemeClr val="bg1"/>
                </a:solidFill>
              </a:rPr>
              <a:t>Petróleo e gás;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smtClean="0">
                <a:solidFill>
                  <a:schemeClr val="bg1"/>
                </a:solidFill>
              </a:rPr>
              <a:t>Agricultura;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smtClean="0">
                <a:solidFill>
                  <a:schemeClr val="bg1"/>
                </a:solidFill>
              </a:rPr>
              <a:t>Gerenciamento hídrico;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smtClean="0">
                <a:solidFill>
                  <a:schemeClr val="bg1"/>
                </a:solidFill>
              </a:rPr>
              <a:t>Monitoramento de energia;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smtClean="0">
                <a:solidFill>
                  <a:schemeClr val="bg1"/>
                </a:solidFill>
              </a:rPr>
              <a:t>Distribuição de recursos;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smtClean="0">
                <a:solidFill>
                  <a:schemeClr val="bg1"/>
                </a:solidFill>
              </a:rPr>
              <a:t>Usinas de Energia;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smtClean="0">
                <a:solidFill>
                  <a:schemeClr val="bg1"/>
                </a:solidFill>
              </a:rPr>
              <a:t>Automobilismo.</a:t>
            </a:r>
            <a:endParaRPr lang="pt-B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72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Automobilismo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 anchor="ctr">
            <a:normAutofit fontScale="85000" lnSpcReduction="20000"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Competição entre automóveis</a:t>
            </a:r>
          </a:p>
          <a:p>
            <a:endParaRPr lang="pt-BR" dirty="0" smtClean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Eventos realizados em:</a:t>
            </a:r>
          </a:p>
          <a:p>
            <a:pPr lvl="1"/>
            <a:r>
              <a:rPr lang="pt-BR" dirty="0" smtClean="0">
                <a:solidFill>
                  <a:schemeClr val="bg1"/>
                </a:solidFill>
              </a:rPr>
              <a:t>Autódromos;</a:t>
            </a:r>
          </a:p>
          <a:p>
            <a:pPr lvl="1"/>
            <a:r>
              <a:rPr lang="pt-BR" dirty="0" smtClean="0">
                <a:solidFill>
                  <a:schemeClr val="bg1"/>
                </a:solidFill>
              </a:rPr>
              <a:t>Estradas.</a:t>
            </a:r>
          </a:p>
          <a:p>
            <a:pPr marL="457200" lvl="1" indent="0">
              <a:buNone/>
            </a:pPr>
            <a:endParaRPr lang="pt-BR" dirty="0" smtClean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Tipos de automóveis:</a:t>
            </a:r>
          </a:p>
          <a:p>
            <a:pPr lvl="1"/>
            <a:r>
              <a:rPr lang="pt-BR" dirty="0" err="1" smtClean="0">
                <a:solidFill>
                  <a:schemeClr val="bg1"/>
                </a:solidFill>
              </a:rPr>
              <a:t>Monoposto</a:t>
            </a:r>
            <a:r>
              <a:rPr lang="pt-BR" dirty="0" smtClean="0">
                <a:solidFill>
                  <a:schemeClr val="bg1"/>
                </a:solidFill>
              </a:rPr>
              <a:t> ou </a:t>
            </a:r>
            <a:r>
              <a:rPr lang="pt-BR" i="1" dirty="0" smtClean="0">
                <a:solidFill>
                  <a:schemeClr val="bg1"/>
                </a:solidFill>
              </a:rPr>
              <a:t>Open </a:t>
            </a:r>
            <a:r>
              <a:rPr lang="pt-BR" i="1" dirty="0" err="1" smtClean="0">
                <a:solidFill>
                  <a:schemeClr val="bg1"/>
                </a:solidFill>
              </a:rPr>
              <a:t>Wheels</a:t>
            </a:r>
            <a:r>
              <a:rPr lang="pt-BR" i="1" dirty="0" smtClean="0">
                <a:solidFill>
                  <a:schemeClr val="bg1"/>
                </a:solidFill>
              </a:rPr>
              <a:t>;</a:t>
            </a:r>
          </a:p>
          <a:p>
            <a:pPr lvl="1"/>
            <a:r>
              <a:rPr lang="pt-BR" dirty="0" smtClean="0">
                <a:solidFill>
                  <a:schemeClr val="bg1"/>
                </a:solidFill>
              </a:rPr>
              <a:t>Turismo;</a:t>
            </a:r>
          </a:p>
          <a:p>
            <a:pPr lvl="1"/>
            <a:r>
              <a:rPr lang="pt-BR" dirty="0" smtClean="0">
                <a:solidFill>
                  <a:schemeClr val="bg1"/>
                </a:solidFill>
              </a:rPr>
              <a:t>Protótipos e Grã-Turismo;</a:t>
            </a:r>
          </a:p>
          <a:p>
            <a:pPr lvl="1"/>
            <a:r>
              <a:rPr lang="pt-BR" dirty="0" smtClean="0">
                <a:solidFill>
                  <a:schemeClr val="bg1"/>
                </a:solidFill>
              </a:rPr>
              <a:t>Kart.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09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Por que esse projeto?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894" y="1535539"/>
            <a:ext cx="3031747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738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Por que esse projeto?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Protótipo de hardware de telemetria de baixo custo;</a:t>
            </a:r>
          </a:p>
          <a:p>
            <a:endParaRPr lang="pt-BR" dirty="0" smtClean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Dar </a:t>
            </a:r>
            <a:r>
              <a:rPr lang="pt-BR" dirty="0">
                <a:solidFill>
                  <a:schemeClr val="bg1"/>
                </a:solidFill>
              </a:rPr>
              <a:t>o</a:t>
            </a:r>
            <a:r>
              <a:rPr lang="pt-BR" dirty="0" smtClean="0">
                <a:solidFill>
                  <a:schemeClr val="bg1"/>
                </a:solidFill>
              </a:rPr>
              <a:t>pção de hardware para amadores:</a:t>
            </a:r>
          </a:p>
          <a:p>
            <a:pPr lvl="1"/>
            <a:r>
              <a:rPr lang="pt-BR" dirty="0" smtClean="0">
                <a:solidFill>
                  <a:schemeClr val="bg1"/>
                </a:solidFill>
              </a:rPr>
              <a:t>Tempos de volta;</a:t>
            </a:r>
          </a:p>
          <a:p>
            <a:pPr lvl="1"/>
            <a:r>
              <a:rPr lang="pt-BR" dirty="0" smtClean="0">
                <a:solidFill>
                  <a:schemeClr val="bg1"/>
                </a:solidFill>
              </a:rPr>
              <a:t>Traçado feito;</a:t>
            </a:r>
          </a:p>
          <a:p>
            <a:pPr lvl="1"/>
            <a:r>
              <a:rPr lang="pt-BR" dirty="0" smtClean="0">
                <a:solidFill>
                  <a:schemeClr val="bg1"/>
                </a:solidFill>
              </a:rPr>
              <a:t>Velocidade em pontos do trajeto;</a:t>
            </a:r>
          </a:p>
          <a:p>
            <a:pPr lvl="1"/>
            <a:r>
              <a:rPr lang="pt-BR" dirty="0" smtClean="0">
                <a:solidFill>
                  <a:schemeClr val="bg1"/>
                </a:solidFill>
              </a:rPr>
              <a:t>Nível de combustível, rotações do motor, etc.</a:t>
            </a:r>
          </a:p>
          <a:p>
            <a:pPr lvl="1"/>
            <a:endParaRPr lang="pt-BR" dirty="0" smtClean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Viabilidade.</a:t>
            </a:r>
          </a:p>
        </p:txBody>
      </p:sp>
    </p:spTree>
    <p:extLst>
      <p:ext uri="{BB962C8B-B14F-4D97-AF65-F5344CB8AC3E}">
        <p14:creationId xmlns:p14="http://schemas.microsoft.com/office/powerpoint/2010/main" val="43577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Sat-</a:t>
            </a:r>
            <a:r>
              <a:rPr lang="pt-BR" dirty="0" err="1" smtClean="0">
                <a:solidFill>
                  <a:schemeClr val="bg1"/>
                </a:solidFill>
              </a:rPr>
              <a:t>nav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609600" y="1600201"/>
            <a:ext cx="5369169" cy="4525963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Navegação por sinais de satélite;</a:t>
            </a:r>
          </a:p>
          <a:p>
            <a:endParaRPr lang="pt-BR" dirty="0" smtClean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Recepciona sinais de satélites;</a:t>
            </a:r>
          </a:p>
          <a:p>
            <a:endParaRPr lang="pt-BR" dirty="0" smtClean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Calcula tempo, posição e velocidade.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7" name="Picture 2" descr="http://www.gislounge.com/wp-content/uploads/2011/11/Good_gd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459" y="1600201"/>
            <a:ext cx="5056941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24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Sat-</a:t>
            </a:r>
            <a:r>
              <a:rPr lang="pt-BR" dirty="0" err="1" smtClean="0">
                <a:solidFill>
                  <a:schemeClr val="bg1"/>
                </a:solidFill>
              </a:rPr>
              <a:t>Nav</a:t>
            </a:r>
            <a:r>
              <a:rPr lang="pt-BR" dirty="0" smtClean="0">
                <a:solidFill>
                  <a:schemeClr val="bg1"/>
                </a:solidFill>
              </a:rPr>
              <a:t> – Tipos de uso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227405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Militar;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Civil.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09600" y="2621866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solidFill>
                  <a:schemeClr val="bg1"/>
                </a:solidFill>
              </a:rPr>
              <a:t>Sat-</a:t>
            </a:r>
            <a:r>
              <a:rPr lang="pt-BR" dirty="0" err="1" smtClean="0">
                <a:solidFill>
                  <a:schemeClr val="bg1"/>
                </a:solidFill>
              </a:rPr>
              <a:t>Nav</a:t>
            </a:r>
            <a:r>
              <a:rPr lang="pt-BR" dirty="0" smtClean="0">
                <a:solidFill>
                  <a:schemeClr val="bg1"/>
                </a:solidFill>
              </a:rPr>
              <a:t> – Sistemas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609600" y="3961229"/>
            <a:ext cx="10972800" cy="2453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bg1"/>
                </a:solidFill>
              </a:rPr>
              <a:t>GPS (EUA);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GLONASS (Rússia);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 err="1" smtClean="0">
                <a:solidFill>
                  <a:schemeClr val="bg1"/>
                </a:solidFill>
              </a:rPr>
              <a:t>Galileo</a:t>
            </a:r>
            <a:r>
              <a:rPr lang="pt-BR" dirty="0" smtClean="0">
                <a:solidFill>
                  <a:schemeClr val="bg1"/>
                </a:solidFill>
              </a:rPr>
              <a:t> (Comunidade Europeia);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ISRO (Índia).</a:t>
            </a:r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71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Protótipo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smtClean="0">
                <a:solidFill>
                  <a:schemeClr val="bg1"/>
                </a:solidFill>
              </a:rPr>
              <a:t>Implementar ideias iniciais de algo;</a:t>
            </a:r>
          </a:p>
          <a:p>
            <a:endParaRPr lang="pt-BR" dirty="0" smtClean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Exemplos de aplicação:</a:t>
            </a:r>
          </a:p>
          <a:p>
            <a:pPr lvl="1"/>
            <a:r>
              <a:rPr lang="pt-BR" dirty="0" smtClean="0">
                <a:solidFill>
                  <a:schemeClr val="bg1"/>
                </a:solidFill>
              </a:rPr>
              <a:t>Automóveis;</a:t>
            </a:r>
          </a:p>
          <a:p>
            <a:pPr lvl="1"/>
            <a:r>
              <a:rPr lang="pt-BR" dirty="0" smtClean="0">
                <a:solidFill>
                  <a:schemeClr val="bg1"/>
                </a:solidFill>
              </a:rPr>
              <a:t>Aparelhos celulares;</a:t>
            </a:r>
          </a:p>
          <a:p>
            <a:pPr lvl="1"/>
            <a:r>
              <a:rPr lang="pt-BR" dirty="0" smtClean="0">
                <a:solidFill>
                  <a:schemeClr val="bg1"/>
                </a:solidFill>
              </a:rPr>
              <a:t>Sistemas de computador.</a:t>
            </a:r>
          </a:p>
        </p:txBody>
      </p:sp>
      <p:pic>
        <p:nvPicPr>
          <p:cNvPr id="4" name="Picture 2" descr="http://4.bp.blogspot.com/-RHKRDOhOS1s/T7RGA3bxEyI/AAAAAAAAKN0/X1KVRT1aVfY/s1600/Lotus_F1_Racing_wind_tunnel_model_C1024x76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775" y="3089969"/>
            <a:ext cx="4666445" cy="349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35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palavras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TC030003670[[fn=tema palavras]]</Template>
  <TotalTime>295</TotalTime>
  <Words>426</Words>
  <Application>Microsoft Office PowerPoint</Application>
  <PresentationFormat>Widescreen</PresentationFormat>
  <Paragraphs>120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5" baseType="lpstr">
      <vt:lpstr>Arial</vt:lpstr>
      <vt:lpstr>Calibri</vt:lpstr>
      <vt:lpstr>tema palavras</vt:lpstr>
      <vt:lpstr>Aplicativo para coleta de informações automática - dados de telemetria em karts utilizando Arduino</vt:lpstr>
      <vt:lpstr>Objetivo</vt:lpstr>
      <vt:lpstr>Telemetria</vt:lpstr>
      <vt:lpstr>Automobilismo</vt:lpstr>
      <vt:lpstr>Por que esse projeto?</vt:lpstr>
      <vt:lpstr>Por que esse projeto?</vt:lpstr>
      <vt:lpstr>Sat-nav</vt:lpstr>
      <vt:lpstr>Sat-Nav – Tipos de uso</vt:lpstr>
      <vt:lpstr>Protótipo</vt:lpstr>
      <vt:lpstr>Arduino</vt:lpstr>
      <vt:lpstr>Programando em Arduino</vt:lpstr>
      <vt:lpstr>Arduino - Shields</vt:lpstr>
      <vt:lpstr>Arduino - Shields</vt:lpstr>
      <vt:lpstr>O Projeto</vt:lpstr>
      <vt:lpstr>Hardware</vt:lpstr>
      <vt:lpstr>Software</vt:lpstr>
      <vt:lpstr>Software – Casos de Uso</vt:lpstr>
      <vt:lpstr>Software – Entidades</vt:lpstr>
      <vt:lpstr>Software – Análise </vt:lpstr>
      <vt:lpstr>Resultados</vt:lpstr>
      <vt:lpstr>Considerações Finais</vt:lpstr>
      <vt:lpstr>Apresentação do PowerPoint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Anderson Antonio Lopes Rodrigues</dc:creator>
  <cp:lastModifiedBy>Anderson Antonio Lopes Rodrigues</cp:lastModifiedBy>
  <cp:revision>33</cp:revision>
  <dcterms:created xsi:type="dcterms:W3CDTF">2013-12-08T20:28:25Z</dcterms:created>
  <dcterms:modified xsi:type="dcterms:W3CDTF">2013-12-12T12:32:13Z</dcterms:modified>
</cp:coreProperties>
</file>