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aleway-regular.fntdata"/><Relationship Id="rId21" Type="http://schemas.openxmlformats.org/officeDocument/2006/relationships/slide" Target="slides/slide13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SourceSansPro-boldItalic.fntdata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xias.tchelinux.org/#Reactive_Microservices:_Event_driven_architecture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 sz="1050" u="sng">
                <a:solidFill>
                  <a:schemeClr val="dk1"/>
                </a:solidFill>
                <a:highlight>
                  <a:srgbClr val="FFFFFF"/>
                </a:highlight>
                <a:hlinkClick r:id="rId2"/>
              </a:rPr>
              <a:t>Reactive Microservices: Event driven architecture</a:t>
            </a:r>
            <a:r>
              <a:rPr b="1" lang="en-US" sz="10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75c93194f_0_2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575c93194f_0_2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75c93194f_0_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575c93194f_0_2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1500bb130_0_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Definicao: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C6C6C"/>
                </a:solidFill>
                <a:highlight>
                  <a:srgbClr val="FFFFFF"/>
                </a:highlight>
              </a:rPr>
              <a:t>is an approach to application development in which a large application is built as a suite of modular components or services.</a:t>
            </a:r>
            <a:endParaRPr sz="1350">
              <a:solidFill>
                <a:srgbClr val="6C6C6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C6C6C"/>
                </a:solidFill>
                <a:highlight>
                  <a:srgbClr val="FFFFFF"/>
                </a:highlight>
              </a:rPr>
              <a:t>Em outras palavras:</a:t>
            </a:r>
            <a:br>
              <a:rPr lang="en-US" sz="1350">
                <a:solidFill>
                  <a:srgbClr val="6C6C6C"/>
                </a:solidFill>
                <a:highlight>
                  <a:srgbClr val="FFFFFF"/>
                </a:highlight>
              </a:rPr>
            </a:br>
            <a:r>
              <a:rPr lang="en-US" sz="1350">
                <a:solidFill>
                  <a:srgbClr val="6C6C6C"/>
                </a:solidFill>
                <a:highlight>
                  <a:srgbClr val="FFFFFF"/>
                </a:highlight>
              </a:rPr>
              <a:t>Sao pequenas aplicacoes desacopladas que expoe APIs formando um conjunto que supre a necessidade do negocio.</a:t>
            </a:r>
            <a:endParaRPr sz="1350">
              <a:solidFill>
                <a:srgbClr val="6C6C6C"/>
              </a:solidFill>
              <a:highlight>
                <a:srgbClr val="FFFFFF"/>
              </a:highlight>
            </a:endParaRPr>
          </a:p>
        </p:txBody>
      </p:sp>
      <p:sp>
        <p:nvSpPr>
          <p:cNvPr id="302" name="Google Shape;302;g51500bb130_0_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/>
          <p:nvPr>
            <p:ph idx="2" type="sldImg"/>
          </p:nvPr>
        </p:nvSpPr>
        <p:spPr>
          <a:xfrm>
            <a:off x="381240" y="685800"/>
            <a:ext cx="609588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Performatic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Scalable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Loosely coupled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/>
          <p:nvPr>
            <p:ph idx="2" type="sldImg"/>
          </p:nvPr>
        </p:nvSpPr>
        <p:spPr>
          <a:xfrm>
            <a:off x="381240" y="685800"/>
            <a:ext cx="609588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service works in a silo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Servicos funcinan em Silos</a:t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75c93194f_0_5:notes"/>
          <p:cNvSpPr/>
          <p:nvPr>
            <p:ph idx="2" type="sldImg"/>
          </p:nvPr>
        </p:nvSpPr>
        <p:spPr>
          <a:xfrm>
            <a:off x="381240" y="685800"/>
            <a:ext cx="6096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575c93194f_0_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service works in a silo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939560" y="72432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93956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623700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753408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93956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623700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753408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265680" y="1181880"/>
            <a:ext cx="4044960" cy="710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4939560" y="72432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493956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623700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753408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493956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623700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753408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subTitle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265680" y="1181880"/>
            <a:ext cx="4044960" cy="710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4939560" y="72432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493956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623700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753408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493956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623700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753408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1" type="subTitle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"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idx="1" type="subTitle"/>
          </p:nvPr>
        </p:nvSpPr>
        <p:spPr>
          <a:xfrm>
            <a:off x="265680" y="1181880"/>
            <a:ext cx="4044960" cy="710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7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3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3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0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0"/>
          <p:cNvSpPr txBox="1"/>
          <p:nvPr>
            <p:ph idx="1" type="body"/>
          </p:nvPr>
        </p:nvSpPr>
        <p:spPr>
          <a:xfrm>
            <a:off x="4939560" y="72432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2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4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2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1" type="body"/>
          </p:nvPr>
        </p:nvSpPr>
        <p:spPr>
          <a:xfrm>
            <a:off x="493956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2" type="body"/>
          </p:nvPr>
        </p:nvSpPr>
        <p:spPr>
          <a:xfrm>
            <a:off x="623700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3" type="body"/>
          </p:nvPr>
        </p:nvSpPr>
        <p:spPr>
          <a:xfrm>
            <a:off x="753408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4" type="body"/>
          </p:nvPr>
        </p:nvSpPr>
        <p:spPr>
          <a:xfrm>
            <a:off x="493956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5" type="body"/>
          </p:nvPr>
        </p:nvSpPr>
        <p:spPr>
          <a:xfrm>
            <a:off x="623700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6" type="body"/>
          </p:nvPr>
        </p:nvSpPr>
        <p:spPr>
          <a:xfrm>
            <a:off x="753408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5"/>
          <p:cNvSpPr txBox="1"/>
          <p:nvPr>
            <p:ph idx="1" type="subTitle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6"/>
          <p:cNvSpPr txBox="1"/>
          <p:nvPr>
            <p:ph idx="1"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7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8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/>
          <p:nvPr>
            <p:ph idx="1" type="subTitle"/>
          </p:nvPr>
        </p:nvSpPr>
        <p:spPr>
          <a:xfrm>
            <a:off x="265680" y="1181880"/>
            <a:ext cx="4044960" cy="710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0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0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1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1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1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3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2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2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2"/>
          <p:cNvSpPr txBox="1"/>
          <p:nvPr>
            <p:ph idx="3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3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3"/>
          <p:cNvSpPr txBox="1"/>
          <p:nvPr>
            <p:ph idx="1" type="body"/>
          </p:nvPr>
        </p:nvSpPr>
        <p:spPr>
          <a:xfrm>
            <a:off x="4939560" y="72432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3"/>
          <p:cNvSpPr txBox="1"/>
          <p:nvPr>
            <p:ph idx="2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4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4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4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4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4"/>
          <p:cNvSpPr txBox="1"/>
          <p:nvPr>
            <p:ph idx="4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265680" y="1181880"/>
            <a:ext cx="4044960" cy="710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5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1" type="body"/>
          </p:nvPr>
        </p:nvSpPr>
        <p:spPr>
          <a:xfrm>
            <a:off x="493956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5"/>
          <p:cNvSpPr txBox="1"/>
          <p:nvPr>
            <p:ph idx="2" type="body"/>
          </p:nvPr>
        </p:nvSpPr>
        <p:spPr>
          <a:xfrm>
            <a:off x="623700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5"/>
          <p:cNvSpPr txBox="1"/>
          <p:nvPr>
            <p:ph idx="3" type="body"/>
          </p:nvPr>
        </p:nvSpPr>
        <p:spPr>
          <a:xfrm>
            <a:off x="7534080" y="72432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5"/>
          <p:cNvSpPr txBox="1"/>
          <p:nvPr>
            <p:ph idx="4" type="body"/>
          </p:nvPr>
        </p:nvSpPr>
        <p:spPr>
          <a:xfrm>
            <a:off x="493956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5"/>
          <p:cNvSpPr txBox="1"/>
          <p:nvPr>
            <p:ph idx="5" type="body"/>
          </p:nvPr>
        </p:nvSpPr>
        <p:spPr>
          <a:xfrm>
            <a:off x="623700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5"/>
          <p:cNvSpPr txBox="1"/>
          <p:nvPr>
            <p:ph idx="6" type="body"/>
          </p:nvPr>
        </p:nvSpPr>
        <p:spPr>
          <a:xfrm>
            <a:off x="7534080" y="2654280"/>
            <a:ext cx="123516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320" y="113040"/>
            <a:ext cx="393480" cy="3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0640" y="2651040"/>
            <a:ext cx="8982360" cy="2411280"/>
          </a:xfrm>
          <a:prstGeom prst="rect">
            <a:avLst/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6000" y="264600"/>
            <a:ext cx="8183520" cy="147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320" y="113040"/>
            <a:ext cx="393480" cy="3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4636800" y="80640"/>
            <a:ext cx="4426200" cy="4981680"/>
          </a:xfrm>
          <a:prstGeom prst="rect">
            <a:avLst/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029560" y="4495680"/>
            <a:ext cx="4680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65680" y="1181880"/>
            <a:ext cx="4044960" cy="153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320" y="113040"/>
            <a:ext cx="393480" cy="3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320" y="113040"/>
            <a:ext cx="393480" cy="3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>
            <p:ph idx="12"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320" y="113040"/>
            <a:ext cx="393480" cy="3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3"/>
          <p:cNvSpPr/>
          <p:nvPr/>
        </p:nvSpPr>
        <p:spPr>
          <a:xfrm>
            <a:off x="80640" y="2651040"/>
            <a:ext cx="8982360" cy="2411280"/>
          </a:xfrm>
          <a:prstGeom prst="rect">
            <a:avLst/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3"/>
          <p:cNvSpPr txBox="1"/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12"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6"/>
          <p:cNvSpPr txBox="1"/>
          <p:nvPr/>
        </p:nvSpPr>
        <p:spPr>
          <a:xfrm>
            <a:off x="486000" y="264600"/>
            <a:ext cx="8183520" cy="1473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Raleway"/>
                <a:ea typeface="Raleway"/>
                <a:cs typeface="Raleway"/>
                <a:sym typeface="Raleway"/>
              </a:rPr>
              <a:t>Reactive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Microservices:</a:t>
            </a:r>
            <a:br>
              <a:rPr b="0" i="0" lang="en-US" sz="1800" u="none" cap="none" strike="noStrike"/>
            </a:b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 Driven </a:t>
            </a: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architecture com GoLang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6"/>
          <p:cNvSpPr txBox="1"/>
          <p:nvPr/>
        </p:nvSpPr>
        <p:spPr>
          <a:xfrm>
            <a:off x="486000" y="1738080"/>
            <a:ext cx="8183520" cy="86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Guilherme Kuhn</a:t>
            </a:r>
            <a:br>
              <a:rPr b="0" i="0" lang="en-US" sz="1800" u="none" cap="none" strike="noStrike"/>
            </a:br>
            <a:r>
              <a:rPr b="1" i="0" lang="en-US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Lead Software Engineer - Platform @ Hallmark Labs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080" y="3153600"/>
            <a:ext cx="1473120" cy="147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5"/>
          <p:cNvSpPr txBox="1"/>
          <p:nvPr/>
        </p:nvSpPr>
        <p:spPr>
          <a:xfrm>
            <a:off x="4834613" y="3757738"/>
            <a:ext cx="26352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Orders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transmite evento de requisição de envio por transportadora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5"/>
          <p:cNvSpPr/>
          <p:nvPr/>
        </p:nvSpPr>
        <p:spPr>
          <a:xfrm>
            <a:off x="340920" y="2198880"/>
            <a:ext cx="1872000" cy="745200"/>
          </a:xfrm>
          <a:prstGeom prst="homePlate">
            <a:avLst>
              <a:gd fmla="val 50000" name="adj"/>
            </a:avLst>
          </a:prstGeom>
          <a:solidFill>
            <a:srgbClr val="611BB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75"/>
          <p:cNvSpPr txBox="1"/>
          <p:nvPr/>
        </p:nvSpPr>
        <p:spPr>
          <a:xfrm>
            <a:off x="340920" y="2336400"/>
            <a:ext cx="1455120" cy="47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Member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75"/>
          <p:cNvGrpSpPr/>
          <p:nvPr/>
        </p:nvGrpSpPr>
        <p:grpSpPr>
          <a:xfrm>
            <a:off x="969120" y="1610280"/>
            <a:ext cx="198720" cy="593280"/>
            <a:chOff x="969120" y="1610280"/>
            <a:chExt cx="198720" cy="593280"/>
          </a:xfrm>
        </p:grpSpPr>
        <p:sp>
          <p:nvSpPr>
            <p:cNvPr id="346" name="Google Shape;346;p75"/>
            <p:cNvSpPr/>
            <p:nvPr/>
          </p:nvSpPr>
          <p:spPr>
            <a:xfrm>
              <a:off x="1068840" y="1649160"/>
              <a:ext cx="360" cy="5544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7" name="Google Shape;347;p75"/>
            <p:cNvSpPr/>
            <p:nvPr/>
          </p:nvSpPr>
          <p:spPr>
            <a:xfrm>
              <a:off x="969120" y="1610280"/>
              <a:ext cx="198720" cy="19872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75"/>
          <p:cNvSpPr txBox="1"/>
          <p:nvPr/>
        </p:nvSpPr>
        <p:spPr>
          <a:xfrm>
            <a:off x="318240" y="385560"/>
            <a:ext cx="2242440" cy="90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Members transmite um evento de registro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5"/>
          <p:cNvSpPr/>
          <p:nvPr/>
        </p:nvSpPr>
        <p:spPr>
          <a:xfrm>
            <a:off x="1816920" y="2198880"/>
            <a:ext cx="2050920" cy="745200"/>
          </a:xfrm>
          <a:prstGeom prst="chevron">
            <a:avLst>
              <a:gd fmla="val 50000" name="adj"/>
            </a:avLst>
          </a:prstGeom>
          <a:solidFill>
            <a:srgbClr val="611BB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5"/>
          <p:cNvSpPr txBox="1"/>
          <p:nvPr/>
        </p:nvSpPr>
        <p:spPr>
          <a:xfrm>
            <a:off x="2126160" y="2336400"/>
            <a:ext cx="1315080" cy="47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New Order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75"/>
          <p:cNvGrpSpPr/>
          <p:nvPr/>
        </p:nvGrpSpPr>
        <p:grpSpPr>
          <a:xfrm>
            <a:off x="2684880" y="2939400"/>
            <a:ext cx="198720" cy="792000"/>
            <a:chOff x="2684880" y="2939400"/>
            <a:chExt cx="198720" cy="792000"/>
          </a:xfrm>
        </p:grpSpPr>
        <p:sp>
          <p:nvSpPr>
            <p:cNvPr id="352" name="Google Shape;352;p75"/>
            <p:cNvSpPr/>
            <p:nvPr/>
          </p:nvSpPr>
          <p:spPr>
            <a:xfrm rot="10800000">
              <a:off x="2783880" y="2939400"/>
              <a:ext cx="360" cy="5544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3" name="Google Shape;353;p75"/>
            <p:cNvSpPr/>
            <p:nvPr/>
          </p:nvSpPr>
          <p:spPr>
            <a:xfrm flipH="1" rot="10800000">
              <a:off x="2684880" y="3532680"/>
              <a:ext cx="198720" cy="19872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75"/>
          <p:cNvSpPr txBox="1"/>
          <p:nvPr/>
        </p:nvSpPr>
        <p:spPr>
          <a:xfrm>
            <a:off x="1244160" y="3757680"/>
            <a:ext cx="2242440" cy="90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Orders transmite evento de ordem criada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5"/>
          <p:cNvSpPr/>
          <p:nvPr/>
        </p:nvSpPr>
        <p:spPr>
          <a:xfrm>
            <a:off x="3471840" y="2198880"/>
            <a:ext cx="2050920" cy="745200"/>
          </a:xfrm>
          <a:prstGeom prst="chevron">
            <a:avLst>
              <a:gd fmla="val 50000" name="adj"/>
            </a:avLst>
          </a:prstGeom>
          <a:solidFill>
            <a:srgbClr val="611BB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75"/>
          <p:cNvSpPr txBox="1"/>
          <p:nvPr/>
        </p:nvSpPr>
        <p:spPr>
          <a:xfrm>
            <a:off x="3767760" y="2336400"/>
            <a:ext cx="1315080" cy="47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Pay Order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75"/>
          <p:cNvGrpSpPr/>
          <p:nvPr/>
        </p:nvGrpSpPr>
        <p:grpSpPr>
          <a:xfrm>
            <a:off x="4319640" y="1610280"/>
            <a:ext cx="198720" cy="593280"/>
            <a:chOff x="4319640" y="1610280"/>
            <a:chExt cx="198720" cy="593280"/>
          </a:xfrm>
        </p:grpSpPr>
        <p:sp>
          <p:nvSpPr>
            <p:cNvPr id="358" name="Google Shape;358;p75"/>
            <p:cNvSpPr/>
            <p:nvPr/>
          </p:nvSpPr>
          <p:spPr>
            <a:xfrm>
              <a:off x="4419000" y="1649160"/>
              <a:ext cx="360" cy="5544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9" name="Google Shape;359;p75"/>
            <p:cNvSpPr/>
            <p:nvPr/>
          </p:nvSpPr>
          <p:spPr>
            <a:xfrm>
              <a:off x="4319640" y="1610280"/>
              <a:ext cx="198720" cy="19872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75"/>
          <p:cNvSpPr txBox="1"/>
          <p:nvPr/>
        </p:nvSpPr>
        <p:spPr>
          <a:xfrm>
            <a:off x="3304080" y="385560"/>
            <a:ext cx="2242440" cy="90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Payments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transmite evento de ordem paga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5"/>
          <p:cNvSpPr/>
          <p:nvPr/>
        </p:nvSpPr>
        <p:spPr>
          <a:xfrm>
            <a:off x="5126760" y="2198880"/>
            <a:ext cx="2050920" cy="745200"/>
          </a:xfrm>
          <a:prstGeom prst="chevron">
            <a:avLst>
              <a:gd fmla="val 50000" name="adj"/>
            </a:avLst>
          </a:prstGeom>
          <a:solidFill>
            <a:srgbClr val="611BB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5"/>
          <p:cNvSpPr txBox="1"/>
          <p:nvPr/>
        </p:nvSpPr>
        <p:spPr>
          <a:xfrm>
            <a:off x="5416560" y="2336400"/>
            <a:ext cx="1315080" cy="47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Order Processing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75"/>
          <p:cNvGrpSpPr/>
          <p:nvPr/>
        </p:nvGrpSpPr>
        <p:grpSpPr>
          <a:xfrm>
            <a:off x="5973120" y="2939400"/>
            <a:ext cx="198720" cy="792000"/>
            <a:chOff x="5973120" y="2939400"/>
            <a:chExt cx="198720" cy="792000"/>
          </a:xfrm>
        </p:grpSpPr>
        <p:sp>
          <p:nvSpPr>
            <p:cNvPr id="364" name="Google Shape;364;p75"/>
            <p:cNvSpPr/>
            <p:nvPr/>
          </p:nvSpPr>
          <p:spPr>
            <a:xfrm rot="10800000">
              <a:off x="6072120" y="2939400"/>
              <a:ext cx="360" cy="5544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5" name="Google Shape;365;p75"/>
            <p:cNvSpPr/>
            <p:nvPr/>
          </p:nvSpPr>
          <p:spPr>
            <a:xfrm flipH="1" rot="10800000">
              <a:off x="5973120" y="3532680"/>
              <a:ext cx="198720" cy="19872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75"/>
          <p:cNvSpPr/>
          <p:nvPr/>
        </p:nvSpPr>
        <p:spPr>
          <a:xfrm>
            <a:off x="6781680" y="2198880"/>
            <a:ext cx="2050920" cy="745200"/>
          </a:xfrm>
          <a:prstGeom prst="chevron">
            <a:avLst>
              <a:gd fmla="val 50000" name="adj"/>
            </a:avLst>
          </a:prstGeom>
          <a:solidFill>
            <a:srgbClr val="611BB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5"/>
          <p:cNvSpPr txBox="1"/>
          <p:nvPr/>
        </p:nvSpPr>
        <p:spPr>
          <a:xfrm>
            <a:off x="7111440" y="2336400"/>
            <a:ext cx="1315080" cy="47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 Shipped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75"/>
          <p:cNvGrpSpPr/>
          <p:nvPr/>
        </p:nvGrpSpPr>
        <p:grpSpPr>
          <a:xfrm>
            <a:off x="7669800" y="1610280"/>
            <a:ext cx="198720" cy="593280"/>
            <a:chOff x="7669800" y="1610280"/>
            <a:chExt cx="198720" cy="593280"/>
          </a:xfrm>
        </p:grpSpPr>
        <p:sp>
          <p:nvSpPr>
            <p:cNvPr id="369" name="Google Shape;369;p75"/>
            <p:cNvSpPr/>
            <p:nvPr/>
          </p:nvSpPr>
          <p:spPr>
            <a:xfrm>
              <a:off x="7769160" y="1649160"/>
              <a:ext cx="360" cy="5544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0" name="Google Shape;370;p75"/>
            <p:cNvSpPr/>
            <p:nvPr/>
          </p:nvSpPr>
          <p:spPr>
            <a:xfrm>
              <a:off x="7669800" y="1610280"/>
              <a:ext cx="198720" cy="19872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75"/>
          <p:cNvSpPr txBox="1"/>
          <p:nvPr/>
        </p:nvSpPr>
        <p:spPr>
          <a:xfrm>
            <a:off x="6685920" y="385560"/>
            <a:ext cx="2242440" cy="90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Shipping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transmite evento de confirmacao de envio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330" y="0"/>
            <a:ext cx="740908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7"/>
          <p:cNvSpPr txBox="1"/>
          <p:nvPr/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Live demo!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7"/>
          <p:cNvSpPr txBox="1"/>
          <p:nvPr/>
        </p:nvSpPr>
        <p:spPr>
          <a:xfrm>
            <a:off x="2413800" y="4654080"/>
            <a:ext cx="6640560" cy="4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(Warning: Everything that can go wrong WILL go wrong in a live demo…)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8"/>
          <p:cNvSpPr txBox="1"/>
          <p:nvPr/>
        </p:nvSpPr>
        <p:spPr>
          <a:xfrm>
            <a:off x="4959720" y="3332880"/>
            <a:ext cx="3836520" cy="181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Guilherme Kuhn</a:t>
            </a:r>
            <a:br>
              <a:rPr b="0" i="0" lang="en-US" sz="1800" u="none" cap="none" strike="noStrike"/>
            </a:br>
            <a:r>
              <a:rPr b="0" i="0" lang="en-US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Lead Software Engineer - Platform</a:t>
            </a:r>
            <a:br>
              <a:rPr b="0" i="0" lang="en-US" sz="1800" u="none" cap="none" strike="noStrike"/>
            </a:br>
            <a:r>
              <a:rPr b="0" i="0" lang="en-US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guilherme.kuhn@hallmarklabs.com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8"/>
          <p:cNvSpPr txBox="1"/>
          <p:nvPr/>
        </p:nvSpPr>
        <p:spPr>
          <a:xfrm>
            <a:off x="301680" y="2980080"/>
            <a:ext cx="4044960" cy="13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600" y="622440"/>
            <a:ext cx="1473120" cy="14731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8"/>
          <p:cNvSpPr/>
          <p:nvPr/>
        </p:nvSpPr>
        <p:spPr>
          <a:xfrm>
            <a:off x="379440" y="947160"/>
            <a:ext cx="3889800" cy="974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 code available in: https://github.com/gkuhn1/event-driven-go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7"/>
          <p:cNvSpPr txBox="1"/>
          <p:nvPr/>
        </p:nvSpPr>
        <p:spPr>
          <a:xfrm>
            <a:off x="301525" y="397702"/>
            <a:ext cx="4044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Raleway"/>
                <a:ea typeface="Raleway"/>
                <a:cs typeface="Raleway"/>
                <a:sym typeface="Raleway"/>
              </a:rPr>
              <a:t>Quem sou eu?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7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Guilherme Kuhn</a:t>
            </a:r>
            <a:endParaRPr b="1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Bacharel de Sistemas de Informacao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-"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UCS - 2015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Mestrado em Gerenciamento de Projetos de TI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-"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WestCliff University - 2018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Proficiente</a:t>
            </a: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em: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-"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GoLang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-"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-"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Ruby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-"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Elixir / ErLang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-"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-"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C++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0" i="0" lang="en-US" sz="1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7"/>
          <p:cNvSpPr txBox="1"/>
          <p:nvPr/>
        </p:nvSpPr>
        <p:spPr>
          <a:xfrm>
            <a:off x="598525" y="2571750"/>
            <a:ext cx="34509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613" y="1492350"/>
            <a:ext cx="2184724" cy="32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8"/>
          <p:cNvSpPr txBox="1"/>
          <p:nvPr/>
        </p:nvSpPr>
        <p:spPr>
          <a:xfrm>
            <a:off x="265680" y="1912680"/>
            <a:ext cx="40449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Microservices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8"/>
          <p:cNvSpPr txBox="1"/>
          <p:nvPr/>
        </p:nvSpPr>
        <p:spPr>
          <a:xfrm>
            <a:off x="4939560" y="724320"/>
            <a:ext cx="38364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Indústria de aplicativos de alta escalabilidade está andando em direção a arquitetura de microservices.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Char char="●"/>
            </a:pPr>
            <a:r>
              <a:rPr b="0" i="0" lang="en-US" sz="1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Escalabilidade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Manutenção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Databases distribuidas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Persistencia </a:t>
            </a:r>
            <a:r>
              <a:rPr b="0" i="0" lang="en-US" sz="1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Polyglot</a:t>
            </a:r>
            <a:br>
              <a:rPr b="0" i="0" lang="en-US" sz="1800" u="none" cap="none" strike="noStrike"/>
            </a:br>
            <a:r>
              <a:rPr b="0" i="0" lang="en-US" sz="1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(SQL and NoSQL)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0" i="0" lang="en-US" sz="1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9"/>
          <p:cNvSpPr txBox="1"/>
          <p:nvPr/>
        </p:nvSpPr>
        <p:spPr>
          <a:xfrm>
            <a:off x="265680" y="1912680"/>
            <a:ext cx="40449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Raleway"/>
                <a:ea typeface="Raleway"/>
                <a:cs typeface="Raleway"/>
                <a:sym typeface="Raleway"/>
              </a:rPr>
              <a:t>Mas o que é</a:t>
            </a:r>
            <a:endParaRPr b="1" sz="3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Microservices?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9"/>
          <p:cNvSpPr txBox="1"/>
          <p:nvPr/>
        </p:nvSpPr>
        <p:spPr>
          <a:xfrm>
            <a:off x="4939560" y="724320"/>
            <a:ext cx="38364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 definicão: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É uma </a:t>
            </a: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estratégia</a:t>
            </a: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desenvolvimento de grandes </a:t>
            </a: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aplicações</a:t>
            </a: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construídas</a:t>
            </a: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usando componentes desacoplados.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Pequenas aplicacoes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Desacopladas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Char char="●"/>
            </a:pPr>
            <a:r>
              <a:rPr lang="en-US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Expoe APIs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0" i="0" lang="en-US" sz="1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0"/>
          <p:cNvSpPr txBox="1"/>
          <p:nvPr/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Monolithic vs Microservices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40" y="965520"/>
            <a:ext cx="5587560" cy="393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1"/>
          <p:cNvSpPr txBox="1"/>
          <p:nvPr/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Onde esta o problema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1"/>
          <p:cNvSpPr txBox="1"/>
          <p:nvPr/>
        </p:nvSpPr>
        <p:spPr>
          <a:xfrm>
            <a:off x="311760" y="1690560"/>
            <a:ext cx="3999600" cy="28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611BB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Gerenciamento de Dados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Databases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sao privadas a cada servico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Como manter consistencia?</a:t>
            </a:r>
            <a:endParaRPr sz="16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1"/>
          <p:cNvSpPr txBox="1"/>
          <p:nvPr/>
        </p:nvSpPr>
        <p:spPr>
          <a:xfrm>
            <a:off x="4832280" y="1691280"/>
            <a:ext cx="3999600" cy="28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611BB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Comunicação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</a:t>
            </a: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microservice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fornece</a:t>
            </a: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APIs para integra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ção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 e requests HTTP(s) entre microservices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não é performatico, nem escalavel.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2"/>
          <p:cNvSpPr txBox="1"/>
          <p:nvPr/>
        </p:nvSpPr>
        <p:spPr>
          <a:xfrm>
            <a:off x="2039250" y="2022750"/>
            <a:ext cx="48063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Raleway"/>
                <a:ea typeface="Raleway"/>
                <a:cs typeface="Raleway"/>
                <a:sym typeface="Raleway"/>
              </a:rPr>
              <a:t>Qual a solução?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3"/>
          <p:cNvSpPr txBox="1"/>
          <p:nvPr/>
        </p:nvSpPr>
        <p:spPr>
          <a:xfrm>
            <a:off x="4832280" y="1721160"/>
            <a:ext cx="3999600" cy="284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611BB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Mecanismo de PubSub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Eventos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são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enviados para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tópicos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 bus de mensagens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Qualquer microservice pode se inscrever para receber eventos em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tópicos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específicos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Eventos podem ser transmitidos para todos interessados de uma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única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vez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3"/>
          <p:cNvSpPr txBox="1"/>
          <p:nvPr/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 Driven Architecture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3"/>
          <p:cNvSpPr txBox="1"/>
          <p:nvPr/>
        </p:nvSpPr>
        <p:spPr>
          <a:xfrm>
            <a:off x="311760" y="1721160"/>
            <a:ext cx="3999600" cy="284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611BB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Reativo a eventos importantes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Publicar eventos para um BUS para notificar outros serviços em caso de troca de status ou modificação de dados</a:t>
            </a:r>
            <a:endParaRPr sz="16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Eventos granulares</a:t>
            </a:r>
            <a:endParaRPr sz="16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●"/>
            </a:pP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Assincrono</a:t>
            </a: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Rapido</a:t>
            </a: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b="0" i="0" lang="en-US" sz="16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Escalavel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4"/>
          <p:cNvSpPr txBox="1"/>
          <p:nvPr/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Live demo!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4"/>
          <p:cNvSpPr txBox="1"/>
          <p:nvPr/>
        </p:nvSpPr>
        <p:spPr>
          <a:xfrm>
            <a:off x="2413800" y="4742280"/>
            <a:ext cx="6640560" cy="3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Source: https://www.confluent.io/blog/apache-kafka-for-service-architectures/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20" y="667440"/>
            <a:ext cx="8397360" cy="406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