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9144000" cy="5143500"/>
  <p:embeddedFontLst>
    <p:embeddedFont>
      <p:font typeface="Roboto"/>
      <p:regular r:id="rId39"/>
      <p:bold r:id="rId40"/>
      <p:italic r:id="rId41"/>
      <p:boldItalic r:id="rId42"/>
    </p:embeddedFont>
    <p:embeddedFont>
      <p:font typeface="Tahoma"/>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45" roundtripDataSignature="AMtx7mjXtmRTSkwEW3LDTDzQ1K5LbTGe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44" Type="http://schemas.openxmlformats.org/officeDocument/2006/relationships/font" Target="fonts/Tahoma-bold.fntdata"/><Relationship Id="rId21" Type="http://schemas.openxmlformats.org/officeDocument/2006/relationships/slide" Target="slides/slide16.xml"/><Relationship Id="rId43" Type="http://schemas.openxmlformats.org/officeDocument/2006/relationships/font" Target="fonts/Tahoma-regular.fntdata"/><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36"/>
          <p:cNvSpPr txBox="1"/>
          <p:nvPr>
            <p:ph type="title"/>
          </p:nvPr>
        </p:nvSpPr>
        <p:spPr>
          <a:xfrm>
            <a:off x="2044064" y="512445"/>
            <a:ext cx="5055870" cy="12509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rgbClr val="CC0000"/>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36"/>
          <p:cNvSpPr txBox="1"/>
          <p:nvPr>
            <p:ph idx="1" type="body"/>
          </p:nvPr>
        </p:nvSpPr>
        <p:spPr>
          <a:xfrm>
            <a:off x="495909" y="1205668"/>
            <a:ext cx="8152180" cy="290512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1" i="0" sz="1400">
                <a:solidFill>
                  <a:srgbClr val="004A52"/>
                </a:solidFill>
                <a:latin typeface="Roboto"/>
                <a:ea typeface="Roboto"/>
                <a:cs typeface="Roboto"/>
                <a:sym typeface="Roboto"/>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 name="Google Shape;15;p3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8" name="Shape 18"/>
        <p:cNvGrpSpPr/>
        <p:nvPr/>
      </p:nvGrpSpPr>
      <p:grpSpPr>
        <a:xfrm>
          <a:off x="0" y="0"/>
          <a:ext cx="0" cy="0"/>
          <a:chOff x="0" y="0"/>
          <a:chExt cx="0" cy="0"/>
        </a:xfrm>
      </p:grpSpPr>
      <p:sp>
        <p:nvSpPr>
          <p:cNvPr id="19" name="Google Shape;19;p37"/>
          <p:cNvSpPr txBox="1"/>
          <p:nvPr>
            <p:ph type="ctrTitle"/>
          </p:nvPr>
        </p:nvSpPr>
        <p:spPr>
          <a:xfrm>
            <a:off x="390550" y="302717"/>
            <a:ext cx="8362899" cy="4521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7"/>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4" name="Shape 24"/>
        <p:cNvGrpSpPr/>
        <p:nvPr/>
      </p:nvGrpSpPr>
      <p:grpSpPr>
        <a:xfrm>
          <a:off x="0" y="0"/>
          <a:ext cx="0" cy="0"/>
          <a:chOff x="0" y="0"/>
          <a:chExt cx="0" cy="0"/>
        </a:xfrm>
      </p:grpSpPr>
      <p:sp>
        <p:nvSpPr>
          <p:cNvPr id="25" name="Google Shape;25;p38"/>
          <p:cNvSpPr txBox="1"/>
          <p:nvPr>
            <p:ph type="title"/>
          </p:nvPr>
        </p:nvSpPr>
        <p:spPr>
          <a:xfrm>
            <a:off x="2044064" y="512445"/>
            <a:ext cx="5055870" cy="12509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rgbClr val="CC0000"/>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 name="Shape 29"/>
        <p:cNvGrpSpPr/>
        <p:nvPr/>
      </p:nvGrpSpPr>
      <p:grpSpPr>
        <a:xfrm>
          <a:off x="0" y="0"/>
          <a:ext cx="0" cy="0"/>
          <a:chOff x="0" y="0"/>
          <a:chExt cx="0" cy="0"/>
        </a:xfrm>
      </p:grpSpPr>
      <p:sp>
        <p:nvSpPr>
          <p:cNvPr id="30" name="Google Shape;30;p39"/>
          <p:cNvSpPr txBox="1"/>
          <p:nvPr>
            <p:ph type="title"/>
          </p:nvPr>
        </p:nvSpPr>
        <p:spPr>
          <a:xfrm>
            <a:off x="2044064" y="512445"/>
            <a:ext cx="5055870" cy="12509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rgbClr val="CC0000"/>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9"/>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39"/>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39"/>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9"/>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9"/>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6" name="Shape 36"/>
        <p:cNvGrpSpPr/>
        <p:nvPr/>
      </p:nvGrpSpPr>
      <p:grpSpPr>
        <a:xfrm>
          <a:off x="0" y="0"/>
          <a:ext cx="0" cy="0"/>
          <a:chOff x="0" y="0"/>
          <a:chExt cx="0" cy="0"/>
        </a:xfrm>
      </p:grpSpPr>
      <p:sp>
        <p:nvSpPr>
          <p:cNvPr id="37" name="Google Shape;37;p40"/>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0"/>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0"/>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35"/>
          <p:cNvPicPr preferRelativeResize="0"/>
          <p:nvPr/>
        </p:nvPicPr>
        <p:blipFill rotWithShape="1">
          <a:blip r:embed="rId1">
            <a:alphaModFix/>
          </a:blip>
          <a:srcRect b="0" l="0" r="0" t="0"/>
          <a:stretch/>
        </p:blipFill>
        <p:spPr>
          <a:xfrm>
            <a:off x="8602980" y="67056"/>
            <a:ext cx="348996" cy="358139"/>
          </a:xfrm>
          <a:prstGeom prst="rect">
            <a:avLst/>
          </a:prstGeom>
          <a:noFill/>
          <a:ln>
            <a:noFill/>
          </a:ln>
        </p:spPr>
      </p:pic>
      <p:sp>
        <p:nvSpPr>
          <p:cNvPr id="7" name="Google Shape;7;p35"/>
          <p:cNvSpPr txBox="1"/>
          <p:nvPr>
            <p:ph type="title"/>
          </p:nvPr>
        </p:nvSpPr>
        <p:spPr>
          <a:xfrm>
            <a:off x="2044064" y="512445"/>
            <a:ext cx="5055870" cy="125095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200" u="none" cap="none" strike="noStrike">
                <a:solidFill>
                  <a:srgbClr val="CC0000"/>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35"/>
          <p:cNvSpPr txBox="1"/>
          <p:nvPr>
            <p:ph idx="1" type="body"/>
          </p:nvPr>
        </p:nvSpPr>
        <p:spPr>
          <a:xfrm>
            <a:off x="495909" y="1205668"/>
            <a:ext cx="8152180" cy="290512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1" i="0" sz="1400" u="none" cap="none" strike="noStrike">
                <a:solidFill>
                  <a:srgbClr val="004A52"/>
                </a:solidFill>
                <a:latin typeface="Roboto"/>
                <a:ea typeface="Roboto"/>
                <a:cs typeface="Roboto"/>
                <a:sym typeface="Roboto"/>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3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3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3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defRPr>
            </a:lvl1pPr>
            <a:lvl2pPr indent="0" lvl="1" marL="0" marR="0" rtl="0" algn="r">
              <a:spcBef>
                <a:spcPts val="0"/>
              </a:spcBef>
              <a:buNone/>
              <a:defRPr b="0" i="0" sz="1800" u="none" cap="none" strike="noStrike">
                <a:solidFill>
                  <a:srgbClr val="888888"/>
                </a:solidFill>
              </a:defRPr>
            </a:lvl2pPr>
            <a:lvl3pPr indent="0" lvl="2" marL="0" marR="0" rtl="0" algn="r">
              <a:spcBef>
                <a:spcPts val="0"/>
              </a:spcBef>
              <a:buNone/>
              <a:defRPr b="0" i="0" sz="1800" u="none" cap="none" strike="noStrike">
                <a:solidFill>
                  <a:srgbClr val="888888"/>
                </a:solidFill>
              </a:defRPr>
            </a:lvl3pPr>
            <a:lvl4pPr indent="0" lvl="3" marL="0" marR="0" rtl="0" algn="r">
              <a:spcBef>
                <a:spcPts val="0"/>
              </a:spcBef>
              <a:buNone/>
              <a:defRPr b="0" i="0" sz="1800" u="none" cap="none" strike="noStrike">
                <a:solidFill>
                  <a:srgbClr val="888888"/>
                </a:solidFill>
              </a:defRPr>
            </a:lvl4pPr>
            <a:lvl5pPr indent="0" lvl="4" marL="0" marR="0" rtl="0" algn="r">
              <a:spcBef>
                <a:spcPts val="0"/>
              </a:spcBef>
              <a:buNone/>
              <a:defRPr b="0" i="0" sz="1800" u="none" cap="none" strike="noStrike">
                <a:solidFill>
                  <a:srgbClr val="888888"/>
                </a:solidFill>
              </a:defRPr>
            </a:lvl5pPr>
            <a:lvl6pPr indent="0" lvl="5" marL="0" marR="0" rtl="0" algn="r">
              <a:spcBef>
                <a:spcPts val="0"/>
              </a:spcBef>
              <a:buNone/>
              <a:defRPr b="0" i="0" sz="1800" u="none" cap="none" strike="noStrike">
                <a:solidFill>
                  <a:srgbClr val="888888"/>
                </a:solidFill>
              </a:defRPr>
            </a:lvl6pPr>
            <a:lvl7pPr indent="0" lvl="6" marL="0" marR="0" rtl="0" algn="r">
              <a:spcBef>
                <a:spcPts val="0"/>
              </a:spcBef>
              <a:buNone/>
              <a:defRPr b="0" i="0" sz="1800" u="none" cap="none" strike="noStrike">
                <a:solidFill>
                  <a:srgbClr val="888888"/>
                </a:solidFill>
              </a:defRPr>
            </a:lvl7pPr>
            <a:lvl8pPr indent="0" lvl="7" marL="0" marR="0" rtl="0" algn="r">
              <a:spcBef>
                <a:spcPts val="0"/>
              </a:spcBef>
              <a:buNone/>
              <a:defRPr b="0" i="0" sz="1800" u="none" cap="none" strike="noStrike">
                <a:solidFill>
                  <a:srgbClr val="888888"/>
                </a:solidFill>
              </a:defRPr>
            </a:lvl8pPr>
            <a:lvl9pPr indent="0" lvl="8" marL="0" marR="0" rtl="0" algn="r">
              <a:spcBef>
                <a:spcPts val="0"/>
              </a:spcBef>
              <a:buNone/>
              <a:defRPr b="0" i="0" sz="1800" u="none" cap="none" strike="noStrike">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5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20" Type="http://schemas.openxmlformats.org/officeDocument/2006/relationships/image" Target="../media/image22.png"/><Relationship Id="rId22" Type="http://schemas.openxmlformats.org/officeDocument/2006/relationships/image" Target="../media/image21.png"/><Relationship Id="rId21" Type="http://schemas.openxmlformats.org/officeDocument/2006/relationships/image" Target="../media/image20.png"/><Relationship Id="rId24" Type="http://schemas.openxmlformats.org/officeDocument/2006/relationships/image" Target="../media/image40.png"/><Relationship Id="rId23" Type="http://schemas.openxmlformats.org/officeDocument/2006/relationships/image" Target="../media/image32.png"/><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6.png"/><Relationship Id="rId9" Type="http://schemas.openxmlformats.org/officeDocument/2006/relationships/image" Target="../media/image15.png"/><Relationship Id="rId26" Type="http://schemas.openxmlformats.org/officeDocument/2006/relationships/image" Target="../media/image53.png"/><Relationship Id="rId25" Type="http://schemas.openxmlformats.org/officeDocument/2006/relationships/image" Target="../media/image33.png"/><Relationship Id="rId28" Type="http://schemas.openxmlformats.org/officeDocument/2006/relationships/image" Target="../media/image23.png"/><Relationship Id="rId27" Type="http://schemas.openxmlformats.org/officeDocument/2006/relationships/image" Target="../media/image44.png"/><Relationship Id="rId5" Type="http://schemas.openxmlformats.org/officeDocument/2006/relationships/image" Target="../media/image6.png"/><Relationship Id="rId6" Type="http://schemas.openxmlformats.org/officeDocument/2006/relationships/image" Target="../media/image48.png"/><Relationship Id="rId29" Type="http://schemas.openxmlformats.org/officeDocument/2006/relationships/image" Target="../media/image24.png"/><Relationship Id="rId7" Type="http://schemas.openxmlformats.org/officeDocument/2006/relationships/image" Target="../media/image29.png"/><Relationship Id="rId8" Type="http://schemas.openxmlformats.org/officeDocument/2006/relationships/image" Target="../media/image9.png"/><Relationship Id="rId31" Type="http://schemas.openxmlformats.org/officeDocument/2006/relationships/image" Target="../media/image25.png"/><Relationship Id="rId30" Type="http://schemas.openxmlformats.org/officeDocument/2006/relationships/image" Target="../media/image27.png"/><Relationship Id="rId11" Type="http://schemas.openxmlformats.org/officeDocument/2006/relationships/image" Target="../media/image30.png"/><Relationship Id="rId33" Type="http://schemas.openxmlformats.org/officeDocument/2006/relationships/image" Target="../media/image31.png"/><Relationship Id="rId10" Type="http://schemas.openxmlformats.org/officeDocument/2006/relationships/image" Target="../media/image17.png"/><Relationship Id="rId32" Type="http://schemas.openxmlformats.org/officeDocument/2006/relationships/image" Target="../media/image39.png"/><Relationship Id="rId13" Type="http://schemas.openxmlformats.org/officeDocument/2006/relationships/image" Target="../media/image11.png"/><Relationship Id="rId35" Type="http://schemas.openxmlformats.org/officeDocument/2006/relationships/image" Target="../media/image57.png"/><Relationship Id="rId12" Type="http://schemas.openxmlformats.org/officeDocument/2006/relationships/image" Target="../media/image7.png"/><Relationship Id="rId34" Type="http://schemas.openxmlformats.org/officeDocument/2006/relationships/image" Target="../media/image34.png"/><Relationship Id="rId15" Type="http://schemas.openxmlformats.org/officeDocument/2006/relationships/image" Target="../media/image5.png"/><Relationship Id="rId14" Type="http://schemas.openxmlformats.org/officeDocument/2006/relationships/image" Target="../media/image12.png"/><Relationship Id="rId36" Type="http://schemas.openxmlformats.org/officeDocument/2006/relationships/image" Target="../media/image52.png"/><Relationship Id="rId17" Type="http://schemas.openxmlformats.org/officeDocument/2006/relationships/image" Target="../media/image13.png"/><Relationship Id="rId16" Type="http://schemas.openxmlformats.org/officeDocument/2006/relationships/image" Target="../media/image18.png"/><Relationship Id="rId19" Type="http://schemas.openxmlformats.org/officeDocument/2006/relationships/image" Target="../media/image19.png"/><Relationship Id="rId18"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
          <p:cNvSpPr txBox="1"/>
          <p:nvPr>
            <p:ph type="title"/>
          </p:nvPr>
        </p:nvSpPr>
        <p:spPr>
          <a:xfrm>
            <a:off x="1295100" y="512450"/>
            <a:ext cx="7049400" cy="1250100"/>
          </a:xfrm>
          <a:prstGeom prst="rect">
            <a:avLst/>
          </a:prstGeom>
          <a:noFill/>
          <a:ln>
            <a:noFill/>
          </a:ln>
        </p:spPr>
        <p:txBody>
          <a:bodyPr anchorCtr="0" anchor="t" bIns="0" lIns="0" spcFirstLastPara="1" rIns="0" wrap="square" tIns="13325">
            <a:spAutoFit/>
          </a:bodyPr>
          <a:lstStyle/>
          <a:p>
            <a:pPr indent="0" lvl="0" marL="2540" rtl="0" algn="ctr">
              <a:lnSpc>
                <a:spcPct val="100000"/>
              </a:lnSpc>
              <a:spcBef>
                <a:spcPts val="0"/>
              </a:spcBef>
              <a:spcAft>
                <a:spcPts val="0"/>
              </a:spcAft>
              <a:buNone/>
            </a:pPr>
            <a:r>
              <a:rPr lang="en-US"/>
              <a:t>Capstone Project</a:t>
            </a:r>
            <a:endParaRPr/>
          </a:p>
          <a:p>
            <a:pPr indent="0" lvl="0" marL="14604" marR="5080" rtl="0" algn="ctr">
              <a:lnSpc>
                <a:spcPct val="100000"/>
              </a:lnSpc>
              <a:spcBef>
                <a:spcPts val="40"/>
              </a:spcBef>
              <a:spcAft>
                <a:spcPts val="0"/>
              </a:spcAft>
              <a:buNone/>
            </a:pPr>
            <a:r>
              <a:rPr lang="en-US" sz="2400">
                <a:solidFill>
                  <a:srgbClr val="09272D"/>
                </a:solidFill>
              </a:rPr>
              <a:t>World Bank Global Education Analysis  (Exploratory data analysis)</a:t>
            </a:r>
            <a:endParaRPr sz="2400"/>
          </a:p>
        </p:txBody>
      </p:sp>
      <p:sp>
        <p:nvSpPr>
          <p:cNvPr id="45" name="Google Shape;45;p1"/>
          <p:cNvSpPr txBox="1"/>
          <p:nvPr/>
        </p:nvSpPr>
        <p:spPr>
          <a:xfrm>
            <a:off x="4932171" y="4062350"/>
            <a:ext cx="4255500" cy="320700"/>
          </a:xfrm>
          <a:prstGeom prst="rect">
            <a:avLst/>
          </a:prstGeom>
          <a:noFill/>
          <a:ln>
            <a:noFill/>
          </a:ln>
        </p:spPr>
        <p:txBody>
          <a:bodyPr anchorCtr="0" anchor="t" bIns="0" lIns="0" spcFirstLastPara="1" rIns="0" wrap="square" tIns="12700">
            <a:spAutoFit/>
          </a:bodyPr>
          <a:lstStyle/>
          <a:p>
            <a:pPr indent="-317500" lvl="0" marL="329565" marR="0" rtl="0" algn="l">
              <a:lnSpc>
                <a:spcPct val="100000"/>
              </a:lnSpc>
              <a:spcBef>
                <a:spcPts val="0"/>
              </a:spcBef>
              <a:spcAft>
                <a:spcPts val="0"/>
              </a:spcAft>
              <a:buClr>
                <a:srgbClr val="F5FCFF"/>
              </a:buClr>
              <a:buSzPts val="1400"/>
              <a:buFont typeface="Arial"/>
              <a:buChar char="●"/>
            </a:pPr>
            <a:r>
              <a:rPr b="1" i="0" lang="en-US" sz="2000" u="none" cap="none" strike="noStrike">
                <a:solidFill>
                  <a:srgbClr val="09272D"/>
                </a:solidFill>
                <a:latin typeface="Verdana"/>
                <a:ea typeface="Verdana"/>
                <a:cs typeface="Verdana"/>
                <a:sym typeface="Verdana"/>
              </a:rPr>
              <a:t>By- </a:t>
            </a:r>
            <a:r>
              <a:rPr b="1" lang="en-US" sz="2000">
                <a:solidFill>
                  <a:srgbClr val="09272D"/>
                </a:solidFill>
                <a:latin typeface="Verdana"/>
                <a:ea typeface="Verdana"/>
                <a:cs typeface="Verdana"/>
                <a:sym typeface="Verdana"/>
              </a:rPr>
              <a:t>Gunesh Kumbhare</a:t>
            </a:r>
            <a:endParaRPr b="0" i="0" sz="2000" u="none" cap="none" strike="noStrike">
              <a:latin typeface="Verdana"/>
              <a:ea typeface="Verdana"/>
              <a:cs typeface="Verdana"/>
              <a:sym typeface="Verdana"/>
            </a:endParaRPr>
          </a:p>
        </p:txBody>
      </p:sp>
      <p:pic>
        <p:nvPicPr>
          <p:cNvPr id="46" name="Google Shape;46;p1"/>
          <p:cNvPicPr preferRelativeResize="0"/>
          <p:nvPr/>
        </p:nvPicPr>
        <p:blipFill rotWithShape="1">
          <a:blip r:embed="rId3">
            <a:alphaModFix/>
          </a:blip>
          <a:srcRect b="0" l="0" r="0" t="0"/>
          <a:stretch/>
        </p:blipFill>
        <p:spPr>
          <a:xfrm>
            <a:off x="3264557" y="1957861"/>
            <a:ext cx="3110485" cy="1028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ph type="title"/>
          </p:nvPr>
        </p:nvSpPr>
        <p:spPr>
          <a:xfrm>
            <a:off x="390550" y="514858"/>
            <a:ext cx="526415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Cleaning and Handling Dataset</a:t>
            </a:r>
            <a:endParaRPr sz="2800">
              <a:latin typeface="Arial"/>
              <a:ea typeface="Arial"/>
              <a:cs typeface="Arial"/>
              <a:sym typeface="Arial"/>
            </a:endParaRPr>
          </a:p>
        </p:txBody>
      </p:sp>
      <p:sp>
        <p:nvSpPr>
          <p:cNvPr id="162" name="Google Shape;162;p11"/>
          <p:cNvSpPr txBox="1"/>
          <p:nvPr/>
        </p:nvSpPr>
        <p:spPr>
          <a:xfrm>
            <a:off x="504850" y="1179935"/>
            <a:ext cx="8195400" cy="3141600"/>
          </a:xfrm>
          <a:prstGeom prst="rect">
            <a:avLst/>
          </a:prstGeom>
          <a:noFill/>
          <a:ln>
            <a:noFill/>
          </a:ln>
        </p:spPr>
        <p:txBody>
          <a:bodyPr anchorCtr="0" anchor="t" bIns="0" lIns="0" spcFirstLastPara="1" rIns="0" wrap="square" tIns="135250">
            <a:spAutoFit/>
          </a:bodyPr>
          <a:lstStyle/>
          <a:p>
            <a:pPr indent="-342900" lvl="0" marL="355600" marR="0" rtl="0" algn="l">
              <a:lnSpc>
                <a:spcPct val="100000"/>
              </a:lnSpc>
              <a:spcBef>
                <a:spcPts val="0"/>
              </a:spcBef>
              <a:spcAft>
                <a:spcPts val="0"/>
              </a:spcAft>
              <a:buClr>
                <a:srgbClr val="990000"/>
              </a:buClr>
              <a:buSzPts val="1800"/>
              <a:buFont typeface="Noto Sans Symbols"/>
              <a:buChar char="❖"/>
            </a:pPr>
            <a:r>
              <a:rPr b="1" i="0" lang="en-US" sz="1600" u="none" cap="none" strike="noStrike">
                <a:solidFill>
                  <a:srgbClr val="002831"/>
                </a:solidFill>
                <a:latin typeface="Arial"/>
                <a:ea typeface="Arial"/>
                <a:cs typeface="Arial"/>
                <a:sym typeface="Arial"/>
              </a:rPr>
              <a:t>Country Name, Indicator Name, Country Code and Indicator Code column are</a:t>
            </a:r>
            <a:endParaRPr b="0" i="0" sz="1600" u="none" cap="none" strike="noStrike">
              <a:latin typeface="Arial"/>
              <a:ea typeface="Arial"/>
              <a:cs typeface="Arial"/>
              <a:sym typeface="Arial"/>
            </a:endParaRPr>
          </a:p>
          <a:p>
            <a:pPr indent="0" lvl="0" marL="354965" marR="0" rtl="0" algn="l">
              <a:lnSpc>
                <a:spcPct val="100000"/>
              </a:lnSpc>
              <a:spcBef>
                <a:spcPts val="960"/>
              </a:spcBef>
              <a:spcAft>
                <a:spcPts val="0"/>
              </a:spcAft>
              <a:buNone/>
            </a:pPr>
            <a:r>
              <a:rPr b="1" i="0" lang="en-US" sz="1600" u="none" cap="none" strike="noStrike">
                <a:solidFill>
                  <a:srgbClr val="002831"/>
                </a:solidFill>
                <a:latin typeface="Arial"/>
                <a:ea typeface="Arial"/>
                <a:cs typeface="Arial"/>
                <a:sym typeface="Arial"/>
              </a:rPr>
              <a:t>wholly filled, without any null values with object type of characters.</a:t>
            </a:r>
            <a:endParaRPr b="0" i="0" sz="1600" u="none" cap="none" strike="noStrike">
              <a:latin typeface="Arial"/>
              <a:ea typeface="Arial"/>
              <a:cs typeface="Arial"/>
              <a:sym typeface="Arial"/>
            </a:endParaRPr>
          </a:p>
          <a:p>
            <a:pPr indent="-342900" lvl="0" marL="354965" marR="191135" rtl="0" algn="l">
              <a:lnSpc>
                <a:spcPct val="180000"/>
              </a:lnSpc>
              <a:spcBef>
                <a:spcPts val="259"/>
              </a:spcBef>
              <a:spcAft>
                <a:spcPts val="0"/>
              </a:spcAft>
              <a:buClr>
                <a:srgbClr val="990000"/>
              </a:buClr>
              <a:buSzPts val="1800"/>
              <a:buFont typeface="Noto Sans Symbols"/>
              <a:buChar char="❖"/>
            </a:pPr>
            <a:r>
              <a:rPr b="1" i="0" lang="en-US" sz="1600" u="none" cap="none" strike="noStrike">
                <a:solidFill>
                  <a:srgbClr val="002831"/>
                </a:solidFill>
                <a:latin typeface="Arial"/>
                <a:ea typeface="Arial"/>
                <a:cs typeface="Arial"/>
                <a:sym typeface="Arial"/>
              </a:rPr>
              <a:t>Columns </a:t>
            </a:r>
            <a:r>
              <a:rPr b="1" lang="en-US" sz="1600">
                <a:solidFill>
                  <a:srgbClr val="002831"/>
                </a:solidFill>
              </a:rPr>
              <a:t>from</a:t>
            </a:r>
            <a:r>
              <a:rPr b="1" i="0" lang="en-US" sz="1600" u="none" cap="none" strike="noStrike">
                <a:solidFill>
                  <a:srgbClr val="002831"/>
                </a:solidFill>
                <a:latin typeface="Arial"/>
                <a:ea typeface="Arial"/>
                <a:cs typeface="Arial"/>
                <a:sym typeface="Arial"/>
              </a:rPr>
              <a:t> 1970 to 2100 are mostly empty and null. All these null values are  filled with zeros.</a:t>
            </a:r>
            <a:endParaRPr b="0" i="0" sz="1600" u="none" cap="none" strike="noStrike">
              <a:latin typeface="Arial"/>
              <a:ea typeface="Arial"/>
              <a:cs typeface="Arial"/>
              <a:sym typeface="Arial"/>
            </a:endParaRPr>
          </a:p>
          <a:p>
            <a:pPr indent="-342900" lvl="0" marL="355600" marR="0" rtl="0" algn="l">
              <a:lnSpc>
                <a:spcPct val="100000"/>
              </a:lnSpc>
              <a:spcBef>
                <a:spcPts val="705"/>
              </a:spcBef>
              <a:spcAft>
                <a:spcPts val="0"/>
              </a:spcAft>
              <a:buClr>
                <a:srgbClr val="990000"/>
              </a:buClr>
              <a:buSzPts val="1800"/>
              <a:buFont typeface="Noto Sans Symbols"/>
              <a:buChar char="❖"/>
            </a:pPr>
            <a:r>
              <a:rPr b="1" i="0" lang="en-US" sz="1600" u="none" cap="none" strike="noStrike">
                <a:solidFill>
                  <a:srgbClr val="002831"/>
                </a:solidFill>
                <a:latin typeface="Arial"/>
                <a:ea typeface="Arial"/>
                <a:cs typeface="Arial"/>
                <a:sym typeface="Arial"/>
              </a:rPr>
              <a:t>The filled values from 1970 to 2100 are float type.</a:t>
            </a:r>
            <a:endParaRPr b="0" i="0" sz="1600" u="none" cap="none" strike="noStrike">
              <a:latin typeface="Arial"/>
              <a:ea typeface="Arial"/>
              <a:cs typeface="Arial"/>
              <a:sym typeface="Arial"/>
            </a:endParaRPr>
          </a:p>
          <a:p>
            <a:pPr indent="-342900" lvl="0" marL="354965" marR="0" rtl="0" algn="l">
              <a:lnSpc>
                <a:spcPct val="100000"/>
              </a:lnSpc>
              <a:spcBef>
                <a:spcPts val="960"/>
              </a:spcBef>
              <a:spcAft>
                <a:spcPts val="0"/>
              </a:spcAft>
              <a:buClr>
                <a:srgbClr val="990000"/>
              </a:buClr>
              <a:buSzPts val="1800"/>
              <a:buFont typeface="Noto Sans Symbols"/>
              <a:buChar char="❖"/>
            </a:pPr>
            <a:r>
              <a:rPr b="1" i="0" lang="en-US" sz="1600" u="none" cap="none" strike="noStrike">
                <a:solidFill>
                  <a:srgbClr val="002831"/>
                </a:solidFill>
                <a:latin typeface="Arial"/>
                <a:ea typeface="Arial"/>
                <a:cs typeface="Arial"/>
                <a:sym typeface="Arial"/>
              </a:rPr>
              <a:t>For Comparing the trends of LSC of four countries, I have used the values as the</a:t>
            </a:r>
            <a:endParaRPr b="0" i="0" sz="1600" u="none" cap="none" strike="noStrike">
              <a:latin typeface="Arial"/>
              <a:ea typeface="Arial"/>
              <a:cs typeface="Arial"/>
              <a:sym typeface="Arial"/>
            </a:endParaRPr>
          </a:p>
          <a:p>
            <a:pPr indent="0" lvl="0" marL="354965" marR="5080" rtl="0" algn="l">
              <a:lnSpc>
                <a:spcPct val="150000"/>
              </a:lnSpc>
              <a:spcBef>
                <a:spcPts val="0"/>
              </a:spcBef>
              <a:spcAft>
                <a:spcPts val="0"/>
              </a:spcAft>
              <a:buNone/>
            </a:pPr>
            <a:r>
              <a:rPr b="1" i="0" lang="en-US" sz="1600" u="none" cap="none" strike="noStrike">
                <a:solidFill>
                  <a:srgbClr val="002831"/>
                </a:solidFill>
                <a:latin typeface="Arial"/>
                <a:ea typeface="Arial"/>
                <a:cs typeface="Arial"/>
                <a:sym typeface="Arial"/>
              </a:rPr>
              <a:t>size of dots in scatter plot. For that the values have been converted to ‘INTEGER’  type from ‘float’.</a:t>
            </a:r>
            <a:endParaRPr b="0" i="0" sz="1600" u="none" cap="none" strike="noStrik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txBox="1"/>
          <p:nvPr>
            <p:ph type="title"/>
          </p:nvPr>
        </p:nvSpPr>
        <p:spPr>
          <a:xfrm>
            <a:off x="390550" y="514858"/>
            <a:ext cx="5264100" cy="443100"/>
          </a:xfrm>
          <a:prstGeom prst="rect">
            <a:avLst/>
          </a:prstGeom>
          <a:noFill/>
          <a:ln>
            <a:noFill/>
          </a:ln>
        </p:spPr>
        <p:txBody>
          <a:bodyPr anchorCtr="0" anchor="t" bIns="0" lIns="0" spcFirstLastPara="1" rIns="0" wrap="square" tIns="12050">
            <a:spAutoFit/>
          </a:bodyPr>
          <a:lstStyle/>
          <a:p>
            <a:pPr indent="0" lvl="0" marL="12700" rtl="0" algn="ctr">
              <a:lnSpc>
                <a:spcPct val="100000"/>
              </a:lnSpc>
              <a:spcBef>
                <a:spcPts val="0"/>
              </a:spcBef>
              <a:spcAft>
                <a:spcPts val="0"/>
              </a:spcAft>
              <a:buNone/>
            </a:pPr>
            <a:r>
              <a:rPr lang="en-US" sz="2800">
                <a:latin typeface="Arial"/>
                <a:ea typeface="Arial"/>
                <a:cs typeface="Arial"/>
                <a:sym typeface="Arial"/>
              </a:rPr>
              <a:t>Cleaning and Handling Dataset</a:t>
            </a:r>
            <a:endParaRPr sz="2800">
              <a:latin typeface="Arial"/>
              <a:ea typeface="Arial"/>
              <a:cs typeface="Arial"/>
              <a:sym typeface="Arial"/>
            </a:endParaRPr>
          </a:p>
        </p:txBody>
      </p:sp>
      <p:sp>
        <p:nvSpPr>
          <p:cNvPr id="168" name="Google Shape;168;p10"/>
          <p:cNvSpPr txBox="1"/>
          <p:nvPr/>
        </p:nvSpPr>
        <p:spPr>
          <a:xfrm>
            <a:off x="504850" y="1216870"/>
            <a:ext cx="8186400" cy="3778800"/>
          </a:xfrm>
          <a:prstGeom prst="rect">
            <a:avLst/>
          </a:prstGeom>
          <a:noFill/>
          <a:ln>
            <a:noFill/>
          </a:ln>
        </p:spPr>
        <p:txBody>
          <a:bodyPr anchorCtr="0" anchor="t" bIns="0" lIns="0" spcFirstLastPara="1" rIns="0" wrap="square" tIns="98425">
            <a:spAutoFit/>
          </a:bodyPr>
          <a:lstStyle/>
          <a:p>
            <a:pPr indent="-342900" lvl="0" marL="355600" marR="0" rtl="0" algn="l">
              <a:lnSpc>
                <a:spcPct val="100000"/>
              </a:lnSpc>
              <a:spcBef>
                <a:spcPts val="0"/>
              </a:spcBef>
              <a:spcAft>
                <a:spcPts val="0"/>
              </a:spcAft>
              <a:buClr>
                <a:srgbClr val="990000"/>
              </a:buClr>
              <a:buSzPts val="1800"/>
              <a:buFont typeface="Noto Sans Symbols"/>
              <a:buChar char="❖"/>
            </a:pPr>
            <a:r>
              <a:rPr b="1" i="0" lang="en-US" sz="1600" u="none" cap="none" strike="noStrike">
                <a:solidFill>
                  <a:srgbClr val="002831"/>
                </a:solidFill>
                <a:latin typeface="Arial"/>
                <a:ea typeface="Arial"/>
                <a:cs typeface="Arial"/>
                <a:sym typeface="Arial"/>
              </a:rPr>
              <a:t>There are no duplicate columns.</a:t>
            </a:r>
            <a:endParaRPr b="0" i="0" sz="1600" u="none" cap="none" strike="noStrike">
              <a:latin typeface="Arial"/>
              <a:ea typeface="Arial"/>
              <a:cs typeface="Arial"/>
              <a:sym typeface="Arial"/>
            </a:endParaRPr>
          </a:p>
          <a:p>
            <a:pPr indent="-342900" lvl="0" marL="354965" marR="673735" rtl="0" algn="l">
              <a:lnSpc>
                <a:spcPct val="150000"/>
              </a:lnSpc>
              <a:spcBef>
                <a:spcPts val="0"/>
              </a:spcBef>
              <a:spcAft>
                <a:spcPts val="0"/>
              </a:spcAft>
              <a:buClr>
                <a:srgbClr val="990000"/>
              </a:buClr>
              <a:buSzPts val="1800"/>
              <a:buFont typeface="Noto Sans Symbols"/>
              <a:buChar char="❖"/>
            </a:pPr>
            <a:r>
              <a:rPr b="1" i="0" lang="en-US" sz="1600" u="none" cap="none" strike="noStrike">
                <a:solidFill>
                  <a:srgbClr val="002831"/>
                </a:solidFill>
                <a:latin typeface="Arial"/>
                <a:ea typeface="Arial"/>
                <a:cs typeface="Arial"/>
                <a:sym typeface="Arial"/>
              </a:rPr>
              <a:t>EdSats dataset is full of null values. These null values can not be dropped  directly as we have to show the yearly trends.</a:t>
            </a:r>
            <a:endParaRPr b="0" i="0" sz="1600" u="none" cap="none" strike="noStrike">
              <a:latin typeface="Arial"/>
              <a:ea typeface="Arial"/>
              <a:cs typeface="Arial"/>
              <a:sym typeface="Arial"/>
            </a:endParaRPr>
          </a:p>
          <a:p>
            <a:pPr indent="-342900" lvl="0" marL="354965" marR="1022350" rtl="0" algn="l">
              <a:lnSpc>
                <a:spcPct val="150000"/>
              </a:lnSpc>
              <a:spcBef>
                <a:spcPts val="5"/>
              </a:spcBef>
              <a:spcAft>
                <a:spcPts val="0"/>
              </a:spcAft>
              <a:buClr>
                <a:srgbClr val="990000"/>
              </a:buClr>
              <a:buSzPts val="1800"/>
              <a:buFont typeface="Noto Sans Symbols"/>
              <a:buChar char="❖"/>
            </a:pPr>
            <a:r>
              <a:rPr b="1" i="0" lang="en-US" sz="1600" u="none" cap="none" strike="noStrike">
                <a:solidFill>
                  <a:srgbClr val="002831"/>
                </a:solidFill>
                <a:latin typeface="Arial"/>
                <a:ea typeface="Arial"/>
                <a:cs typeface="Arial"/>
                <a:sym typeface="Arial"/>
              </a:rPr>
              <a:t>If these Years are dropped ,the column year would not be preset in the  comparison dataframe, making it difficult to track the correct trends.</a:t>
            </a:r>
            <a:endParaRPr b="0" i="0" sz="1600" u="none" cap="none" strike="noStrike">
              <a:latin typeface="Arial"/>
              <a:ea typeface="Arial"/>
              <a:cs typeface="Arial"/>
              <a:sym typeface="Arial"/>
            </a:endParaRPr>
          </a:p>
          <a:p>
            <a:pPr indent="-342900" lvl="0" marL="355600" marR="0" rtl="0" algn="l">
              <a:lnSpc>
                <a:spcPct val="100000"/>
              </a:lnSpc>
              <a:spcBef>
                <a:spcPts val="960"/>
              </a:spcBef>
              <a:spcAft>
                <a:spcPts val="0"/>
              </a:spcAft>
              <a:buClr>
                <a:srgbClr val="990000"/>
              </a:buClr>
              <a:buSzPts val="1800"/>
              <a:buFont typeface="Noto Sans Symbols"/>
              <a:buChar char="❖"/>
            </a:pPr>
            <a:r>
              <a:rPr b="1" i="0" lang="en-US" sz="1600" u="none" cap="none" strike="noStrike">
                <a:solidFill>
                  <a:srgbClr val="002831"/>
                </a:solidFill>
                <a:latin typeface="Arial"/>
                <a:ea typeface="Arial"/>
                <a:cs typeface="Arial"/>
                <a:sym typeface="Arial"/>
              </a:rPr>
              <a:t>Hence I have opted to replace these null values by zero.</a:t>
            </a:r>
            <a:endParaRPr b="0" i="0" sz="1600" u="none" cap="none" strike="noStrike">
              <a:latin typeface="Arial"/>
              <a:ea typeface="Arial"/>
              <a:cs typeface="Arial"/>
              <a:sym typeface="Arial"/>
            </a:endParaRPr>
          </a:p>
          <a:p>
            <a:pPr indent="-342900" lvl="0" marL="355600" marR="0" rtl="0" algn="l">
              <a:lnSpc>
                <a:spcPct val="100000"/>
              </a:lnSpc>
              <a:spcBef>
                <a:spcPts val="960"/>
              </a:spcBef>
              <a:spcAft>
                <a:spcPts val="0"/>
              </a:spcAft>
              <a:buClr>
                <a:srgbClr val="990000"/>
              </a:buClr>
              <a:buSzPts val="1800"/>
              <a:buFont typeface="Noto Sans Symbols"/>
              <a:buChar char="❖"/>
            </a:pPr>
            <a:r>
              <a:rPr b="1" i="0" lang="en-US" sz="1600" u="none" cap="none" strike="noStrike">
                <a:solidFill>
                  <a:srgbClr val="002831"/>
                </a:solidFill>
                <a:latin typeface="Arial"/>
                <a:ea typeface="Arial"/>
                <a:cs typeface="Arial"/>
                <a:sym typeface="Arial"/>
              </a:rPr>
              <a:t>This representation of zero, would suggest countries to look for the correct data.</a:t>
            </a:r>
            <a:endParaRPr b="0" i="0" sz="1600" u="none" cap="none" strike="noStrike">
              <a:latin typeface="Arial"/>
              <a:ea typeface="Arial"/>
              <a:cs typeface="Arial"/>
              <a:sym typeface="Arial"/>
            </a:endParaRPr>
          </a:p>
          <a:p>
            <a:pPr indent="-342900" lvl="0" marL="354965" marR="5080" rtl="0" algn="l">
              <a:lnSpc>
                <a:spcPct val="150000"/>
              </a:lnSpc>
              <a:spcBef>
                <a:spcPts val="0"/>
              </a:spcBef>
              <a:spcAft>
                <a:spcPts val="0"/>
              </a:spcAft>
              <a:buClr>
                <a:srgbClr val="990000"/>
              </a:buClr>
              <a:buSzPts val="1800"/>
              <a:buFont typeface="Noto Sans Symbols"/>
              <a:buChar char="❖"/>
            </a:pPr>
            <a:r>
              <a:rPr b="1" i="0" lang="en-US" sz="1600" u="none" cap="none" strike="noStrike">
                <a:solidFill>
                  <a:srgbClr val="002831"/>
                </a:solidFill>
                <a:latin typeface="Arial"/>
                <a:ea typeface="Arial"/>
                <a:cs typeface="Arial"/>
                <a:sym typeface="Arial"/>
              </a:rPr>
              <a:t>Later on When I need to find out the mean of newly formed desired data frames,   I replaced those zeros back </a:t>
            </a:r>
            <a:r>
              <a:rPr b="1" i="0" lang="en-US" sz="1600" u="none" cap="none" strike="noStrike">
                <a:solidFill>
                  <a:srgbClr val="002831"/>
                </a:solidFill>
              </a:rPr>
              <a:t>with their respective null values . So that the mean should</a:t>
            </a:r>
            <a:r>
              <a:rPr lang="en-US" sz="1600"/>
              <a:t> </a:t>
            </a:r>
            <a:r>
              <a:rPr b="1" i="0" lang="en-US" sz="1600" u="none" cap="none" strike="noStrike">
                <a:solidFill>
                  <a:srgbClr val="002831"/>
                </a:solidFill>
              </a:rPr>
              <a:t>not be affected.</a:t>
            </a:r>
            <a:endParaRPr i="0" sz="1600" u="none" cap="none" strike="noStrike"/>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2"/>
          <p:cNvSpPr txBox="1"/>
          <p:nvPr>
            <p:ph type="title"/>
          </p:nvPr>
        </p:nvSpPr>
        <p:spPr>
          <a:xfrm>
            <a:off x="390550" y="245440"/>
            <a:ext cx="3070860" cy="73025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Data Visualization</a:t>
            </a:r>
            <a:endParaRPr sz="2800">
              <a:latin typeface="Arial"/>
              <a:ea typeface="Arial"/>
              <a:cs typeface="Arial"/>
              <a:sym typeface="Arial"/>
            </a:endParaRPr>
          </a:p>
          <a:p>
            <a:pPr indent="0" lvl="0" marL="76200" rtl="0" algn="l">
              <a:lnSpc>
                <a:spcPct val="100000"/>
              </a:lnSpc>
              <a:spcBef>
                <a:spcPts val="35"/>
              </a:spcBef>
              <a:spcAft>
                <a:spcPts val="0"/>
              </a:spcAft>
              <a:buNone/>
            </a:pPr>
            <a:r>
              <a:rPr lang="en-US" sz="1800">
                <a:solidFill>
                  <a:srgbClr val="0D3A45"/>
                </a:solidFill>
                <a:latin typeface="Arial"/>
                <a:ea typeface="Arial"/>
                <a:cs typeface="Arial"/>
                <a:sym typeface="Arial"/>
              </a:rPr>
              <a:t>First Level Analysis</a:t>
            </a:r>
            <a:endParaRPr sz="1800">
              <a:latin typeface="Arial"/>
              <a:ea typeface="Arial"/>
              <a:cs typeface="Arial"/>
              <a:sym typeface="Arial"/>
            </a:endParaRPr>
          </a:p>
        </p:txBody>
      </p:sp>
      <p:sp>
        <p:nvSpPr>
          <p:cNvPr id="174" name="Google Shape;174;p12"/>
          <p:cNvSpPr/>
          <p:nvPr/>
        </p:nvSpPr>
        <p:spPr>
          <a:xfrm>
            <a:off x="64769" y="1084325"/>
            <a:ext cx="5704840" cy="3710940"/>
          </a:xfrm>
          <a:custGeom>
            <a:rect b="b" l="l" r="r" t="t"/>
            <a:pathLst>
              <a:path extrusionOk="0" h="3710940" w="5704840">
                <a:moveTo>
                  <a:pt x="5704332" y="0"/>
                </a:moveTo>
                <a:lnTo>
                  <a:pt x="0" y="0"/>
                </a:lnTo>
                <a:lnTo>
                  <a:pt x="0" y="3710940"/>
                </a:lnTo>
                <a:lnTo>
                  <a:pt x="5704332" y="3710940"/>
                </a:lnTo>
                <a:lnTo>
                  <a:pt x="5704332" y="0"/>
                </a:lnTo>
                <a:close/>
              </a:path>
            </a:pathLst>
          </a:custGeom>
          <a:solidFill>
            <a:srgbClr val="F5F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5" name="Google Shape;175;p12"/>
          <p:cNvSpPr txBox="1"/>
          <p:nvPr/>
        </p:nvSpPr>
        <p:spPr>
          <a:xfrm>
            <a:off x="5988175" y="1137899"/>
            <a:ext cx="3010500" cy="2706600"/>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None/>
            </a:pPr>
            <a:r>
              <a:rPr b="1" lang="en-US" sz="1400">
                <a:solidFill>
                  <a:srgbClr val="002831"/>
                </a:solidFill>
                <a:latin typeface="Verdana"/>
                <a:ea typeface="Verdana"/>
                <a:cs typeface="Verdana"/>
                <a:sym typeface="Verdana"/>
              </a:rPr>
              <a:t>World Bank education dataset  was full of null values and  devoid of relevant information  on specific indicators. So the  help arrives from </a:t>
            </a:r>
            <a:r>
              <a:rPr b="1" lang="en-US">
                <a:solidFill>
                  <a:srgbClr val="002831"/>
                </a:solidFill>
                <a:latin typeface="Verdana"/>
                <a:ea typeface="Verdana"/>
                <a:cs typeface="Verdana"/>
                <a:sym typeface="Verdana"/>
              </a:rPr>
              <a:t>heatmap </a:t>
            </a:r>
            <a:r>
              <a:rPr b="1" lang="en-US" sz="1400">
                <a:solidFill>
                  <a:srgbClr val="002831"/>
                </a:solidFill>
                <a:latin typeface="Verdana"/>
                <a:ea typeface="Verdana"/>
                <a:cs typeface="Verdana"/>
                <a:sym typeface="Verdana"/>
              </a:rPr>
              <a:t>to  understand which </a:t>
            </a:r>
            <a:r>
              <a:rPr b="1" lang="en-US">
                <a:solidFill>
                  <a:srgbClr val="002831"/>
                </a:solidFill>
                <a:latin typeface="Verdana"/>
                <a:ea typeface="Verdana"/>
                <a:cs typeface="Verdana"/>
                <a:sym typeface="Verdana"/>
              </a:rPr>
              <a:t>columns</a:t>
            </a:r>
            <a:r>
              <a:rPr b="1" lang="en-US" sz="1400">
                <a:solidFill>
                  <a:srgbClr val="002831"/>
                </a:solidFill>
                <a:latin typeface="Verdana"/>
                <a:ea typeface="Verdana"/>
                <a:cs typeface="Verdana"/>
                <a:sym typeface="Verdana"/>
              </a:rPr>
              <a:t> are  lacking in some specific trends.  The black colour shows the  absence of data in the  respective </a:t>
            </a:r>
            <a:r>
              <a:rPr b="1" lang="en-US">
                <a:solidFill>
                  <a:srgbClr val="002831"/>
                </a:solidFill>
                <a:latin typeface="Verdana"/>
                <a:ea typeface="Verdana"/>
                <a:cs typeface="Verdana"/>
                <a:sym typeface="Verdana"/>
              </a:rPr>
              <a:t>columns</a:t>
            </a:r>
            <a:endParaRPr sz="1400">
              <a:latin typeface="Verdana"/>
              <a:ea typeface="Verdana"/>
              <a:cs typeface="Verdana"/>
              <a:sym typeface="Verdana"/>
            </a:endParaRPr>
          </a:p>
        </p:txBody>
      </p:sp>
      <p:sp>
        <p:nvSpPr>
          <p:cNvPr id="176" name="Google Shape;176;p12"/>
          <p:cNvSpPr txBox="1"/>
          <p:nvPr/>
        </p:nvSpPr>
        <p:spPr>
          <a:xfrm>
            <a:off x="0" y="1084325"/>
            <a:ext cx="5988300" cy="3564600"/>
          </a:xfrm>
          <a:prstGeom prst="rect">
            <a:avLst/>
          </a:prstGeom>
          <a:noFill/>
          <a:ln cap="flat" cmpd="sng" w="25400">
            <a:solidFill>
              <a:srgbClr val="CC0000"/>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17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7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7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7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7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7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7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7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7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7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7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700">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1350">
              <a:latin typeface="Times New Roman"/>
              <a:ea typeface="Times New Roman"/>
              <a:cs typeface="Times New Roman"/>
              <a:sym typeface="Times New Roman"/>
            </a:endParaRPr>
          </a:p>
          <a:p>
            <a:pPr indent="0" lvl="0" marL="222884" marR="1570355" rtl="0" algn="l">
              <a:lnSpc>
                <a:spcPct val="100000"/>
              </a:lnSpc>
              <a:spcBef>
                <a:spcPts val="0"/>
              </a:spcBef>
              <a:spcAft>
                <a:spcPts val="0"/>
              </a:spcAft>
              <a:buNone/>
            </a:pPr>
            <a:r>
              <a:t/>
            </a:r>
            <a:endParaRPr sz="1400">
              <a:latin typeface="Verdana"/>
              <a:ea typeface="Verdana"/>
              <a:cs typeface="Verdana"/>
              <a:sym typeface="Verdana"/>
            </a:endParaRPr>
          </a:p>
        </p:txBody>
      </p:sp>
      <p:pic>
        <p:nvPicPr>
          <p:cNvPr id="177" name="Google Shape;177;p12"/>
          <p:cNvPicPr preferRelativeResize="0"/>
          <p:nvPr/>
        </p:nvPicPr>
        <p:blipFill rotWithShape="1">
          <a:blip r:embed="rId3">
            <a:alphaModFix/>
          </a:blip>
          <a:srcRect b="18755" l="0" r="0" t="18748"/>
          <a:stretch/>
        </p:blipFill>
        <p:spPr>
          <a:xfrm>
            <a:off x="47550" y="1137900"/>
            <a:ext cx="5893200" cy="3434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3"/>
          <p:cNvSpPr txBox="1"/>
          <p:nvPr>
            <p:ph type="title"/>
          </p:nvPr>
        </p:nvSpPr>
        <p:spPr>
          <a:xfrm>
            <a:off x="0" y="0"/>
            <a:ext cx="5719200" cy="724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Data Visualization  (</a:t>
            </a:r>
            <a:r>
              <a:rPr lang="en-US" sz="1800">
                <a:solidFill>
                  <a:srgbClr val="0D3A45"/>
                </a:solidFill>
                <a:latin typeface="Arial"/>
                <a:ea typeface="Arial"/>
                <a:cs typeface="Arial"/>
                <a:sym typeface="Arial"/>
              </a:rPr>
              <a:t>First Level Analysis)</a:t>
            </a:r>
            <a:endParaRPr sz="2800">
              <a:latin typeface="Arial"/>
              <a:ea typeface="Arial"/>
              <a:cs typeface="Arial"/>
              <a:sym typeface="Arial"/>
            </a:endParaRPr>
          </a:p>
          <a:p>
            <a:pPr indent="0" lvl="0" marL="76200" rtl="0" algn="l">
              <a:lnSpc>
                <a:spcPct val="100000"/>
              </a:lnSpc>
              <a:spcBef>
                <a:spcPts val="35"/>
              </a:spcBef>
              <a:spcAft>
                <a:spcPts val="0"/>
              </a:spcAft>
              <a:buNone/>
            </a:pPr>
            <a:r>
              <a:t/>
            </a:r>
            <a:endParaRPr sz="1800">
              <a:latin typeface="Arial"/>
              <a:ea typeface="Arial"/>
              <a:cs typeface="Arial"/>
              <a:sym typeface="Arial"/>
            </a:endParaRPr>
          </a:p>
        </p:txBody>
      </p:sp>
      <p:sp>
        <p:nvSpPr>
          <p:cNvPr id="183" name="Google Shape;183;p13"/>
          <p:cNvSpPr txBox="1"/>
          <p:nvPr/>
        </p:nvSpPr>
        <p:spPr>
          <a:xfrm>
            <a:off x="0" y="2839150"/>
            <a:ext cx="5388600" cy="2274600"/>
          </a:xfrm>
          <a:prstGeom prst="rect">
            <a:avLst/>
          </a:prstGeom>
          <a:noFill/>
          <a:ln>
            <a:noFill/>
          </a:ln>
        </p:spPr>
        <p:txBody>
          <a:bodyPr anchorCtr="0" anchor="t" bIns="0" lIns="0" spcFirstLastPara="1" rIns="0" wrap="square" tIns="12700">
            <a:spAutoFit/>
          </a:bodyPr>
          <a:lstStyle/>
          <a:p>
            <a:pPr indent="0" lvl="0" marL="0" rtl="0" algn="l">
              <a:lnSpc>
                <a:spcPct val="115000"/>
              </a:lnSpc>
              <a:spcBef>
                <a:spcPts val="1200"/>
              </a:spcBef>
              <a:spcAft>
                <a:spcPts val="0"/>
              </a:spcAft>
              <a:buNone/>
            </a:pPr>
            <a:r>
              <a:t/>
            </a:r>
            <a:endParaRPr b="1" sz="1000">
              <a:solidFill>
                <a:srgbClr val="202020"/>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b="1" lang="en-US" sz="1100">
                <a:solidFill>
                  <a:srgbClr val="FF0000"/>
                </a:solidFill>
                <a:latin typeface="Roboto"/>
                <a:ea typeface="Roboto"/>
                <a:cs typeface="Roboto"/>
                <a:sym typeface="Roboto"/>
              </a:rPr>
              <a:t>Adjusted Net Enrolment Rate, Primary:</a:t>
            </a:r>
            <a:r>
              <a:rPr b="1" lang="en-US" sz="1000">
                <a:solidFill>
                  <a:srgbClr val="202020"/>
                </a:solidFill>
                <a:latin typeface="Roboto"/>
                <a:ea typeface="Roboto"/>
                <a:cs typeface="Roboto"/>
                <a:sym typeface="Roboto"/>
              </a:rPr>
              <a:t> Over the years, the adjusted net enrolment rate for primary education has steadily increased, reaching an impressive 85.32% in 2014. This indicates a positive trend in access to primary education for both sexes.</a:t>
            </a:r>
            <a:endParaRPr b="1" sz="1000">
              <a:solidFill>
                <a:srgbClr val="202020"/>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b="1" lang="en-US" sz="1100">
                <a:solidFill>
                  <a:srgbClr val="FF0000"/>
                </a:solidFill>
                <a:latin typeface="Roboto"/>
                <a:ea typeface="Roboto"/>
                <a:cs typeface="Roboto"/>
                <a:sym typeface="Roboto"/>
              </a:rPr>
              <a:t>Pupil-Teacher Ratio in Secondary Education</a:t>
            </a:r>
            <a:r>
              <a:rPr b="1" lang="en-US" sz="1100">
                <a:solidFill>
                  <a:srgbClr val="FF0000"/>
                </a:solidFill>
                <a:latin typeface="Roboto"/>
                <a:ea typeface="Roboto"/>
                <a:cs typeface="Roboto"/>
                <a:sym typeface="Roboto"/>
              </a:rPr>
              <a:t>:</a:t>
            </a:r>
            <a:r>
              <a:rPr b="1" lang="en-US" sz="1000">
                <a:solidFill>
                  <a:srgbClr val="202020"/>
                </a:solidFill>
                <a:latin typeface="Roboto"/>
                <a:ea typeface="Roboto"/>
                <a:cs typeface="Roboto"/>
                <a:sym typeface="Roboto"/>
              </a:rPr>
              <a:t> </a:t>
            </a:r>
            <a:r>
              <a:rPr b="1" lang="en-US" sz="1000">
                <a:solidFill>
                  <a:srgbClr val="202020"/>
                </a:solidFill>
                <a:latin typeface="Roboto"/>
                <a:ea typeface="Roboto"/>
                <a:cs typeface="Roboto"/>
                <a:sym typeface="Roboto"/>
              </a:rPr>
              <a:t>The pupil-teacher ratio in secondary education has remained relatively stable, with minor fluctuations. This suggests that efforts to maintain an optimal learning environment have been in place.</a:t>
            </a:r>
            <a:endParaRPr b="1" sz="1000">
              <a:solidFill>
                <a:srgbClr val="202020"/>
              </a:solidFill>
              <a:latin typeface="Roboto"/>
              <a:ea typeface="Roboto"/>
              <a:cs typeface="Roboto"/>
              <a:sym typeface="Roboto"/>
            </a:endParaRPr>
          </a:p>
          <a:p>
            <a:pPr indent="0" lvl="0" marL="0" rtl="0" algn="l">
              <a:lnSpc>
                <a:spcPct val="115000"/>
              </a:lnSpc>
              <a:spcBef>
                <a:spcPts val="1200"/>
              </a:spcBef>
              <a:spcAft>
                <a:spcPts val="1200"/>
              </a:spcAft>
              <a:buNone/>
            </a:pPr>
            <a:r>
              <a:rPr b="1" lang="en-US" sz="1100">
                <a:solidFill>
                  <a:srgbClr val="FF0000"/>
                </a:solidFill>
                <a:latin typeface="Roboto"/>
                <a:ea typeface="Roboto"/>
                <a:cs typeface="Roboto"/>
                <a:sym typeface="Roboto"/>
              </a:rPr>
              <a:t>Adult Literacy Rate:</a:t>
            </a:r>
            <a:r>
              <a:rPr b="1" lang="en-US" sz="1000">
                <a:solidFill>
                  <a:srgbClr val="202020"/>
                </a:solidFill>
                <a:latin typeface="Roboto"/>
                <a:ea typeface="Roboto"/>
                <a:cs typeface="Roboto"/>
                <a:sym typeface="Roboto"/>
              </a:rPr>
              <a:t>The adult literacy rate for both sexes has seen steady improvement, reaching 77.36% consistently from 2005 onwards. This is a promising sign of progress in empowering the adult population through education.</a:t>
            </a:r>
            <a:endParaRPr sz="1200">
              <a:solidFill>
                <a:schemeClr val="dk1"/>
              </a:solidFill>
              <a:latin typeface="Roboto"/>
              <a:ea typeface="Roboto"/>
              <a:cs typeface="Roboto"/>
              <a:sym typeface="Roboto"/>
            </a:endParaRPr>
          </a:p>
        </p:txBody>
      </p:sp>
      <p:pic>
        <p:nvPicPr>
          <p:cNvPr id="184" name="Google Shape;184;p13"/>
          <p:cNvPicPr preferRelativeResize="0"/>
          <p:nvPr/>
        </p:nvPicPr>
        <p:blipFill>
          <a:blip r:embed="rId3">
            <a:alphaModFix/>
          </a:blip>
          <a:stretch>
            <a:fillRect/>
          </a:stretch>
        </p:blipFill>
        <p:spPr>
          <a:xfrm>
            <a:off x="29900" y="470600"/>
            <a:ext cx="5328800" cy="2731250"/>
          </a:xfrm>
          <a:prstGeom prst="rect">
            <a:avLst/>
          </a:prstGeom>
          <a:noFill/>
          <a:ln>
            <a:noFill/>
          </a:ln>
        </p:spPr>
      </p:pic>
      <p:sp>
        <p:nvSpPr>
          <p:cNvPr id="185" name="Google Shape;185;p13"/>
          <p:cNvSpPr txBox="1"/>
          <p:nvPr/>
        </p:nvSpPr>
        <p:spPr>
          <a:xfrm>
            <a:off x="5299500" y="417075"/>
            <a:ext cx="3844500" cy="458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US" sz="1200">
                <a:solidFill>
                  <a:srgbClr val="FF0000"/>
                </a:solidFill>
                <a:latin typeface="Roboto"/>
                <a:ea typeface="Roboto"/>
                <a:cs typeface="Roboto"/>
                <a:sym typeface="Roboto"/>
              </a:rPr>
              <a:t>Unemployment, total (% of total labor force):</a:t>
            </a:r>
            <a:r>
              <a:rPr b="1" lang="en-US" sz="1200">
                <a:solidFill>
                  <a:schemeClr val="dk1"/>
                </a:solidFill>
                <a:latin typeface="Roboto"/>
                <a:ea typeface="Roboto"/>
                <a:cs typeface="Roboto"/>
                <a:sym typeface="Roboto"/>
              </a:rPr>
              <a:t> </a:t>
            </a:r>
            <a:r>
              <a:rPr b="1" lang="en-US" sz="1000">
                <a:solidFill>
                  <a:schemeClr val="dk1"/>
                </a:solidFill>
                <a:latin typeface="Roboto"/>
                <a:ea typeface="Roboto"/>
                <a:cs typeface="Roboto"/>
                <a:sym typeface="Roboto"/>
              </a:rPr>
              <a:t>The unemployment rate shows a gradual decrease from 2001 to 2010, reaching its lowest point at 10.4%. However, the rate slightly increases in subsequent years, reaching 11.4% in 2013.</a:t>
            </a:r>
            <a:endParaRPr b="1" sz="1200">
              <a:solidFill>
                <a:srgbClr val="FF0000"/>
              </a:solidFill>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b="1" lang="en-US" sz="1200">
                <a:solidFill>
                  <a:srgbClr val="FF0000"/>
                </a:solidFill>
                <a:latin typeface="Roboto"/>
                <a:ea typeface="Roboto"/>
                <a:cs typeface="Roboto"/>
                <a:sym typeface="Roboto"/>
              </a:rPr>
              <a:t>Government expenditure on education as % of GDP (%):</a:t>
            </a:r>
            <a:r>
              <a:rPr b="1" lang="en-US" sz="1000">
                <a:solidFill>
                  <a:schemeClr val="dk1"/>
                </a:solidFill>
                <a:latin typeface="Roboto"/>
                <a:ea typeface="Roboto"/>
                <a:cs typeface="Roboto"/>
                <a:sym typeface="Roboto"/>
              </a:rPr>
              <a:t> The dataset shows a value of 0.0% for government expenditure on education as a percentage of GDP throughout all the years, which seems unusual. It's possible that this data is missing or unavailable.</a:t>
            </a:r>
            <a:endParaRPr b="1" sz="1000">
              <a:solidFill>
                <a:schemeClr val="dk1"/>
              </a:solidFill>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b="1" lang="en-US" sz="1200">
                <a:solidFill>
                  <a:srgbClr val="FF0000"/>
                </a:solidFill>
                <a:latin typeface="Roboto"/>
                <a:ea typeface="Roboto"/>
                <a:cs typeface="Roboto"/>
                <a:sym typeface="Roboto"/>
              </a:rPr>
              <a:t>Gross enrolment ratio, secondary, both sexes (%): </a:t>
            </a:r>
            <a:r>
              <a:rPr b="1" lang="en-US" sz="1000">
                <a:solidFill>
                  <a:schemeClr val="dk1"/>
                </a:solidFill>
                <a:latin typeface="Roboto"/>
                <a:ea typeface="Roboto"/>
                <a:cs typeface="Roboto"/>
                <a:sym typeface="Roboto"/>
              </a:rPr>
              <a:t>The gross enrolment ratio for secondary education shows an increasing trend over the years, starting from 61.2% in 2001 and reaching 71.7% in 2012.</a:t>
            </a:r>
            <a:endParaRPr b="1" sz="1000">
              <a:solidFill>
                <a:schemeClr val="dk1"/>
              </a:solidFill>
              <a:latin typeface="Roboto"/>
              <a:ea typeface="Roboto"/>
              <a:cs typeface="Roboto"/>
              <a:sym typeface="Roboto"/>
            </a:endParaRPr>
          </a:p>
          <a:p>
            <a:pPr indent="0" lvl="0" marL="0" rtl="0" algn="l">
              <a:lnSpc>
                <a:spcPct val="115000"/>
              </a:lnSpc>
              <a:spcBef>
                <a:spcPts val="600"/>
              </a:spcBef>
              <a:spcAft>
                <a:spcPts val="500"/>
              </a:spcAft>
              <a:buClr>
                <a:schemeClr val="dk1"/>
              </a:buClr>
              <a:buSzPts val="1100"/>
              <a:buFont typeface="Arial"/>
              <a:buNone/>
            </a:pPr>
            <a:r>
              <a:rPr b="1" lang="en-US" sz="1200">
                <a:solidFill>
                  <a:srgbClr val="FF0000"/>
                </a:solidFill>
                <a:latin typeface="Roboto"/>
                <a:ea typeface="Roboto"/>
                <a:cs typeface="Roboto"/>
                <a:sym typeface="Roboto"/>
              </a:rPr>
              <a:t>Lower secondary completion rate, both sexes (%):</a:t>
            </a:r>
            <a:r>
              <a:rPr b="1" lang="en-US" sz="1200">
                <a:solidFill>
                  <a:schemeClr val="dk1"/>
                </a:solidFill>
                <a:latin typeface="Roboto"/>
                <a:ea typeface="Roboto"/>
                <a:cs typeface="Roboto"/>
                <a:sym typeface="Roboto"/>
              </a:rPr>
              <a:t> </a:t>
            </a:r>
            <a:r>
              <a:rPr b="1" lang="en-US" sz="1000">
                <a:solidFill>
                  <a:schemeClr val="dk1"/>
                </a:solidFill>
                <a:latin typeface="Roboto"/>
                <a:ea typeface="Roboto"/>
                <a:cs typeface="Roboto"/>
                <a:sym typeface="Roboto"/>
              </a:rPr>
              <a:t>The lower secondary completion rate displays a gradual increase from 58.3% in 2001 to 70.3% in 2014. </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4"/>
          <p:cNvSpPr txBox="1"/>
          <p:nvPr>
            <p:ph type="title"/>
          </p:nvPr>
        </p:nvSpPr>
        <p:spPr>
          <a:xfrm>
            <a:off x="161340" y="218947"/>
            <a:ext cx="8496300" cy="6303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latin typeface="Arial"/>
                <a:ea typeface="Arial"/>
                <a:cs typeface="Arial"/>
                <a:sym typeface="Arial"/>
              </a:rPr>
              <a:t>Data Visualization</a:t>
            </a:r>
            <a:endParaRPr sz="2400">
              <a:latin typeface="Arial"/>
              <a:ea typeface="Arial"/>
              <a:cs typeface="Arial"/>
              <a:sym typeface="Arial"/>
            </a:endParaRPr>
          </a:p>
          <a:p>
            <a:pPr indent="0" lvl="0" marL="12700" marR="5080" rtl="0" algn="l">
              <a:lnSpc>
                <a:spcPct val="150100"/>
              </a:lnSpc>
              <a:spcBef>
                <a:spcPts val="254"/>
              </a:spcBef>
              <a:spcAft>
                <a:spcPts val="0"/>
              </a:spcAft>
              <a:buNone/>
            </a:pPr>
            <a:r>
              <a:rPr lang="en-US" sz="1400">
                <a:solidFill>
                  <a:srgbClr val="002831"/>
                </a:solidFill>
                <a:latin typeface="Arial"/>
                <a:ea typeface="Arial"/>
                <a:cs typeface="Arial"/>
                <a:sym typeface="Arial"/>
              </a:rPr>
              <a:t>Problem Statement 1: </a:t>
            </a:r>
            <a:r>
              <a:rPr lang="en-US" sz="1200">
                <a:solidFill>
                  <a:srgbClr val="09272E"/>
                </a:solidFill>
                <a:latin typeface="Arial"/>
                <a:ea typeface="Arial"/>
                <a:cs typeface="Arial"/>
                <a:sym typeface="Arial"/>
              </a:rPr>
              <a:t>extract the data of all the seven indicators of Australia and store in one variable</a:t>
            </a:r>
            <a:endParaRPr sz="1200">
              <a:solidFill>
                <a:srgbClr val="09272E"/>
              </a:solidFill>
              <a:latin typeface="Arial"/>
              <a:ea typeface="Arial"/>
              <a:cs typeface="Arial"/>
              <a:sym typeface="Arial"/>
            </a:endParaRPr>
          </a:p>
        </p:txBody>
      </p:sp>
      <p:sp>
        <p:nvSpPr>
          <p:cNvPr id="191" name="Google Shape;191;p14"/>
          <p:cNvSpPr txBox="1"/>
          <p:nvPr/>
        </p:nvSpPr>
        <p:spPr>
          <a:xfrm>
            <a:off x="5549450" y="488725"/>
            <a:ext cx="3108300" cy="4875900"/>
          </a:xfrm>
          <a:prstGeom prst="rect">
            <a:avLst/>
          </a:prstGeom>
          <a:noFill/>
          <a:ln>
            <a:noFill/>
          </a:ln>
        </p:spPr>
        <p:txBody>
          <a:bodyPr anchorCtr="0" anchor="t" bIns="0" lIns="0" spcFirstLastPara="1" rIns="0" wrap="square" tIns="39350">
            <a:spAutoFit/>
          </a:bodyPr>
          <a:lstStyle/>
          <a:p>
            <a:pPr indent="0" lvl="0" marL="457200" rtl="0" algn="l">
              <a:lnSpc>
                <a:spcPct val="115000"/>
              </a:lnSpc>
              <a:spcBef>
                <a:spcPts val="600"/>
              </a:spcBef>
              <a:spcAft>
                <a:spcPts val="0"/>
              </a:spcAft>
              <a:buNone/>
            </a:pPr>
            <a:r>
              <a:t/>
            </a:r>
            <a:endParaRPr sz="1000">
              <a:solidFill>
                <a:schemeClr val="dk1"/>
              </a:solidFill>
              <a:latin typeface="Roboto"/>
              <a:ea typeface="Roboto"/>
              <a:cs typeface="Roboto"/>
              <a:sym typeface="Roboto"/>
            </a:endParaRPr>
          </a:p>
          <a:p>
            <a:pPr indent="0" lvl="0" marL="457200" rtl="0" algn="l">
              <a:lnSpc>
                <a:spcPct val="115000"/>
              </a:lnSpc>
              <a:spcBef>
                <a:spcPts val="1200"/>
              </a:spcBef>
              <a:spcAft>
                <a:spcPts val="0"/>
              </a:spcAft>
              <a:buClr>
                <a:schemeClr val="dk1"/>
              </a:buClr>
              <a:buSzPts val="1100"/>
              <a:buFont typeface="Arial"/>
              <a:buNone/>
            </a:pPr>
            <a:r>
              <a:rPr lang="en-US" sz="1000">
                <a:solidFill>
                  <a:schemeClr val="dk1"/>
                </a:solidFill>
                <a:latin typeface="Roboto"/>
                <a:ea typeface="Roboto"/>
                <a:cs typeface="Roboto"/>
                <a:sym typeface="Roboto"/>
              </a:rPr>
              <a:t>consistent value of 0.0% for government expenditure on education as a percentage of GDP throughout all the years. This indicates a potential lack of investment in the education sector, which may have implications for the quality of education and long-term development.</a:t>
            </a:r>
            <a:endParaRPr b="1" sz="1200">
              <a:solidFill>
                <a:srgbClr val="FF0000"/>
              </a:solidFill>
              <a:latin typeface="Roboto"/>
              <a:ea typeface="Roboto"/>
              <a:cs typeface="Roboto"/>
              <a:sym typeface="Roboto"/>
            </a:endParaRPr>
          </a:p>
          <a:p>
            <a:pPr indent="0" lvl="0" marL="457200" rtl="0" algn="l">
              <a:lnSpc>
                <a:spcPct val="115000"/>
              </a:lnSpc>
              <a:spcBef>
                <a:spcPts val="1200"/>
              </a:spcBef>
              <a:spcAft>
                <a:spcPts val="0"/>
              </a:spcAft>
              <a:buNone/>
            </a:pPr>
            <a:r>
              <a:rPr b="1" lang="en-US" sz="1200">
                <a:solidFill>
                  <a:srgbClr val="FF0000"/>
                </a:solidFill>
                <a:latin typeface="Roboto"/>
                <a:ea typeface="Roboto"/>
                <a:cs typeface="Roboto"/>
                <a:sym typeface="Roboto"/>
              </a:rPr>
              <a:t>Gross enrolment ratio, secondary, both sexes (%):</a:t>
            </a:r>
            <a:r>
              <a:rPr lang="en-US" sz="1200">
                <a:solidFill>
                  <a:schemeClr val="dk1"/>
                </a:solidFill>
                <a:latin typeface="Roboto"/>
                <a:ea typeface="Roboto"/>
                <a:cs typeface="Roboto"/>
                <a:sym typeface="Roboto"/>
              </a:rPr>
              <a:t> </a:t>
            </a:r>
            <a:r>
              <a:rPr lang="en-US" sz="1000">
                <a:solidFill>
                  <a:schemeClr val="dk1"/>
                </a:solidFill>
                <a:latin typeface="Roboto"/>
                <a:ea typeface="Roboto"/>
                <a:cs typeface="Roboto"/>
                <a:sym typeface="Roboto"/>
              </a:rPr>
              <a:t>The gross enrolment ratio for secondary education is relatively high, ranging from 127.4% to 156.2%. The values above 100% suggest that there may be students enrolled in secondary education beyond the typical age range.</a:t>
            </a:r>
            <a:endParaRPr sz="1000">
              <a:solidFill>
                <a:schemeClr val="dk1"/>
              </a:solidFill>
              <a:latin typeface="Roboto"/>
              <a:ea typeface="Roboto"/>
              <a:cs typeface="Roboto"/>
              <a:sym typeface="Roboto"/>
            </a:endParaRPr>
          </a:p>
          <a:p>
            <a:pPr indent="0" lvl="0" marL="457200" rtl="0" algn="l">
              <a:lnSpc>
                <a:spcPct val="115000"/>
              </a:lnSpc>
              <a:spcBef>
                <a:spcPts val="1200"/>
              </a:spcBef>
              <a:spcAft>
                <a:spcPts val="0"/>
              </a:spcAft>
              <a:buNone/>
            </a:pPr>
            <a:r>
              <a:rPr b="1" lang="en-US" sz="1200">
                <a:solidFill>
                  <a:srgbClr val="FF0000"/>
                </a:solidFill>
                <a:latin typeface="Roboto"/>
                <a:ea typeface="Roboto"/>
                <a:cs typeface="Roboto"/>
                <a:sym typeface="Roboto"/>
              </a:rPr>
              <a:t>Lower secondary completion rate, both sexes (%):</a:t>
            </a:r>
            <a:r>
              <a:rPr lang="en-US" sz="1200">
                <a:solidFill>
                  <a:srgbClr val="FF0000"/>
                </a:solidFill>
                <a:latin typeface="Roboto"/>
                <a:ea typeface="Roboto"/>
                <a:cs typeface="Roboto"/>
                <a:sym typeface="Roboto"/>
              </a:rPr>
              <a:t> </a:t>
            </a:r>
            <a:r>
              <a:rPr lang="en-US" sz="1000">
                <a:solidFill>
                  <a:schemeClr val="dk1"/>
                </a:solidFill>
                <a:latin typeface="Roboto"/>
                <a:ea typeface="Roboto"/>
                <a:cs typeface="Roboto"/>
                <a:sym typeface="Roboto"/>
              </a:rPr>
              <a:t>The dataset contains no values for the lower secondary completion rate, with all values recorded as 0.0%. This missing data makes it challenging to assess the completion rate for lower secondary education.</a:t>
            </a:r>
            <a:endParaRPr sz="1000">
              <a:solidFill>
                <a:schemeClr val="dk1"/>
              </a:solidFill>
              <a:latin typeface="Roboto"/>
              <a:ea typeface="Roboto"/>
              <a:cs typeface="Roboto"/>
              <a:sym typeface="Roboto"/>
            </a:endParaRPr>
          </a:p>
          <a:p>
            <a:pPr indent="0" lvl="0" marL="317500" marR="74930" rtl="0" algn="l">
              <a:lnSpc>
                <a:spcPct val="114999"/>
              </a:lnSpc>
              <a:spcBef>
                <a:spcPts val="1200"/>
              </a:spcBef>
              <a:spcAft>
                <a:spcPts val="0"/>
              </a:spcAft>
              <a:buNone/>
            </a:pPr>
            <a:r>
              <a:t/>
            </a:r>
            <a:endParaRPr b="1" sz="1200">
              <a:solidFill>
                <a:srgbClr val="00637C"/>
              </a:solidFill>
              <a:latin typeface="Roboto"/>
              <a:ea typeface="Roboto"/>
              <a:cs typeface="Roboto"/>
              <a:sym typeface="Roboto"/>
            </a:endParaRPr>
          </a:p>
        </p:txBody>
      </p:sp>
      <p:sp>
        <p:nvSpPr>
          <p:cNvPr id="192" name="Google Shape;192;p14"/>
          <p:cNvSpPr txBox="1"/>
          <p:nvPr/>
        </p:nvSpPr>
        <p:spPr>
          <a:xfrm>
            <a:off x="-471675" y="3141600"/>
            <a:ext cx="5944500" cy="20019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600"/>
              </a:spcBef>
              <a:spcAft>
                <a:spcPts val="0"/>
              </a:spcAft>
              <a:buClr>
                <a:schemeClr val="dk1"/>
              </a:buClr>
              <a:buSzPts val="1100"/>
              <a:buFont typeface="Arial"/>
              <a:buNone/>
            </a:pPr>
            <a:r>
              <a:rPr b="1" lang="en-US" sz="1200">
                <a:solidFill>
                  <a:srgbClr val="FF0000"/>
                </a:solidFill>
                <a:latin typeface="Roboto"/>
                <a:ea typeface="Roboto"/>
                <a:cs typeface="Roboto"/>
                <a:sym typeface="Roboto"/>
              </a:rPr>
              <a:t>Adjusted net enrolment rate, primary, both sexes (%):</a:t>
            </a:r>
            <a:r>
              <a:rPr lang="en-US" sz="1200">
                <a:solidFill>
                  <a:schemeClr val="dk1"/>
                </a:solidFill>
                <a:latin typeface="Roboto"/>
                <a:ea typeface="Roboto"/>
                <a:cs typeface="Roboto"/>
                <a:sym typeface="Roboto"/>
              </a:rPr>
              <a:t> </a:t>
            </a:r>
            <a:r>
              <a:rPr lang="en-US" sz="1000">
                <a:solidFill>
                  <a:schemeClr val="dk1"/>
                </a:solidFill>
                <a:latin typeface="Roboto"/>
                <a:ea typeface="Roboto"/>
                <a:cs typeface="Roboto"/>
                <a:sym typeface="Roboto"/>
              </a:rPr>
              <a:t>The primary education enrolment rate is consistently high, with values ranging from 94.0% to 97.8%. This indicates a relatively successful effort in ensuring access to primary education for both genders.</a:t>
            </a:r>
            <a:endParaRPr sz="1000">
              <a:solidFill>
                <a:schemeClr val="dk1"/>
              </a:solidFill>
              <a:latin typeface="Roboto"/>
              <a:ea typeface="Roboto"/>
              <a:cs typeface="Roboto"/>
              <a:sym typeface="Roboto"/>
            </a:endParaRPr>
          </a:p>
          <a:p>
            <a:pPr indent="0" lvl="0" marL="457200" rtl="0" algn="l">
              <a:lnSpc>
                <a:spcPct val="115000"/>
              </a:lnSpc>
              <a:spcBef>
                <a:spcPts val="1200"/>
              </a:spcBef>
              <a:spcAft>
                <a:spcPts val="0"/>
              </a:spcAft>
              <a:buNone/>
            </a:pPr>
            <a:r>
              <a:rPr b="1" lang="en-US" sz="1200">
                <a:solidFill>
                  <a:srgbClr val="FF0000"/>
                </a:solidFill>
                <a:latin typeface="Roboto"/>
                <a:ea typeface="Roboto"/>
                <a:cs typeface="Roboto"/>
                <a:sym typeface="Roboto"/>
              </a:rPr>
              <a:t>Unemployment, total (% of total labor force):</a:t>
            </a:r>
            <a:r>
              <a:rPr lang="en-US" sz="1200">
                <a:solidFill>
                  <a:srgbClr val="FF0000"/>
                </a:solidFill>
                <a:latin typeface="Roboto"/>
                <a:ea typeface="Roboto"/>
                <a:cs typeface="Roboto"/>
                <a:sym typeface="Roboto"/>
              </a:rPr>
              <a:t> </a:t>
            </a:r>
            <a:r>
              <a:rPr lang="en-US" sz="1000">
                <a:solidFill>
                  <a:schemeClr val="dk1"/>
                </a:solidFill>
                <a:latin typeface="Roboto"/>
                <a:ea typeface="Roboto"/>
                <a:cs typeface="Roboto"/>
                <a:sym typeface="Roboto"/>
              </a:rPr>
              <a:t>The unemployment rate shows a generally decreasing trend from 6.7% in 2001 to 5.1% in 2011. However, it increases slightly to 6.1% in 2014. This suggests overall stability in the labor market, with a slight increase in unemployment towards the end of the period.</a:t>
            </a:r>
            <a:endParaRPr sz="1000">
              <a:solidFill>
                <a:schemeClr val="dk1"/>
              </a:solidFill>
              <a:latin typeface="Roboto"/>
              <a:ea typeface="Roboto"/>
              <a:cs typeface="Roboto"/>
              <a:sym typeface="Roboto"/>
            </a:endParaRPr>
          </a:p>
          <a:p>
            <a:pPr indent="0" lvl="0" marL="457200" rtl="0" algn="l">
              <a:lnSpc>
                <a:spcPct val="115000"/>
              </a:lnSpc>
              <a:spcBef>
                <a:spcPts val="1200"/>
              </a:spcBef>
              <a:spcAft>
                <a:spcPts val="0"/>
              </a:spcAft>
              <a:buClr>
                <a:schemeClr val="dk1"/>
              </a:buClr>
              <a:buSzPts val="1100"/>
              <a:buFont typeface="Arial"/>
              <a:buNone/>
            </a:pPr>
            <a:r>
              <a:rPr b="1" lang="en-US" sz="1200">
                <a:solidFill>
                  <a:srgbClr val="FF0000"/>
                </a:solidFill>
                <a:latin typeface="Roboto"/>
                <a:ea typeface="Roboto"/>
                <a:cs typeface="Roboto"/>
                <a:sym typeface="Roboto"/>
              </a:rPr>
              <a:t>Government expenditure on education as % of GDP (%):</a:t>
            </a:r>
            <a:r>
              <a:rPr lang="en-US" sz="1200">
                <a:solidFill>
                  <a:schemeClr val="dk1"/>
                </a:solidFill>
                <a:latin typeface="Roboto"/>
                <a:ea typeface="Roboto"/>
                <a:cs typeface="Roboto"/>
                <a:sym typeface="Roboto"/>
              </a:rPr>
              <a:t> </a:t>
            </a:r>
            <a:r>
              <a:rPr lang="en-US" sz="1000">
                <a:solidFill>
                  <a:schemeClr val="dk1"/>
                </a:solidFill>
                <a:latin typeface="Roboto"/>
                <a:ea typeface="Roboto"/>
                <a:cs typeface="Roboto"/>
                <a:sym typeface="Roboto"/>
              </a:rPr>
              <a:t>The dataset shows a </a:t>
            </a:r>
            <a:endParaRPr sz="1000">
              <a:solidFill>
                <a:schemeClr val="dk1"/>
              </a:solidFill>
              <a:latin typeface="Roboto"/>
              <a:ea typeface="Roboto"/>
              <a:cs typeface="Roboto"/>
              <a:sym typeface="Roboto"/>
            </a:endParaRPr>
          </a:p>
          <a:p>
            <a:pPr indent="0" lvl="0" marL="0" rtl="0" algn="l">
              <a:spcBef>
                <a:spcPts val="1200"/>
              </a:spcBef>
              <a:spcAft>
                <a:spcPts val="0"/>
              </a:spcAft>
              <a:buNone/>
            </a:pPr>
            <a:r>
              <a:t/>
            </a:r>
            <a:endParaRPr>
              <a:latin typeface="Roboto"/>
              <a:ea typeface="Roboto"/>
              <a:cs typeface="Roboto"/>
              <a:sym typeface="Roboto"/>
            </a:endParaRPr>
          </a:p>
        </p:txBody>
      </p:sp>
      <p:pic>
        <p:nvPicPr>
          <p:cNvPr id="193" name="Google Shape;193;p14"/>
          <p:cNvPicPr preferRelativeResize="0"/>
          <p:nvPr/>
        </p:nvPicPr>
        <p:blipFill>
          <a:blip r:embed="rId3">
            <a:alphaModFix/>
          </a:blip>
          <a:stretch>
            <a:fillRect/>
          </a:stretch>
        </p:blipFill>
        <p:spPr>
          <a:xfrm>
            <a:off x="-1775" y="849250"/>
            <a:ext cx="5944501" cy="23729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5"/>
          <p:cNvSpPr txBox="1"/>
          <p:nvPr>
            <p:ph type="title"/>
          </p:nvPr>
        </p:nvSpPr>
        <p:spPr>
          <a:xfrm>
            <a:off x="0" y="0"/>
            <a:ext cx="8905200" cy="891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latin typeface="Arial"/>
                <a:ea typeface="Arial"/>
                <a:cs typeface="Arial"/>
                <a:sym typeface="Arial"/>
              </a:rPr>
              <a:t>Data Visualization</a:t>
            </a:r>
            <a:endParaRPr sz="2400">
              <a:latin typeface="Arial"/>
              <a:ea typeface="Arial"/>
              <a:cs typeface="Arial"/>
              <a:sym typeface="Arial"/>
            </a:endParaRPr>
          </a:p>
          <a:p>
            <a:pPr indent="0" lvl="0" marL="12700" marR="5080" rtl="0" algn="l">
              <a:lnSpc>
                <a:spcPct val="150000"/>
              </a:lnSpc>
              <a:spcBef>
                <a:spcPts val="305"/>
              </a:spcBef>
              <a:spcAft>
                <a:spcPts val="0"/>
              </a:spcAft>
              <a:buNone/>
            </a:pPr>
            <a:r>
              <a:rPr lang="en-US" sz="1200">
                <a:solidFill>
                  <a:srgbClr val="002831"/>
                </a:solidFill>
                <a:latin typeface="Arial"/>
                <a:ea typeface="Arial"/>
                <a:cs typeface="Arial"/>
                <a:sym typeface="Arial"/>
              </a:rPr>
              <a:t>Problem Statement 1: </a:t>
            </a:r>
            <a:r>
              <a:rPr lang="en-US" sz="1200">
                <a:solidFill>
                  <a:srgbClr val="09272E"/>
                </a:solidFill>
                <a:latin typeface="Arial"/>
                <a:ea typeface="Arial"/>
                <a:cs typeface="Arial"/>
                <a:sym typeface="Arial"/>
              </a:rPr>
              <a:t>extract the data of all the seven indicators of china and store in one variable</a:t>
            </a:r>
            <a:endParaRPr sz="1200">
              <a:solidFill>
                <a:srgbClr val="09272E"/>
              </a:solidFill>
              <a:latin typeface="Arial"/>
              <a:ea typeface="Arial"/>
              <a:cs typeface="Arial"/>
              <a:sym typeface="Arial"/>
            </a:endParaRPr>
          </a:p>
          <a:p>
            <a:pPr indent="0" lvl="0" marL="12700" marR="5080" rtl="0" algn="l">
              <a:lnSpc>
                <a:spcPct val="150000"/>
              </a:lnSpc>
              <a:spcBef>
                <a:spcPts val="305"/>
              </a:spcBef>
              <a:spcAft>
                <a:spcPts val="0"/>
              </a:spcAft>
              <a:buNone/>
            </a:pPr>
            <a:r>
              <a:t/>
            </a:r>
            <a:endParaRPr sz="1000">
              <a:solidFill>
                <a:srgbClr val="09272D"/>
              </a:solidFill>
              <a:latin typeface="Arial"/>
              <a:ea typeface="Arial"/>
              <a:cs typeface="Arial"/>
              <a:sym typeface="Arial"/>
            </a:endParaRPr>
          </a:p>
        </p:txBody>
      </p:sp>
      <p:sp>
        <p:nvSpPr>
          <p:cNvPr id="199" name="Google Shape;199;p15"/>
          <p:cNvSpPr txBox="1"/>
          <p:nvPr/>
        </p:nvSpPr>
        <p:spPr>
          <a:xfrm>
            <a:off x="0" y="3942150"/>
            <a:ext cx="9144000" cy="1259700"/>
          </a:xfrm>
          <a:prstGeom prst="rect">
            <a:avLst/>
          </a:prstGeom>
          <a:noFill/>
          <a:ln>
            <a:noFill/>
          </a:ln>
        </p:spPr>
        <p:txBody>
          <a:bodyPr anchorCtr="0" anchor="t" bIns="0" lIns="0" spcFirstLastPara="1" rIns="0" wrap="square" tIns="12700">
            <a:spAutoFit/>
          </a:bodyPr>
          <a:lstStyle/>
          <a:p>
            <a:pPr indent="-304800" lvl="0" marL="457200" rtl="0" algn="l">
              <a:lnSpc>
                <a:spcPct val="115000"/>
              </a:lnSpc>
              <a:spcBef>
                <a:spcPts val="60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Pupil-teacher ratio in secondary education shows a decreasing trend from 2001 to 2006, followed by stable values until 2010. No data available after 2010.</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Unemployment rate varies between 3.8% and 4.6%, with a missing value for 2017 (indicated as 0.0%).</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Gross enrolment ratio in secondary education shows varying values, but with missing data indicated by 0.0% for some years.</a:t>
            </a:r>
            <a:endParaRPr sz="1200">
              <a:solidFill>
                <a:schemeClr val="dk1"/>
              </a:solidFill>
              <a:latin typeface="Roboto"/>
              <a:ea typeface="Roboto"/>
              <a:cs typeface="Roboto"/>
              <a:sym typeface="Roboto"/>
            </a:endParaRPr>
          </a:p>
          <a:p>
            <a:pPr indent="-304800" lvl="0" marL="457200" marR="5080" rtl="0" algn="l">
              <a:lnSpc>
                <a:spcPct val="114999"/>
              </a:lnSpc>
              <a:spcBef>
                <a:spcPts val="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The lower secondary completion rate increased from 89.93% in 2007 to 105.89% in 2013, suggesting an improvement in the rate of students completing lower secondary education.</a:t>
            </a:r>
            <a:endParaRPr b="1" sz="1200">
              <a:solidFill>
                <a:schemeClr val="dk1"/>
              </a:solidFill>
              <a:latin typeface="Roboto"/>
              <a:ea typeface="Roboto"/>
              <a:cs typeface="Roboto"/>
              <a:sym typeface="Roboto"/>
            </a:endParaRPr>
          </a:p>
        </p:txBody>
      </p:sp>
      <p:pic>
        <p:nvPicPr>
          <p:cNvPr id="200" name="Google Shape;200;p15"/>
          <p:cNvPicPr preferRelativeResize="0"/>
          <p:nvPr/>
        </p:nvPicPr>
        <p:blipFill>
          <a:blip r:embed="rId3">
            <a:alphaModFix/>
          </a:blip>
          <a:stretch>
            <a:fillRect/>
          </a:stretch>
        </p:blipFill>
        <p:spPr>
          <a:xfrm>
            <a:off x="-38900" y="661150"/>
            <a:ext cx="9144000" cy="3321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6"/>
          <p:cNvSpPr txBox="1"/>
          <p:nvPr>
            <p:ph type="title"/>
          </p:nvPr>
        </p:nvSpPr>
        <p:spPr>
          <a:xfrm>
            <a:off x="3" y="-2"/>
            <a:ext cx="26364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latin typeface="Arial"/>
                <a:ea typeface="Arial"/>
                <a:cs typeface="Arial"/>
                <a:sym typeface="Arial"/>
              </a:rPr>
              <a:t>Data Visualization</a:t>
            </a:r>
            <a:endParaRPr sz="2400">
              <a:latin typeface="Arial"/>
              <a:ea typeface="Arial"/>
              <a:cs typeface="Arial"/>
              <a:sym typeface="Arial"/>
            </a:endParaRPr>
          </a:p>
        </p:txBody>
      </p:sp>
      <p:sp>
        <p:nvSpPr>
          <p:cNvPr id="206" name="Google Shape;206;p16"/>
          <p:cNvSpPr txBox="1"/>
          <p:nvPr/>
        </p:nvSpPr>
        <p:spPr>
          <a:xfrm>
            <a:off x="-4" y="265350"/>
            <a:ext cx="8888100" cy="258300"/>
          </a:xfrm>
          <a:prstGeom prst="rect">
            <a:avLst/>
          </a:prstGeom>
          <a:noFill/>
          <a:ln>
            <a:noFill/>
          </a:ln>
        </p:spPr>
        <p:txBody>
          <a:bodyPr anchorCtr="0" anchor="t" bIns="0" lIns="0" spcFirstLastPara="1" rIns="0" wrap="square" tIns="12050">
            <a:spAutoFit/>
          </a:bodyPr>
          <a:lstStyle/>
          <a:p>
            <a:pPr indent="0" lvl="0" marL="12700" marR="207645" rtl="0" algn="l">
              <a:lnSpc>
                <a:spcPct val="150100"/>
              </a:lnSpc>
              <a:spcBef>
                <a:spcPts val="0"/>
              </a:spcBef>
              <a:spcAft>
                <a:spcPts val="0"/>
              </a:spcAft>
              <a:buNone/>
            </a:pPr>
            <a:r>
              <a:rPr b="1" lang="en-US" sz="1600">
                <a:solidFill>
                  <a:srgbClr val="0D3A45"/>
                </a:solidFill>
                <a:latin typeface="Arial"/>
                <a:ea typeface="Arial"/>
                <a:cs typeface="Arial"/>
                <a:sym typeface="Arial"/>
              </a:rPr>
              <a:t>Problem Statement :</a:t>
            </a:r>
            <a:r>
              <a:rPr b="1" lang="en-US" sz="1200">
                <a:solidFill>
                  <a:srgbClr val="09272E"/>
                </a:solidFill>
              </a:rPr>
              <a:t>extract the data of all the seven indicators of France and store in one variable</a:t>
            </a:r>
            <a:endParaRPr b="1" sz="1600">
              <a:solidFill>
                <a:srgbClr val="09272D"/>
              </a:solidFill>
            </a:endParaRPr>
          </a:p>
        </p:txBody>
      </p:sp>
      <p:sp>
        <p:nvSpPr>
          <p:cNvPr id="207" name="Google Shape;207;p16"/>
          <p:cNvSpPr txBox="1"/>
          <p:nvPr/>
        </p:nvSpPr>
        <p:spPr>
          <a:xfrm>
            <a:off x="0" y="3468950"/>
            <a:ext cx="5342100" cy="172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b="1" lang="en-US" sz="1200">
                <a:solidFill>
                  <a:srgbClr val="FF0000"/>
                </a:solidFill>
                <a:latin typeface="Roboto"/>
                <a:ea typeface="Roboto"/>
                <a:cs typeface="Roboto"/>
                <a:sym typeface="Roboto"/>
              </a:rPr>
              <a:t>Adjusted net enrolment rate, primary, both sexes (%):</a:t>
            </a:r>
            <a:r>
              <a:rPr lang="en-US" sz="1200">
                <a:solidFill>
                  <a:schemeClr val="dk1"/>
                </a:solidFill>
                <a:latin typeface="Roboto"/>
                <a:ea typeface="Roboto"/>
                <a:cs typeface="Roboto"/>
                <a:sym typeface="Roboto"/>
              </a:rPr>
              <a:t> </a:t>
            </a:r>
            <a:r>
              <a:rPr lang="en-US" sz="1000">
                <a:solidFill>
                  <a:schemeClr val="dk1"/>
                </a:solidFill>
                <a:latin typeface="Roboto"/>
                <a:ea typeface="Roboto"/>
                <a:cs typeface="Roboto"/>
                <a:sym typeface="Roboto"/>
              </a:rPr>
              <a:t>The adjusted net enrolment rate for primary education shows a consistently high value throughout the years, ranging from 98.9% to 99.6%. This indicates a high level of participation in primary education by both sexes.</a:t>
            </a:r>
            <a:endParaRPr sz="1000">
              <a:solidFill>
                <a:schemeClr val="dk1"/>
              </a:solidFill>
              <a:latin typeface="Roboto"/>
              <a:ea typeface="Roboto"/>
              <a:cs typeface="Roboto"/>
              <a:sym typeface="Roboto"/>
            </a:endParaRPr>
          </a:p>
          <a:p>
            <a:pPr indent="0" lvl="0" marL="0" rtl="0" algn="l">
              <a:lnSpc>
                <a:spcPct val="100000"/>
              </a:lnSpc>
              <a:spcBef>
                <a:spcPts val="1200"/>
              </a:spcBef>
              <a:spcAft>
                <a:spcPts val="0"/>
              </a:spcAft>
              <a:buNone/>
            </a:pPr>
            <a:r>
              <a:rPr b="1" lang="en-US" sz="1200">
                <a:solidFill>
                  <a:srgbClr val="FF0000"/>
                </a:solidFill>
                <a:latin typeface="Roboto"/>
                <a:ea typeface="Roboto"/>
                <a:cs typeface="Roboto"/>
                <a:sym typeface="Roboto"/>
              </a:rPr>
              <a:t>Pupil-teacher ratio in secondary education (headcount basis):</a:t>
            </a:r>
            <a:r>
              <a:rPr lang="en-US" sz="1200">
                <a:solidFill>
                  <a:srgbClr val="FF0000"/>
                </a:solidFill>
                <a:latin typeface="Roboto"/>
                <a:ea typeface="Roboto"/>
                <a:cs typeface="Roboto"/>
                <a:sym typeface="Roboto"/>
              </a:rPr>
              <a:t> </a:t>
            </a:r>
            <a:r>
              <a:rPr lang="en-US" sz="1000">
                <a:solidFill>
                  <a:schemeClr val="dk1"/>
                </a:solidFill>
                <a:latin typeface="Roboto"/>
                <a:ea typeface="Roboto"/>
                <a:cs typeface="Roboto"/>
                <a:sym typeface="Roboto"/>
              </a:rPr>
              <a:t>The pupil-teacher ratio in secondary education shows a slight fluctuation but remains relatively stable over the years, ranging from 11.4 to 12.8. This suggests a reasonably balanced student-to-teacher ratio in secondary education.</a:t>
            </a:r>
            <a:endParaRPr sz="1000">
              <a:solidFill>
                <a:schemeClr val="dk1"/>
              </a:solidFill>
              <a:latin typeface="Roboto"/>
              <a:ea typeface="Roboto"/>
              <a:cs typeface="Roboto"/>
              <a:sym typeface="Roboto"/>
            </a:endParaRPr>
          </a:p>
          <a:p>
            <a:pPr indent="0" lvl="0" marL="0" rtl="0" algn="l">
              <a:spcBef>
                <a:spcPts val="1200"/>
              </a:spcBef>
              <a:spcAft>
                <a:spcPts val="0"/>
              </a:spcAft>
              <a:buNone/>
            </a:pPr>
            <a:r>
              <a:t/>
            </a:r>
            <a:endParaRPr>
              <a:latin typeface="Roboto"/>
              <a:ea typeface="Roboto"/>
              <a:cs typeface="Roboto"/>
              <a:sym typeface="Roboto"/>
            </a:endParaRPr>
          </a:p>
        </p:txBody>
      </p:sp>
      <p:sp>
        <p:nvSpPr>
          <p:cNvPr id="208" name="Google Shape;208;p16"/>
          <p:cNvSpPr txBox="1"/>
          <p:nvPr/>
        </p:nvSpPr>
        <p:spPr>
          <a:xfrm>
            <a:off x="5355800" y="382200"/>
            <a:ext cx="3761700" cy="5448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600"/>
              </a:spcBef>
              <a:spcAft>
                <a:spcPts val="0"/>
              </a:spcAft>
              <a:buNone/>
            </a:pPr>
            <a:r>
              <a:rPr b="1" lang="en-US" sz="1200">
                <a:solidFill>
                  <a:srgbClr val="FF0000"/>
                </a:solidFill>
                <a:latin typeface="Roboto"/>
                <a:ea typeface="Roboto"/>
                <a:cs typeface="Roboto"/>
                <a:sym typeface="Roboto"/>
              </a:rPr>
              <a:t>Adult literacy rate, population 15+ years, both sexes (%):</a:t>
            </a:r>
            <a:r>
              <a:rPr lang="en-US" sz="1200">
                <a:solidFill>
                  <a:srgbClr val="FF0000"/>
                </a:solidFill>
                <a:latin typeface="Roboto"/>
                <a:ea typeface="Roboto"/>
                <a:cs typeface="Roboto"/>
                <a:sym typeface="Roboto"/>
              </a:rPr>
              <a:t> </a:t>
            </a:r>
            <a:r>
              <a:rPr lang="en-US" sz="1000">
                <a:solidFill>
                  <a:schemeClr val="dk1"/>
                </a:solidFill>
                <a:latin typeface="Roboto"/>
                <a:ea typeface="Roboto"/>
                <a:cs typeface="Roboto"/>
                <a:sym typeface="Roboto"/>
              </a:rPr>
              <a:t>The dataset indicates that the adult literacy rate for the population aged 15 years and above is consistently reported as 0.0%. However, it is important to note that this value seems unrealistic or missing in the dataset provided.</a:t>
            </a:r>
            <a:endParaRPr sz="1000">
              <a:solidFill>
                <a:schemeClr val="dk1"/>
              </a:solidFill>
              <a:latin typeface="Roboto"/>
              <a:ea typeface="Roboto"/>
              <a:cs typeface="Roboto"/>
              <a:sym typeface="Roboto"/>
            </a:endParaRPr>
          </a:p>
          <a:p>
            <a:pPr indent="0" lvl="0" marL="0" rtl="0" algn="l">
              <a:lnSpc>
                <a:spcPct val="100000"/>
              </a:lnSpc>
              <a:spcBef>
                <a:spcPts val="1200"/>
              </a:spcBef>
              <a:spcAft>
                <a:spcPts val="0"/>
              </a:spcAft>
              <a:buNone/>
            </a:pPr>
            <a:r>
              <a:rPr b="1" lang="en-US" sz="1200">
                <a:solidFill>
                  <a:srgbClr val="FF0000"/>
                </a:solidFill>
                <a:latin typeface="Roboto"/>
                <a:ea typeface="Roboto"/>
                <a:cs typeface="Roboto"/>
                <a:sym typeface="Roboto"/>
              </a:rPr>
              <a:t>Unemployment, total (% of total labor force):</a:t>
            </a:r>
            <a:r>
              <a:rPr lang="en-US" sz="1200">
                <a:solidFill>
                  <a:srgbClr val="FF0000"/>
                </a:solidFill>
                <a:latin typeface="Roboto"/>
                <a:ea typeface="Roboto"/>
                <a:cs typeface="Roboto"/>
                <a:sym typeface="Roboto"/>
              </a:rPr>
              <a:t> </a:t>
            </a:r>
            <a:r>
              <a:rPr lang="en-US" sz="1000">
                <a:solidFill>
                  <a:schemeClr val="dk1"/>
                </a:solidFill>
                <a:latin typeface="Roboto"/>
                <a:ea typeface="Roboto"/>
                <a:cs typeface="Roboto"/>
                <a:sym typeface="Roboto"/>
              </a:rPr>
              <a:t>The unemployment rate shows some variation over the years, ranging from 7.5% to 10.4%. Higher unemployment rates may indicate challenges in the labor market and potential socioeconomic implications.</a:t>
            </a:r>
            <a:endParaRPr sz="1000">
              <a:solidFill>
                <a:schemeClr val="dk1"/>
              </a:solidFill>
              <a:latin typeface="Roboto"/>
              <a:ea typeface="Roboto"/>
              <a:cs typeface="Roboto"/>
              <a:sym typeface="Roboto"/>
            </a:endParaRPr>
          </a:p>
          <a:p>
            <a:pPr indent="0" lvl="0" marL="0" rtl="0" algn="l">
              <a:lnSpc>
                <a:spcPct val="100000"/>
              </a:lnSpc>
              <a:spcBef>
                <a:spcPts val="1200"/>
              </a:spcBef>
              <a:spcAft>
                <a:spcPts val="0"/>
              </a:spcAft>
              <a:buNone/>
            </a:pPr>
            <a:r>
              <a:rPr b="1" lang="en-US" sz="1200">
                <a:solidFill>
                  <a:srgbClr val="FF0000"/>
                </a:solidFill>
                <a:latin typeface="Roboto"/>
                <a:ea typeface="Roboto"/>
                <a:cs typeface="Roboto"/>
                <a:sym typeface="Roboto"/>
              </a:rPr>
              <a:t>Government expenditure on education as % of GDP (%):</a:t>
            </a:r>
            <a:r>
              <a:rPr lang="en-US" sz="1200">
                <a:solidFill>
                  <a:schemeClr val="dk1"/>
                </a:solidFill>
                <a:latin typeface="Roboto"/>
                <a:ea typeface="Roboto"/>
                <a:cs typeface="Roboto"/>
                <a:sym typeface="Roboto"/>
              </a:rPr>
              <a:t> </a:t>
            </a:r>
            <a:r>
              <a:rPr lang="en-US" sz="1000">
                <a:solidFill>
                  <a:schemeClr val="dk1"/>
                </a:solidFill>
                <a:latin typeface="Roboto"/>
                <a:ea typeface="Roboto"/>
                <a:cs typeface="Roboto"/>
                <a:sym typeface="Roboto"/>
              </a:rPr>
              <a:t>The dataset shows a consistent value of 5.4% to 5.7% for government expenditure on education as a percentage of GDP. This indicates a relatively stable commitment to investing in education.</a:t>
            </a:r>
            <a:endParaRPr sz="1000">
              <a:solidFill>
                <a:schemeClr val="dk1"/>
              </a:solidFill>
              <a:latin typeface="Roboto"/>
              <a:ea typeface="Roboto"/>
              <a:cs typeface="Roboto"/>
              <a:sym typeface="Roboto"/>
            </a:endParaRPr>
          </a:p>
          <a:p>
            <a:pPr indent="0" lvl="0" marL="0" rtl="0" algn="l">
              <a:lnSpc>
                <a:spcPct val="100000"/>
              </a:lnSpc>
              <a:spcBef>
                <a:spcPts val="1200"/>
              </a:spcBef>
              <a:spcAft>
                <a:spcPts val="0"/>
              </a:spcAft>
              <a:buNone/>
            </a:pPr>
            <a:r>
              <a:rPr b="1" lang="en-US" sz="1200">
                <a:solidFill>
                  <a:srgbClr val="FF0000"/>
                </a:solidFill>
                <a:latin typeface="Roboto"/>
                <a:ea typeface="Roboto"/>
                <a:cs typeface="Roboto"/>
                <a:sym typeface="Roboto"/>
              </a:rPr>
              <a:t>Gross enrolment ratio, secondary, both sexes (%):</a:t>
            </a:r>
            <a:r>
              <a:rPr lang="en-US" sz="1200">
                <a:solidFill>
                  <a:srgbClr val="FF0000"/>
                </a:solidFill>
                <a:latin typeface="Roboto"/>
                <a:ea typeface="Roboto"/>
                <a:cs typeface="Roboto"/>
                <a:sym typeface="Roboto"/>
              </a:rPr>
              <a:t> </a:t>
            </a:r>
            <a:r>
              <a:rPr lang="en-US" sz="1000">
                <a:solidFill>
                  <a:schemeClr val="dk1"/>
                </a:solidFill>
                <a:latin typeface="Roboto"/>
                <a:ea typeface="Roboto"/>
                <a:cs typeface="Roboto"/>
                <a:sym typeface="Roboto"/>
              </a:rPr>
              <a:t>The gross enrolment ratio for secondary education shows a gradual increase over the years, ranging from 107.9% to 112.3%. This suggests an increasing participation rate in secondary education.</a:t>
            </a:r>
            <a:endParaRPr sz="1000">
              <a:solidFill>
                <a:schemeClr val="dk1"/>
              </a:solidFill>
              <a:latin typeface="Roboto"/>
              <a:ea typeface="Roboto"/>
              <a:cs typeface="Roboto"/>
              <a:sym typeface="Roboto"/>
            </a:endParaRPr>
          </a:p>
          <a:p>
            <a:pPr indent="0" lvl="0" marL="0" rtl="0" algn="l">
              <a:lnSpc>
                <a:spcPct val="100000"/>
              </a:lnSpc>
              <a:spcBef>
                <a:spcPts val="1200"/>
              </a:spcBef>
              <a:spcAft>
                <a:spcPts val="0"/>
              </a:spcAft>
              <a:buNone/>
            </a:pPr>
            <a:r>
              <a:rPr b="1" lang="en-US" sz="1200">
                <a:solidFill>
                  <a:srgbClr val="FF0000"/>
                </a:solidFill>
                <a:latin typeface="Roboto"/>
                <a:ea typeface="Roboto"/>
                <a:cs typeface="Roboto"/>
                <a:sym typeface="Roboto"/>
              </a:rPr>
              <a:t>Lower secondary completion rate, both sexes (%):</a:t>
            </a:r>
            <a:r>
              <a:rPr lang="en-US" sz="1200">
                <a:solidFill>
                  <a:srgbClr val="FF0000"/>
                </a:solidFill>
                <a:latin typeface="Roboto"/>
                <a:ea typeface="Roboto"/>
                <a:cs typeface="Roboto"/>
                <a:sym typeface="Roboto"/>
              </a:rPr>
              <a:t> </a:t>
            </a:r>
            <a:r>
              <a:rPr lang="en-US" sz="1000">
                <a:solidFill>
                  <a:schemeClr val="dk1"/>
                </a:solidFill>
                <a:latin typeface="Roboto"/>
                <a:ea typeface="Roboto"/>
                <a:cs typeface="Roboto"/>
                <a:sym typeface="Roboto"/>
              </a:rPr>
              <a:t>The lower secondary completion rate shows a generally high value, ranging from 95.5% to 103.8%. This indicates a relatively high rate of completion of lower secondary education by both sexes.</a:t>
            </a:r>
            <a:endParaRPr sz="1000">
              <a:solidFill>
                <a:schemeClr val="dk1"/>
              </a:solidFill>
              <a:latin typeface="Roboto"/>
              <a:ea typeface="Roboto"/>
              <a:cs typeface="Roboto"/>
              <a:sym typeface="Roboto"/>
            </a:endParaRPr>
          </a:p>
          <a:p>
            <a:pPr indent="0" lvl="0" marL="0" rtl="0" algn="l">
              <a:spcBef>
                <a:spcPts val="120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209" name="Google Shape;209;p16"/>
          <p:cNvPicPr preferRelativeResize="0"/>
          <p:nvPr/>
        </p:nvPicPr>
        <p:blipFill>
          <a:blip r:embed="rId3">
            <a:alphaModFix/>
          </a:blip>
          <a:stretch>
            <a:fillRect/>
          </a:stretch>
        </p:blipFill>
        <p:spPr>
          <a:xfrm>
            <a:off x="0" y="500600"/>
            <a:ext cx="5407975" cy="3052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7"/>
          <p:cNvSpPr txBox="1"/>
          <p:nvPr>
            <p:ph type="title"/>
          </p:nvPr>
        </p:nvSpPr>
        <p:spPr>
          <a:xfrm>
            <a:off x="4" y="11"/>
            <a:ext cx="3069000" cy="4431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Data Visualization</a:t>
            </a:r>
            <a:endParaRPr sz="2800">
              <a:latin typeface="Arial"/>
              <a:ea typeface="Arial"/>
              <a:cs typeface="Arial"/>
              <a:sym typeface="Arial"/>
            </a:endParaRPr>
          </a:p>
        </p:txBody>
      </p:sp>
      <p:sp>
        <p:nvSpPr>
          <p:cNvPr id="215" name="Google Shape;215;p17"/>
          <p:cNvSpPr txBox="1"/>
          <p:nvPr/>
        </p:nvSpPr>
        <p:spPr>
          <a:xfrm>
            <a:off x="4" y="367177"/>
            <a:ext cx="8383200" cy="2583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1600">
                <a:solidFill>
                  <a:srgbClr val="0D3A45"/>
                </a:solidFill>
                <a:latin typeface="Arial"/>
                <a:ea typeface="Arial"/>
                <a:cs typeface="Arial"/>
                <a:sym typeface="Arial"/>
              </a:rPr>
              <a:t>Problem Statement 3</a:t>
            </a:r>
            <a:r>
              <a:rPr b="1" lang="en-US" sz="1600">
                <a:solidFill>
                  <a:srgbClr val="124F5C"/>
                </a:solidFill>
                <a:latin typeface="Arial"/>
                <a:ea typeface="Arial"/>
                <a:cs typeface="Arial"/>
                <a:sym typeface="Arial"/>
              </a:rPr>
              <a:t>: </a:t>
            </a:r>
            <a:r>
              <a:rPr b="1" lang="en-US" sz="1200">
                <a:solidFill>
                  <a:srgbClr val="09272E"/>
                </a:solidFill>
              </a:rPr>
              <a:t>extract the data of all the seven indicators of India and store in one variable.</a:t>
            </a:r>
            <a:endParaRPr sz="1600">
              <a:latin typeface="Arial"/>
              <a:ea typeface="Arial"/>
              <a:cs typeface="Arial"/>
              <a:sym typeface="Arial"/>
            </a:endParaRPr>
          </a:p>
        </p:txBody>
      </p:sp>
      <p:sp>
        <p:nvSpPr>
          <p:cNvPr id="216" name="Google Shape;216;p17"/>
          <p:cNvSpPr txBox="1"/>
          <p:nvPr/>
        </p:nvSpPr>
        <p:spPr>
          <a:xfrm>
            <a:off x="97050" y="3173075"/>
            <a:ext cx="5516400" cy="2382000"/>
          </a:xfrm>
          <a:prstGeom prst="rect">
            <a:avLst/>
          </a:prstGeom>
          <a:noFill/>
          <a:ln>
            <a:noFill/>
          </a:ln>
        </p:spPr>
        <p:txBody>
          <a:bodyPr anchorCtr="0" anchor="t" bIns="0" lIns="0" spcFirstLastPara="1" rIns="0" wrap="square" tIns="11425">
            <a:spAutoFit/>
          </a:bodyPr>
          <a:lstStyle/>
          <a:p>
            <a:pPr indent="-304800" lvl="0" marL="457200" rtl="0" algn="l">
              <a:lnSpc>
                <a:spcPct val="100000"/>
              </a:lnSpc>
              <a:spcBef>
                <a:spcPts val="600"/>
              </a:spcBef>
              <a:spcAft>
                <a:spcPts val="0"/>
              </a:spcAft>
              <a:buClr>
                <a:schemeClr val="dk1"/>
              </a:buClr>
              <a:buSzPts val="1200"/>
              <a:buFont typeface="Roboto"/>
              <a:buAutoNum type="arabicPeriod"/>
            </a:pPr>
            <a:r>
              <a:rPr b="1" lang="en-US" sz="1200">
                <a:solidFill>
                  <a:srgbClr val="FF0000"/>
                </a:solidFill>
                <a:latin typeface="Roboto"/>
                <a:ea typeface="Roboto"/>
                <a:cs typeface="Roboto"/>
                <a:sym typeface="Roboto"/>
              </a:rPr>
              <a:t>Adjusted net enrolment rate, primary, both sexes (%):</a:t>
            </a:r>
            <a:r>
              <a:rPr lang="en-US" sz="1200">
                <a:solidFill>
                  <a:srgbClr val="FF0000"/>
                </a:solidFill>
                <a:latin typeface="Roboto"/>
                <a:ea typeface="Roboto"/>
                <a:cs typeface="Roboto"/>
                <a:sym typeface="Roboto"/>
              </a:rPr>
              <a:t> </a:t>
            </a:r>
            <a:r>
              <a:rPr lang="en-US" sz="1000">
                <a:solidFill>
                  <a:schemeClr val="dk1"/>
                </a:solidFill>
                <a:latin typeface="Roboto"/>
                <a:ea typeface="Roboto"/>
                <a:cs typeface="Roboto"/>
                <a:sym typeface="Roboto"/>
              </a:rPr>
              <a:t>The primary school enrolment rate shows a fluctuating trend over the years, with some years experiencing a decline. It is important to analyze the reasons behind these fluctuations to understand the factors affecting primary school enrolment.</a:t>
            </a:r>
            <a:endParaRPr sz="1000">
              <a:solidFill>
                <a:schemeClr val="dk1"/>
              </a:solidFill>
              <a:latin typeface="Roboto"/>
              <a:ea typeface="Roboto"/>
              <a:cs typeface="Roboto"/>
              <a:sym typeface="Roboto"/>
            </a:endParaRPr>
          </a:p>
          <a:p>
            <a:pPr indent="-304800" lvl="0" marL="457200" rtl="0" algn="l">
              <a:lnSpc>
                <a:spcPct val="100000"/>
              </a:lnSpc>
              <a:spcBef>
                <a:spcPts val="0"/>
              </a:spcBef>
              <a:spcAft>
                <a:spcPts val="0"/>
              </a:spcAft>
              <a:buClr>
                <a:schemeClr val="dk1"/>
              </a:buClr>
              <a:buSzPts val="1200"/>
              <a:buFont typeface="Roboto"/>
              <a:buAutoNum type="arabicPeriod"/>
            </a:pPr>
            <a:r>
              <a:rPr b="1" lang="en-US" sz="1200">
                <a:solidFill>
                  <a:srgbClr val="FF0000"/>
                </a:solidFill>
                <a:latin typeface="Roboto"/>
                <a:ea typeface="Roboto"/>
                <a:cs typeface="Roboto"/>
                <a:sym typeface="Roboto"/>
              </a:rPr>
              <a:t>Pupil-teacher ratio in secondary education (headcount basis):</a:t>
            </a:r>
            <a:r>
              <a:rPr lang="en-US" sz="1200">
                <a:solidFill>
                  <a:schemeClr val="dk1"/>
                </a:solidFill>
                <a:latin typeface="Roboto"/>
                <a:ea typeface="Roboto"/>
                <a:cs typeface="Roboto"/>
                <a:sym typeface="Roboto"/>
              </a:rPr>
              <a:t> </a:t>
            </a:r>
            <a:r>
              <a:rPr lang="en-US" sz="1000">
                <a:solidFill>
                  <a:schemeClr val="dk1"/>
                </a:solidFill>
                <a:latin typeface="Roboto"/>
                <a:ea typeface="Roboto"/>
                <a:cs typeface="Roboto"/>
                <a:sym typeface="Roboto"/>
              </a:rPr>
              <a:t>The pupil-teacher ratio in secondary education remains relatively stable over the years, indicating a consistent level of teacher availability in relation to the number of students. However, further analysis is required to assess the quality of education provided and the impact of the teacher-student ratio on learning outcomes.</a:t>
            </a:r>
            <a:endParaRPr sz="1000">
              <a:solidFill>
                <a:schemeClr val="dk1"/>
              </a:solidFill>
              <a:latin typeface="Roboto"/>
              <a:ea typeface="Roboto"/>
              <a:cs typeface="Roboto"/>
              <a:sym typeface="Roboto"/>
            </a:endParaRPr>
          </a:p>
          <a:p>
            <a:pPr indent="-304800" lvl="0" marL="457200" rtl="0" algn="l">
              <a:lnSpc>
                <a:spcPct val="100000"/>
              </a:lnSpc>
              <a:spcBef>
                <a:spcPts val="0"/>
              </a:spcBef>
              <a:spcAft>
                <a:spcPts val="0"/>
              </a:spcAft>
              <a:buClr>
                <a:schemeClr val="dk1"/>
              </a:buClr>
              <a:buSzPts val="1200"/>
              <a:buFont typeface="Roboto"/>
              <a:buAutoNum type="arabicPeriod"/>
            </a:pPr>
            <a:r>
              <a:rPr b="1" lang="en-US" sz="1200">
                <a:solidFill>
                  <a:srgbClr val="FF0000"/>
                </a:solidFill>
                <a:latin typeface="Roboto"/>
                <a:ea typeface="Roboto"/>
                <a:cs typeface="Roboto"/>
                <a:sym typeface="Roboto"/>
              </a:rPr>
              <a:t>Adult literacy rate, population 15+ years, both sexes (%):</a:t>
            </a:r>
            <a:r>
              <a:rPr lang="en-US" sz="1200">
                <a:solidFill>
                  <a:schemeClr val="dk1"/>
                </a:solidFill>
                <a:latin typeface="Roboto"/>
                <a:ea typeface="Roboto"/>
                <a:cs typeface="Roboto"/>
                <a:sym typeface="Roboto"/>
              </a:rPr>
              <a:t> </a:t>
            </a:r>
            <a:r>
              <a:rPr lang="en-US" sz="1000">
                <a:solidFill>
                  <a:schemeClr val="dk1"/>
                </a:solidFill>
                <a:latin typeface="Roboto"/>
                <a:ea typeface="Roboto"/>
                <a:cs typeface="Roboto"/>
                <a:sym typeface="Roboto"/>
              </a:rPr>
              <a:t>The dataset shows gaps in adult literacy rate information, with some years reporting a value of 0.0. Further data is needed to understand the adult literacy rate and its trend over time.</a:t>
            </a:r>
            <a:endParaRPr sz="1000">
              <a:solidFill>
                <a:schemeClr val="dk1"/>
              </a:solidFill>
              <a:latin typeface="Roboto"/>
              <a:ea typeface="Roboto"/>
              <a:cs typeface="Roboto"/>
              <a:sym typeface="Roboto"/>
            </a:endParaRPr>
          </a:p>
          <a:p>
            <a:pPr indent="0" lvl="0" marL="329565" marR="198755" rtl="0" algn="l">
              <a:lnSpc>
                <a:spcPct val="114700"/>
              </a:lnSpc>
              <a:spcBef>
                <a:spcPts val="1200"/>
              </a:spcBef>
              <a:spcAft>
                <a:spcPts val="0"/>
              </a:spcAft>
              <a:buNone/>
            </a:pPr>
            <a:r>
              <a:t/>
            </a:r>
            <a:endParaRPr sz="1800"/>
          </a:p>
        </p:txBody>
      </p:sp>
      <p:sp>
        <p:nvSpPr>
          <p:cNvPr id="217" name="Google Shape;217;p17"/>
          <p:cNvSpPr txBox="1"/>
          <p:nvPr/>
        </p:nvSpPr>
        <p:spPr>
          <a:xfrm>
            <a:off x="5613450" y="600625"/>
            <a:ext cx="3484500" cy="45429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600"/>
              </a:spcBef>
              <a:spcAft>
                <a:spcPts val="0"/>
              </a:spcAft>
              <a:buClr>
                <a:schemeClr val="dk1"/>
              </a:buClr>
              <a:buSzPts val="1200"/>
              <a:buFont typeface="Roboto"/>
              <a:buAutoNum type="arabicPeriod"/>
            </a:pPr>
            <a:r>
              <a:rPr b="1" lang="en-US" sz="1200">
                <a:solidFill>
                  <a:srgbClr val="FF0000"/>
                </a:solidFill>
                <a:latin typeface="Roboto"/>
                <a:ea typeface="Roboto"/>
                <a:cs typeface="Roboto"/>
                <a:sym typeface="Roboto"/>
              </a:rPr>
              <a:t>Unemployment, total (% of total labor force):</a:t>
            </a:r>
            <a:r>
              <a:rPr lang="en-US" sz="1000">
                <a:solidFill>
                  <a:schemeClr val="dk1"/>
                </a:solidFill>
                <a:latin typeface="Roboto"/>
                <a:ea typeface="Roboto"/>
                <a:cs typeface="Roboto"/>
                <a:sym typeface="Roboto"/>
              </a:rPr>
              <a:t> The unemployment rate remains relatively stable over the years, ranging from 3.5% to 4.4%. Analyzing the reasons behind any significant changes in unemployment rate can provide valuable insights into the labor market dynamics.</a:t>
            </a:r>
            <a:endParaRPr sz="1000">
              <a:solidFill>
                <a:schemeClr val="dk1"/>
              </a:solidFill>
              <a:latin typeface="Roboto"/>
              <a:ea typeface="Roboto"/>
              <a:cs typeface="Roboto"/>
              <a:sym typeface="Roboto"/>
            </a:endParaRPr>
          </a:p>
          <a:p>
            <a:pPr indent="-304800" lvl="0" marL="457200" rtl="0" algn="l">
              <a:lnSpc>
                <a:spcPct val="100000"/>
              </a:lnSpc>
              <a:spcBef>
                <a:spcPts val="0"/>
              </a:spcBef>
              <a:spcAft>
                <a:spcPts val="0"/>
              </a:spcAft>
              <a:buClr>
                <a:schemeClr val="dk1"/>
              </a:buClr>
              <a:buSzPts val="1200"/>
              <a:buFont typeface="Roboto"/>
              <a:buAutoNum type="arabicPeriod"/>
            </a:pPr>
            <a:r>
              <a:rPr b="1" lang="en-US" sz="1200">
                <a:solidFill>
                  <a:srgbClr val="FF0000"/>
                </a:solidFill>
                <a:latin typeface="Roboto"/>
                <a:ea typeface="Roboto"/>
                <a:cs typeface="Roboto"/>
                <a:sym typeface="Roboto"/>
              </a:rPr>
              <a:t>Government expenditure on education as % of GDP (%):</a:t>
            </a:r>
            <a:r>
              <a:rPr lang="en-US" sz="1200">
                <a:solidFill>
                  <a:schemeClr val="dk1"/>
                </a:solidFill>
                <a:latin typeface="Roboto"/>
                <a:ea typeface="Roboto"/>
                <a:cs typeface="Roboto"/>
                <a:sym typeface="Roboto"/>
              </a:rPr>
              <a:t> </a:t>
            </a:r>
            <a:r>
              <a:rPr lang="en-US" sz="1000">
                <a:solidFill>
                  <a:schemeClr val="dk1"/>
                </a:solidFill>
                <a:latin typeface="Roboto"/>
                <a:ea typeface="Roboto"/>
                <a:cs typeface="Roboto"/>
                <a:sym typeface="Roboto"/>
              </a:rPr>
              <a:t>The dataset indicates a lack of information on government expenditure on education. This information is crucial for understanding the investment in education and its potential impact on the education system and outcomes.</a:t>
            </a:r>
            <a:endParaRPr sz="1000">
              <a:solidFill>
                <a:schemeClr val="dk1"/>
              </a:solidFill>
              <a:latin typeface="Roboto"/>
              <a:ea typeface="Roboto"/>
              <a:cs typeface="Roboto"/>
              <a:sym typeface="Roboto"/>
            </a:endParaRPr>
          </a:p>
          <a:p>
            <a:pPr indent="-304800" lvl="0" marL="457200" rtl="0" algn="l">
              <a:lnSpc>
                <a:spcPct val="100000"/>
              </a:lnSpc>
              <a:spcBef>
                <a:spcPts val="0"/>
              </a:spcBef>
              <a:spcAft>
                <a:spcPts val="0"/>
              </a:spcAft>
              <a:buClr>
                <a:schemeClr val="dk1"/>
              </a:buClr>
              <a:buSzPts val="1200"/>
              <a:buFont typeface="Roboto"/>
              <a:buAutoNum type="arabicPeriod"/>
            </a:pPr>
            <a:r>
              <a:rPr b="1" lang="en-US" sz="1200">
                <a:solidFill>
                  <a:srgbClr val="FF0000"/>
                </a:solidFill>
                <a:latin typeface="Roboto"/>
                <a:ea typeface="Roboto"/>
                <a:cs typeface="Roboto"/>
                <a:sym typeface="Roboto"/>
              </a:rPr>
              <a:t>Gross enrolment ratio, secondary, both sexes (%):</a:t>
            </a:r>
            <a:r>
              <a:rPr lang="en-US" sz="1200">
                <a:solidFill>
                  <a:srgbClr val="FF0000"/>
                </a:solidFill>
                <a:latin typeface="Roboto"/>
                <a:ea typeface="Roboto"/>
                <a:cs typeface="Roboto"/>
                <a:sym typeface="Roboto"/>
              </a:rPr>
              <a:t> </a:t>
            </a:r>
            <a:r>
              <a:rPr lang="en-US" sz="1000">
                <a:solidFill>
                  <a:schemeClr val="dk1"/>
                </a:solidFill>
                <a:latin typeface="Roboto"/>
                <a:ea typeface="Roboto"/>
                <a:cs typeface="Roboto"/>
                <a:sym typeface="Roboto"/>
              </a:rPr>
              <a:t>The gross enrolment ratio in secondary education shows an increasing trend over the years, indicating a growing participation rate in secondary education. However, it is important to examine the quality of education and the transition rates from primary to secondary education.</a:t>
            </a:r>
            <a:endParaRPr sz="1000">
              <a:solidFill>
                <a:schemeClr val="dk1"/>
              </a:solidFill>
              <a:latin typeface="Roboto"/>
              <a:ea typeface="Roboto"/>
              <a:cs typeface="Roboto"/>
              <a:sym typeface="Roboto"/>
            </a:endParaRPr>
          </a:p>
          <a:p>
            <a:pPr indent="-304800" lvl="0" marL="457200" rtl="0" algn="l">
              <a:lnSpc>
                <a:spcPct val="100000"/>
              </a:lnSpc>
              <a:spcBef>
                <a:spcPts val="0"/>
              </a:spcBef>
              <a:spcAft>
                <a:spcPts val="0"/>
              </a:spcAft>
              <a:buClr>
                <a:schemeClr val="dk1"/>
              </a:buClr>
              <a:buSzPts val="1200"/>
              <a:buFont typeface="Roboto"/>
              <a:buAutoNum type="arabicPeriod"/>
            </a:pPr>
            <a:r>
              <a:rPr b="1" lang="en-US" sz="1200">
                <a:solidFill>
                  <a:srgbClr val="FF0000"/>
                </a:solidFill>
                <a:latin typeface="Roboto"/>
                <a:ea typeface="Roboto"/>
                <a:cs typeface="Roboto"/>
                <a:sym typeface="Roboto"/>
              </a:rPr>
              <a:t>Lower secondary completion rate, both sexes (%):</a:t>
            </a:r>
            <a:r>
              <a:rPr lang="en-US" sz="1200">
                <a:solidFill>
                  <a:srgbClr val="FF0000"/>
                </a:solidFill>
                <a:latin typeface="Roboto"/>
                <a:ea typeface="Roboto"/>
                <a:cs typeface="Roboto"/>
                <a:sym typeface="Roboto"/>
              </a:rPr>
              <a:t> </a:t>
            </a:r>
            <a:r>
              <a:rPr lang="en-US" sz="1000">
                <a:solidFill>
                  <a:schemeClr val="dk1"/>
                </a:solidFill>
                <a:latin typeface="Roboto"/>
                <a:ea typeface="Roboto"/>
                <a:cs typeface="Roboto"/>
                <a:sym typeface="Roboto"/>
              </a:rPr>
              <a:t>The dataset shows gaps in lower secondary completion rate information, with some years reporting a value of 0.0. Further data is needed to assess the completion rate and its trend over time.</a:t>
            </a:r>
            <a:endParaRPr sz="1000">
              <a:solidFill>
                <a:schemeClr val="dk1"/>
              </a:solidFill>
              <a:latin typeface="Roboto"/>
              <a:ea typeface="Roboto"/>
              <a:cs typeface="Roboto"/>
              <a:sym typeface="Roboto"/>
            </a:endParaRPr>
          </a:p>
          <a:p>
            <a:pPr indent="0" lvl="0" marL="0" rtl="0" algn="l">
              <a:spcBef>
                <a:spcPts val="1200"/>
              </a:spcBef>
              <a:spcAft>
                <a:spcPts val="0"/>
              </a:spcAft>
              <a:buNone/>
            </a:pPr>
            <a:r>
              <a:t/>
            </a:r>
            <a:endParaRPr>
              <a:latin typeface="Roboto"/>
              <a:ea typeface="Roboto"/>
              <a:cs typeface="Roboto"/>
              <a:sym typeface="Roboto"/>
            </a:endParaRPr>
          </a:p>
        </p:txBody>
      </p:sp>
      <p:pic>
        <p:nvPicPr>
          <p:cNvPr id="218" name="Google Shape;218;p17"/>
          <p:cNvPicPr preferRelativeResize="0"/>
          <p:nvPr/>
        </p:nvPicPr>
        <p:blipFill>
          <a:blip r:embed="rId3">
            <a:alphaModFix/>
          </a:blip>
          <a:stretch>
            <a:fillRect/>
          </a:stretch>
        </p:blipFill>
        <p:spPr>
          <a:xfrm>
            <a:off x="0" y="638400"/>
            <a:ext cx="5816325" cy="2484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8"/>
          <p:cNvSpPr txBox="1"/>
          <p:nvPr>
            <p:ph type="title"/>
          </p:nvPr>
        </p:nvSpPr>
        <p:spPr>
          <a:xfrm>
            <a:off x="0" y="1"/>
            <a:ext cx="7858800" cy="72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Data Visualization</a:t>
            </a:r>
            <a:endParaRPr sz="2800">
              <a:latin typeface="Arial"/>
              <a:ea typeface="Arial"/>
              <a:cs typeface="Arial"/>
              <a:sym typeface="Arial"/>
            </a:endParaRPr>
          </a:p>
          <a:p>
            <a:pPr indent="0" lvl="0" marL="12700" marR="5080" rtl="0" algn="l">
              <a:lnSpc>
                <a:spcPct val="100000"/>
              </a:lnSpc>
              <a:spcBef>
                <a:spcPts val="300"/>
              </a:spcBef>
              <a:spcAft>
                <a:spcPts val="0"/>
              </a:spcAft>
              <a:buNone/>
            </a:pPr>
            <a:r>
              <a:rPr lang="en-US" sz="1600">
                <a:solidFill>
                  <a:srgbClr val="0D3A45"/>
                </a:solidFill>
                <a:latin typeface="Arial"/>
                <a:ea typeface="Arial"/>
                <a:cs typeface="Arial"/>
                <a:sym typeface="Arial"/>
              </a:rPr>
              <a:t>Problem Statement 4: </a:t>
            </a:r>
            <a:r>
              <a:rPr lang="en-US" sz="1200">
                <a:solidFill>
                  <a:srgbClr val="09272E"/>
                </a:solidFill>
                <a:latin typeface="Arial"/>
                <a:ea typeface="Arial"/>
                <a:cs typeface="Arial"/>
                <a:sym typeface="Arial"/>
              </a:rPr>
              <a:t>extract the data of all the seven indicators of Japan  and store in one variable.</a:t>
            </a:r>
            <a:endParaRPr sz="1600">
              <a:solidFill>
                <a:srgbClr val="09272D"/>
              </a:solidFill>
              <a:latin typeface="Arial"/>
              <a:ea typeface="Arial"/>
              <a:cs typeface="Arial"/>
              <a:sym typeface="Arial"/>
            </a:endParaRPr>
          </a:p>
        </p:txBody>
      </p:sp>
      <p:sp>
        <p:nvSpPr>
          <p:cNvPr id="224" name="Google Shape;224;p18"/>
          <p:cNvSpPr txBox="1"/>
          <p:nvPr/>
        </p:nvSpPr>
        <p:spPr>
          <a:xfrm>
            <a:off x="0" y="3068100"/>
            <a:ext cx="9144000" cy="20754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b="1" lang="en-US" sz="1200">
                <a:solidFill>
                  <a:srgbClr val="FF0000"/>
                </a:solidFill>
                <a:latin typeface="Roboto"/>
                <a:ea typeface="Roboto"/>
                <a:cs typeface="Roboto"/>
                <a:sym typeface="Roboto"/>
              </a:rPr>
              <a:t>Adjusted net enrolment rate, primary, both sexes (%):</a:t>
            </a:r>
            <a:r>
              <a:rPr lang="en-US" sz="1000">
                <a:solidFill>
                  <a:srgbClr val="FF0000"/>
                </a:solidFill>
                <a:latin typeface="Roboto"/>
                <a:ea typeface="Roboto"/>
                <a:cs typeface="Roboto"/>
                <a:sym typeface="Roboto"/>
              </a:rPr>
              <a:t> </a:t>
            </a:r>
            <a:r>
              <a:rPr lang="en-US" sz="1000">
                <a:solidFill>
                  <a:schemeClr val="dk1"/>
                </a:solidFill>
                <a:latin typeface="Roboto"/>
                <a:ea typeface="Roboto"/>
                <a:cs typeface="Roboto"/>
                <a:sym typeface="Roboto"/>
              </a:rPr>
              <a:t>The adjusted net enrolment rate in primary education is consistently high throughout the years, indicating a high level of participation and access to primary education for both sexes.</a:t>
            </a:r>
            <a:endParaRPr sz="10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rPr b="1" lang="en-US" sz="1200">
                <a:solidFill>
                  <a:srgbClr val="FF0000"/>
                </a:solidFill>
                <a:latin typeface="Roboto"/>
                <a:ea typeface="Roboto"/>
                <a:cs typeface="Roboto"/>
                <a:sym typeface="Roboto"/>
              </a:rPr>
              <a:t>Pupil-teacher ratio in secondary education (headcount basis):</a:t>
            </a:r>
            <a:r>
              <a:rPr lang="en-US" sz="1200">
                <a:solidFill>
                  <a:schemeClr val="dk1"/>
                </a:solidFill>
                <a:latin typeface="Roboto"/>
                <a:ea typeface="Roboto"/>
                <a:cs typeface="Roboto"/>
                <a:sym typeface="Roboto"/>
              </a:rPr>
              <a:t> </a:t>
            </a:r>
            <a:r>
              <a:rPr lang="en-US" sz="1000">
                <a:solidFill>
                  <a:schemeClr val="dk1"/>
                </a:solidFill>
                <a:latin typeface="Roboto"/>
                <a:ea typeface="Roboto"/>
                <a:cs typeface="Roboto"/>
                <a:sym typeface="Roboto"/>
              </a:rPr>
              <a:t>The pupil-teacher ratio in secondary education is generally low, indicating a relatively favorable student-to-teacher ratio. This suggests that there may be sufficient resources and attention available to students in secondary education.</a:t>
            </a:r>
            <a:endParaRPr sz="10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rPr b="1" lang="en-US" sz="1200">
                <a:solidFill>
                  <a:srgbClr val="FF0000"/>
                </a:solidFill>
                <a:latin typeface="Roboto"/>
                <a:ea typeface="Roboto"/>
                <a:cs typeface="Roboto"/>
                <a:sym typeface="Roboto"/>
              </a:rPr>
              <a:t>Unemployment, total (% of total labor force):</a:t>
            </a:r>
            <a:r>
              <a:rPr lang="en-US" sz="1200">
                <a:solidFill>
                  <a:schemeClr val="dk1"/>
                </a:solidFill>
                <a:latin typeface="Roboto"/>
                <a:ea typeface="Roboto"/>
                <a:cs typeface="Roboto"/>
                <a:sym typeface="Roboto"/>
              </a:rPr>
              <a:t> </a:t>
            </a:r>
            <a:r>
              <a:rPr lang="en-US" sz="1000">
                <a:solidFill>
                  <a:schemeClr val="dk1"/>
                </a:solidFill>
                <a:latin typeface="Roboto"/>
                <a:ea typeface="Roboto"/>
                <a:cs typeface="Roboto"/>
                <a:sym typeface="Roboto"/>
              </a:rPr>
              <a:t>The unemployment rate has varied over the years, with fluctuations in the percentage of the total labor force that is unemployed. Further analysis would be required to determine specific trends and factors influencing these variations.</a:t>
            </a:r>
            <a:endParaRPr sz="10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rPr b="1" lang="en-US" sz="1200">
                <a:solidFill>
                  <a:srgbClr val="FF0000"/>
                </a:solidFill>
                <a:latin typeface="Roboto"/>
                <a:ea typeface="Roboto"/>
                <a:cs typeface="Roboto"/>
                <a:sym typeface="Roboto"/>
              </a:rPr>
              <a:t>Government expenditure on education as % of GDP (%):</a:t>
            </a:r>
            <a:r>
              <a:rPr lang="en-US" sz="1200">
                <a:solidFill>
                  <a:srgbClr val="FF0000"/>
                </a:solidFill>
                <a:latin typeface="Roboto"/>
                <a:ea typeface="Roboto"/>
                <a:cs typeface="Roboto"/>
                <a:sym typeface="Roboto"/>
              </a:rPr>
              <a:t> </a:t>
            </a:r>
            <a:r>
              <a:rPr lang="en-US" sz="1000">
                <a:solidFill>
                  <a:schemeClr val="dk1"/>
                </a:solidFill>
                <a:latin typeface="Roboto"/>
                <a:ea typeface="Roboto"/>
                <a:cs typeface="Roboto"/>
                <a:sym typeface="Roboto"/>
              </a:rPr>
              <a:t>The dataset shows varying levels of government expenditure on education as a percentage of GDP. This indicates the allocation of financial resources by the government towards the education sector. Higher percentages suggest a greater commitment to investing in education.</a:t>
            </a:r>
            <a:endParaRPr sz="10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rPr b="1" lang="en-US" sz="1200">
                <a:solidFill>
                  <a:srgbClr val="FF0000"/>
                </a:solidFill>
                <a:latin typeface="Roboto"/>
                <a:ea typeface="Roboto"/>
                <a:cs typeface="Roboto"/>
                <a:sym typeface="Roboto"/>
              </a:rPr>
              <a:t>Gross enrolment ratio, secondary, both sexes (%):</a:t>
            </a:r>
            <a:r>
              <a:rPr lang="en-US" sz="1200">
                <a:solidFill>
                  <a:schemeClr val="dk1"/>
                </a:solidFill>
                <a:latin typeface="Roboto"/>
                <a:ea typeface="Roboto"/>
                <a:cs typeface="Roboto"/>
                <a:sym typeface="Roboto"/>
              </a:rPr>
              <a:t> </a:t>
            </a:r>
            <a:r>
              <a:rPr lang="en-US" sz="1000">
                <a:solidFill>
                  <a:schemeClr val="dk1"/>
                </a:solidFill>
                <a:latin typeface="Roboto"/>
                <a:ea typeface="Roboto"/>
                <a:cs typeface="Roboto"/>
                <a:sym typeface="Roboto"/>
              </a:rPr>
              <a:t>The gross enrolment ratio in secondary education is relatively high, indicating a significant proportion of the population enrolling in secondary education. This suggests a positive trend in access to secondary education for both sexes.</a:t>
            </a:r>
            <a:endParaRPr sz="1000">
              <a:solidFill>
                <a:schemeClr val="dk1"/>
              </a:solidFill>
              <a:latin typeface="Roboto"/>
              <a:ea typeface="Roboto"/>
              <a:cs typeface="Roboto"/>
              <a:sym typeface="Roboto"/>
            </a:endParaRPr>
          </a:p>
          <a:p>
            <a:pPr indent="0" lvl="0" marL="0" marR="5080" rtl="0" algn="l">
              <a:lnSpc>
                <a:spcPct val="100000"/>
              </a:lnSpc>
              <a:spcBef>
                <a:spcPts val="0"/>
              </a:spcBef>
              <a:spcAft>
                <a:spcPts val="0"/>
              </a:spcAft>
              <a:buNone/>
            </a:pPr>
            <a:r>
              <a:t/>
            </a:r>
            <a:endParaRPr>
              <a:latin typeface="Verdana"/>
              <a:ea typeface="Verdana"/>
              <a:cs typeface="Verdana"/>
              <a:sym typeface="Verdana"/>
            </a:endParaRPr>
          </a:p>
        </p:txBody>
      </p:sp>
      <p:pic>
        <p:nvPicPr>
          <p:cNvPr id="225" name="Google Shape;225;p18"/>
          <p:cNvPicPr preferRelativeResize="0"/>
          <p:nvPr/>
        </p:nvPicPr>
        <p:blipFill rotWithShape="1">
          <a:blip r:embed="rId3">
            <a:alphaModFix/>
          </a:blip>
          <a:srcRect b="0" l="2030" r="-2030" t="0"/>
          <a:stretch/>
        </p:blipFill>
        <p:spPr>
          <a:xfrm>
            <a:off x="0" y="670900"/>
            <a:ext cx="6697199" cy="2397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9"/>
          <p:cNvSpPr txBox="1"/>
          <p:nvPr>
            <p:ph type="title"/>
          </p:nvPr>
        </p:nvSpPr>
        <p:spPr>
          <a:xfrm>
            <a:off x="6" y="6"/>
            <a:ext cx="3069000" cy="4431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Data Visualization</a:t>
            </a:r>
            <a:endParaRPr sz="2800">
              <a:latin typeface="Arial"/>
              <a:ea typeface="Arial"/>
              <a:cs typeface="Arial"/>
              <a:sym typeface="Arial"/>
            </a:endParaRPr>
          </a:p>
        </p:txBody>
      </p:sp>
      <p:sp>
        <p:nvSpPr>
          <p:cNvPr id="231" name="Google Shape;231;p19"/>
          <p:cNvSpPr txBox="1"/>
          <p:nvPr/>
        </p:nvSpPr>
        <p:spPr>
          <a:xfrm>
            <a:off x="0" y="345175"/>
            <a:ext cx="9093000" cy="259200"/>
          </a:xfrm>
          <a:prstGeom prst="rect">
            <a:avLst/>
          </a:prstGeom>
          <a:noFill/>
          <a:ln>
            <a:noFill/>
          </a:ln>
        </p:spPr>
        <p:txBody>
          <a:bodyPr anchorCtr="0" anchor="t" bIns="0" lIns="0" spcFirstLastPara="1" rIns="0" wrap="square" tIns="12700">
            <a:spAutoFit/>
          </a:bodyPr>
          <a:lstStyle/>
          <a:p>
            <a:pPr indent="0" lvl="0" marL="12700" marR="502919" rtl="0" algn="l">
              <a:lnSpc>
                <a:spcPct val="150000"/>
              </a:lnSpc>
              <a:spcBef>
                <a:spcPts val="0"/>
              </a:spcBef>
              <a:spcAft>
                <a:spcPts val="0"/>
              </a:spcAft>
              <a:buNone/>
            </a:pPr>
            <a:r>
              <a:rPr b="1" lang="en-US" sz="1600">
                <a:solidFill>
                  <a:srgbClr val="0D3A45"/>
                </a:solidFill>
                <a:latin typeface="Arial"/>
                <a:ea typeface="Arial"/>
                <a:cs typeface="Arial"/>
                <a:sym typeface="Arial"/>
              </a:rPr>
              <a:t>Problem Statement 5:</a:t>
            </a:r>
            <a:r>
              <a:rPr b="1" lang="en-US" sz="1200">
                <a:solidFill>
                  <a:srgbClr val="09272E"/>
                </a:solidFill>
              </a:rPr>
              <a:t>extract the data of all the seven indicators of Switzerland and store in one variable.</a:t>
            </a:r>
            <a:endParaRPr b="1" sz="1600">
              <a:solidFill>
                <a:srgbClr val="0D3A45"/>
              </a:solidFill>
            </a:endParaRPr>
          </a:p>
        </p:txBody>
      </p:sp>
      <p:sp>
        <p:nvSpPr>
          <p:cNvPr id="232" name="Google Shape;232;p19"/>
          <p:cNvSpPr txBox="1"/>
          <p:nvPr/>
        </p:nvSpPr>
        <p:spPr>
          <a:xfrm>
            <a:off x="-25" y="3143350"/>
            <a:ext cx="5369100" cy="200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US" sz="1200">
                <a:solidFill>
                  <a:srgbClr val="FF0000"/>
                </a:solidFill>
                <a:latin typeface="Roboto"/>
                <a:ea typeface="Roboto"/>
                <a:cs typeface="Roboto"/>
                <a:sym typeface="Roboto"/>
              </a:rPr>
              <a:t>Adjusted net enrolment rate, primary, both sexes (%):</a:t>
            </a:r>
            <a:r>
              <a:rPr lang="en-US" sz="1200">
                <a:solidFill>
                  <a:schemeClr val="dk1"/>
                </a:solidFill>
                <a:latin typeface="Roboto"/>
                <a:ea typeface="Roboto"/>
                <a:cs typeface="Roboto"/>
                <a:sym typeface="Roboto"/>
              </a:rPr>
              <a:t> </a:t>
            </a:r>
            <a:r>
              <a:rPr lang="en-US" sz="1000">
                <a:solidFill>
                  <a:schemeClr val="dk1"/>
                </a:solidFill>
                <a:latin typeface="Roboto"/>
                <a:ea typeface="Roboto"/>
                <a:cs typeface="Roboto"/>
                <a:sym typeface="Roboto"/>
              </a:rPr>
              <a:t>The primary school enrolment rate has been increasing over the years, indicating improved access to primary education for both sexes.</a:t>
            </a:r>
            <a:endParaRPr sz="10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b="1" lang="en-US" sz="1200">
                <a:solidFill>
                  <a:srgbClr val="FF0000"/>
                </a:solidFill>
                <a:latin typeface="Roboto"/>
                <a:ea typeface="Roboto"/>
                <a:cs typeface="Roboto"/>
                <a:sym typeface="Roboto"/>
              </a:rPr>
              <a:t>Pupil-teacher ratio in secondary education (headcount basis):</a:t>
            </a:r>
            <a:r>
              <a:rPr lang="en-US" sz="1200">
                <a:solidFill>
                  <a:schemeClr val="dk1"/>
                </a:solidFill>
                <a:latin typeface="Roboto"/>
                <a:ea typeface="Roboto"/>
                <a:cs typeface="Roboto"/>
                <a:sym typeface="Roboto"/>
              </a:rPr>
              <a:t> </a:t>
            </a:r>
            <a:r>
              <a:rPr lang="en-US" sz="1000">
                <a:solidFill>
                  <a:schemeClr val="dk1"/>
                </a:solidFill>
                <a:latin typeface="Roboto"/>
                <a:ea typeface="Roboto"/>
                <a:cs typeface="Roboto"/>
                <a:sym typeface="Roboto"/>
              </a:rPr>
              <a:t>The pupil-teacher ratio in secondary education has been decreasing, suggesting a better student-teacher ratio and potentially improved quality of education.</a:t>
            </a:r>
            <a:endParaRPr sz="10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b="1" lang="en-US" sz="1200">
                <a:solidFill>
                  <a:srgbClr val="FF0000"/>
                </a:solidFill>
                <a:latin typeface="Roboto"/>
                <a:ea typeface="Roboto"/>
                <a:cs typeface="Roboto"/>
                <a:sym typeface="Roboto"/>
              </a:rPr>
              <a:t>Adult literacy rate, population 15+ years, both sexes (%):</a:t>
            </a:r>
            <a:r>
              <a:rPr lang="en-US" sz="1200">
                <a:solidFill>
                  <a:srgbClr val="FF0000"/>
                </a:solidFill>
                <a:latin typeface="Roboto"/>
                <a:ea typeface="Roboto"/>
                <a:cs typeface="Roboto"/>
                <a:sym typeface="Roboto"/>
              </a:rPr>
              <a:t> </a:t>
            </a:r>
            <a:r>
              <a:rPr lang="en-US" sz="1000">
                <a:solidFill>
                  <a:schemeClr val="dk1"/>
                </a:solidFill>
                <a:latin typeface="Roboto"/>
                <a:ea typeface="Roboto"/>
                <a:cs typeface="Roboto"/>
                <a:sym typeface="Roboto"/>
              </a:rPr>
              <a:t>The adult literacy rate has remained relatively constant at 77.36%, indicating a consistent level </a:t>
            </a:r>
            <a:endParaRPr sz="1000">
              <a:solidFill>
                <a:schemeClr val="dk1"/>
              </a:solidFill>
              <a:latin typeface="Roboto"/>
              <a:ea typeface="Roboto"/>
              <a:cs typeface="Roboto"/>
              <a:sym typeface="Roboto"/>
            </a:endParaRPr>
          </a:p>
          <a:p>
            <a:pPr indent="0" lvl="0" marL="0" rtl="0" algn="l">
              <a:spcBef>
                <a:spcPts val="1200"/>
              </a:spcBef>
              <a:spcAft>
                <a:spcPts val="0"/>
              </a:spcAft>
              <a:buNone/>
            </a:pPr>
            <a:r>
              <a:t/>
            </a:r>
            <a:endParaRPr>
              <a:latin typeface="Roboto"/>
              <a:ea typeface="Roboto"/>
              <a:cs typeface="Roboto"/>
              <a:sym typeface="Roboto"/>
            </a:endParaRPr>
          </a:p>
        </p:txBody>
      </p:sp>
      <p:sp>
        <p:nvSpPr>
          <p:cNvPr id="233" name="Google Shape;233;p19"/>
          <p:cNvSpPr txBox="1"/>
          <p:nvPr/>
        </p:nvSpPr>
        <p:spPr>
          <a:xfrm>
            <a:off x="5362075" y="593275"/>
            <a:ext cx="3781800" cy="45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US" sz="1000">
                <a:solidFill>
                  <a:schemeClr val="dk1"/>
                </a:solidFill>
                <a:latin typeface="Roboto"/>
                <a:ea typeface="Roboto"/>
                <a:cs typeface="Roboto"/>
                <a:sym typeface="Roboto"/>
              </a:rPr>
              <a:t>of literacy among the population aged 15 years and above.</a:t>
            </a:r>
            <a:endParaRPr b="1" sz="1200">
              <a:solidFill>
                <a:srgbClr val="FF0000"/>
              </a:solidFill>
              <a:latin typeface="Roboto"/>
              <a:ea typeface="Roboto"/>
              <a:cs typeface="Roboto"/>
              <a:sym typeface="Roboto"/>
            </a:endParaRPr>
          </a:p>
          <a:p>
            <a:pPr indent="0" lvl="0" marL="0" rtl="0" algn="l">
              <a:lnSpc>
                <a:spcPct val="115000"/>
              </a:lnSpc>
              <a:spcBef>
                <a:spcPts val="1200"/>
              </a:spcBef>
              <a:spcAft>
                <a:spcPts val="0"/>
              </a:spcAft>
              <a:buNone/>
            </a:pPr>
            <a:r>
              <a:rPr b="1" lang="en-US" sz="1200">
                <a:solidFill>
                  <a:srgbClr val="FF0000"/>
                </a:solidFill>
                <a:latin typeface="Roboto"/>
                <a:ea typeface="Roboto"/>
                <a:cs typeface="Roboto"/>
                <a:sym typeface="Roboto"/>
              </a:rPr>
              <a:t>Unemployment, total (% of total labor force):</a:t>
            </a:r>
            <a:r>
              <a:rPr lang="en-US" sz="1200">
                <a:solidFill>
                  <a:schemeClr val="dk1"/>
                </a:solidFill>
                <a:latin typeface="Roboto"/>
                <a:ea typeface="Roboto"/>
                <a:cs typeface="Roboto"/>
                <a:sym typeface="Roboto"/>
              </a:rPr>
              <a:t> </a:t>
            </a:r>
            <a:r>
              <a:rPr lang="en-US" sz="1000">
                <a:solidFill>
                  <a:schemeClr val="dk1"/>
                </a:solidFill>
                <a:latin typeface="Roboto"/>
                <a:ea typeface="Roboto"/>
                <a:cs typeface="Roboto"/>
                <a:sym typeface="Roboto"/>
              </a:rPr>
              <a:t>The unemployment rate has shown fluctuations over the years, with a peak in 2001 and a decrease in subsequent years. However, it's important to note that the dataset provided does not contain values for the years 2015, 2016, and 2017.</a:t>
            </a:r>
            <a:endParaRPr sz="10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b="1" lang="en-US" sz="1200">
                <a:solidFill>
                  <a:srgbClr val="FF0000"/>
                </a:solidFill>
                <a:latin typeface="Roboto"/>
                <a:ea typeface="Roboto"/>
                <a:cs typeface="Roboto"/>
                <a:sym typeface="Roboto"/>
              </a:rPr>
              <a:t>Government expenditure on education as % of GDP (%):</a:t>
            </a:r>
            <a:r>
              <a:rPr lang="en-US" sz="1000">
                <a:solidFill>
                  <a:schemeClr val="dk1"/>
                </a:solidFill>
                <a:latin typeface="Roboto"/>
                <a:ea typeface="Roboto"/>
                <a:cs typeface="Roboto"/>
                <a:sym typeface="Roboto"/>
              </a:rPr>
              <a:t> The government expenditure on education as a percentage of GDP is reported as 0.0% for all years in the dataset. This suggests that there is no government expenditure on education recorded, which may have implications for the funding and support of the education sector.</a:t>
            </a:r>
            <a:endParaRPr sz="10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b="1" lang="en-US" sz="1200">
                <a:solidFill>
                  <a:srgbClr val="FF0000"/>
                </a:solidFill>
                <a:latin typeface="Roboto"/>
                <a:ea typeface="Roboto"/>
                <a:cs typeface="Roboto"/>
                <a:sym typeface="Roboto"/>
              </a:rPr>
              <a:t>Gross enrolment ratio, secondary, both sexes (%):</a:t>
            </a:r>
            <a:r>
              <a:rPr lang="en-US" sz="1200">
                <a:solidFill>
                  <a:schemeClr val="dk1"/>
                </a:solidFill>
                <a:latin typeface="Roboto"/>
                <a:ea typeface="Roboto"/>
                <a:cs typeface="Roboto"/>
                <a:sym typeface="Roboto"/>
              </a:rPr>
              <a:t> </a:t>
            </a:r>
            <a:r>
              <a:rPr lang="en-US" sz="1000">
                <a:solidFill>
                  <a:schemeClr val="dk1"/>
                </a:solidFill>
                <a:latin typeface="Roboto"/>
                <a:ea typeface="Roboto"/>
                <a:cs typeface="Roboto"/>
                <a:sym typeface="Roboto"/>
              </a:rPr>
              <a:t>The gross enrolment ratio for secondary education has been increasing steadily, indicating an overall improvement in access to secondary education for both sexes.</a:t>
            </a:r>
            <a:endParaRPr sz="10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b="1" lang="en-US" sz="1200">
                <a:solidFill>
                  <a:srgbClr val="FF0000"/>
                </a:solidFill>
                <a:latin typeface="Roboto"/>
                <a:ea typeface="Roboto"/>
                <a:cs typeface="Roboto"/>
                <a:sym typeface="Roboto"/>
              </a:rPr>
              <a:t>Lower secondary completion rate, both sexes (%):</a:t>
            </a:r>
            <a:r>
              <a:rPr lang="en-US" sz="1200">
                <a:solidFill>
                  <a:srgbClr val="FF0000"/>
                </a:solidFill>
                <a:latin typeface="Roboto"/>
                <a:ea typeface="Roboto"/>
                <a:cs typeface="Roboto"/>
                <a:sym typeface="Roboto"/>
              </a:rPr>
              <a:t> </a:t>
            </a:r>
            <a:r>
              <a:rPr lang="en-US" sz="1000">
                <a:solidFill>
                  <a:schemeClr val="dk1"/>
                </a:solidFill>
                <a:latin typeface="Roboto"/>
                <a:ea typeface="Roboto"/>
                <a:cs typeface="Roboto"/>
                <a:sym typeface="Roboto"/>
              </a:rPr>
              <a:t>The lower secondary completion rate has shown an upward trend over the years, suggesting an improvement in the proportion of students completing lower secondary education.</a:t>
            </a:r>
            <a:endParaRPr sz="1000">
              <a:solidFill>
                <a:schemeClr val="dk1"/>
              </a:solidFill>
              <a:latin typeface="Roboto"/>
              <a:ea typeface="Roboto"/>
              <a:cs typeface="Roboto"/>
              <a:sym typeface="Roboto"/>
            </a:endParaRPr>
          </a:p>
          <a:p>
            <a:pPr indent="0" lvl="0" marL="0" rtl="0" algn="l">
              <a:spcBef>
                <a:spcPts val="1200"/>
              </a:spcBef>
              <a:spcAft>
                <a:spcPts val="0"/>
              </a:spcAft>
              <a:buNone/>
            </a:pPr>
            <a:r>
              <a:t/>
            </a:r>
            <a:endParaRPr>
              <a:latin typeface="Roboto"/>
              <a:ea typeface="Roboto"/>
              <a:cs typeface="Roboto"/>
              <a:sym typeface="Roboto"/>
            </a:endParaRPr>
          </a:p>
        </p:txBody>
      </p:sp>
      <p:pic>
        <p:nvPicPr>
          <p:cNvPr id="234" name="Google Shape;234;p19"/>
          <p:cNvPicPr preferRelativeResize="0"/>
          <p:nvPr/>
        </p:nvPicPr>
        <p:blipFill>
          <a:blip r:embed="rId3">
            <a:alphaModFix/>
          </a:blip>
          <a:stretch>
            <a:fillRect/>
          </a:stretch>
        </p:blipFill>
        <p:spPr>
          <a:xfrm>
            <a:off x="47013" y="593275"/>
            <a:ext cx="5275025" cy="2617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2"/>
          <p:cNvSpPr txBox="1"/>
          <p:nvPr>
            <p:ph type="title"/>
          </p:nvPr>
        </p:nvSpPr>
        <p:spPr>
          <a:xfrm>
            <a:off x="390550" y="479550"/>
            <a:ext cx="1944900" cy="506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Content</a:t>
            </a:r>
            <a:endParaRPr/>
          </a:p>
        </p:txBody>
      </p:sp>
      <p:sp>
        <p:nvSpPr>
          <p:cNvPr id="52" name="Google Shape;52;p2"/>
          <p:cNvSpPr txBox="1"/>
          <p:nvPr/>
        </p:nvSpPr>
        <p:spPr>
          <a:xfrm>
            <a:off x="390550" y="1243075"/>
            <a:ext cx="4764600" cy="3892200"/>
          </a:xfrm>
          <a:prstGeom prst="rect">
            <a:avLst/>
          </a:prstGeom>
          <a:noFill/>
          <a:ln>
            <a:noFill/>
          </a:ln>
        </p:spPr>
        <p:txBody>
          <a:bodyPr anchorCtr="0" anchor="t" bIns="0" lIns="0" spcFirstLastPara="1" rIns="0" wrap="square" tIns="13325">
            <a:spAutoFit/>
          </a:bodyPr>
          <a:lstStyle/>
          <a:p>
            <a:pPr indent="-342900" lvl="0" marL="355600" marR="0" rtl="0" algn="l">
              <a:lnSpc>
                <a:spcPct val="100000"/>
              </a:lnSpc>
              <a:spcBef>
                <a:spcPts val="0"/>
              </a:spcBef>
              <a:spcAft>
                <a:spcPts val="0"/>
              </a:spcAft>
              <a:buClr>
                <a:srgbClr val="CC0000"/>
              </a:buClr>
              <a:buSzPts val="2800"/>
              <a:buFont typeface="Arial"/>
              <a:buChar char="•"/>
            </a:pPr>
            <a:r>
              <a:rPr b="1" i="0" lang="en-US" sz="2000" u="none" cap="none" strike="noStrike">
                <a:solidFill>
                  <a:srgbClr val="09272D"/>
                </a:solidFill>
                <a:latin typeface="Verdana"/>
                <a:ea typeface="Verdana"/>
                <a:cs typeface="Verdana"/>
                <a:sym typeface="Verdana"/>
              </a:rPr>
              <a:t>Introduction</a:t>
            </a:r>
            <a:endParaRPr b="0" i="0" sz="2000" u="none" cap="none" strike="noStrike">
              <a:latin typeface="Verdana"/>
              <a:ea typeface="Verdana"/>
              <a:cs typeface="Verdana"/>
              <a:sym typeface="Verdana"/>
            </a:endParaRPr>
          </a:p>
          <a:p>
            <a:pPr indent="-342900" lvl="0" marL="355600" marR="0" rtl="0" algn="l">
              <a:lnSpc>
                <a:spcPct val="100000"/>
              </a:lnSpc>
              <a:spcBef>
                <a:spcPts val="0"/>
              </a:spcBef>
              <a:spcAft>
                <a:spcPts val="0"/>
              </a:spcAft>
              <a:buClr>
                <a:srgbClr val="CC0000"/>
              </a:buClr>
              <a:buSzPts val="2800"/>
              <a:buFont typeface="Arial"/>
              <a:buChar char="•"/>
            </a:pPr>
            <a:r>
              <a:rPr b="1" i="0" lang="en-US" sz="2000" u="none" cap="none" strike="noStrike">
                <a:solidFill>
                  <a:srgbClr val="09272D"/>
                </a:solidFill>
                <a:latin typeface="Verdana"/>
                <a:ea typeface="Verdana"/>
                <a:cs typeface="Verdana"/>
                <a:sym typeface="Verdana"/>
              </a:rPr>
              <a:t>Data Pipeline</a:t>
            </a:r>
            <a:endParaRPr b="0" i="0" sz="2000" u="none" cap="none" strike="noStrike">
              <a:latin typeface="Verdana"/>
              <a:ea typeface="Verdana"/>
              <a:cs typeface="Verdana"/>
              <a:sym typeface="Verdana"/>
            </a:endParaRPr>
          </a:p>
          <a:p>
            <a:pPr indent="-342900" lvl="0" marL="355600" marR="0" rtl="0" algn="l">
              <a:lnSpc>
                <a:spcPct val="100000"/>
              </a:lnSpc>
              <a:spcBef>
                <a:spcPts val="0"/>
              </a:spcBef>
              <a:spcAft>
                <a:spcPts val="0"/>
              </a:spcAft>
              <a:buClr>
                <a:srgbClr val="CC0000"/>
              </a:buClr>
              <a:buSzPts val="2800"/>
              <a:buFont typeface="Arial"/>
              <a:buChar char="•"/>
            </a:pPr>
            <a:r>
              <a:rPr b="1" i="0" lang="en-US" sz="2000" u="none" cap="none" strike="noStrike">
                <a:solidFill>
                  <a:srgbClr val="09272D"/>
                </a:solidFill>
                <a:latin typeface="Verdana"/>
                <a:ea typeface="Verdana"/>
                <a:cs typeface="Verdana"/>
                <a:sym typeface="Verdana"/>
              </a:rPr>
              <a:t>Exploring Dataset</a:t>
            </a:r>
            <a:endParaRPr b="0" i="0" sz="2000" u="none" cap="none" strike="noStrike">
              <a:latin typeface="Verdana"/>
              <a:ea typeface="Verdana"/>
              <a:cs typeface="Verdana"/>
              <a:sym typeface="Verdana"/>
            </a:endParaRPr>
          </a:p>
          <a:p>
            <a:pPr indent="-342900" lvl="0" marL="355600" marR="0" rtl="0" algn="l">
              <a:lnSpc>
                <a:spcPct val="100000"/>
              </a:lnSpc>
              <a:spcBef>
                <a:spcPts val="0"/>
              </a:spcBef>
              <a:spcAft>
                <a:spcPts val="0"/>
              </a:spcAft>
              <a:buClr>
                <a:srgbClr val="CC0000"/>
              </a:buClr>
              <a:buSzPts val="2800"/>
              <a:buFont typeface="Arial"/>
              <a:buChar char="•"/>
            </a:pPr>
            <a:r>
              <a:rPr b="1" i="0" lang="en-US" sz="2000" u="none" cap="none" strike="noStrike">
                <a:solidFill>
                  <a:srgbClr val="09272D"/>
                </a:solidFill>
                <a:latin typeface="Verdana"/>
                <a:ea typeface="Verdana"/>
                <a:cs typeface="Verdana"/>
                <a:sym typeface="Verdana"/>
              </a:rPr>
              <a:t>Attribute Information</a:t>
            </a:r>
            <a:endParaRPr b="0" i="0" sz="2000" u="none" cap="none" strike="noStrike">
              <a:latin typeface="Verdana"/>
              <a:ea typeface="Verdana"/>
              <a:cs typeface="Verdana"/>
              <a:sym typeface="Verdana"/>
            </a:endParaRPr>
          </a:p>
          <a:p>
            <a:pPr indent="-342900" lvl="0" marL="355600" marR="0" rtl="0" algn="l">
              <a:lnSpc>
                <a:spcPct val="100000"/>
              </a:lnSpc>
              <a:spcBef>
                <a:spcPts val="0"/>
              </a:spcBef>
              <a:spcAft>
                <a:spcPts val="0"/>
              </a:spcAft>
              <a:buClr>
                <a:srgbClr val="CC0000"/>
              </a:buClr>
              <a:buSzPts val="2800"/>
              <a:buFont typeface="Arial"/>
              <a:buChar char="•"/>
            </a:pPr>
            <a:r>
              <a:rPr b="1" i="0" lang="en-US" sz="2000" u="none" cap="none" strike="noStrike">
                <a:solidFill>
                  <a:srgbClr val="09272D"/>
                </a:solidFill>
                <a:latin typeface="Verdana"/>
                <a:ea typeface="Verdana"/>
                <a:cs typeface="Verdana"/>
                <a:sym typeface="Verdana"/>
              </a:rPr>
              <a:t>Problem Statement</a:t>
            </a:r>
            <a:endParaRPr b="0" i="0" sz="2000" u="none" cap="none" strike="noStrike">
              <a:latin typeface="Verdana"/>
              <a:ea typeface="Verdana"/>
              <a:cs typeface="Verdana"/>
              <a:sym typeface="Verdana"/>
            </a:endParaRPr>
          </a:p>
          <a:p>
            <a:pPr indent="-342900" lvl="0" marL="355600" marR="0" rtl="0" algn="l">
              <a:lnSpc>
                <a:spcPct val="100000"/>
              </a:lnSpc>
              <a:spcBef>
                <a:spcPts val="0"/>
              </a:spcBef>
              <a:spcAft>
                <a:spcPts val="0"/>
              </a:spcAft>
              <a:buClr>
                <a:srgbClr val="CC0000"/>
              </a:buClr>
              <a:buSzPts val="2800"/>
              <a:buFont typeface="Arial"/>
              <a:buChar char="•"/>
            </a:pPr>
            <a:r>
              <a:rPr b="1" i="0" lang="en-US" sz="2000" u="none" cap="none" strike="noStrike">
                <a:solidFill>
                  <a:srgbClr val="09272D"/>
                </a:solidFill>
                <a:latin typeface="Verdana"/>
                <a:ea typeface="Verdana"/>
                <a:cs typeface="Verdana"/>
                <a:sym typeface="Verdana"/>
              </a:rPr>
              <a:t>Data Cleaning and Handling</a:t>
            </a:r>
            <a:endParaRPr b="0" i="0" sz="2000" u="none" cap="none" strike="noStrike">
              <a:latin typeface="Verdana"/>
              <a:ea typeface="Verdana"/>
              <a:cs typeface="Verdana"/>
              <a:sym typeface="Verdana"/>
            </a:endParaRPr>
          </a:p>
          <a:p>
            <a:pPr indent="-342900" lvl="0" marL="355600" marR="0" rtl="0" algn="l">
              <a:lnSpc>
                <a:spcPct val="100000"/>
              </a:lnSpc>
              <a:spcBef>
                <a:spcPts val="0"/>
              </a:spcBef>
              <a:spcAft>
                <a:spcPts val="0"/>
              </a:spcAft>
              <a:buClr>
                <a:srgbClr val="CC0000"/>
              </a:buClr>
              <a:buSzPts val="2800"/>
              <a:buFont typeface="Arial"/>
              <a:buChar char="•"/>
            </a:pPr>
            <a:r>
              <a:rPr b="1" i="0" lang="en-US" sz="2000" u="none" cap="none" strike="noStrike">
                <a:solidFill>
                  <a:srgbClr val="09272D"/>
                </a:solidFill>
                <a:latin typeface="Verdana"/>
                <a:ea typeface="Verdana"/>
                <a:cs typeface="Verdana"/>
                <a:sym typeface="Verdana"/>
              </a:rPr>
              <a:t>Data Visualization</a:t>
            </a:r>
            <a:endParaRPr b="0" i="0" sz="2000" u="none" cap="none" strike="noStrike">
              <a:latin typeface="Verdana"/>
              <a:ea typeface="Verdana"/>
              <a:cs typeface="Verdana"/>
              <a:sym typeface="Verdana"/>
            </a:endParaRPr>
          </a:p>
          <a:p>
            <a:pPr indent="-342900" lvl="0" marL="355600" marR="0" rtl="0" algn="l">
              <a:lnSpc>
                <a:spcPct val="100000"/>
              </a:lnSpc>
              <a:spcBef>
                <a:spcPts val="0"/>
              </a:spcBef>
              <a:spcAft>
                <a:spcPts val="0"/>
              </a:spcAft>
              <a:buClr>
                <a:srgbClr val="CC0000"/>
              </a:buClr>
              <a:buSzPts val="2800"/>
              <a:buFont typeface="Arial"/>
              <a:buChar char="•"/>
            </a:pPr>
            <a:r>
              <a:rPr b="1" i="0" lang="en-US" sz="2000" u="none" cap="none" strike="noStrike">
                <a:solidFill>
                  <a:srgbClr val="09272D"/>
                </a:solidFill>
                <a:latin typeface="Verdana"/>
                <a:ea typeface="Verdana"/>
                <a:cs typeface="Verdana"/>
                <a:sym typeface="Verdana"/>
              </a:rPr>
              <a:t>Key Insights</a:t>
            </a:r>
            <a:endParaRPr b="0" i="0" sz="2000" u="none" cap="none" strike="noStrike">
              <a:latin typeface="Verdana"/>
              <a:ea typeface="Verdana"/>
              <a:cs typeface="Verdana"/>
              <a:sym typeface="Verdana"/>
            </a:endParaRPr>
          </a:p>
          <a:p>
            <a:pPr indent="-342900" lvl="0" marL="355600" marR="0" rtl="0" algn="l">
              <a:lnSpc>
                <a:spcPct val="100000"/>
              </a:lnSpc>
              <a:spcBef>
                <a:spcPts val="0"/>
              </a:spcBef>
              <a:spcAft>
                <a:spcPts val="0"/>
              </a:spcAft>
              <a:buClr>
                <a:srgbClr val="CC0000"/>
              </a:buClr>
              <a:buSzPts val="2800"/>
              <a:buFont typeface="Arial"/>
              <a:buChar char="•"/>
            </a:pPr>
            <a:r>
              <a:rPr b="1" i="0" lang="en-US" sz="2000" u="none" cap="none" strike="noStrike">
                <a:solidFill>
                  <a:srgbClr val="09272D"/>
                </a:solidFill>
                <a:latin typeface="Verdana"/>
                <a:ea typeface="Verdana"/>
                <a:cs typeface="Verdana"/>
                <a:sym typeface="Verdana"/>
              </a:rPr>
              <a:t>Conclusion/Recommendations</a:t>
            </a:r>
            <a:endParaRPr b="0" i="0" sz="2000" u="none" cap="none" strike="noStrike">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0"/>
          <p:cNvSpPr txBox="1"/>
          <p:nvPr>
            <p:ph type="title"/>
          </p:nvPr>
        </p:nvSpPr>
        <p:spPr>
          <a:xfrm>
            <a:off x="-8" y="0"/>
            <a:ext cx="5232000" cy="4431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Data Visualization level 2</a:t>
            </a:r>
            <a:endParaRPr sz="2800">
              <a:latin typeface="Arial"/>
              <a:ea typeface="Arial"/>
              <a:cs typeface="Arial"/>
              <a:sym typeface="Arial"/>
            </a:endParaRPr>
          </a:p>
        </p:txBody>
      </p:sp>
      <p:sp>
        <p:nvSpPr>
          <p:cNvPr id="240" name="Google Shape;240;p20"/>
          <p:cNvSpPr txBox="1"/>
          <p:nvPr/>
        </p:nvSpPr>
        <p:spPr>
          <a:xfrm>
            <a:off x="11" y="395012"/>
            <a:ext cx="7860600" cy="259200"/>
          </a:xfrm>
          <a:prstGeom prst="rect">
            <a:avLst/>
          </a:prstGeom>
          <a:noFill/>
          <a:ln>
            <a:noFill/>
          </a:ln>
        </p:spPr>
        <p:txBody>
          <a:bodyPr anchorCtr="0" anchor="t" bIns="0" lIns="0" spcFirstLastPara="1" rIns="0" wrap="square" tIns="12700">
            <a:spAutoFit/>
          </a:bodyPr>
          <a:lstStyle/>
          <a:p>
            <a:pPr indent="0" lvl="0" marL="12700" marR="5080" rtl="0" algn="l">
              <a:lnSpc>
                <a:spcPct val="150000"/>
              </a:lnSpc>
              <a:spcBef>
                <a:spcPts val="0"/>
              </a:spcBef>
              <a:spcAft>
                <a:spcPts val="0"/>
              </a:spcAft>
              <a:buNone/>
            </a:pPr>
            <a:r>
              <a:rPr b="1" lang="en-US" sz="1600">
                <a:solidFill>
                  <a:srgbClr val="0D3A45"/>
                </a:solidFill>
                <a:latin typeface="Arial"/>
                <a:ea typeface="Arial"/>
                <a:cs typeface="Arial"/>
                <a:sym typeface="Arial"/>
              </a:rPr>
              <a:t>Problem Statement 5: </a:t>
            </a:r>
            <a:r>
              <a:rPr b="1" lang="en-US" sz="1200">
                <a:solidFill>
                  <a:srgbClr val="09272E"/>
                </a:solidFill>
              </a:rPr>
              <a:t>extract the data of </a:t>
            </a:r>
            <a:r>
              <a:rPr b="1" lang="en-US" sz="1200">
                <a:solidFill>
                  <a:schemeClr val="dk1"/>
                </a:solidFill>
                <a:latin typeface="Roboto"/>
                <a:ea typeface="Roboto"/>
                <a:cs typeface="Roboto"/>
                <a:sym typeface="Roboto"/>
              </a:rPr>
              <a:t>Adjusted net enrolment rate, primary, both sexes (%)</a:t>
            </a:r>
            <a:endParaRPr b="1" sz="1600">
              <a:solidFill>
                <a:srgbClr val="09272D"/>
              </a:solidFill>
            </a:endParaRPr>
          </a:p>
        </p:txBody>
      </p:sp>
      <p:sp>
        <p:nvSpPr>
          <p:cNvPr id="241" name="Google Shape;241;p20"/>
          <p:cNvSpPr txBox="1"/>
          <p:nvPr/>
        </p:nvSpPr>
        <p:spPr>
          <a:xfrm>
            <a:off x="0" y="3455700"/>
            <a:ext cx="5672700" cy="168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Clr>
                <a:schemeClr val="dk1"/>
              </a:buClr>
              <a:buSzPts val="1100"/>
              <a:buFont typeface="Arial"/>
              <a:buNone/>
            </a:pPr>
            <a:r>
              <a:rPr b="1" lang="en-US" sz="1200">
                <a:solidFill>
                  <a:srgbClr val="FF0000"/>
                </a:solidFill>
                <a:latin typeface="Roboto"/>
                <a:ea typeface="Roboto"/>
                <a:cs typeface="Roboto"/>
                <a:sym typeface="Roboto"/>
              </a:rPr>
              <a:t>Arab World:</a:t>
            </a:r>
            <a:r>
              <a:rPr lang="en-US" sz="1200">
                <a:solidFill>
                  <a:schemeClr val="dk1"/>
                </a:solidFill>
                <a:latin typeface="Roboto"/>
                <a:ea typeface="Roboto"/>
                <a:cs typeface="Roboto"/>
                <a:sym typeface="Roboto"/>
              </a:rPr>
              <a:t> </a:t>
            </a:r>
            <a:r>
              <a:rPr lang="en-US" sz="1000">
                <a:solidFill>
                  <a:schemeClr val="dk1"/>
                </a:solidFill>
                <a:latin typeface="Roboto"/>
                <a:ea typeface="Roboto"/>
                <a:cs typeface="Roboto"/>
                <a:sym typeface="Roboto"/>
              </a:rPr>
              <a:t>The adjusted net enrollment rate for primary education in the Arab World has shown a steady increase over the years. It started at 78.8% in 2001 and reached 85.3% in 2014. However, there is no data available for 2015, 2016, and 2017.</a:t>
            </a:r>
            <a:endParaRPr sz="1000">
              <a:solidFill>
                <a:schemeClr val="dk1"/>
              </a:solidFill>
              <a:latin typeface="Roboto"/>
              <a:ea typeface="Roboto"/>
              <a:cs typeface="Roboto"/>
              <a:sym typeface="Roboto"/>
            </a:endParaRPr>
          </a:p>
          <a:p>
            <a:pPr indent="0" lvl="0" marL="0" rtl="0" algn="l">
              <a:lnSpc>
                <a:spcPct val="100000"/>
              </a:lnSpc>
              <a:spcBef>
                <a:spcPts val="600"/>
              </a:spcBef>
              <a:spcAft>
                <a:spcPts val="0"/>
              </a:spcAft>
              <a:buClr>
                <a:schemeClr val="dk1"/>
              </a:buClr>
              <a:buSzPts val="1100"/>
              <a:buFont typeface="Arial"/>
              <a:buNone/>
            </a:pPr>
            <a:r>
              <a:rPr b="1" lang="en-US" sz="1200">
                <a:solidFill>
                  <a:srgbClr val="FF0000"/>
                </a:solidFill>
                <a:latin typeface="Roboto"/>
                <a:ea typeface="Roboto"/>
                <a:cs typeface="Roboto"/>
                <a:sym typeface="Roboto"/>
              </a:rPr>
              <a:t>Australia:</a:t>
            </a:r>
            <a:r>
              <a:rPr lang="en-US" sz="1200">
                <a:solidFill>
                  <a:schemeClr val="dk1"/>
                </a:solidFill>
                <a:latin typeface="Roboto"/>
                <a:ea typeface="Roboto"/>
                <a:cs typeface="Roboto"/>
                <a:sym typeface="Roboto"/>
              </a:rPr>
              <a:t> </a:t>
            </a:r>
            <a:r>
              <a:rPr lang="en-US" sz="1000">
                <a:solidFill>
                  <a:schemeClr val="dk1"/>
                </a:solidFill>
                <a:latin typeface="Roboto"/>
                <a:ea typeface="Roboto"/>
                <a:cs typeface="Roboto"/>
                <a:sym typeface="Roboto"/>
              </a:rPr>
              <a:t>Australia has consistently maintained a high adjusted net enrollment rate for primary education throughout the available years, ranging from 94% to 97.8%. This indicates a strong focus on ensuring primary education for both sexes.</a:t>
            </a:r>
            <a:endParaRPr sz="1000">
              <a:solidFill>
                <a:schemeClr val="dk1"/>
              </a:solidFill>
              <a:latin typeface="Roboto"/>
              <a:ea typeface="Roboto"/>
              <a:cs typeface="Roboto"/>
              <a:sym typeface="Roboto"/>
            </a:endParaRPr>
          </a:p>
          <a:p>
            <a:pPr indent="0" lvl="0" marL="0" rtl="0" algn="l">
              <a:lnSpc>
                <a:spcPct val="100000"/>
              </a:lnSpc>
              <a:spcBef>
                <a:spcPts val="600"/>
              </a:spcBef>
              <a:spcAft>
                <a:spcPts val="0"/>
              </a:spcAft>
              <a:buClr>
                <a:schemeClr val="dk1"/>
              </a:buClr>
              <a:buSzPts val="1100"/>
              <a:buFont typeface="Arial"/>
              <a:buNone/>
            </a:pPr>
            <a:r>
              <a:rPr b="1" lang="en-US" sz="1200">
                <a:solidFill>
                  <a:srgbClr val="FF0000"/>
                </a:solidFill>
                <a:latin typeface="Roboto"/>
                <a:ea typeface="Roboto"/>
                <a:cs typeface="Roboto"/>
                <a:sym typeface="Roboto"/>
              </a:rPr>
              <a:t>China:</a:t>
            </a:r>
            <a:r>
              <a:rPr lang="en-US" sz="1000">
                <a:solidFill>
                  <a:schemeClr val="dk1"/>
                </a:solidFill>
                <a:latin typeface="Roboto"/>
                <a:ea typeface="Roboto"/>
                <a:cs typeface="Roboto"/>
                <a:sym typeface="Roboto"/>
              </a:rPr>
              <a:t> The data shows that there is no available information for China's adjusted net enrollment rate for primary education. This could be due to missing data or unavailability in the database.</a:t>
            </a:r>
            <a:endParaRPr sz="1000">
              <a:solidFill>
                <a:schemeClr val="dk1"/>
              </a:solidFill>
              <a:latin typeface="Roboto"/>
              <a:ea typeface="Roboto"/>
              <a:cs typeface="Roboto"/>
              <a:sym typeface="Roboto"/>
            </a:endParaRPr>
          </a:p>
          <a:p>
            <a:pPr indent="0" lvl="0" marL="0" rtl="0" algn="l">
              <a:lnSpc>
                <a:spcPct val="100000"/>
              </a:lnSpc>
              <a:spcBef>
                <a:spcPts val="600"/>
              </a:spcBef>
              <a:spcAft>
                <a:spcPts val="0"/>
              </a:spcAft>
              <a:buClr>
                <a:schemeClr val="dk1"/>
              </a:buClr>
              <a:buSzPts val="1100"/>
              <a:buFont typeface="Arial"/>
              <a:buNone/>
            </a:pPr>
            <a:r>
              <a:t/>
            </a:r>
            <a:endParaRPr sz="1000">
              <a:solidFill>
                <a:schemeClr val="dk1"/>
              </a:solidFill>
              <a:latin typeface="Roboto"/>
              <a:ea typeface="Roboto"/>
              <a:cs typeface="Roboto"/>
              <a:sym typeface="Roboto"/>
            </a:endParaRPr>
          </a:p>
          <a:p>
            <a:pPr indent="0" lvl="0" marL="0" rtl="0" algn="l">
              <a:lnSpc>
                <a:spcPct val="100000"/>
              </a:lnSpc>
              <a:spcBef>
                <a:spcPts val="600"/>
              </a:spcBef>
              <a:spcAft>
                <a:spcPts val="0"/>
              </a:spcAft>
              <a:buClr>
                <a:schemeClr val="dk1"/>
              </a:buClr>
              <a:buSzPts val="1100"/>
              <a:buFont typeface="Arial"/>
              <a:buNone/>
            </a:pPr>
            <a:r>
              <a:t/>
            </a:r>
            <a:endParaRPr sz="1000">
              <a:solidFill>
                <a:schemeClr val="dk1"/>
              </a:solidFill>
              <a:latin typeface="Roboto"/>
              <a:ea typeface="Roboto"/>
              <a:cs typeface="Roboto"/>
              <a:sym typeface="Roboto"/>
            </a:endParaRPr>
          </a:p>
          <a:p>
            <a:pPr indent="0" lvl="0" marL="0" rtl="0" algn="l">
              <a:spcBef>
                <a:spcPts val="500"/>
              </a:spcBef>
              <a:spcAft>
                <a:spcPts val="0"/>
              </a:spcAft>
              <a:buNone/>
            </a:pPr>
            <a:r>
              <a:t/>
            </a:r>
            <a:endParaRPr>
              <a:latin typeface="Roboto"/>
              <a:ea typeface="Roboto"/>
              <a:cs typeface="Roboto"/>
              <a:sym typeface="Roboto"/>
            </a:endParaRPr>
          </a:p>
        </p:txBody>
      </p:sp>
      <p:sp>
        <p:nvSpPr>
          <p:cNvPr id="242" name="Google Shape;242;p20"/>
          <p:cNvSpPr txBox="1"/>
          <p:nvPr/>
        </p:nvSpPr>
        <p:spPr>
          <a:xfrm>
            <a:off x="6116700" y="619200"/>
            <a:ext cx="2992800" cy="3136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US" sz="1200">
                <a:solidFill>
                  <a:srgbClr val="FF0000"/>
                </a:solidFill>
                <a:latin typeface="Roboto"/>
                <a:ea typeface="Roboto"/>
                <a:cs typeface="Roboto"/>
                <a:sym typeface="Roboto"/>
              </a:rPr>
              <a:t>France:</a:t>
            </a:r>
            <a:r>
              <a:rPr lang="en-US" sz="1200">
                <a:solidFill>
                  <a:schemeClr val="dk1"/>
                </a:solidFill>
                <a:latin typeface="Roboto"/>
                <a:ea typeface="Roboto"/>
                <a:cs typeface="Roboto"/>
                <a:sym typeface="Roboto"/>
              </a:rPr>
              <a:t> </a:t>
            </a:r>
            <a:r>
              <a:rPr lang="en-US" sz="1000">
                <a:solidFill>
                  <a:schemeClr val="dk1"/>
                </a:solidFill>
                <a:latin typeface="Roboto"/>
                <a:ea typeface="Roboto"/>
                <a:cs typeface="Roboto"/>
                <a:sym typeface="Roboto"/>
              </a:rPr>
              <a:t>France has consistently achieved a high adjusted net enrollment rate for primary education, ranging from 99% to 99.4%. This demonstrates a strong commitment to ensuring primary education for both sexes.</a:t>
            </a:r>
            <a:endParaRPr b="1" sz="1200">
              <a:solidFill>
                <a:srgbClr val="FF0000"/>
              </a:solidFill>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b="1" lang="en-US" sz="1200">
                <a:solidFill>
                  <a:srgbClr val="FF0000"/>
                </a:solidFill>
                <a:latin typeface="Roboto"/>
                <a:ea typeface="Roboto"/>
                <a:cs typeface="Roboto"/>
                <a:sym typeface="Roboto"/>
              </a:rPr>
              <a:t>India:</a:t>
            </a:r>
            <a:r>
              <a:rPr lang="en-US" sz="1200">
                <a:solidFill>
                  <a:schemeClr val="dk1"/>
                </a:solidFill>
                <a:latin typeface="Roboto"/>
                <a:ea typeface="Roboto"/>
                <a:cs typeface="Roboto"/>
                <a:sym typeface="Roboto"/>
              </a:rPr>
              <a:t> </a:t>
            </a:r>
            <a:r>
              <a:rPr lang="en-US" sz="1000">
                <a:solidFill>
                  <a:schemeClr val="dk1"/>
                </a:solidFill>
                <a:latin typeface="Roboto"/>
                <a:ea typeface="Roboto"/>
                <a:cs typeface="Roboto"/>
                <a:sym typeface="Roboto"/>
              </a:rPr>
              <a:t>India's adjusted net enrollment rate for primary education has varied over the years, ranging from 83.9% to 97.7%. The data suggests some fluctuations in enrollment rates, indicating potential challenges in ensuring universal primary education.</a:t>
            </a:r>
            <a:endParaRPr sz="1000">
              <a:solidFill>
                <a:schemeClr val="dk1"/>
              </a:solidFill>
              <a:latin typeface="Roboto"/>
              <a:ea typeface="Roboto"/>
              <a:cs typeface="Roboto"/>
              <a:sym typeface="Roboto"/>
            </a:endParaRPr>
          </a:p>
          <a:p>
            <a:pPr indent="0" lvl="0" marL="0" rtl="0" algn="l">
              <a:spcBef>
                <a:spcPts val="600"/>
              </a:spcBef>
              <a:spcAft>
                <a:spcPts val="500"/>
              </a:spcAft>
              <a:buClr>
                <a:schemeClr val="dk1"/>
              </a:buClr>
              <a:buSzPts val="1100"/>
              <a:buFont typeface="Arial"/>
              <a:buNone/>
            </a:pPr>
            <a:r>
              <a:rPr b="1" lang="en-US" sz="1200">
                <a:solidFill>
                  <a:srgbClr val="FF0000"/>
                </a:solidFill>
                <a:latin typeface="Roboto"/>
                <a:ea typeface="Roboto"/>
                <a:cs typeface="Roboto"/>
                <a:sym typeface="Roboto"/>
              </a:rPr>
              <a:t>Japan:</a:t>
            </a:r>
            <a:r>
              <a:rPr lang="en-US" sz="1200">
                <a:solidFill>
                  <a:schemeClr val="dk1"/>
                </a:solidFill>
                <a:latin typeface="Roboto"/>
                <a:ea typeface="Roboto"/>
                <a:cs typeface="Roboto"/>
                <a:sym typeface="Roboto"/>
              </a:rPr>
              <a:t> </a:t>
            </a:r>
            <a:r>
              <a:rPr lang="en-US" sz="1000">
                <a:solidFill>
                  <a:schemeClr val="dk1"/>
                </a:solidFill>
                <a:latin typeface="Roboto"/>
                <a:ea typeface="Roboto"/>
                <a:cs typeface="Roboto"/>
                <a:sym typeface="Roboto"/>
              </a:rPr>
              <a:t>Japan has consistently maintained a high adjusted net enrollment rate for primary education, with rates above 99% throughout the available years. This highlights Japan's success in ensuring primary education for both sexes.ice calls churn more than four times as often as do the other customers</a:t>
            </a:r>
            <a:endParaRPr>
              <a:latin typeface="Roboto"/>
              <a:ea typeface="Roboto"/>
              <a:cs typeface="Roboto"/>
              <a:sym typeface="Roboto"/>
            </a:endParaRPr>
          </a:p>
        </p:txBody>
      </p:sp>
      <p:pic>
        <p:nvPicPr>
          <p:cNvPr id="243" name="Google Shape;243;p20"/>
          <p:cNvPicPr preferRelativeResize="0"/>
          <p:nvPr/>
        </p:nvPicPr>
        <p:blipFill>
          <a:blip r:embed="rId3">
            <a:alphaModFix/>
          </a:blip>
          <a:stretch>
            <a:fillRect/>
          </a:stretch>
        </p:blipFill>
        <p:spPr>
          <a:xfrm>
            <a:off x="0" y="703950"/>
            <a:ext cx="6116699" cy="27517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1"/>
          <p:cNvSpPr txBox="1"/>
          <p:nvPr>
            <p:ph type="title"/>
          </p:nvPr>
        </p:nvSpPr>
        <p:spPr>
          <a:xfrm>
            <a:off x="312216" y="83311"/>
            <a:ext cx="2636520"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latin typeface="Arial"/>
                <a:ea typeface="Arial"/>
                <a:cs typeface="Arial"/>
                <a:sym typeface="Arial"/>
              </a:rPr>
              <a:t>Data Visualization</a:t>
            </a:r>
            <a:endParaRPr sz="2400">
              <a:latin typeface="Arial"/>
              <a:ea typeface="Arial"/>
              <a:cs typeface="Arial"/>
              <a:sym typeface="Arial"/>
            </a:endParaRPr>
          </a:p>
        </p:txBody>
      </p:sp>
      <p:sp>
        <p:nvSpPr>
          <p:cNvPr id="249" name="Google Shape;249;p21"/>
          <p:cNvSpPr txBox="1"/>
          <p:nvPr/>
        </p:nvSpPr>
        <p:spPr>
          <a:xfrm>
            <a:off x="116675" y="299450"/>
            <a:ext cx="7950900" cy="1049100"/>
          </a:xfrm>
          <a:prstGeom prst="rect">
            <a:avLst/>
          </a:prstGeom>
          <a:noFill/>
          <a:ln>
            <a:noFill/>
          </a:ln>
        </p:spPr>
        <p:txBody>
          <a:bodyPr anchorCtr="0" anchor="t" bIns="0" lIns="0" spcFirstLastPara="1" rIns="0" wrap="square" tIns="120000">
            <a:spAutoFit/>
          </a:bodyPr>
          <a:lstStyle/>
          <a:p>
            <a:pPr indent="0" lvl="0" marL="12700" marR="0" rtl="0" algn="l">
              <a:lnSpc>
                <a:spcPct val="100000"/>
              </a:lnSpc>
              <a:spcBef>
                <a:spcPts val="0"/>
              </a:spcBef>
              <a:spcAft>
                <a:spcPts val="0"/>
              </a:spcAft>
              <a:buNone/>
            </a:pPr>
            <a:r>
              <a:rPr b="1" lang="en-US" sz="1400">
                <a:solidFill>
                  <a:srgbClr val="0D3A45"/>
                </a:solidFill>
                <a:latin typeface="Arial"/>
                <a:ea typeface="Arial"/>
                <a:cs typeface="Arial"/>
                <a:sym typeface="Arial"/>
              </a:rPr>
              <a:t>Problem 6: </a:t>
            </a:r>
            <a:r>
              <a:rPr b="1" lang="en-US" sz="1200">
                <a:solidFill>
                  <a:srgbClr val="09272E"/>
                </a:solidFill>
              </a:rPr>
              <a:t>extract the data of</a:t>
            </a:r>
            <a:r>
              <a:rPr b="1" lang="en-US" sz="1200">
                <a:solidFill>
                  <a:schemeClr val="dk1"/>
                </a:solidFill>
              </a:rPr>
              <a:t> </a:t>
            </a:r>
            <a:r>
              <a:rPr b="1" lang="en-US" sz="1200">
                <a:solidFill>
                  <a:srgbClr val="FF0000"/>
                </a:solidFill>
                <a:latin typeface="Roboto"/>
                <a:ea typeface="Roboto"/>
                <a:cs typeface="Roboto"/>
                <a:sym typeface="Roboto"/>
              </a:rPr>
              <a:t>Pupil-teacher ratio in secondary education (headcount basis) of all countries</a:t>
            </a:r>
            <a:endParaRPr b="1" sz="1200">
              <a:solidFill>
                <a:srgbClr val="FF0000"/>
              </a:solidFill>
              <a:latin typeface="Roboto"/>
              <a:ea typeface="Roboto"/>
              <a:cs typeface="Roboto"/>
              <a:sym typeface="Roboto"/>
            </a:endParaRPr>
          </a:p>
          <a:p>
            <a:pPr indent="0" lvl="0" marL="12700" marR="0" rtl="0" algn="l">
              <a:lnSpc>
                <a:spcPct val="100000"/>
              </a:lnSpc>
              <a:spcBef>
                <a:spcPts val="0"/>
              </a:spcBef>
              <a:spcAft>
                <a:spcPts val="0"/>
              </a:spcAft>
              <a:buNone/>
            </a:pPr>
            <a:r>
              <a:t/>
            </a:r>
            <a:endParaRPr b="1" sz="1200">
              <a:solidFill>
                <a:schemeClr val="dk1"/>
              </a:solidFill>
              <a:latin typeface="Roboto"/>
              <a:ea typeface="Roboto"/>
              <a:cs typeface="Roboto"/>
              <a:sym typeface="Roboto"/>
            </a:endParaRPr>
          </a:p>
          <a:p>
            <a:pPr indent="0" lvl="0" marL="0" marR="0" rtl="0" algn="l">
              <a:lnSpc>
                <a:spcPct val="100000"/>
              </a:lnSpc>
              <a:spcBef>
                <a:spcPts val="35"/>
              </a:spcBef>
              <a:spcAft>
                <a:spcPts val="0"/>
              </a:spcAft>
              <a:buNone/>
            </a:pPr>
            <a:r>
              <a:t/>
            </a:r>
            <a:endParaRPr sz="2200">
              <a:latin typeface="Arial"/>
              <a:ea typeface="Arial"/>
              <a:cs typeface="Arial"/>
              <a:sym typeface="Arial"/>
            </a:endParaRPr>
          </a:p>
          <a:p>
            <a:pPr indent="0" lvl="0" marL="548005" marR="5257165" rtl="0" algn="l">
              <a:lnSpc>
                <a:spcPct val="114999"/>
              </a:lnSpc>
              <a:spcBef>
                <a:spcPts val="0"/>
              </a:spcBef>
              <a:spcAft>
                <a:spcPts val="0"/>
              </a:spcAft>
              <a:buNone/>
            </a:pPr>
            <a:r>
              <a:t/>
            </a:r>
            <a:endParaRPr sz="1200">
              <a:latin typeface="Arial"/>
              <a:ea typeface="Arial"/>
              <a:cs typeface="Arial"/>
              <a:sym typeface="Arial"/>
            </a:endParaRPr>
          </a:p>
        </p:txBody>
      </p:sp>
      <p:sp>
        <p:nvSpPr>
          <p:cNvPr id="250" name="Google Shape;250;p21"/>
          <p:cNvSpPr txBox="1"/>
          <p:nvPr/>
        </p:nvSpPr>
        <p:spPr>
          <a:xfrm>
            <a:off x="-12" y="2939925"/>
            <a:ext cx="5031900" cy="2230200"/>
          </a:xfrm>
          <a:prstGeom prst="rect">
            <a:avLst/>
          </a:prstGeom>
          <a:noFill/>
          <a:ln>
            <a:noFill/>
          </a:ln>
        </p:spPr>
        <p:txBody>
          <a:bodyPr anchorCtr="0" anchor="t" bIns="91425" lIns="91425" spcFirstLastPara="1" rIns="78750" wrap="square" tIns="91425">
            <a:spAutoFit/>
          </a:bodyPr>
          <a:lstStyle/>
          <a:p>
            <a:pPr indent="-304800" lvl="0" marL="457200" rtl="0" algn="l">
              <a:lnSpc>
                <a:spcPct val="115000"/>
              </a:lnSpc>
              <a:spcBef>
                <a:spcPts val="1500"/>
              </a:spcBef>
              <a:spcAft>
                <a:spcPts val="0"/>
              </a:spcAft>
              <a:buClr>
                <a:schemeClr val="dk1"/>
              </a:buClr>
              <a:buSzPts val="1200"/>
              <a:buFont typeface="Roboto"/>
              <a:buChar char="●"/>
            </a:pPr>
            <a:r>
              <a:rPr b="1" lang="en-US" sz="1200">
                <a:solidFill>
                  <a:srgbClr val="FF0000"/>
                </a:solidFill>
                <a:latin typeface="Roboto"/>
                <a:ea typeface="Roboto"/>
                <a:cs typeface="Roboto"/>
                <a:sym typeface="Roboto"/>
              </a:rPr>
              <a:t>Arab World:</a:t>
            </a:r>
            <a:r>
              <a:rPr lang="en-US" sz="1200">
                <a:solidFill>
                  <a:schemeClr val="dk1"/>
                </a:solidFill>
                <a:latin typeface="Roboto"/>
                <a:ea typeface="Roboto"/>
                <a:cs typeface="Roboto"/>
                <a:sym typeface="Roboto"/>
              </a:rPr>
              <a:t> The pupil-teacher ratio in secondary education decreased from 16.70 in 2001 to 15.10 in 2013, indicating an improvement in teacher-student ratios. However, from 2013 onwards, the data shows zeros, which might indicate missing or incomplete data.</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b="1" lang="en-US" sz="1200">
                <a:solidFill>
                  <a:srgbClr val="FF0000"/>
                </a:solidFill>
                <a:latin typeface="Roboto"/>
                <a:ea typeface="Roboto"/>
                <a:cs typeface="Roboto"/>
                <a:sym typeface="Roboto"/>
              </a:rPr>
              <a:t>Australia: </a:t>
            </a:r>
            <a:r>
              <a:rPr lang="en-US" sz="1200">
                <a:solidFill>
                  <a:schemeClr val="dk1"/>
                </a:solidFill>
                <a:latin typeface="Roboto"/>
                <a:ea typeface="Roboto"/>
                <a:cs typeface="Roboto"/>
                <a:sym typeface="Roboto"/>
              </a:rPr>
              <a:t>The data shows no pupil-teacher ratio for secondary education in Australia from 2001 to 2014 as the values remain consistently at 0.0.</a:t>
            </a:r>
            <a:endParaRPr sz="1200">
              <a:solidFill>
                <a:schemeClr val="dk1"/>
              </a:solidFill>
              <a:latin typeface="Roboto"/>
              <a:ea typeface="Roboto"/>
              <a:cs typeface="Roboto"/>
              <a:sym typeface="Roboto"/>
            </a:endParaRPr>
          </a:p>
          <a:p>
            <a:pPr indent="0" lvl="0" marL="457200" rtl="0" algn="l">
              <a:lnSpc>
                <a:spcPct val="115000"/>
              </a:lnSpc>
              <a:spcBef>
                <a:spcPts val="1500"/>
              </a:spcBef>
              <a:spcAft>
                <a:spcPts val="1500"/>
              </a:spcAft>
              <a:buNone/>
            </a:pPr>
            <a:r>
              <a:t/>
            </a:r>
            <a:endParaRPr sz="1000">
              <a:solidFill>
                <a:schemeClr val="dk1"/>
              </a:solidFill>
              <a:latin typeface="Roboto"/>
              <a:ea typeface="Roboto"/>
              <a:cs typeface="Roboto"/>
              <a:sym typeface="Roboto"/>
            </a:endParaRPr>
          </a:p>
        </p:txBody>
      </p:sp>
      <p:sp>
        <p:nvSpPr>
          <p:cNvPr id="251" name="Google Shape;251;p21"/>
          <p:cNvSpPr txBox="1"/>
          <p:nvPr/>
        </p:nvSpPr>
        <p:spPr>
          <a:xfrm>
            <a:off x="5124438" y="661000"/>
            <a:ext cx="4102800" cy="42639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chemeClr val="dk1"/>
              </a:buClr>
              <a:buSzPts val="1200"/>
              <a:buFont typeface="Roboto"/>
              <a:buChar char="●"/>
            </a:pPr>
            <a:r>
              <a:rPr b="1" lang="en-US" sz="1200">
                <a:solidFill>
                  <a:srgbClr val="FF0000"/>
                </a:solidFill>
                <a:latin typeface="Roboto"/>
                <a:ea typeface="Roboto"/>
                <a:cs typeface="Roboto"/>
                <a:sym typeface="Roboto"/>
              </a:rPr>
              <a:t>China:</a:t>
            </a:r>
            <a:r>
              <a:rPr lang="en-US" sz="1200">
                <a:solidFill>
                  <a:schemeClr val="dk1"/>
                </a:solidFill>
                <a:latin typeface="Roboto"/>
                <a:ea typeface="Roboto"/>
                <a:cs typeface="Roboto"/>
                <a:sym typeface="Roboto"/>
              </a:rPr>
              <a:t> The pupil-teacher ratio in secondary education decreased from 18.92 in 2001 to 13.82 in 2014, indicating a significant improvement in teacher-student ratios.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b="1" lang="en-US" sz="1200">
                <a:solidFill>
                  <a:srgbClr val="FF0000"/>
                </a:solidFill>
                <a:latin typeface="Roboto"/>
                <a:ea typeface="Roboto"/>
                <a:cs typeface="Roboto"/>
                <a:sym typeface="Roboto"/>
              </a:rPr>
              <a:t>France: </a:t>
            </a:r>
            <a:r>
              <a:rPr lang="en-US" sz="1200">
                <a:solidFill>
                  <a:schemeClr val="dk1"/>
                </a:solidFill>
                <a:latin typeface="Roboto"/>
                <a:ea typeface="Roboto"/>
                <a:cs typeface="Roboto"/>
                <a:sym typeface="Roboto"/>
              </a:rPr>
              <a:t>The pupil-teacher ratio in secondary education decreased from 11.61 in 2001 to 12.83 in 2012. After 2012, there is no data available as the values are zeros.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b="1" lang="en-US" sz="1200">
                <a:solidFill>
                  <a:srgbClr val="FF0000"/>
                </a:solidFill>
                <a:latin typeface="Roboto"/>
                <a:ea typeface="Roboto"/>
                <a:cs typeface="Roboto"/>
                <a:sym typeface="Roboto"/>
              </a:rPr>
              <a:t>India: </a:t>
            </a:r>
            <a:r>
              <a:rPr lang="en-US" sz="1200">
                <a:solidFill>
                  <a:schemeClr val="dk1"/>
                </a:solidFill>
                <a:latin typeface="Roboto"/>
                <a:ea typeface="Roboto"/>
                <a:cs typeface="Roboto"/>
                <a:sym typeface="Roboto"/>
              </a:rPr>
              <a:t>The pupil-teacher ratio in secondary education decreased from 33.44 in 2001 to 30.78 in 2013, showing a gradual improvement in teacher-student ratios.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b="1" lang="en-US" sz="1200">
                <a:solidFill>
                  <a:srgbClr val="FF0000"/>
                </a:solidFill>
                <a:latin typeface="Roboto"/>
                <a:ea typeface="Roboto"/>
                <a:cs typeface="Roboto"/>
                <a:sym typeface="Roboto"/>
              </a:rPr>
              <a:t>Japan:</a:t>
            </a:r>
            <a:r>
              <a:rPr lang="en-US" sz="1200">
                <a:solidFill>
                  <a:schemeClr val="dk1"/>
                </a:solidFill>
                <a:latin typeface="Roboto"/>
                <a:ea typeface="Roboto"/>
                <a:cs typeface="Roboto"/>
                <a:sym typeface="Roboto"/>
              </a:rPr>
              <a:t> The pupil-teacher ratio in secondary education decreased from 13.83 in 2001 to 11.68 in 2012, indicating an improvement in teacher-student ratios. However, from 2013 onwards, there is no data available.</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b="1" lang="en-US" sz="1200">
                <a:solidFill>
                  <a:srgbClr val="FF0000"/>
                </a:solidFill>
                <a:latin typeface="Roboto"/>
                <a:ea typeface="Roboto"/>
                <a:cs typeface="Roboto"/>
                <a:sym typeface="Roboto"/>
              </a:rPr>
              <a:t>Switzerland:</a:t>
            </a:r>
            <a:r>
              <a:rPr lang="en-US" sz="1200">
                <a:solidFill>
                  <a:schemeClr val="dk1"/>
                </a:solidFill>
                <a:latin typeface="Roboto"/>
                <a:ea typeface="Roboto"/>
                <a:cs typeface="Roboto"/>
                <a:sym typeface="Roboto"/>
              </a:rPr>
              <a:t> The data shows no pupil-teacher ratio for secondary education in Switzerland from 2001 to 2014 as the values remain consistently at 0.0.</a:t>
            </a:r>
            <a:endParaRPr>
              <a:latin typeface="Roboto"/>
              <a:ea typeface="Roboto"/>
              <a:cs typeface="Roboto"/>
              <a:sym typeface="Roboto"/>
            </a:endParaRPr>
          </a:p>
        </p:txBody>
      </p:sp>
      <p:pic>
        <p:nvPicPr>
          <p:cNvPr id="252" name="Google Shape;252;p21"/>
          <p:cNvPicPr preferRelativeResize="0"/>
          <p:nvPr/>
        </p:nvPicPr>
        <p:blipFill>
          <a:blip r:embed="rId3">
            <a:alphaModFix/>
          </a:blip>
          <a:stretch>
            <a:fillRect/>
          </a:stretch>
        </p:blipFill>
        <p:spPr>
          <a:xfrm>
            <a:off x="0" y="611575"/>
            <a:ext cx="5400675" cy="2406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2"/>
          <p:cNvSpPr txBox="1"/>
          <p:nvPr>
            <p:ph type="title"/>
          </p:nvPr>
        </p:nvSpPr>
        <p:spPr>
          <a:xfrm>
            <a:off x="-9" y="11"/>
            <a:ext cx="26364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latin typeface="Arial"/>
                <a:ea typeface="Arial"/>
                <a:cs typeface="Arial"/>
                <a:sym typeface="Arial"/>
              </a:rPr>
              <a:t>Data Visualization</a:t>
            </a:r>
            <a:endParaRPr sz="2400">
              <a:latin typeface="Arial"/>
              <a:ea typeface="Arial"/>
              <a:cs typeface="Arial"/>
              <a:sym typeface="Arial"/>
            </a:endParaRPr>
          </a:p>
        </p:txBody>
      </p:sp>
      <p:sp>
        <p:nvSpPr>
          <p:cNvPr id="258" name="Google Shape;258;p22"/>
          <p:cNvSpPr txBox="1"/>
          <p:nvPr/>
        </p:nvSpPr>
        <p:spPr>
          <a:xfrm>
            <a:off x="0" y="168275"/>
            <a:ext cx="7950900" cy="336600"/>
          </a:xfrm>
          <a:prstGeom prst="rect">
            <a:avLst/>
          </a:prstGeom>
          <a:noFill/>
          <a:ln>
            <a:noFill/>
          </a:ln>
        </p:spPr>
        <p:txBody>
          <a:bodyPr anchorCtr="0" anchor="t" bIns="0" lIns="0" spcFirstLastPara="1" rIns="0" wrap="square" tIns="120000">
            <a:spAutoFit/>
          </a:bodyPr>
          <a:lstStyle/>
          <a:p>
            <a:pPr indent="0" lvl="0" marL="12700" marR="0" rtl="0" algn="l">
              <a:lnSpc>
                <a:spcPct val="100000"/>
              </a:lnSpc>
              <a:spcBef>
                <a:spcPts val="0"/>
              </a:spcBef>
              <a:spcAft>
                <a:spcPts val="0"/>
              </a:spcAft>
              <a:buNone/>
            </a:pPr>
            <a:r>
              <a:rPr b="1" lang="en-US" sz="1400">
                <a:solidFill>
                  <a:srgbClr val="0D3A45"/>
                </a:solidFill>
                <a:latin typeface="Arial"/>
                <a:ea typeface="Arial"/>
                <a:cs typeface="Arial"/>
                <a:sym typeface="Arial"/>
              </a:rPr>
              <a:t>Problem </a:t>
            </a:r>
            <a:r>
              <a:rPr b="1" lang="en-US">
                <a:solidFill>
                  <a:srgbClr val="0D3A45"/>
                </a:solidFill>
              </a:rPr>
              <a:t>7</a:t>
            </a:r>
            <a:r>
              <a:rPr b="1" lang="en-US" sz="1400">
                <a:solidFill>
                  <a:srgbClr val="0D3A45"/>
                </a:solidFill>
                <a:latin typeface="Arial"/>
                <a:ea typeface="Arial"/>
                <a:cs typeface="Arial"/>
                <a:sym typeface="Arial"/>
              </a:rPr>
              <a:t>: </a:t>
            </a:r>
            <a:r>
              <a:rPr b="1" lang="en-US" sz="1200">
                <a:solidFill>
                  <a:srgbClr val="09272E"/>
                </a:solidFill>
              </a:rPr>
              <a:t>extract the data of</a:t>
            </a:r>
            <a:r>
              <a:rPr b="1" lang="en-US" sz="1200">
                <a:solidFill>
                  <a:schemeClr val="dk1"/>
                </a:solidFill>
              </a:rPr>
              <a:t> </a:t>
            </a:r>
            <a:r>
              <a:rPr b="1" lang="en-US" sz="1200">
                <a:solidFill>
                  <a:srgbClr val="FF0000"/>
                </a:solidFill>
              </a:rPr>
              <a:t>Adult literacy rate, population 15+ years, both sexes (%)</a:t>
            </a:r>
            <a:r>
              <a:rPr b="1" lang="en-US" sz="1200">
                <a:solidFill>
                  <a:schemeClr val="dk1"/>
                </a:solidFill>
              </a:rPr>
              <a:t> </a:t>
            </a:r>
            <a:r>
              <a:rPr b="1" lang="en-US" sz="1200">
                <a:solidFill>
                  <a:schemeClr val="dk1"/>
                </a:solidFill>
                <a:latin typeface="Roboto"/>
                <a:ea typeface="Roboto"/>
                <a:cs typeface="Roboto"/>
                <a:sym typeface="Roboto"/>
              </a:rPr>
              <a:t>of all countries</a:t>
            </a:r>
            <a:endParaRPr sz="1200">
              <a:solidFill>
                <a:schemeClr val="dk1"/>
              </a:solidFill>
              <a:latin typeface="Arial"/>
              <a:ea typeface="Arial"/>
              <a:cs typeface="Arial"/>
              <a:sym typeface="Arial"/>
            </a:endParaRPr>
          </a:p>
        </p:txBody>
      </p:sp>
      <p:sp>
        <p:nvSpPr>
          <p:cNvPr id="259" name="Google Shape;259;p22"/>
          <p:cNvSpPr txBox="1"/>
          <p:nvPr/>
        </p:nvSpPr>
        <p:spPr>
          <a:xfrm>
            <a:off x="25" y="2699300"/>
            <a:ext cx="5724600" cy="244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b="1" lang="en-US" sz="1100">
                <a:solidFill>
                  <a:srgbClr val="FF0000"/>
                </a:solidFill>
                <a:latin typeface="Roboto"/>
                <a:ea typeface="Roboto"/>
                <a:cs typeface="Roboto"/>
                <a:sym typeface="Roboto"/>
              </a:rPr>
              <a:t>Arab World:</a:t>
            </a:r>
            <a:r>
              <a:rPr lang="en-US" sz="1100">
                <a:solidFill>
                  <a:schemeClr val="dk1"/>
                </a:solidFill>
                <a:latin typeface="Roboto"/>
                <a:ea typeface="Roboto"/>
                <a:cs typeface="Roboto"/>
                <a:sym typeface="Roboto"/>
              </a:rPr>
              <a:t> </a:t>
            </a:r>
            <a:r>
              <a:rPr lang="en-US" sz="1000">
                <a:solidFill>
                  <a:schemeClr val="dk1"/>
                </a:solidFill>
                <a:latin typeface="Roboto"/>
                <a:ea typeface="Roboto"/>
                <a:cs typeface="Roboto"/>
                <a:sym typeface="Roboto"/>
              </a:rPr>
              <a:t>The adult literacy rate in the Arab World remained relatively stable over the years, with a consistent value of 77.36% from 2005 to 2014. However, the data is missing or unavailable for the years before 2005 and after 2014, making it difficult to determine the overall trend.</a:t>
            </a:r>
            <a:endParaRPr sz="1000">
              <a:solidFill>
                <a:schemeClr val="dk1"/>
              </a:solidFill>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b="1" lang="en-US" sz="1100">
                <a:solidFill>
                  <a:srgbClr val="FF0000"/>
                </a:solidFill>
                <a:latin typeface="Roboto"/>
                <a:ea typeface="Roboto"/>
                <a:cs typeface="Roboto"/>
                <a:sym typeface="Roboto"/>
              </a:rPr>
              <a:t>Australia:</a:t>
            </a:r>
            <a:r>
              <a:rPr lang="en-US" sz="1100">
                <a:solidFill>
                  <a:schemeClr val="dk1"/>
                </a:solidFill>
                <a:latin typeface="Roboto"/>
                <a:ea typeface="Roboto"/>
                <a:cs typeface="Roboto"/>
                <a:sym typeface="Roboto"/>
              </a:rPr>
              <a:t> </a:t>
            </a:r>
            <a:r>
              <a:rPr lang="en-US" sz="1000">
                <a:solidFill>
                  <a:schemeClr val="dk1"/>
                </a:solidFill>
                <a:latin typeface="Roboto"/>
                <a:ea typeface="Roboto"/>
                <a:cs typeface="Roboto"/>
                <a:sym typeface="Roboto"/>
              </a:rPr>
              <a:t>The data indicates a literacy rate of 0.0% for Australia throughout the years, suggesting that the specific data for this indicator is missing or unavailable.</a:t>
            </a:r>
            <a:endParaRPr sz="1000">
              <a:solidFill>
                <a:schemeClr val="dk1"/>
              </a:solidFill>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b="1" lang="en-US" sz="1100">
                <a:solidFill>
                  <a:srgbClr val="FF0000"/>
                </a:solidFill>
                <a:latin typeface="Roboto"/>
                <a:ea typeface="Roboto"/>
                <a:cs typeface="Roboto"/>
                <a:sym typeface="Roboto"/>
              </a:rPr>
              <a:t>China:</a:t>
            </a:r>
            <a:r>
              <a:rPr lang="en-US" sz="1100">
                <a:solidFill>
                  <a:schemeClr val="dk1"/>
                </a:solidFill>
                <a:latin typeface="Roboto"/>
                <a:ea typeface="Roboto"/>
                <a:cs typeface="Roboto"/>
                <a:sym typeface="Roboto"/>
              </a:rPr>
              <a:t> </a:t>
            </a:r>
            <a:r>
              <a:rPr lang="en-US" sz="1000">
                <a:solidFill>
                  <a:schemeClr val="dk1"/>
                </a:solidFill>
                <a:latin typeface="Roboto"/>
                <a:ea typeface="Roboto"/>
                <a:cs typeface="Roboto"/>
                <a:sym typeface="Roboto"/>
              </a:rPr>
              <a:t>The data shows a consistent value of 0.0% for China, indicating that the adult literacy rate for both sexes was not provided or available in the dataset.</a:t>
            </a:r>
            <a:endParaRPr sz="1000">
              <a:solidFill>
                <a:schemeClr val="dk1"/>
              </a:solidFill>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b="1" lang="en-US" sz="1100">
                <a:solidFill>
                  <a:srgbClr val="FF0000"/>
                </a:solidFill>
                <a:latin typeface="Roboto"/>
                <a:ea typeface="Roboto"/>
                <a:cs typeface="Roboto"/>
                <a:sym typeface="Roboto"/>
              </a:rPr>
              <a:t>France:</a:t>
            </a:r>
            <a:r>
              <a:rPr lang="en-US" sz="1100">
                <a:solidFill>
                  <a:srgbClr val="FF0000"/>
                </a:solidFill>
                <a:latin typeface="Roboto"/>
                <a:ea typeface="Roboto"/>
                <a:cs typeface="Roboto"/>
                <a:sym typeface="Roboto"/>
              </a:rPr>
              <a:t> </a:t>
            </a:r>
            <a:r>
              <a:rPr lang="en-US" sz="1000">
                <a:solidFill>
                  <a:schemeClr val="dk1"/>
                </a:solidFill>
                <a:latin typeface="Roboto"/>
                <a:ea typeface="Roboto"/>
                <a:cs typeface="Roboto"/>
                <a:sym typeface="Roboto"/>
              </a:rPr>
              <a:t>Similar to China, the data shows a consistent value of 0.0% for France, suggesting that the adult literacy rate for both sexes was not provided or available in the dataset.</a:t>
            </a:r>
            <a:endParaRPr sz="1000">
              <a:solidFill>
                <a:schemeClr val="dk1"/>
              </a:solidFill>
              <a:latin typeface="Roboto"/>
              <a:ea typeface="Roboto"/>
              <a:cs typeface="Roboto"/>
              <a:sym typeface="Roboto"/>
            </a:endParaRPr>
          </a:p>
          <a:p>
            <a:pPr indent="0" lvl="0" marL="0" rtl="0" algn="l">
              <a:lnSpc>
                <a:spcPct val="115000"/>
              </a:lnSpc>
              <a:spcBef>
                <a:spcPts val="600"/>
              </a:spcBef>
              <a:spcAft>
                <a:spcPts val="500"/>
              </a:spcAft>
              <a:buNone/>
            </a:pPr>
            <a:r>
              <a:rPr b="1" lang="en-US" sz="1100">
                <a:solidFill>
                  <a:srgbClr val="FF0000"/>
                </a:solidFill>
                <a:latin typeface="Roboto"/>
                <a:ea typeface="Roboto"/>
                <a:cs typeface="Roboto"/>
                <a:sym typeface="Roboto"/>
              </a:rPr>
              <a:t>India:</a:t>
            </a:r>
            <a:r>
              <a:rPr lang="en-US" sz="1100">
                <a:solidFill>
                  <a:schemeClr val="dk1"/>
                </a:solidFill>
                <a:latin typeface="Roboto"/>
                <a:ea typeface="Roboto"/>
                <a:cs typeface="Roboto"/>
                <a:sym typeface="Roboto"/>
              </a:rPr>
              <a:t> </a:t>
            </a:r>
            <a:r>
              <a:rPr lang="en-US" sz="1000">
                <a:solidFill>
                  <a:schemeClr val="dk1"/>
                </a:solidFill>
                <a:latin typeface="Roboto"/>
                <a:ea typeface="Roboto"/>
                <a:cs typeface="Roboto"/>
                <a:sym typeface="Roboto"/>
              </a:rPr>
              <a:t>The data indicates a gradual increase in the adult literacy rate for India. It started at 61.01% </a:t>
            </a:r>
            <a:endParaRPr>
              <a:latin typeface="Roboto"/>
              <a:ea typeface="Roboto"/>
              <a:cs typeface="Roboto"/>
              <a:sym typeface="Roboto"/>
            </a:endParaRPr>
          </a:p>
        </p:txBody>
      </p:sp>
      <p:sp>
        <p:nvSpPr>
          <p:cNvPr id="260" name="Google Shape;260;p22"/>
          <p:cNvSpPr txBox="1"/>
          <p:nvPr/>
        </p:nvSpPr>
        <p:spPr>
          <a:xfrm>
            <a:off x="5787100" y="480525"/>
            <a:ext cx="33570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US" sz="1000">
                <a:solidFill>
                  <a:schemeClr val="dk1"/>
                </a:solidFill>
                <a:latin typeface="Roboto"/>
                <a:ea typeface="Roboto"/>
                <a:cs typeface="Roboto"/>
                <a:sym typeface="Roboto"/>
              </a:rPr>
              <a:t>in 2001, reached 69.30% in 2011, and remained at that level until 2014. However, the data is missing for the years before 2001 and after 2014.</a:t>
            </a:r>
            <a:endParaRPr sz="1000">
              <a:solidFill>
                <a:schemeClr val="dk1"/>
              </a:solidFill>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b="1" lang="en-US" sz="1100">
                <a:solidFill>
                  <a:srgbClr val="FF0000"/>
                </a:solidFill>
                <a:latin typeface="Roboto"/>
                <a:ea typeface="Roboto"/>
                <a:cs typeface="Roboto"/>
                <a:sym typeface="Roboto"/>
              </a:rPr>
              <a:t>Japan:</a:t>
            </a:r>
            <a:r>
              <a:rPr lang="en-US" sz="1100">
                <a:solidFill>
                  <a:srgbClr val="FF0000"/>
                </a:solidFill>
                <a:latin typeface="Roboto"/>
                <a:ea typeface="Roboto"/>
                <a:cs typeface="Roboto"/>
                <a:sym typeface="Roboto"/>
              </a:rPr>
              <a:t> </a:t>
            </a:r>
            <a:r>
              <a:rPr lang="en-US" sz="1000">
                <a:solidFill>
                  <a:schemeClr val="dk1"/>
                </a:solidFill>
                <a:latin typeface="Roboto"/>
                <a:ea typeface="Roboto"/>
                <a:cs typeface="Roboto"/>
                <a:sym typeface="Roboto"/>
              </a:rPr>
              <a:t>The data suggests a consistent value of 0.0% for Japan throughout the years, indicating that the specific data for this indicator is missing or unavailable.</a:t>
            </a:r>
            <a:endParaRPr sz="1000">
              <a:solidFill>
                <a:schemeClr val="dk1"/>
              </a:solidFill>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b="1" lang="en-US" sz="1100">
                <a:solidFill>
                  <a:srgbClr val="FF0000"/>
                </a:solidFill>
                <a:latin typeface="Roboto"/>
                <a:ea typeface="Roboto"/>
                <a:cs typeface="Roboto"/>
                <a:sym typeface="Roboto"/>
              </a:rPr>
              <a:t>Switzerland:</a:t>
            </a:r>
            <a:r>
              <a:rPr lang="en-US" sz="1100">
                <a:solidFill>
                  <a:srgbClr val="FF0000"/>
                </a:solidFill>
                <a:latin typeface="Roboto"/>
                <a:ea typeface="Roboto"/>
                <a:cs typeface="Roboto"/>
                <a:sym typeface="Roboto"/>
              </a:rPr>
              <a:t> </a:t>
            </a:r>
            <a:r>
              <a:rPr lang="en-US" sz="1000">
                <a:solidFill>
                  <a:schemeClr val="dk1"/>
                </a:solidFill>
                <a:latin typeface="Roboto"/>
                <a:ea typeface="Roboto"/>
                <a:cs typeface="Roboto"/>
                <a:sym typeface="Roboto"/>
              </a:rPr>
              <a:t>Similar to Japan, the data shows a consistent value of 0.0% for Switzerland, suggesting that the adult literacy rate for both sexes was not provided or available in the dataset.</a:t>
            </a:r>
            <a:endParaRPr sz="1000">
              <a:solidFill>
                <a:schemeClr val="dk1"/>
              </a:solidFill>
              <a:latin typeface="Roboto"/>
              <a:ea typeface="Roboto"/>
              <a:cs typeface="Roboto"/>
              <a:sym typeface="Roboto"/>
            </a:endParaRPr>
          </a:p>
          <a:p>
            <a:pPr indent="0" lvl="0" marL="0" rtl="0" algn="l">
              <a:spcBef>
                <a:spcPts val="500"/>
              </a:spcBef>
              <a:spcAft>
                <a:spcPts val="0"/>
              </a:spcAft>
              <a:buNone/>
            </a:pPr>
            <a:r>
              <a:t/>
            </a:r>
            <a:endParaRPr>
              <a:latin typeface="Roboto"/>
              <a:ea typeface="Roboto"/>
              <a:cs typeface="Roboto"/>
              <a:sym typeface="Roboto"/>
            </a:endParaRPr>
          </a:p>
        </p:txBody>
      </p:sp>
      <p:pic>
        <p:nvPicPr>
          <p:cNvPr id="261" name="Google Shape;261;p22"/>
          <p:cNvPicPr preferRelativeResize="0"/>
          <p:nvPr/>
        </p:nvPicPr>
        <p:blipFill>
          <a:blip r:embed="rId3">
            <a:alphaModFix/>
          </a:blip>
          <a:stretch>
            <a:fillRect/>
          </a:stretch>
        </p:blipFill>
        <p:spPr>
          <a:xfrm>
            <a:off x="0" y="504875"/>
            <a:ext cx="5787100" cy="2270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3"/>
          <p:cNvSpPr txBox="1"/>
          <p:nvPr>
            <p:ph type="title"/>
          </p:nvPr>
        </p:nvSpPr>
        <p:spPr>
          <a:xfrm>
            <a:off x="11" y="4"/>
            <a:ext cx="3069000" cy="4431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Data Visualization</a:t>
            </a:r>
            <a:endParaRPr sz="2800">
              <a:latin typeface="Arial"/>
              <a:ea typeface="Arial"/>
              <a:cs typeface="Arial"/>
              <a:sym typeface="Arial"/>
            </a:endParaRPr>
          </a:p>
        </p:txBody>
      </p:sp>
      <p:sp>
        <p:nvSpPr>
          <p:cNvPr id="267" name="Google Shape;267;p23"/>
          <p:cNvSpPr txBox="1"/>
          <p:nvPr/>
        </p:nvSpPr>
        <p:spPr>
          <a:xfrm>
            <a:off x="318211" y="1473199"/>
            <a:ext cx="50165" cy="199390"/>
          </a:xfrm>
          <a:prstGeom prst="rect">
            <a:avLst/>
          </a:prstGeom>
          <a:noFill/>
          <a:ln>
            <a:noFill/>
          </a:ln>
        </p:spPr>
        <p:txBody>
          <a:bodyPr anchorCtr="0" anchor="t" bIns="0" lIns="0" spcFirstLastPara="1" rIns="0" wrap="square" tIns="0">
            <a:spAutoFit/>
          </a:bodyPr>
          <a:lstStyle/>
          <a:p>
            <a:pPr indent="0" lvl="0" marL="0" marR="0" rtl="0" algn="l">
              <a:lnSpc>
                <a:spcPct val="110714"/>
              </a:lnSpc>
              <a:spcBef>
                <a:spcPts val="0"/>
              </a:spcBef>
              <a:spcAft>
                <a:spcPts val="0"/>
              </a:spcAft>
              <a:buNone/>
            </a:pPr>
            <a:r>
              <a:rPr b="1" lang="en-US" sz="1400">
                <a:solidFill>
                  <a:srgbClr val="002831"/>
                </a:solidFill>
                <a:latin typeface="Arial"/>
                <a:ea typeface="Arial"/>
                <a:cs typeface="Arial"/>
                <a:sym typeface="Arial"/>
              </a:rPr>
              <a:t>.</a:t>
            </a:r>
            <a:endParaRPr sz="1400">
              <a:latin typeface="Arial"/>
              <a:ea typeface="Arial"/>
              <a:cs typeface="Arial"/>
              <a:sym typeface="Arial"/>
            </a:endParaRPr>
          </a:p>
        </p:txBody>
      </p:sp>
      <p:sp>
        <p:nvSpPr>
          <p:cNvPr id="268" name="Google Shape;268;p23"/>
          <p:cNvSpPr txBox="1"/>
          <p:nvPr/>
        </p:nvSpPr>
        <p:spPr>
          <a:xfrm>
            <a:off x="11" y="272479"/>
            <a:ext cx="8759100" cy="336000"/>
          </a:xfrm>
          <a:prstGeom prst="rect">
            <a:avLst/>
          </a:prstGeom>
          <a:noFill/>
          <a:ln>
            <a:noFill/>
          </a:ln>
        </p:spPr>
        <p:txBody>
          <a:bodyPr anchorCtr="0" anchor="t" bIns="0" lIns="0" spcFirstLastPara="1" rIns="0" wrap="square" tIns="119375">
            <a:spAutoFit/>
          </a:bodyPr>
          <a:lstStyle/>
          <a:p>
            <a:pPr indent="0" lvl="0" marL="0" marR="0" rtl="0" algn="l">
              <a:lnSpc>
                <a:spcPct val="100000"/>
              </a:lnSpc>
              <a:spcBef>
                <a:spcPts val="840"/>
              </a:spcBef>
              <a:spcAft>
                <a:spcPts val="0"/>
              </a:spcAft>
              <a:buNone/>
            </a:pPr>
            <a:r>
              <a:rPr b="1" lang="en-US" sz="1400">
                <a:solidFill>
                  <a:srgbClr val="0D3A45"/>
                </a:solidFill>
                <a:latin typeface="Arial"/>
                <a:ea typeface="Arial"/>
                <a:cs typeface="Arial"/>
                <a:sym typeface="Arial"/>
              </a:rPr>
              <a:t>Problem Statement 7: </a:t>
            </a:r>
            <a:r>
              <a:rPr b="1" lang="en-US" sz="1200">
                <a:solidFill>
                  <a:srgbClr val="09272E"/>
                </a:solidFill>
              </a:rPr>
              <a:t>extract the data of</a:t>
            </a:r>
            <a:r>
              <a:rPr b="1" lang="en-US" sz="1200">
                <a:solidFill>
                  <a:schemeClr val="dk1"/>
                </a:solidFill>
              </a:rPr>
              <a:t> </a:t>
            </a:r>
            <a:r>
              <a:rPr b="1" lang="en-US" sz="1200">
                <a:solidFill>
                  <a:srgbClr val="FF0000"/>
                </a:solidFill>
              </a:rPr>
              <a:t>Unemployment, total (% of total labor force) </a:t>
            </a:r>
            <a:r>
              <a:rPr b="1" lang="en-US" sz="1200">
                <a:solidFill>
                  <a:schemeClr val="dk1"/>
                </a:solidFill>
                <a:latin typeface="Roboto"/>
                <a:ea typeface="Roboto"/>
                <a:cs typeface="Roboto"/>
                <a:sym typeface="Roboto"/>
              </a:rPr>
              <a:t>of all countries</a:t>
            </a:r>
            <a:endParaRPr sz="1400">
              <a:latin typeface="Verdana"/>
              <a:ea typeface="Verdana"/>
              <a:cs typeface="Verdana"/>
              <a:sym typeface="Verdana"/>
            </a:endParaRPr>
          </a:p>
        </p:txBody>
      </p:sp>
      <p:sp>
        <p:nvSpPr>
          <p:cNvPr id="269" name="Google Shape;269;p23"/>
          <p:cNvSpPr txBox="1"/>
          <p:nvPr/>
        </p:nvSpPr>
        <p:spPr>
          <a:xfrm>
            <a:off x="53775" y="3193225"/>
            <a:ext cx="5820600" cy="19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b="1" lang="en-US" sz="1100">
                <a:solidFill>
                  <a:srgbClr val="FF0000"/>
                </a:solidFill>
                <a:latin typeface="Roboto"/>
                <a:ea typeface="Roboto"/>
                <a:cs typeface="Roboto"/>
                <a:sym typeface="Roboto"/>
              </a:rPr>
              <a:t>Arab World:</a:t>
            </a:r>
            <a:r>
              <a:rPr lang="en-US" sz="1200">
                <a:solidFill>
                  <a:schemeClr val="dk1"/>
                </a:solidFill>
                <a:latin typeface="Roboto"/>
                <a:ea typeface="Roboto"/>
                <a:cs typeface="Roboto"/>
                <a:sym typeface="Roboto"/>
              </a:rPr>
              <a:t> </a:t>
            </a:r>
            <a:r>
              <a:rPr lang="en-US" sz="1000">
                <a:solidFill>
                  <a:schemeClr val="dk1"/>
                </a:solidFill>
                <a:latin typeface="Roboto"/>
                <a:ea typeface="Roboto"/>
                <a:cs typeface="Roboto"/>
                <a:sym typeface="Roboto"/>
              </a:rPr>
              <a:t>The data shows that the Arab World has experienced fluctuating total unemployment rates over the available years. The rates range from a high of 13.4% in 2001 to a low of 10.4% in 2011.</a:t>
            </a:r>
            <a:endParaRPr sz="1000">
              <a:solidFill>
                <a:schemeClr val="dk1"/>
              </a:solidFill>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b="1" lang="en-US" sz="1100">
                <a:solidFill>
                  <a:srgbClr val="FF0000"/>
                </a:solidFill>
                <a:latin typeface="Roboto"/>
                <a:ea typeface="Roboto"/>
                <a:cs typeface="Roboto"/>
                <a:sym typeface="Roboto"/>
              </a:rPr>
              <a:t>Australia:</a:t>
            </a:r>
            <a:r>
              <a:rPr lang="en-US" sz="1200">
                <a:solidFill>
                  <a:schemeClr val="dk1"/>
                </a:solidFill>
                <a:latin typeface="Roboto"/>
                <a:ea typeface="Roboto"/>
                <a:cs typeface="Roboto"/>
                <a:sym typeface="Roboto"/>
              </a:rPr>
              <a:t> </a:t>
            </a:r>
            <a:r>
              <a:rPr lang="en-US" sz="1000">
                <a:solidFill>
                  <a:schemeClr val="dk1"/>
                </a:solidFill>
                <a:latin typeface="Roboto"/>
                <a:ea typeface="Roboto"/>
                <a:cs typeface="Roboto"/>
                <a:sym typeface="Roboto"/>
              </a:rPr>
              <a:t>Australia has consistently maintained relatively low total unemployment rates throughout the available years. The rates range from 4.2% in 2008 to 6.7% in 2001. This indicates a generally stable and low level of unemployment in the country.</a:t>
            </a:r>
            <a:endParaRPr sz="1000">
              <a:solidFill>
                <a:schemeClr val="dk1"/>
              </a:solidFill>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b="1" lang="en-US" sz="1100">
                <a:solidFill>
                  <a:srgbClr val="FF0000"/>
                </a:solidFill>
                <a:latin typeface="Roboto"/>
                <a:ea typeface="Roboto"/>
                <a:cs typeface="Roboto"/>
                <a:sym typeface="Roboto"/>
              </a:rPr>
              <a:t>China:</a:t>
            </a:r>
            <a:r>
              <a:rPr lang="en-US" sz="1200">
                <a:solidFill>
                  <a:schemeClr val="dk1"/>
                </a:solidFill>
                <a:latin typeface="Roboto"/>
                <a:ea typeface="Roboto"/>
                <a:cs typeface="Roboto"/>
                <a:sym typeface="Roboto"/>
              </a:rPr>
              <a:t> </a:t>
            </a:r>
            <a:r>
              <a:rPr lang="en-US" sz="1000">
                <a:solidFill>
                  <a:schemeClr val="dk1"/>
                </a:solidFill>
                <a:latin typeface="Roboto"/>
                <a:ea typeface="Roboto"/>
                <a:cs typeface="Roboto"/>
                <a:sym typeface="Roboto"/>
              </a:rPr>
              <a:t>The dataset does not provide any information on China's total unemployment rate. Therefore, no insights can be derived for China from this particular dataset.</a:t>
            </a:r>
            <a:endParaRPr sz="1000">
              <a:solidFill>
                <a:schemeClr val="dk1"/>
              </a:solidFill>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t/>
            </a:r>
            <a:endParaRPr sz="1000">
              <a:solidFill>
                <a:schemeClr val="dk1"/>
              </a:solidFill>
              <a:latin typeface="Roboto"/>
              <a:ea typeface="Roboto"/>
              <a:cs typeface="Roboto"/>
              <a:sym typeface="Roboto"/>
            </a:endParaRPr>
          </a:p>
          <a:p>
            <a:pPr indent="0" lvl="0" marL="0" rtl="0" algn="l">
              <a:spcBef>
                <a:spcPts val="500"/>
              </a:spcBef>
              <a:spcAft>
                <a:spcPts val="0"/>
              </a:spcAft>
              <a:buNone/>
            </a:pPr>
            <a:r>
              <a:t/>
            </a:r>
            <a:endParaRPr>
              <a:latin typeface="Roboto"/>
              <a:ea typeface="Roboto"/>
              <a:cs typeface="Roboto"/>
              <a:sym typeface="Roboto"/>
            </a:endParaRPr>
          </a:p>
        </p:txBody>
      </p:sp>
      <p:sp>
        <p:nvSpPr>
          <p:cNvPr id="270" name="Google Shape;270;p23"/>
          <p:cNvSpPr txBox="1"/>
          <p:nvPr/>
        </p:nvSpPr>
        <p:spPr>
          <a:xfrm>
            <a:off x="5874475" y="608475"/>
            <a:ext cx="3269700" cy="414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b="1" lang="en-US" sz="1100">
                <a:solidFill>
                  <a:srgbClr val="FF0000"/>
                </a:solidFill>
                <a:latin typeface="Roboto"/>
                <a:ea typeface="Roboto"/>
                <a:cs typeface="Roboto"/>
                <a:sym typeface="Roboto"/>
              </a:rPr>
              <a:t>France:</a:t>
            </a:r>
            <a:r>
              <a:rPr lang="en-US" sz="1200">
                <a:solidFill>
                  <a:schemeClr val="dk1"/>
                </a:solidFill>
                <a:latin typeface="Roboto"/>
                <a:ea typeface="Roboto"/>
                <a:cs typeface="Roboto"/>
                <a:sym typeface="Roboto"/>
              </a:rPr>
              <a:t> </a:t>
            </a:r>
            <a:r>
              <a:rPr lang="en-US" sz="1000">
                <a:solidFill>
                  <a:schemeClr val="dk1"/>
                </a:solidFill>
                <a:latin typeface="Roboto"/>
                <a:ea typeface="Roboto"/>
                <a:cs typeface="Roboto"/>
                <a:sym typeface="Roboto"/>
              </a:rPr>
              <a:t>France has experienced varying total unemployment rates over the available years. The rates range from a low of 7.5% in 2008 to a high of 10.4% in 2015. This suggests fluctuations in the labor market and potential challenges in maintaining stable employment rates.</a:t>
            </a:r>
            <a:endParaRPr sz="1000">
              <a:solidFill>
                <a:schemeClr val="dk1"/>
              </a:solidFill>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b="1" lang="en-US" sz="1100">
                <a:solidFill>
                  <a:srgbClr val="FF0000"/>
                </a:solidFill>
                <a:latin typeface="Roboto"/>
                <a:ea typeface="Roboto"/>
                <a:cs typeface="Roboto"/>
                <a:sym typeface="Roboto"/>
              </a:rPr>
              <a:t>India:</a:t>
            </a:r>
            <a:r>
              <a:rPr lang="en-US" sz="1200">
                <a:solidFill>
                  <a:schemeClr val="dk1"/>
                </a:solidFill>
                <a:latin typeface="Roboto"/>
                <a:ea typeface="Roboto"/>
                <a:cs typeface="Roboto"/>
                <a:sym typeface="Roboto"/>
              </a:rPr>
              <a:t> </a:t>
            </a:r>
            <a:r>
              <a:rPr lang="en-US" sz="1000">
                <a:solidFill>
                  <a:schemeClr val="dk1"/>
                </a:solidFill>
                <a:latin typeface="Roboto"/>
                <a:ea typeface="Roboto"/>
                <a:cs typeface="Roboto"/>
                <a:sym typeface="Roboto"/>
              </a:rPr>
              <a:t>The data shows that India's total unemployment rates have remained relatively low throughout the available years. The rates range from 3.5% in 2014 to 4.4% in 2013. This indicates a relatively stable employment situation in India during the specified period.</a:t>
            </a:r>
            <a:endParaRPr sz="1000">
              <a:solidFill>
                <a:schemeClr val="dk1"/>
              </a:solidFill>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b="1" lang="en-US" sz="1100">
                <a:solidFill>
                  <a:srgbClr val="FF0000"/>
                </a:solidFill>
                <a:latin typeface="Roboto"/>
                <a:ea typeface="Roboto"/>
                <a:cs typeface="Roboto"/>
                <a:sym typeface="Roboto"/>
              </a:rPr>
              <a:t>Japan:</a:t>
            </a:r>
            <a:r>
              <a:rPr lang="en-US" sz="1200">
                <a:solidFill>
                  <a:schemeClr val="dk1"/>
                </a:solidFill>
                <a:latin typeface="Roboto"/>
                <a:ea typeface="Roboto"/>
                <a:cs typeface="Roboto"/>
                <a:sym typeface="Roboto"/>
              </a:rPr>
              <a:t> </a:t>
            </a:r>
            <a:r>
              <a:rPr lang="en-US" sz="1000">
                <a:solidFill>
                  <a:schemeClr val="dk1"/>
                </a:solidFill>
                <a:latin typeface="Roboto"/>
                <a:ea typeface="Roboto"/>
                <a:cs typeface="Roboto"/>
                <a:sym typeface="Roboto"/>
              </a:rPr>
              <a:t>The dataset does not include any information on Japan's total unemployment rate. Therefore, no insights can be derived for Japan from this particular dataset.</a:t>
            </a:r>
            <a:endParaRPr sz="1000">
              <a:solidFill>
                <a:schemeClr val="dk1"/>
              </a:solidFill>
              <a:latin typeface="Roboto"/>
              <a:ea typeface="Roboto"/>
              <a:cs typeface="Roboto"/>
              <a:sym typeface="Roboto"/>
            </a:endParaRPr>
          </a:p>
          <a:p>
            <a:pPr indent="0" lvl="0" marL="0" rtl="0" algn="l">
              <a:lnSpc>
                <a:spcPct val="115000"/>
              </a:lnSpc>
              <a:spcBef>
                <a:spcPts val="600"/>
              </a:spcBef>
              <a:spcAft>
                <a:spcPts val="500"/>
              </a:spcAft>
              <a:buClr>
                <a:schemeClr val="dk1"/>
              </a:buClr>
              <a:buSzPts val="1100"/>
              <a:buFont typeface="Arial"/>
              <a:buNone/>
            </a:pPr>
            <a:r>
              <a:rPr b="1" lang="en-US" sz="1100">
                <a:solidFill>
                  <a:srgbClr val="FF0000"/>
                </a:solidFill>
                <a:latin typeface="Roboto"/>
                <a:ea typeface="Roboto"/>
                <a:cs typeface="Roboto"/>
                <a:sym typeface="Roboto"/>
              </a:rPr>
              <a:t>Switzerland:</a:t>
            </a:r>
            <a:r>
              <a:rPr lang="en-US" sz="1200">
                <a:solidFill>
                  <a:schemeClr val="dk1"/>
                </a:solidFill>
                <a:latin typeface="Roboto"/>
                <a:ea typeface="Roboto"/>
                <a:cs typeface="Roboto"/>
                <a:sym typeface="Roboto"/>
              </a:rPr>
              <a:t> </a:t>
            </a:r>
            <a:r>
              <a:rPr lang="en-US" sz="1000">
                <a:solidFill>
                  <a:schemeClr val="dk1"/>
                </a:solidFill>
                <a:latin typeface="Roboto"/>
                <a:ea typeface="Roboto"/>
                <a:cs typeface="Roboto"/>
                <a:sym typeface="Roboto"/>
              </a:rPr>
              <a:t>The data reveals that Switzerland has maintained consistently low total unemployment rates over the available years. The rates range from 3.1% in 2016 to 4.6% in 2014. This indicates a generally low level of unemployment in Switzerland.</a:t>
            </a:r>
            <a:endParaRPr>
              <a:latin typeface="Roboto"/>
              <a:ea typeface="Roboto"/>
              <a:cs typeface="Roboto"/>
              <a:sym typeface="Roboto"/>
            </a:endParaRPr>
          </a:p>
        </p:txBody>
      </p:sp>
      <p:pic>
        <p:nvPicPr>
          <p:cNvPr id="271" name="Google Shape;271;p23"/>
          <p:cNvPicPr preferRelativeResize="0"/>
          <p:nvPr/>
        </p:nvPicPr>
        <p:blipFill>
          <a:blip r:embed="rId3">
            <a:alphaModFix/>
          </a:blip>
          <a:stretch>
            <a:fillRect/>
          </a:stretch>
        </p:blipFill>
        <p:spPr>
          <a:xfrm>
            <a:off x="0" y="608474"/>
            <a:ext cx="5878565" cy="2672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4"/>
          <p:cNvSpPr txBox="1"/>
          <p:nvPr>
            <p:ph type="title"/>
          </p:nvPr>
        </p:nvSpPr>
        <p:spPr>
          <a:xfrm>
            <a:off x="2" y="0"/>
            <a:ext cx="3215400" cy="4431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Data Visualization</a:t>
            </a:r>
            <a:endParaRPr sz="1600">
              <a:solidFill>
                <a:srgbClr val="002831"/>
              </a:solidFill>
              <a:latin typeface="Arial"/>
              <a:ea typeface="Arial"/>
              <a:cs typeface="Arial"/>
              <a:sym typeface="Arial"/>
            </a:endParaRPr>
          </a:p>
        </p:txBody>
      </p:sp>
      <p:sp>
        <p:nvSpPr>
          <p:cNvPr id="277" name="Google Shape;277;p24"/>
          <p:cNvSpPr txBox="1"/>
          <p:nvPr/>
        </p:nvSpPr>
        <p:spPr>
          <a:xfrm>
            <a:off x="-104875" y="213125"/>
            <a:ext cx="9054900" cy="323100"/>
          </a:xfrm>
          <a:prstGeom prst="rect">
            <a:avLst/>
          </a:prstGeom>
          <a:noFill/>
          <a:ln>
            <a:noFill/>
          </a:ln>
        </p:spPr>
        <p:txBody>
          <a:bodyPr anchorCtr="0" anchor="t" bIns="91425" lIns="91425" spcFirstLastPara="1" rIns="91425" wrap="square" tIns="91425">
            <a:noAutofit/>
          </a:bodyPr>
          <a:lstStyle/>
          <a:p>
            <a:pPr indent="0" lvl="0" marL="12700" marR="5080" rtl="0" algn="l">
              <a:lnSpc>
                <a:spcPct val="150100"/>
              </a:lnSpc>
              <a:spcBef>
                <a:spcPts val="300"/>
              </a:spcBef>
              <a:spcAft>
                <a:spcPts val="0"/>
              </a:spcAft>
              <a:buClr>
                <a:schemeClr val="dk1"/>
              </a:buClr>
              <a:buFont typeface="Arial"/>
              <a:buNone/>
            </a:pPr>
            <a:r>
              <a:rPr b="1" lang="en-US" sz="1600">
                <a:solidFill>
                  <a:srgbClr val="0D3A45"/>
                </a:solidFill>
              </a:rPr>
              <a:t>Problem Statement 8: </a:t>
            </a:r>
            <a:r>
              <a:rPr b="1" lang="en-US" sz="1200">
                <a:solidFill>
                  <a:srgbClr val="09272E"/>
                </a:solidFill>
              </a:rPr>
              <a:t>extract the data of</a:t>
            </a:r>
            <a:r>
              <a:rPr b="1" lang="en-US" sz="1200">
                <a:solidFill>
                  <a:schemeClr val="dk1"/>
                </a:solidFill>
              </a:rPr>
              <a:t> </a:t>
            </a:r>
            <a:r>
              <a:rPr b="1" lang="en-US" sz="1200">
                <a:solidFill>
                  <a:srgbClr val="FF0000"/>
                </a:solidFill>
              </a:rPr>
              <a:t>Government expenditure on education as % of GDP (%) </a:t>
            </a:r>
            <a:r>
              <a:rPr b="1" lang="en-US" sz="1200">
                <a:solidFill>
                  <a:schemeClr val="dk1"/>
                </a:solidFill>
                <a:latin typeface="Roboto"/>
                <a:ea typeface="Roboto"/>
                <a:cs typeface="Roboto"/>
                <a:sym typeface="Roboto"/>
              </a:rPr>
              <a:t>of all countries</a:t>
            </a:r>
            <a:endParaRPr>
              <a:latin typeface="Roboto"/>
              <a:ea typeface="Roboto"/>
              <a:cs typeface="Roboto"/>
              <a:sym typeface="Roboto"/>
            </a:endParaRPr>
          </a:p>
        </p:txBody>
      </p:sp>
      <p:sp>
        <p:nvSpPr>
          <p:cNvPr id="278" name="Google Shape;278;p24"/>
          <p:cNvSpPr txBox="1"/>
          <p:nvPr/>
        </p:nvSpPr>
        <p:spPr>
          <a:xfrm>
            <a:off x="-11750" y="3819625"/>
            <a:ext cx="6060300" cy="129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US" sz="1100">
                <a:solidFill>
                  <a:srgbClr val="FF0000"/>
                </a:solidFill>
                <a:latin typeface="Roboto"/>
                <a:ea typeface="Roboto"/>
                <a:cs typeface="Roboto"/>
                <a:sym typeface="Roboto"/>
              </a:rPr>
              <a:t>Arab World:</a:t>
            </a:r>
            <a:r>
              <a:rPr lang="en-US" sz="1100">
                <a:solidFill>
                  <a:schemeClr val="dk1"/>
                </a:solidFill>
                <a:latin typeface="Roboto"/>
                <a:ea typeface="Roboto"/>
                <a:cs typeface="Roboto"/>
                <a:sym typeface="Roboto"/>
              </a:rPr>
              <a:t> </a:t>
            </a:r>
            <a:r>
              <a:rPr lang="en-US" sz="1000">
                <a:solidFill>
                  <a:schemeClr val="dk1"/>
                </a:solidFill>
                <a:latin typeface="Roboto"/>
                <a:ea typeface="Roboto"/>
                <a:cs typeface="Roboto"/>
                <a:sym typeface="Roboto"/>
              </a:rPr>
              <a:t>The dataset does not include any information on government expenditure on education as a percentage of GDP for the Arab World. Therefore, no insights can be derived for the Arab World from this particular dataset.</a:t>
            </a:r>
            <a:endParaRPr sz="10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rPr b="1" lang="en-US" sz="1100">
                <a:solidFill>
                  <a:srgbClr val="FF0000"/>
                </a:solidFill>
                <a:latin typeface="Roboto"/>
                <a:ea typeface="Roboto"/>
                <a:cs typeface="Roboto"/>
                <a:sym typeface="Roboto"/>
              </a:rPr>
              <a:t>Australia:</a:t>
            </a:r>
            <a:r>
              <a:rPr lang="en-US" sz="1100">
                <a:solidFill>
                  <a:srgbClr val="FF0000"/>
                </a:solidFill>
                <a:latin typeface="Roboto"/>
                <a:ea typeface="Roboto"/>
                <a:cs typeface="Roboto"/>
                <a:sym typeface="Roboto"/>
              </a:rPr>
              <a:t> </a:t>
            </a:r>
            <a:r>
              <a:rPr lang="en-US" sz="1000">
                <a:solidFill>
                  <a:schemeClr val="dk1"/>
                </a:solidFill>
                <a:latin typeface="Roboto"/>
                <a:ea typeface="Roboto"/>
                <a:cs typeface="Roboto"/>
                <a:sym typeface="Roboto"/>
              </a:rPr>
              <a:t>The data indicates that Australia has consistently allocated a certain portion of its GDP to government expenditure on education over the available years. However, the specific percentages are not provided in the dataset, making it difficult to determine the exact level of investment in education.</a:t>
            </a:r>
            <a:endParaRPr sz="10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US" sz="1100">
                <a:solidFill>
                  <a:srgbClr val="FF0000"/>
                </a:solidFill>
                <a:latin typeface="Roboto"/>
                <a:ea typeface="Roboto"/>
                <a:cs typeface="Roboto"/>
                <a:sym typeface="Roboto"/>
              </a:rPr>
              <a:t>China:</a:t>
            </a:r>
            <a:r>
              <a:rPr lang="en-US" sz="1000">
                <a:solidFill>
                  <a:schemeClr val="dk1"/>
                </a:solidFill>
                <a:latin typeface="Roboto"/>
                <a:ea typeface="Roboto"/>
                <a:cs typeface="Roboto"/>
                <a:sym typeface="Roboto"/>
              </a:rPr>
              <a:t> The dataset does not provide any information on government expenditure on education as a percentage of GDP for China. </a:t>
            </a:r>
            <a:endParaRPr sz="1000">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279" name="Google Shape;279;p24"/>
          <p:cNvSpPr txBox="1"/>
          <p:nvPr/>
        </p:nvSpPr>
        <p:spPr>
          <a:xfrm>
            <a:off x="6036800" y="443100"/>
            <a:ext cx="3082200" cy="465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sz="1000">
                <a:solidFill>
                  <a:schemeClr val="dk1"/>
                </a:solidFill>
                <a:latin typeface="Roboto"/>
                <a:ea typeface="Roboto"/>
                <a:cs typeface="Roboto"/>
                <a:sym typeface="Roboto"/>
              </a:rPr>
              <a:t>Therefore, no insights can be derived for China from this particular dataset.</a:t>
            </a:r>
            <a:endParaRPr sz="10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rPr b="1" lang="en-US" sz="1100">
                <a:solidFill>
                  <a:srgbClr val="FF0000"/>
                </a:solidFill>
                <a:latin typeface="Roboto"/>
                <a:ea typeface="Roboto"/>
                <a:cs typeface="Roboto"/>
                <a:sym typeface="Roboto"/>
              </a:rPr>
              <a:t>France:</a:t>
            </a:r>
            <a:r>
              <a:rPr lang="en-US" sz="1000">
                <a:solidFill>
                  <a:schemeClr val="dk1"/>
                </a:solidFill>
                <a:latin typeface="Roboto"/>
                <a:ea typeface="Roboto"/>
                <a:cs typeface="Roboto"/>
                <a:sym typeface="Roboto"/>
              </a:rPr>
              <a:t> The data shows that France has allocated a certain portion of its GDP to government expenditure on education. However, the specific percentages are not provided in the dataset, limiting the ability to analyze the trend or compare it with other countries.</a:t>
            </a:r>
            <a:endParaRPr sz="10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rPr b="1" lang="en-US" sz="1100">
                <a:solidFill>
                  <a:srgbClr val="FF0000"/>
                </a:solidFill>
                <a:latin typeface="Roboto"/>
                <a:ea typeface="Roboto"/>
                <a:cs typeface="Roboto"/>
                <a:sym typeface="Roboto"/>
              </a:rPr>
              <a:t>India:</a:t>
            </a:r>
            <a:r>
              <a:rPr lang="en-US" sz="1100">
                <a:solidFill>
                  <a:srgbClr val="FF0000"/>
                </a:solidFill>
                <a:latin typeface="Roboto"/>
                <a:ea typeface="Roboto"/>
                <a:cs typeface="Roboto"/>
                <a:sym typeface="Roboto"/>
              </a:rPr>
              <a:t> </a:t>
            </a:r>
            <a:r>
              <a:rPr lang="en-US" sz="1000">
                <a:solidFill>
                  <a:schemeClr val="dk1"/>
                </a:solidFill>
                <a:latin typeface="Roboto"/>
                <a:ea typeface="Roboto"/>
                <a:cs typeface="Roboto"/>
                <a:sym typeface="Roboto"/>
              </a:rPr>
              <a:t>The dataset does not include any information on government expenditure on education as a percentage of GDP for India. Therefore, no insights can be derived for India from this particular dataset.</a:t>
            </a:r>
            <a:endParaRPr sz="10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rPr b="1" lang="en-US" sz="1100">
                <a:solidFill>
                  <a:srgbClr val="FF0000"/>
                </a:solidFill>
                <a:latin typeface="Roboto"/>
                <a:ea typeface="Roboto"/>
                <a:cs typeface="Roboto"/>
                <a:sym typeface="Roboto"/>
              </a:rPr>
              <a:t>Japan:</a:t>
            </a:r>
            <a:r>
              <a:rPr lang="en-US" sz="1100">
                <a:solidFill>
                  <a:srgbClr val="FF0000"/>
                </a:solidFill>
                <a:latin typeface="Roboto"/>
                <a:ea typeface="Roboto"/>
                <a:cs typeface="Roboto"/>
                <a:sym typeface="Roboto"/>
              </a:rPr>
              <a:t> </a:t>
            </a:r>
            <a:r>
              <a:rPr lang="en-US" sz="1000">
                <a:solidFill>
                  <a:schemeClr val="dk1"/>
                </a:solidFill>
                <a:latin typeface="Roboto"/>
                <a:ea typeface="Roboto"/>
                <a:cs typeface="Roboto"/>
                <a:sym typeface="Roboto"/>
              </a:rPr>
              <a:t>The data does not provide any information on government expenditure on education as a percentage of GDP for Japan. Therefore, no insights can be derived for Japan from this particular dataset.</a:t>
            </a:r>
            <a:endParaRPr sz="10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rPr b="1" lang="en-US" sz="1100">
                <a:solidFill>
                  <a:srgbClr val="FF0000"/>
                </a:solidFill>
                <a:latin typeface="Roboto"/>
                <a:ea typeface="Roboto"/>
                <a:cs typeface="Roboto"/>
                <a:sym typeface="Roboto"/>
              </a:rPr>
              <a:t>Switzerland:</a:t>
            </a:r>
            <a:r>
              <a:rPr lang="en-US" sz="1100">
                <a:solidFill>
                  <a:srgbClr val="FF0000"/>
                </a:solidFill>
                <a:latin typeface="Roboto"/>
                <a:ea typeface="Roboto"/>
                <a:cs typeface="Roboto"/>
                <a:sym typeface="Roboto"/>
              </a:rPr>
              <a:t> </a:t>
            </a:r>
            <a:r>
              <a:rPr lang="en-US" sz="1000">
                <a:solidFill>
                  <a:schemeClr val="dk1"/>
                </a:solidFill>
                <a:latin typeface="Roboto"/>
                <a:ea typeface="Roboto"/>
                <a:cs typeface="Roboto"/>
                <a:sym typeface="Roboto"/>
              </a:rPr>
              <a:t>The dataset does not include any information on government expenditure on education as a percentage of GDP for Switzerland. Therefore, no insights can be derived for Switzerland from this particular dataset.</a:t>
            </a:r>
            <a:endParaRPr sz="1000">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US" sz="1000">
                <a:solidFill>
                  <a:schemeClr val="dk1"/>
                </a:solidFill>
                <a:latin typeface="Roboto"/>
                <a:ea typeface="Roboto"/>
                <a:cs typeface="Roboto"/>
                <a:sym typeface="Roboto"/>
              </a:rPr>
              <a:t>      It's important to note that the insights are limited due to the lack of specific data in the provided dataset. To gain a more comprehensive understanding of government expenditure on education, additional data and analysis are required.</a:t>
            </a:r>
            <a:endParaRPr sz="1000">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280" name="Google Shape;280;p24"/>
          <p:cNvPicPr preferRelativeResize="0"/>
          <p:nvPr/>
        </p:nvPicPr>
        <p:blipFill>
          <a:blip r:embed="rId3">
            <a:alphaModFix/>
          </a:blip>
          <a:stretch>
            <a:fillRect/>
          </a:stretch>
        </p:blipFill>
        <p:spPr>
          <a:xfrm>
            <a:off x="0" y="688625"/>
            <a:ext cx="6036801" cy="3131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5"/>
          <p:cNvSpPr txBox="1"/>
          <p:nvPr>
            <p:ph type="title"/>
          </p:nvPr>
        </p:nvSpPr>
        <p:spPr>
          <a:xfrm>
            <a:off x="4" y="4"/>
            <a:ext cx="3069000" cy="4431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Data Visualization</a:t>
            </a:r>
            <a:endParaRPr sz="2800">
              <a:latin typeface="Arial"/>
              <a:ea typeface="Arial"/>
              <a:cs typeface="Arial"/>
              <a:sym typeface="Arial"/>
            </a:endParaRPr>
          </a:p>
        </p:txBody>
      </p:sp>
      <p:sp>
        <p:nvSpPr>
          <p:cNvPr id="286" name="Google Shape;286;p25"/>
          <p:cNvSpPr txBox="1"/>
          <p:nvPr/>
        </p:nvSpPr>
        <p:spPr>
          <a:xfrm>
            <a:off x="0" y="274099"/>
            <a:ext cx="8694300" cy="552300"/>
          </a:xfrm>
          <a:prstGeom prst="rect">
            <a:avLst/>
          </a:prstGeom>
          <a:noFill/>
          <a:ln>
            <a:noFill/>
          </a:ln>
        </p:spPr>
        <p:txBody>
          <a:bodyPr anchorCtr="0" anchor="t" bIns="0" lIns="0" spcFirstLastPara="1" rIns="0" wrap="square" tIns="120000">
            <a:spAutoFit/>
          </a:bodyPr>
          <a:lstStyle/>
          <a:p>
            <a:pPr indent="0" lvl="0" marL="12700" marR="0" rtl="0" algn="l">
              <a:lnSpc>
                <a:spcPct val="100000"/>
              </a:lnSpc>
              <a:spcBef>
                <a:spcPts val="0"/>
              </a:spcBef>
              <a:spcAft>
                <a:spcPts val="0"/>
              </a:spcAft>
              <a:buNone/>
            </a:pPr>
            <a:r>
              <a:rPr b="1" lang="en-US" sz="1400">
                <a:solidFill>
                  <a:srgbClr val="09272D"/>
                </a:solidFill>
                <a:latin typeface="Arial"/>
                <a:ea typeface="Arial"/>
                <a:cs typeface="Arial"/>
                <a:sym typeface="Arial"/>
              </a:rPr>
              <a:t>Problem Statement 9: </a:t>
            </a:r>
            <a:r>
              <a:rPr b="1" lang="en-US" sz="1200">
                <a:solidFill>
                  <a:srgbClr val="09272E"/>
                </a:solidFill>
              </a:rPr>
              <a:t>extract the data of</a:t>
            </a:r>
            <a:r>
              <a:rPr b="1" lang="en-US" sz="1200">
                <a:solidFill>
                  <a:schemeClr val="dk1"/>
                </a:solidFill>
              </a:rPr>
              <a:t> </a:t>
            </a:r>
            <a:r>
              <a:rPr b="1" lang="en-US" sz="1200">
                <a:solidFill>
                  <a:srgbClr val="FF0000"/>
                </a:solidFill>
              </a:rPr>
              <a:t> Gross enrolment ratio, secondary, both sexes (%) </a:t>
            </a:r>
            <a:r>
              <a:rPr b="1" lang="en-US" sz="1200">
                <a:solidFill>
                  <a:schemeClr val="dk1"/>
                </a:solidFill>
                <a:latin typeface="Roboto"/>
                <a:ea typeface="Roboto"/>
                <a:cs typeface="Roboto"/>
                <a:sym typeface="Roboto"/>
              </a:rPr>
              <a:t>of all countries</a:t>
            </a:r>
            <a:endParaRPr>
              <a:solidFill>
                <a:schemeClr val="dk1"/>
              </a:solidFill>
              <a:latin typeface="Roboto"/>
              <a:ea typeface="Roboto"/>
              <a:cs typeface="Roboto"/>
              <a:sym typeface="Roboto"/>
            </a:endParaRPr>
          </a:p>
          <a:p>
            <a:pPr indent="0" lvl="0" marL="12700" marR="0" rtl="0" algn="l">
              <a:lnSpc>
                <a:spcPct val="100000"/>
              </a:lnSpc>
              <a:spcBef>
                <a:spcPts val="0"/>
              </a:spcBef>
              <a:spcAft>
                <a:spcPts val="0"/>
              </a:spcAft>
              <a:buNone/>
            </a:pPr>
            <a:r>
              <a:t/>
            </a:r>
            <a:endParaRPr b="1">
              <a:solidFill>
                <a:srgbClr val="002831"/>
              </a:solidFill>
            </a:endParaRPr>
          </a:p>
        </p:txBody>
      </p:sp>
      <p:sp>
        <p:nvSpPr>
          <p:cNvPr id="287" name="Google Shape;287;p25"/>
          <p:cNvSpPr txBox="1"/>
          <p:nvPr/>
        </p:nvSpPr>
        <p:spPr>
          <a:xfrm>
            <a:off x="10475" y="4457125"/>
            <a:ext cx="6051600" cy="68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Clr>
                <a:schemeClr val="dk1"/>
              </a:buClr>
              <a:buSzPts val="1100"/>
              <a:buFont typeface="Arial"/>
              <a:buNone/>
            </a:pPr>
            <a:r>
              <a:rPr b="1" lang="en-US" sz="1100">
                <a:solidFill>
                  <a:srgbClr val="FF0000"/>
                </a:solidFill>
                <a:latin typeface="Roboto"/>
                <a:ea typeface="Roboto"/>
                <a:cs typeface="Roboto"/>
                <a:sym typeface="Roboto"/>
              </a:rPr>
              <a:t>Overall Trends: </a:t>
            </a:r>
            <a:r>
              <a:rPr lang="en-US" sz="1000">
                <a:solidFill>
                  <a:schemeClr val="dk1"/>
                </a:solidFill>
                <a:latin typeface="Roboto"/>
                <a:ea typeface="Roboto"/>
                <a:cs typeface="Roboto"/>
                <a:sym typeface="Roboto"/>
              </a:rPr>
              <a:t>The gross enrolment ratio for secondary education generally increased over the years in most countries. Some countries experienced fluctuations or stagnation in certain periods, but the overall trend shows an upward trajectory.</a:t>
            </a:r>
            <a:endParaRPr sz="1000">
              <a:solidFill>
                <a:schemeClr val="dk1"/>
              </a:solidFill>
              <a:latin typeface="Roboto"/>
              <a:ea typeface="Roboto"/>
              <a:cs typeface="Roboto"/>
              <a:sym typeface="Roboto"/>
            </a:endParaRPr>
          </a:p>
          <a:p>
            <a:pPr indent="0" lvl="0" marL="0" rtl="0" algn="l">
              <a:lnSpc>
                <a:spcPct val="100000"/>
              </a:lnSpc>
              <a:spcBef>
                <a:spcPts val="600"/>
              </a:spcBef>
              <a:spcAft>
                <a:spcPts val="0"/>
              </a:spcAft>
              <a:buClr>
                <a:schemeClr val="dk1"/>
              </a:buClr>
              <a:buSzPts val="1100"/>
              <a:buFont typeface="Arial"/>
              <a:buNone/>
            </a:pPr>
            <a:r>
              <a:t/>
            </a:r>
            <a:endParaRPr sz="1000">
              <a:solidFill>
                <a:schemeClr val="dk1"/>
              </a:solidFill>
              <a:latin typeface="Roboto"/>
              <a:ea typeface="Roboto"/>
              <a:cs typeface="Roboto"/>
              <a:sym typeface="Roboto"/>
            </a:endParaRPr>
          </a:p>
          <a:p>
            <a:pPr indent="0" lvl="0" marL="0" rtl="0" algn="l">
              <a:spcBef>
                <a:spcPts val="500"/>
              </a:spcBef>
              <a:spcAft>
                <a:spcPts val="0"/>
              </a:spcAft>
              <a:buNone/>
            </a:pPr>
            <a:r>
              <a:t/>
            </a:r>
            <a:endParaRPr>
              <a:latin typeface="Roboto"/>
              <a:ea typeface="Roboto"/>
              <a:cs typeface="Roboto"/>
              <a:sym typeface="Roboto"/>
            </a:endParaRPr>
          </a:p>
        </p:txBody>
      </p:sp>
      <p:sp>
        <p:nvSpPr>
          <p:cNvPr id="288" name="Google Shape;288;p25"/>
          <p:cNvSpPr txBox="1"/>
          <p:nvPr/>
        </p:nvSpPr>
        <p:spPr>
          <a:xfrm>
            <a:off x="6123300" y="571100"/>
            <a:ext cx="3020700" cy="4572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US" sz="1100">
                <a:solidFill>
                  <a:srgbClr val="FF0000"/>
                </a:solidFill>
                <a:latin typeface="Roboto"/>
                <a:ea typeface="Roboto"/>
                <a:cs typeface="Roboto"/>
                <a:sym typeface="Roboto"/>
              </a:rPr>
              <a:t>Disparities between Countries:</a:t>
            </a:r>
            <a:endParaRPr b="1" sz="1100">
              <a:solidFill>
                <a:srgbClr val="FF0000"/>
              </a:solidFill>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US" sz="1000">
                <a:solidFill>
                  <a:schemeClr val="dk1"/>
                </a:solidFill>
                <a:latin typeface="Roboto"/>
                <a:ea typeface="Roboto"/>
                <a:cs typeface="Roboto"/>
                <a:sym typeface="Roboto"/>
              </a:rPr>
              <a:t>There are significant variations in gross enrolment ratios between countries. Some countries consistently maintain high enrolment ratios, while others have lower ratios. Australia, Switzerland, and Japan consistently show relatively high gross enrolment ratios, indicating a higher proportion of secondary school-age children enrolled in those countries. China and India, despite their large populations, show relatively lower enrolment ratios compared to other countries in the dataset.</a:t>
            </a:r>
            <a:endParaRPr sz="1000">
              <a:solidFill>
                <a:schemeClr val="dk1"/>
              </a:solidFill>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b="1" lang="en-US" sz="1100">
                <a:solidFill>
                  <a:srgbClr val="FF0000"/>
                </a:solidFill>
                <a:latin typeface="Roboto"/>
                <a:ea typeface="Roboto"/>
                <a:cs typeface="Roboto"/>
                <a:sym typeface="Roboto"/>
              </a:rPr>
              <a:t>Time Periods:</a:t>
            </a:r>
            <a:r>
              <a:rPr lang="en-US" sz="1100">
                <a:solidFill>
                  <a:schemeClr val="dk1"/>
                </a:solidFill>
                <a:latin typeface="Roboto"/>
                <a:ea typeface="Roboto"/>
                <a:cs typeface="Roboto"/>
                <a:sym typeface="Roboto"/>
              </a:rPr>
              <a:t> </a:t>
            </a:r>
            <a:r>
              <a:rPr lang="en-US" sz="1000">
                <a:solidFill>
                  <a:schemeClr val="dk1"/>
                </a:solidFill>
                <a:latin typeface="Roboto"/>
                <a:ea typeface="Roboto"/>
                <a:cs typeface="Roboto"/>
                <a:sym typeface="Roboto"/>
              </a:rPr>
              <a:t>The dataset contains missing values for some countries in certain years, particularly after 2015. This limits the analysis of recent trends. Further analysis of more recent data would provide a more comprehensive understanding of the enrolment ratios and any emerging patterns or changes over time.</a:t>
            </a:r>
            <a:endParaRPr sz="1000">
              <a:solidFill>
                <a:schemeClr val="dk1"/>
              </a:solidFill>
              <a:latin typeface="Roboto"/>
              <a:ea typeface="Roboto"/>
              <a:cs typeface="Roboto"/>
              <a:sym typeface="Roboto"/>
            </a:endParaRPr>
          </a:p>
          <a:p>
            <a:pPr indent="0" lvl="0" marL="0" rtl="0" algn="l">
              <a:spcBef>
                <a:spcPts val="600"/>
              </a:spcBef>
              <a:spcAft>
                <a:spcPts val="500"/>
              </a:spcAft>
              <a:buClr>
                <a:schemeClr val="dk1"/>
              </a:buClr>
              <a:buSzPts val="1100"/>
              <a:buFont typeface="Arial"/>
              <a:buNone/>
            </a:pPr>
            <a:r>
              <a:rPr b="1" lang="en-US" sz="1100">
                <a:solidFill>
                  <a:srgbClr val="FF0000"/>
                </a:solidFill>
                <a:latin typeface="Roboto"/>
                <a:ea typeface="Roboto"/>
                <a:cs typeface="Roboto"/>
                <a:sym typeface="Roboto"/>
              </a:rPr>
              <a:t>Policy Implications:</a:t>
            </a:r>
            <a:r>
              <a:rPr lang="en-US" sz="1100">
                <a:solidFill>
                  <a:srgbClr val="FF0000"/>
                </a:solidFill>
                <a:latin typeface="Roboto"/>
                <a:ea typeface="Roboto"/>
                <a:cs typeface="Roboto"/>
                <a:sym typeface="Roboto"/>
              </a:rPr>
              <a:t> </a:t>
            </a:r>
            <a:r>
              <a:rPr lang="en-US" sz="1000">
                <a:solidFill>
                  <a:schemeClr val="dk1"/>
                </a:solidFill>
                <a:latin typeface="Roboto"/>
                <a:ea typeface="Roboto"/>
                <a:cs typeface="Roboto"/>
                <a:sym typeface="Roboto"/>
              </a:rPr>
              <a:t>Countries with lower enrolment ratios may need to focus on improving access to and quality of secondary education to ensure more students have the opportunity to continue their education beyond primary level. Countries with consistently high enrolment ratios may need to prioritize maintaining the quality of education and addressing issues related to equity and inclusiveness.</a:t>
            </a:r>
            <a:endParaRPr>
              <a:latin typeface="Roboto"/>
              <a:ea typeface="Roboto"/>
              <a:cs typeface="Roboto"/>
              <a:sym typeface="Roboto"/>
            </a:endParaRPr>
          </a:p>
        </p:txBody>
      </p:sp>
      <p:pic>
        <p:nvPicPr>
          <p:cNvPr id="289" name="Google Shape;289;p25"/>
          <p:cNvPicPr preferRelativeResize="0"/>
          <p:nvPr/>
        </p:nvPicPr>
        <p:blipFill>
          <a:blip r:embed="rId3">
            <a:alphaModFix/>
          </a:blip>
          <a:stretch>
            <a:fillRect/>
          </a:stretch>
        </p:blipFill>
        <p:spPr>
          <a:xfrm>
            <a:off x="10475" y="713675"/>
            <a:ext cx="6051600" cy="359105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6"/>
          <p:cNvSpPr txBox="1"/>
          <p:nvPr>
            <p:ph type="title"/>
          </p:nvPr>
        </p:nvSpPr>
        <p:spPr>
          <a:xfrm>
            <a:off x="2" y="-6"/>
            <a:ext cx="26415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latin typeface="Arial"/>
                <a:ea typeface="Arial"/>
                <a:cs typeface="Arial"/>
                <a:sym typeface="Arial"/>
              </a:rPr>
              <a:t>Data Visualization</a:t>
            </a:r>
            <a:endParaRPr sz="2400">
              <a:latin typeface="Arial"/>
              <a:ea typeface="Arial"/>
              <a:cs typeface="Arial"/>
              <a:sym typeface="Arial"/>
            </a:endParaRPr>
          </a:p>
        </p:txBody>
      </p:sp>
      <p:sp>
        <p:nvSpPr>
          <p:cNvPr id="295" name="Google Shape;295;p26"/>
          <p:cNvSpPr txBox="1"/>
          <p:nvPr/>
        </p:nvSpPr>
        <p:spPr>
          <a:xfrm>
            <a:off x="0" y="313175"/>
            <a:ext cx="8601600" cy="2289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1400">
                <a:solidFill>
                  <a:srgbClr val="09272D"/>
                </a:solidFill>
                <a:latin typeface="Arial"/>
                <a:ea typeface="Arial"/>
                <a:cs typeface="Arial"/>
                <a:sym typeface="Arial"/>
              </a:rPr>
              <a:t>Problem Statement 10: </a:t>
            </a:r>
            <a:r>
              <a:rPr b="1" lang="en-US" sz="1200">
                <a:solidFill>
                  <a:srgbClr val="09272E"/>
                </a:solidFill>
              </a:rPr>
              <a:t>extract the data of</a:t>
            </a:r>
            <a:r>
              <a:rPr b="1" lang="en-US" sz="1200">
                <a:solidFill>
                  <a:schemeClr val="dk1"/>
                </a:solidFill>
              </a:rPr>
              <a:t> </a:t>
            </a:r>
            <a:r>
              <a:rPr b="1" lang="en-US" sz="1200">
                <a:solidFill>
                  <a:srgbClr val="FF0000"/>
                </a:solidFill>
              </a:rPr>
              <a:t> Lower secondary completion rate, both sexes (%) </a:t>
            </a:r>
            <a:r>
              <a:rPr b="1" lang="en-US" sz="1200">
                <a:solidFill>
                  <a:schemeClr val="dk1"/>
                </a:solidFill>
                <a:latin typeface="Roboto"/>
                <a:ea typeface="Roboto"/>
                <a:cs typeface="Roboto"/>
                <a:sym typeface="Roboto"/>
              </a:rPr>
              <a:t>of all countries</a:t>
            </a:r>
            <a:endParaRPr b="1">
              <a:solidFill>
                <a:srgbClr val="002831"/>
              </a:solidFill>
            </a:endParaRPr>
          </a:p>
        </p:txBody>
      </p:sp>
      <p:sp>
        <p:nvSpPr>
          <p:cNvPr id="296" name="Google Shape;296;p26"/>
          <p:cNvSpPr txBox="1"/>
          <p:nvPr/>
        </p:nvSpPr>
        <p:spPr>
          <a:xfrm>
            <a:off x="-4725" y="2539850"/>
            <a:ext cx="5850000" cy="251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b="1" lang="en-US" sz="1100">
                <a:solidFill>
                  <a:schemeClr val="dk1"/>
                </a:solidFill>
                <a:latin typeface="Roboto"/>
                <a:ea typeface="Roboto"/>
                <a:cs typeface="Roboto"/>
                <a:sym typeface="Roboto"/>
              </a:rPr>
              <a:t>Arab </a:t>
            </a:r>
            <a:r>
              <a:rPr b="1" lang="en-US" sz="1100">
                <a:solidFill>
                  <a:schemeClr val="dk1"/>
                </a:solidFill>
                <a:latin typeface="Roboto"/>
                <a:ea typeface="Roboto"/>
                <a:cs typeface="Roboto"/>
                <a:sym typeface="Roboto"/>
              </a:rPr>
              <a:t>World:</a:t>
            </a:r>
            <a:r>
              <a:rPr lang="en-US" sz="1100">
                <a:solidFill>
                  <a:schemeClr val="dk1"/>
                </a:solidFill>
                <a:latin typeface="Roboto"/>
                <a:ea typeface="Roboto"/>
                <a:cs typeface="Roboto"/>
                <a:sym typeface="Roboto"/>
              </a:rPr>
              <a:t> The lower secondary completion rate in the Arab World has generally increased over the years, starting at 58.28% in 2001 and reaching 70.29% in 2012. However, the data is missing for the years 2015, 2016, and 2017, making it difficult to determine the trend beyond 2014.</a:t>
            </a:r>
            <a:endParaRPr sz="1100">
              <a:solidFill>
                <a:schemeClr val="dk1"/>
              </a:solidFill>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b="1" lang="en-US" sz="1100">
                <a:solidFill>
                  <a:schemeClr val="dk1"/>
                </a:solidFill>
                <a:latin typeface="Roboto"/>
                <a:ea typeface="Roboto"/>
                <a:cs typeface="Roboto"/>
                <a:sym typeface="Roboto"/>
              </a:rPr>
              <a:t>Australia:</a:t>
            </a:r>
            <a:r>
              <a:rPr lang="en-US" sz="1100">
                <a:solidFill>
                  <a:schemeClr val="dk1"/>
                </a:solidFill>
                <a:latin typeface="Roboto"/>
                <a:ea typeface="Roboto"/>
                <a:cs typeface="Roboto"/>
                <a:sym typeface="Roboto"/>
              </a:rPr>
              <a:t> The data shows a consistent value of 0.0% for Australia throughout the years, indicating that the completion rate for lower secondary education was not provided or available in the dataset.</a:t>
            </a:r>
            <a:endParaRPr sz="1100">
              <a:solidFill>
                <a:schemeClr val="dk1"/>
              </a:solidFill>
              <a:latin typeface="Roboto"/>
              <a:ea typeface="Roboto"/>
              <a:cs typeface="Roboto"/>
              <a:sym typeface="Roboto"/>
            </a:endParaRPr>
          </a:p>
          <a:p>
            <a:pPr indent="0" lvl="0" marL="0" rtl="0" algn="l">
              <a:lnSpc>
                <a:spcPct val="115000"/>
              </a:lnSpc>
              <a:spcBef>
                <a:spcPts val="600"/>
              </a:spcBef>
              <a:spcAft>
                <a:spcPts val="0"/>
              </a:spcAft>
              <a:buNone/>
            </a:pPr>
            <a:r>
              <a:rPr b="1" lang="en-US" sz="1100">
                <a:solidFill>
                  <a:schemeClr val="dk1"/>
                </a:solidFill>
                <a:latin typeface="Roboto"/>
                <a:ea typeface="Roboto"/>
                <a:cs typeface="Roboto"/>
                <a:sym typeface="Roboto"/>
              </a:rPr>
              <a:t>China:</a:t>
            </a:r>
            <a:r>
              <a:rPr lang="en-US" sz="1100">
                <a:solidFill>
                  <a:schemeClr val="dk1"/>
                </a:solidFill>
                <a:latin typeface="Roboto"/>
                <a:ea typeface="Roboto"/>
                <a:cs typeface="Roboto"/>
                <a:sym typeface="Roboto"/>
              </a:rPr>
              <a:t> The data indicates that China had a gradual increase in the lower secondary completion rate, starting from 0.0% in 2001 and reaching 105.89% in 2013. It is important to note that a value above 100% suggests that there might be some students who are repeating grades or starting lower secondary education at a later age.</a:t>
            </a:r>
            <a:endParaRPr sz="1100">
              <a:solidFill>
                <a:schemeClr val="dk1"/>
              </a:solidFill>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b="1" lang="en-US" sz="1100">
                <a:solidFill>
                  <a:schemeClr val="dk1"/>
                </a:solidFill>
                <a:latin typeface="Roboto"/>
                <a:ea typeface="Roboto"/>
                <a:cs typeface="Roboto"/>
                <a:sym typeface="Roboto"/>
              </a:rPr>
              <a:t>France:</a:t>
            </a:r>
            <a:r>
              <a:rPr lang="en-US" sz="1100">
                <a:solidFill>
                  <a:schemeClr val="dk1"/>
                </a:solidFill>
                <a:latin typeface="Roboto"/>
                <a:ea typeface="Roboto"/>
                <a:cs typeface="Roboto"/>
                <a:sym typeface="Roboto"/>
              </a:rPr>
              <a:t> The data shows an increasing trend for France, with the lower secondary </a:t>
            </a:r>
            <a:endParaRPr sz="1100">
              <a:solidFill>
                <a:schemeClr val="dk1"/>
              </a:solidFill>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t/>
            </a:r>
            <a:endParaRPr sz="1100">
              <a:solidFill>
                <a:schemeClr val="dk1"/>
              </a:solidFill>
              <a:latin typeface="Roboto"/>
              <a:ea typeface="Roboto"/>
              <a:cs typeface="Roboto"/>
              <a:sym typeface="Roboto"/>
            </a:endParaRPr>
          </a:p>
          <a:p>
            <a:pPr indent="0" lvl="0" marL="0" rtl="0" algn="l">
              <a:spcBef>
                <a:spcPts val="500"/>
              </a:spcBef>
              <a:spcAft>
                <a:spcPts val="0"/>
              </a:spcAft>
              <a:buNone/>
            </a:pPr>
            <a:r>
              <a:t/>
            </a:r>
            <a:endParaRPr>
              <a:latin typeface="Roboto"/>
              <a:ea typeface="Roboto"/>
              <a:cs typeface="Roboto"/>
              <a:sym typeface="Roboto"/>
            </a:endParaRPr>
          </a:p>
        </p:txBody>
      </p:sp>
      <p:sp>
        <p:nvSpPr>
          <p:cNvPr id="297" name="Google Shape;297;p26"/>
          <p:cNvSpPr txBox="1"/>
          <p:nvPr/>
        </p:nvSpPr>
        <p:spPr>
          <a:xfrm>
            <a:off x="5840575" y="417150"/>
            <a:ext cx="3265200" cy="472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US" sz="1100">
                <a:solidFill>
                  <a:schemeClr val="dk1"/>
                </a:solidFill>
                <a:latin typeface="Roboto"/>
                <a:ea typeface="Roboto"/>
                <a:cs typeface="Roboto"/>
                <a:sym typeface="Roboto"/>
              </a:rPr>
              <a:t>completion rate starting at 0.0% in 2001 and reaching 103.39% in 2014. As with China, values above 100% suggest the presence of students repeating grades or joining lower secondary education at a later age.</a:t>
            </a:r>
            <a:endParaRPr sz="1100">
              <a:solidFill>
                <a:schemeClr val="dk1"/>
              </a:solidFill>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b="1" lang="en-US" sz="1100">
                <a:solidFill>
                  <a:srgbClr val="FF0000"/>
                </a:solidFill>
                <a:latin typeface="Roboto"/>
                <a:ea typeface="Roboto"/>
                <a:cs typeface="Roboto"/>
                <a:sym typeface="Roboto"/>
              </a:rPr>
              <a:t>India:</a:t>
            </a:r>
            <a:r>
              <a:rPr lang="en-US" sz="1100">
                <a:solidFill>
                  <a:schemeClr val="dk1"/>
                </a:solidFill>
                <a:latin typeface="Roboto"/>
                <a:ea typeface="Roboto"/>
                <a:cs typeface="Roboto"/>
                <a:sym typeface="Roboto"/>
              </a:rPr>
              <a:t> The lower secondary completion rate in India has varied over the years. The data shows an increase from 0.0% in 2001 to 85.63% in 2014, but it is not provided for other years. This indicates progress in improving the completion rate, but the missing data makes it difficult to analyze the overall trend.</a:t>
            </a:r>
            <a:endParaRPr sz="1100">
              <a:solidFill>
                <a:schemeClr val="dk1"/>
              </a:solidFill>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b="1" lang="en-US" sz="1100">
                <a:solidFill>
                  <a:srgbClr val="FF0000"/>
                </a:solidFill>
                <a:latin typeface="Roboto"/>
                <a:ea typeface="Roboto"/>
                <a:cs typeface="Roboto"/>
                <a:sym typeface="Roboto"/>
              </a:rPr>
              <a:t>Japan:</a:t>
            </a:r>
            <a:r>
              <a:rPr lang="en-US" sz="1100">
                <a:solidFill>
                  <a:schemeClr val="dk1"/>
                </a:solidFill>
                <a:latin typeface="Roboto"/>
                <a:ea typeface="Roboto"/>
                <a:cs typeface="Roboto"/>
                <a:sym typeface="Roboto"/>
              </a:rPr>
              <a:t> The data suggests that Japan had a consistent lower secondary completion rate of 0.0% throughout the years, indicating that the specific data for this indicator is missing or unavailable.</a:t>
            </a:r>
            <a:endParaRPr sz="1100">
              <a:solidFill>
                <a:schemeClr val="dk1"/>
              </a:solidFill>
              <a:latin typeface="Roboto"/>
              <a:ea typeface="Roboto"/>
              <a:cs typeface="Roboto"/>
              <a:sym typeface="Roboto"/>
            </a:endParaRPr>
          </a:p>
          <a:p>
            <a:pPr indent="0" lvl="0" marL="0" rtl="0" algn="l">
              <a:lnSpc>
                <a:spcPct val="115000"/>
              </a:lnSpc>
              <a:spcBef>
                <a:spcPts val="600"/>
              </a:spcBef>
              <a:spcAft>
                <a:spcPts val="500"/>
              </a:spcAft>
              <a:buClr>
                <a:schemeClr val="dk1"/>
              </a:buClr>
              <a:buSzPts val="1100"/>
              <a:buFont typeface="Arial"/>
              <a:buNone/>
            </a:pPr>
            <a:r>
              <a:rPr b="1" lang="en-US" sz="1100">
                <a:solidFill>
                  <a:srgbClr val="FF0000"/>
                </a:solidFill>
                <a:latin typeface="Roboto"/>
                <a:ea typeface="Roboto"/>
                <a:cs typeface="Roboto"/>
                <a:sym typeface="Roboto"/>
              </a:rPr>
              <a:t>Switzerland:</a:t>
            </a:r>
            <a:r>
              <a:rPr lang="en-US" sz="1100">
                <a:solidFill>
                  <a:srgbClr val="FF0000"/>
                </a:solidFill>
                <a:latin typeface="Roboto"/>
                <a:ea typeface="Roboto"/>
                <a:cs typeface="Roboto"/>
                <a:sym typeface="Roboto"/>
              </a:rPr>
              <a:t> </a:t>
            </a:r>
            <a:r>
              <a:rPr lang="en-US" sz="1100">
                <a:solidFill>
                  <a:schemeClr val="dk1"/>
                </a:solidFill>
                <a:latin typeface="Roboto"/>
                <a:ea typeface="Roboto"/>
                <a:cs typeface="Roboto"/>
                <a:sym typeface="Roboto"/>
              </a:rPr>
              <a:t>The data shows an increasing trend for Switzerland, starting from 0.0% in 2001 and reaching 96.75% in 2015. However, no data is available for the years after 2015, making it challenging to determine the trend beyond that point.</a:t>
            </a:r>
            <a:endParaRPr>
              <a:latin typeface="Roboto"/>
              <a:ea typeface="Roboto"/>
              <a:cs typeface="Roboto"/>
              <a:sym typeface="Roboto"/>
            </a:endParaRPr>
          </a:p>
        </p:txBody>
      </p:sp>
      <p:sp>
        <p:nvSpPr>
          <p:cNvPr id="298" name="Google Shape;298;p26"/>
          <p:cNvSpPr txBox="1"/>
          <p:nvPr/>
        </p:nvSpPr>
        <p:spPr>
          <a:xfrm>
            <a:off x="-4712" y="2539850"/>
            <a:ext cx="5850000" cy="251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US" sz="1100">
                <a:solidFill>
                  <a:srgbClr val="FF0000"/>
                </a:solidFill>
                <a:latin typeface="Roboto"/>
                <a:ea typeface="Roboto"/>
                <a:cs typeface="Roboto"/>
                <a:sym typeface="Roboto"/>
              </a:rPr>
              <a:t>Arab World:</a:t>
            </a:r>
            <a:r>
              <a:rPr lang="en-US" sz="1100">
                <a:solidFill>
                  <a:schemeClr val="dk1"/>
                </a:solidFill>
                <a:latin typeface="Roboto"/>
                <a:ea typeface="Roboto"/>
                <a:cs typeface="Roboto"/>
                <a:sym typeface="Roboto"/>
              </a:rPr>
              <a:t> The lower secondary completion rate in the Arab World has generally increased over the years, starting at 58.28% in 2001 and reaching 70.29% in 2012. However, the data is missing for the years 2015, 2016, and 2017, making it difficult to determine the trend beyond 2014.</a:t>
            </a:r>
            <a:endParaRPr sz="1100">
              <a:solidFill>
                <a:schemeClr val="dk1"/>
              </a:solidFill>
              <a:latin typeface="Roboto"/>
              <a:ea typeface="Roboto"/>
              <a:cs typeface="Roboto"/>
              <a:sym typeface="Roboto"/>
            </a:endParaRPr>
          </a:p>
          <a:p>
            <a:pPr indent="0" lvl="0" marL="0" rtl="0" algn="l">
              <a:lnSpc>
                <a:spcPct val="115000"/>
              </a:lnSpc>
              <a:spcBef>
                <a:spcPts val="600"/>
              </a:spcBef>
              <a:spcAft>
                <a:spcPts val="0"/>
              </a:spcAft>
              <a:buNone/>
            </a:pPr>
            <a:r>
              <a:rPr b="1" lang="en-US" sz="1100">
                <a:solidFill>
                  <a:srgbClr val="FF0000"/>
                </a:solidFill>
                <a:latin typeface="Roboto"/>
                <a:ea typeface="Roboto"/>
                <a:cs typeface="Roboto"/>
                <a:sym typeface="Roboto"/>
              </a:rPr>
              <a:t>Australia:</a:t>
            </a:r>
            <a:r>
              <a:rPr lang="en-US" sz="1100">
                <a:solidFill>
                  <a:schemeClr val="dk1"/>
                </a:solidFill>
                <a:latin typeface="Roboto"/>
                <a:ea typeface="Roboto"/>
                <a:cs typeface="Roboto"/>
                <a:sym typeface="Roboto"/>
              </a:rPr>
              <a:t> The data shows a consistent value of 0.0% for Australia throughout the years, indicating that the completion rate for lower secondary education was not provided or available in the dataset.</a:t>
            </a:r>
            <a:endParaRPr sz="1100">
              <a:solidFill>
                <a:schemeClr val="dk1"/>
              </a:solidFill>
              <a:latin typeface="Roboto"/>
              <a:ea typeface="Roboto"/>
              <a:cs typeface="Roboto"/>
              <a:sym typeface="Roboto"/>
            </a:endParaRPr>
          </a:p>
          <a:p>
            <a:pPr indent="0" lvl="0" marL="0" rtl="0" algn="l">
              <a:lnSpc>
                <a:spcPct val="115000"/>
              </a:lnSpc>
              <a:spcBef>
                <a:spcPts val="600"/>
              </a:spcBef>
              <a:spcAft>
                <a:spcPts val="0"/>
              </a:spcAft>
              <a:buNone/>
            </a:pPr>
            <a:r>
              <a:rPr b="1" lang="en-US" sz="1100">
                <a:solidFill>
                  <a:srgbClr val="FF0000"/>
                </a:solidFill>
                <a:latin typeface="Roboto"/>
                <a:ea typeface="Roboto"/>
                <a:cs typeface="Roboto"/>
                <a:sym typeface="Roboto"/>
              </a:rPr>
              <a:t>China:</a:t>
            </a:r>
            <a:r>
              <a:rPr lang="en-US" sz="1100">
                <a:solidFill>
                  <a:srgbClr val="FF0000"/>
                </a:solidFill>
                <a:latin typeface="Roboto"/>
                <a:ea typeface="Roboto"/>
                <a:cs typeface="Roboto"/>
                <a:sym typeface="Roboto"/>
              </a:rPr>
              <a:t> </a:t>
            </a:r>
            <a:r>
              <a:rPr lang="en-US" sz="1100">
                <a:solidFill>
                  <a:schemeClr val="dk1"/>
                </a:solidFill>
                <a:latin typeface="Roboto"/>
                <a:ea typeface="Roboto"/>
                <a:cs typeface="Roboto"/>
                <a:sym typeface="Roboto"/>
              </a:rPr>
              <a:t>The data indicates that China had a gradual increase in the lower secondary completion rate, starting from 0.0% in 2001 and reaching 105.89% in 2013. It is important to note that a value above 100% suggests that there might be some students who are repeating grades or starting lower secondary education at a later age.</a:t>
            </a:r>
            <a:endParaRPr sz="1100">
              <a:solidFill>
                <a:schemeClr val="dk1"/>
              </a:solidFill>
              <a:latin typeface="Roboto"/>
              <a:ea typeface="Roboto"/>
              <a:cs typeface="Roboto"/>
              <a:sym typeface="Roboto"/>
            </a:endParaRPr>
          </a:p>
          <a:p>
            <a:pPr indent="0" lvl="0" marL="0" rtl="0" algn="l">
              <a:lnSpc>
                <a:spcPct val="115000"/>
              </a:lnSpc>
              <a:spcBef>
                <a:spcPts val="600"/>
              </a:spcBef>
              <a:spcAft>
                <a:spcPts val="0"/>
              </a:spcAft>
              <a:buNone/>
            </a:pPr>
            <a:r>
              <a:rPr b="1" lang="en-US" sz="1100">
                <a:solidFill>
                  <a:srgbClr val="FF0000"/>
                </a:solidFill>
                <a:latin typeface="Roboto"/>
                <a:ea typeface="Roboto"/>
                <a:cs typeface="Roboto"/>
                <a:sym typeface="Roboto"/>
              </a:rPr>
              <a:t>France:</a:t>
            </a:r>
            <a:r>
              <a:rPr lang="en-US" sz="1100">
                <a:solidFill>
                  <a:schemeClr val="dk1"/>
                </a:solidFill>
                <a:latin typeface="Roboto"/>
                <a:ea typeface="Roboto"/>
                <a:cs typeface="Roboto"/>
                <a:sym typeface="Roboto"/>
              </a:rPr>
              <a:t> The data shows an increasing trend for France, with the lower secondary </a:t>
            </a:r>
            <a:endParaRPr sz="1100">
              <a:solidFill>
                <a:schemeClr val="dk1"/>
              </a:solidFill>
              <a:latin typeface="Roboto"/>
              <a:ea typeface="Roboto"/>
              <a:cs typeface="Roboto"/>
              <a:sym typeface="Roboto"/>
            </a:endParaRPr>
          </a:p>
          <a:p>
            <a:pPr indent="0" lvl="0" marL="0" rtl="0" algn="l">
              <a:lnSpc>
                <a:spcPct val="115000"/>
              </a:lnSpc>
              <a:spcBef>
                <a:spcPts val="600"/>
              </a:spcBef>
              <a:spcAft>
                <a:spcPts val="0"/>
              </a:spcAft>
              <a:buNone/>
            </a:pPr>
            <a:r>
              <a:t/>
            </a:r>
            <a:endParaRPr sz="1100">
              <a:solidFill>
                <a:schemeClr val="dk1"/>
              </a:solidFill>
              <a:latin typeface="Roboto"/>
              <a:ea typeface="Roboto"/>
              <a:cs typeface="Roboto"/>
              <a:sym typeface="Roboto"/>
            </a:endParaRPr>
          </a:p>
          <a:p>
            <a:pPr indent="0" lvl="0" marL="0" rtl="0" algn="l">
              <a:spcBef>
                <a:spcPts val="500"/>
              </a:spcBef>
              <a:spcAft>
                <a:spcPts val="0"/>
              </a:spcAft>
              <a:buNone/>
            </a:pPr>
            <a:r>
              <a:t/>
            </a:r>
            <a:endParaRPr>
              <a:latin typeface="Roboto"/>
              <a:ea typeface="Roboto"/>
              <a:cs typeface="Roboto"/>
              <a:sym typeface="Roboto"/>
            </a:endParaRPr>
          </a:p>
        </p:txBody>
      </p:sp>
      <p:pic>
        <p:nvPicPr>
          <p:cNvPr id="299" name="Google Shape;299;p26"/>
          <p:cNvPicPr preferRelativeResize="0"/>
          <p:nvPr/>
        </p:nvPicPr>
        <p:blipFill>
          <a:blip r:embed="rId3">
            <a:alphaModFix/>
          </a:blip>
          <a:stretch>
            <a:fillRect/>
          </a:stretch>
        </p:blipFill>
        <p:spPr>
          <a:xfrm>
            <a:off x="0" y="542075"/>
            <a:ext cx="5850001" cy="2057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8"/>
          <p:cNvSpPr txBox="1"/>
          <p:nvPr>
            <p:ph type="title"/>
          </p:nvPr>
        </p:nvSpPr>
        <p:spPr>
          <a:xfrm>
            <a:off x="-1" y="0"/>
            <a:ext cx="42108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latin typeface="Arial"/>
                <a:ea typeface="Arial"/>
                <a:cs typeface="Arial"/>
                <a:sym typeface="Arial"/>
              </a:rPr>
              <a:t>Data Visualization level 3</a:t>
            </a:r>
            <a:endParaRPr sz="2400">
              <a:latin typeface="Arial"/>
              <a:ea typeface="Arial"/>
              <a:cs typeface="Arial"/>
              <a:sym typeface="Arial"/>
            </a:endParaRPr>
          </a:p>
        </p:txBody>
      </p:sp>
      <p:sp>
        <p:nvSpPr>
          <p:cNvPr id="305" name="Google Shape;305;p28"/>
          <p:cNvSpPr txBox="1"/>
          <p:nvPr/>
        </p:nvSpPr>
        <p:spPr>
          <a:xfrm>
            <a:off x="0" y="338525"/>
            <a:ext cx="9144000" cy="629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1400">
                <a:solidFill>
                  <a:srgbClr val="0D3A45"/>
                </a:solidFill>
                <a:latin typeface="Arial"/>
                <a:ea typeface="Arial"/>
                <a:cs typeface="Arial"/>
                <a:sym typeface="Arial"/>
              </a:rPr>
              <a:t>Problem Statement 12: </a:t>
            </a:r>
            <a:r>
              <a:rPr b="1" lang="en-US" sz="1200">
                <a:solidFill>
                  <a:srgbClr val="09272E"/>
                </a:solidFill>
              </a:rPr>
              <a:t>a basic trend follow through would be performed basically we extract the data of different countries with same seven indicators so we can compare them to each other to improve the education quality</a:t>
            </a:r>
            <a:endParaRPr b="1" sz="1200">
              <a:solidFill>
                <a:srgbClr val="09272E"/>
              </a:solidFill>
            </a:endParaRPr>
          </a:p>
          <a:p>
            <a:pPr indent="0" lvl="0" marL="12700" marR="0" rtl="0" algn="l">
              <a:lnSpc>
                <a:spcPct val="100000"/>
              </a:lnSpc>
              <a:spcBef>
                <a:spcPts val="0"/>
              </a:spcBef>
              <a:spcAft>
                <a:spcPts val="0"/>
              </a:spcAft>
              <a:buNone/>
            </a:pPr>
            <a:r>
              <a:t/>
            </a:r>
            <a:endParaRPr b="1">
              <a:solidFill>
                <a:srgbClr val="09272D"/>
              </a:solidFill>
            </a:endParaRPr>
          </a:p>
        </p:txBody>
      </p:sp>
      <p:sp>
        <p:nvSpPr>
          <p:cNvPr id="306" name="Google Shape;306;p28"/>
          <p:cNvSpPr txBox="1"/>
          <p:nvPr/>
        </p:nvSpPr>
        <p:spPr>
          <a:xfrm>
            <a:off x="-1525" y="3199650"/>
            <a:ext cx="5274600" cy="187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Clr>
                <a:schemeClr val="dk1"/>
              </a:buClr>
              <a:buSzPts val="1100"/>
              <a:buFont typeface="Arial"/>
              <a:buNone/>
            </a:pPr>
            <a:r>
              <a:rPr b="1" lang="en-US" sz="1200">
                <a:solidFill>
                  <a:srgbClr val="FF0000"/>
                </a:solidFill>
                <a:latin typeface="Roboto"/>
                <a:ea typeface="Roboto"/>
                <a:cs typeface="Roboto"/>
                <a:sym typeface="Roboto"/>
              </a:rPr>
              <a:t>Education Enrollment:</a:t>
            </a:r>
            <a:r>
              <a:rPr lang="en-US" sz="1100">
                <a:solidFill>
                  <a:schemeClr val="dk1"/>
                </a:solidFill>
                <a:latin typeface="Roboto"/>
                <a:ea typeface="Roboto"/>
                <a:cs typeface="Roboto"/>
                <a:sym typeface="Roboto"/>
              </a:rPr>
              <a:t>Australia has a high adjusted net enrolment rate in primary education (96.2%), indicating a high percentage of children attending primary school. Japan has a very high adjusted net enrolment rate in primary education (99.97%), indicating near-universal enrollment in primary schools. China has missing or unavailable data for adjusted net enrolment rate in primary education, indicating a lack of information.</a:t>
            </a:r>
            <a:endParaRPr sz="1100">
              <a:solidFill>
                <a:schemeClr val="dk1"/>
              </a:solidFill>
              <a:latin typeface="Roboto"/>
              <a:ea typeface="Roboto"/>
              <a:cs typeface="Roboto"/>
              <a:sym typeface="Roboto"/>
            </a:endParaRPr>
          </a:p>
          <a:p>
            <a:pPr indent="0" lvl="0" marL="0" rtl="0" algn="l">
              <a:lnSpc>
                <a:spcPct val="100000"/>
              </a:lnSpc>
              <a:spcBef>
                <a:spcPts val="600"/>
              </a:spcBef>
              <a:spcAft>
                <a:spcPts val="0"/>
              </a:spcAft>
              <a:buClr>
                <a:schemeClr val="dk1"/>
              </a:buClr>
              <a:buSzPts val="1100"/>
              <a:buFont typeface="Arial"/>
              <a:buNone/>
            </a:pPr>
            <a:r>
              <a:rPr b="1" lang="en-US" sz="1100">
                <a:solidFill>
                  <a:srgbClr val="FF0000"/>
                </a:solidFill>
                <a:latin typeface="Roboto"/>
                <a:ea typeface="Roboto"/>
                <a:cs typeface="Roboto"/>
                <a:sym typeface="Roboto"/>
              </a:rPr>
              <a:t>Literacy Rates:</a:t>
            </a:r>
            <a:r>
              <a:rPr lang="en-US" sz="1100">
                <a:solidFill>
                  <a:schemeClr val="dk1"/>
                </a:solidFill>
                <a:latin typeface="Roboto"/>
                <a:ea typeface="Roboto"/>
                <a:cs typeface="Roboto"/>
                <a:sym typeface="Roboto"/>
              </a:rPr>
              <a:t> China has a relatively high adult literacy rate (95.1%), indicating a significant portion of the population aged 15 years and above can read and write. India has a lower adult literacy rate (64.4%), indicating a need for further efforts to improve literacy levels.</a:t>
            </a:r>
            <a:endParaRPr sz="1100">
              <a:solidFill>
                <a:schemeClr val="dk1"/>
              </a:solidFill>
              <a:latin typeface="Roboto"/>
              <a:ea typeface="Roboto"/>
              <a:cs typeface="Roboto"/>
              <a:sym typeface="Roboto"/>
            </a:endParaRPr>
          </a:p>
          <a:p>
            <a:pPr indent="0" lvl="0" marL="0" rtl="0" algn="l">
              <a:spcBef>
                <a:spcPts val="500"/>
              </a:spcBef>
              <a:spcAft>
                <a:spcPts val="0"/>
              </a:spcAft>
              <a:buNone/>
            </a:pPr>
            <a:r>
              <a:t/>
            </a:r>
            <a:endParaRPr>
              <a:latin typeface="Roboto"/>
              <a:ea typeface="Roboto"/>
              <a:cs typeface="Roboto"/>
              <a:sym typeface="Roboto"/>
            </a:endParaRPr>
          </a:p>
        </p:txBody>
      </p:sp>
      <p:sp>
        <p:nvSpPr>
          <p:cNvPr id="307" name="Google Shape;307;p28"/>
          <p:cNvSpPr txBox="1"/>
          <p:nvPr/>
        </p:nvSpPr>
        <p:spPr>
          <a:xfrm>
            <a:off x="5319900" y="806900"/>
            <a:ext cx="3824100" cy="3458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US" sz="1100">
                <a:solidFill>
                  <a:srgbClr val="FF0000"/>
                </a:solidFill>
                <a:latin typeface="Roboto"/>
                <a:ea typeface="Roboto"/>
                <a:cs typeface="Roboto"/>
                <a:sym typeface="Roboto"/>
              </a:rPr>
              <a:t>Government Expenditure on Education:</a:t>
            </a:r>
            <a:r>
              <a:rPr lang="en-US" sz="1100">
                <a:solidFill>
                  <a:schemeClr val="dk1"/>
                </a:solidFill>
                <a:latin typeface="Roboto"/>
                <a:ea typeface="Roboto"/>
                <a:cs typeface="Roboto"/>
                <a:sym typeface="Roboto"/>
              </a:rPr>
              <a:t> Australia allocates 5.0% of its GDP to education, suggesting a relatively high investment in the education sector. India allocates 3.5% of its GDP to education, indicating a moderate level of investment in education. Some countries, such as Arab World and Switzerland, have missing or unavailable data for government expenditure on education as a percentage of GDP.</a:t>
            </a:r>
            <a:endParaRPr sz="1100">
              <a:solidFill>
                <a:schemeClr val="dk1"/>
              </a:solidFill>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b="1" lang="en-US" sz="1100">
                <a:solidFill>
                  <a:srgbClr val="FF0000"/>
                </a:solidFill>
                <a:latin typeface="Roboto"/>
                <a:ea typeface="Roboto"/>
                <a:cs typeface="Roboto"/>
                <a:sym typeface="Roboto"/>
              </a:rPr>
              <a:t>Secondary Education:</a:t>
            </a:r>
            <a:r>
              <a:rPr lang="en-US" sz="1100">
                <a:solidFill>
                  <a:schemeClr val="dk1"/>
                </a:solidFill>
                <a:latin typeface="Roboto"/>
                <a:ea typeface="Roboto"/>
                <a:cs typeface="Roboto"/>
                <a:sym typeface="Roboto"/>
              </a:rPr>
              <a:t> Australia has a high gross enrolment ratio in secondary education (139.6%), suggesting a high proportion of secondary school-age students are enrolled. India has a relatively low gross enrolment ratio in secondary education (59.8%), indicating a need to improve access to and enrollment in secondary schools.</a:t>
            </a:r>
            <a:endParaRPr sz="1100">
              <a:solidFill>
                <a:schemeClr val="dk1"/>
              </a:solidFill>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b="1" lang="en-US" sz="1100">
                <a:solidFill>
                  <a:srgbClr val="FF0000"/>
                </a:solidFill>
                <a:latin typeface="Roboto"/>
                <a:ea typeface="Roboto"/>
                <a:cs typeface="Roboto"/>
                <a:sym typeface="Roboto"/>
              </a:rPr>
              <a:t>Other Factors:</a:t>
            </a:r>
            <a:r>
              <a:rPr lang="en-US" sz="1100">
                <a:solidFill>
                  <a:srgbClr val="FF0000"/>
                </a:solidFill>
                <a:latin typeface="Roboto"/>
                <a:ea typeface="Roboto"/>
                <a:cs typeface="Roboto"/>
                <a:sym typeface="Roboto"/>
              </a:rPr>
              <a:t> </a:t>
            </a:r>
            <a:r>
              <a:rPr lang="en-US" sz="1100">
                <a:solidFill>
                  <a:schemeClr val="dk1"/>
                </a:solidFill>
                <a:latin typeface="Roboto"/>
                <a:ea typeface="Roboto"/>
                <a:cs typeface="Roboto"/>
                <a:sym typeface="Roboto"/>
              </a:rPr>
              <a:t>The dataset also includes indicators such as lower secondary completion rate and unemployment rates, which provide additional insights into the education and labor market situations across the countries.</a:t>
            </a:r>
            <a:endParaRPr sz="1100">
              <a:solidFill>
                <a:schemeClr val="dk1"/>
              </a:solidFill>
              <a:latin typeface="Roboto"/>
              <a:ea typeface="Roboto"/>
              <a:cs typeface="Roboto"/>
              <a:sym typeface="Roboto"/>
            </a:endParaRPr>
          </a:p>
          <a:p>
            <a:pPr indent="0" lvl="0" marL="0" rtl="0" algn="l">
              <a:spcBef>
                <a:spcPts val="500"/>
              </a:spcBef>
              <a:spcAft>
                <a:spcPts val="0"/>
              </a:spcAft>
              <a:buNone/>
            </a:pPr>
            <a:r>
              <a:t/>
            </a:r>
            <a:endParaRPr>
              <a:latin typeface="Roboto"/>
              <a:ea typeface="Roboto"/>
              <a:cs typeface="Roboto"/>
              <a:sym typeface="Roboto"/>
            </a:endParaRPr>
          </a:p>
        </p:txBody>
      </p:sp>
      <p:pic>
        <p:nvPicPr>
          <p:cNvPr id="308" name="Google Shape;308;p28"/>
          <p:cNvPicPr preferRelativeResize="0"/>
          <p:nvPr/>
        </p:nvPicPr>
        <p:blipFill>
          <a:blip r:embed="rId3">
            <a:alphaModFix/>
          </a:blip>
          <a:stretch>
            <a:fillRect/>
          </a:stretch>
        </p:blipFill>
        <p:spPr>
          <a:xfrm>
            <a:off x="-1525" y="806900"/>
            <a:ext cx="5321426" cy="2434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9"/>
          <p:cNvSpPr txBox="1"/>
          <p:nvPr/>
        </p:nvSpPr>
        <p:spPr>
          <a:xfrm>
            <a:off x="0" y="-8"/>
            <a:ext cx="2139300" cy="4431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2800">
                <a:solidFill>
                  <a:srgbClr val="CC0000"/>
                </a:solidFill>
                <a:latin typeface="Arial"/>
                <a:ea typeface="Arial"/>
                <a:cs typeface="Arial"/>
                <a:sym typeface="Arial"/>
              </a:rPr>
              <a:t>Key Insights</a:t>
            </a:r>
            <a:endParaRPr sz="2800">
              <a:latin typeface="Arial"/>
              <a:ea typeface="Arial"/>
              <a:cs typeface="Arial"/>
              <a:sym typeface="Arial"/>
            </a:endParaRPr>
          </a:p>
        </p:txBody>
      </p:sp>
      <p:sp>
        <p:nvSpPr>
          <p:cNvPr id="314" name="Google Shape;314;p29"/>
          <p:cNvSpPr txBox="1"/>
          <p:nvPr/>
        </p:nvSpPr>
        <p:spPr>
          <a:xfrm>
            <a:off x="-39750" y="405175"/>
            <a:ext cx="9223500" cy="444300"/>
          </a:xfrm>
          <a:prstGeom prst="rect">
            <a:avLst/>
          </a:prstGeom>
          <a:noFill/>
          <a:ln>
            <a:noFill/>
          </a:ln>
        </p:spPr>
        <p:txBody>
          <a:bodyPr anchorCtr="0" anchor="t" bIns="0" lIns="0" spcFirstLastPara="1" rIns="0" wrap="square" tIns="13325">
            <a:spAutoFit/>
          </a:bodyPr>
          <a:lstStyle/>
          <a:p>
            <a:pPr indent="0" lvl="0" marL="12700" marR="5080" rtl="0" algn="l">
              <a:lnSpc>
                <a:spcPct val="100000"/>
              </a:lnSpc>
              <a:spcBef>
                <a:spcPts val="0"/>
              </a:spcBef>
              <a:spcAft>
                <a:spcPts val="0"/>
              </a:spcAft>
              <a:buNone/>
            </a:pPr>
            <a:r>
              <a:rPr b="1" lang="en-US" sz="1400">
                <a:solidFill>
                  <a:srgbClr val="004A52"/>
                </a:solidFill>
                <a:latin typeface="Arial"/>
                <a:ea typeface="Arial"/>
                <a:cs typeface="Arial"/>
                <a:sym typeface="Arial"/>
              </a:rPr>
              <a:t>The Final Key Values of the specific indicators respected to their Countries.  This chart shows the present context of the countries.</a:t>
            </a:r>
            <a:endParaRPr sz="1400">
              <a:latin typeface="Arial"/>
              <a:ea typeface="Arial"/>
              <a:cs typeface="Arial"/>
              <a:sym typeface="Arial"/>
            </a:endParaRPr>
          </a:p>
        </p:txBody>
      </p:sp>
      <p:sp>
        <p:nvSpPr>
          <p:cNvPr id="315" name="Google Shape;315;p29"/>
          <p:cNvSpPr txBox="1"/>
          <p:nvPr/>
        </p:nvSpPr>
        <p:spPr>
          <a:xfrm>
            <a:off x="0" y="849475"/>
            <a:ext cx="9144000" cy="42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316" name="Google Shape;316;p29"/>
          <p:cNvPicPr preferRelativeResize="0"/>
          <p:nvPr/>
        </p:nvPicPr>
        <p:blipFill>
          <a:blip r:embed="rId3">
            <a:alphaModFix/>
          </a:blip>
          <a:stretch>
            <a:fillRect/>
          </a:stretch>
        </p:blipFill>
        <p:spPr>
          <a:xfrm>
            <a:off x="0" y="849600"/>
            <a:ext cx="9143999" cy="4293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0"/>
          <p:cNvSpPr txBox="1"/>
          <p:nvPr>
            <p:ph type="title"/>
          </p:nvPr>
        </p:nvSpPr>
        <p:spPr>
          <a:xfrm>
            <a:off x="0" y="8"/>
            <a:ext cx="2139300" cy="4431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Key Insights</a:t>
            </a:r>
            <a:endParaRPr sz="2800">
              <a:latin typeface="Arial"/>
              <a:ea typeface="Arial"/>
              <a:cs typeface="Arial"/>
              <a:sym typeface="Arial"/>
            </a:endParaRPr>
          </a:p>
        </p:txBody>
      </p:sp>
      <p:sp>
        <p:nvSpPr>
          <p:cNvPr id="322" name="Google Shape;322;p30"/>
          <p:cNvSpPr txBox="1"/>
          <p:nvPr>
            <p:ph idx="1" type="body"/>
          </p:nvPr>
        </p:nvSpPr>
        <p:spPr>
          <a:xfrm>
            <a:off x="-1" y="847826"/>
            <a:ext cx="9144000" cy="4937100"/>
          </a:xfrm>
          <a:prstGeom prst="rect">
            <a:avLst/>
          </a:prstGeom>
          <a:noFill/>
          <a:ln>
            <a:noFill/>
          </a:ln>
        </p:spPr>
        <p:txBody>
          <a:bodyPr anchorCtr="0" anchor="t" bIns="0" lIns="0" spcFirstLastPara="1" rIns="0" wrap="square" tIns="26650">
            <a:spAutoFit/>
          </a:bodyPr>
          <a:lstStyle/>
          <a:p>
            <a:pPr indent="0" lvl="0" marL="0" rtl="0" algn="l">
              <a:lnSpc>
                <a:spcPct val="115000"/>
              </a:lnSpc>
              <a:spcBef>
                <a:spcPts val="1500"/>
              </a:spcBef>
              <a:spcAft>
                <a:spcPts val="0"/>
              </a:spcAft>
              <a:buNone/>
            </a:pPr>
            <a:r>
              <a:rPr lang="en-US" sz="1200">
                <a:solidFill>
                  <a:srgbClr val="FF0000"/>
                </a:solidFill>
              </a:rPr>
              <a:t>Education Disparities:</a:t>
            </a:r>
            <a:r>
              <a:rPr b="0" lang="en-US" sz="1200">
                <a:solidFill>
                  <a:schemeClr val="dk1"/>
                </a:solidFill>
              </a:rPr>
              <a:t> There are significant disparities in education indicators across the countries. While some countries have high enrolment rates, completion rates, and literacy rates, others are lagging behind.</a:t>
            </a:r>
            <a:endParaRPr b="0" sz="1200">
              <a:solidFill>
                <a:schemeClr val="dk1"/>
              </a:solidFill>
            </a:endParaRPr>
          </a:p>
          <a:p>
            <a:pPr indent="0" lvl="0" marL="0" rtl="0" algn="l">
              <a:lnSpc>
                <a:spcPct val="115000"/>
              </a:lnSpc>
              <a:spcBef>
                <a:spcPts val="1500"/>
              </a:spcBef>
              <a:spcAft>
                <a:spcPts val="0"/>
              </a:spcAft>
              <a:buNone/>
            </a:pPr>
            <a:r>
              <a:rPr lang="en-US" sz="1200">
                <a:solidFill>
                  <a:srgbClr val="FF0000"/>
                </a:solidFill>
              </a:rPr>
              <a:t>Government Investment: </a:t>
            </a:r>
            <a:r>
              <a:rPr b="0" lang="en-US" sz="1200">
                <a:solidFill>
                  <a:schemeClr val="dk1"/>
                </a:solidFill>
              </a:rPr>
              <a:t>Government expenditure on education plays a crucial role in improving educational outcomes. Countries with higher investment tend to have better enrolment rates and educational attainment.</a:t>
            </a:r>
            <a:endParaRPr b="0" sz="1200">
              <a:solidFill>
                <a:schemeClr val="dk1"/>
              </a:solidFill>
            </a:endParaRPr>
          </a:p>
          <a:p>
            <a:pPr indent="0" lvl="0" marL="0" rtl="0" algn="l">
              <a:lnSpc>
                <a:spcPct val="115000"/>
              </a:lnSpc>
              <a:spcBef>
                <a:spcPts val="1500"/>
              </a:spcBef>
              <a:spcAft>
                <a:spcPts val="0"/>
              </a:spcAft>
              <a:buNone/>
            </a:pPr>
            <a:r>
              <a:rPr lang="en-US" sz="1200">
                <a:solidFill>
                  <a:srgbClr val="FF0000"/>
                </a:solidFill>
              </a:rPr>
              <a:t>Improving Enrolment: </a:t>
            </a:r>
            <a:r>
              <a:rPr b="0" lang="en-US" sz="1200">
                <a:solidFill>
                  <a:schemeClr val="dk1"/>
                </a:solidFill>
              </a:rPr>
              <a:t>Increasing enrolment rates, especially at the primary and secondary levels, is essential to ensure that more children have access to education and can complete their studies.</a:t>
            </a:r>
            <a:endParaRPr b="0" sz="1200">
              <a:solidFill>
                <a:schemeClr val="dk1"/>
              </a:solidFill>
            </a:endParaRPr>
          </a:p>
          <a:p>
            <a:pPr indent="0" lvl="0" marL="0" rtl="0" algn="l">
              <a:lnSpc>
                <a:spcPct val="115000"/>
              </a:lnSpc>
              <a:spcBef>
                <a:spcPts val="1500"/>
              </a:spcBef>
              <a:spcAft>
                <a:spcPts val="0"/>
              </a:spcAft>
              <a:buNone/>
            </a:pPr>
            <a:r>
              <a:rPr lang="en-US" sz="1200">
                <a:solidFill>
                  <a:srgbClr val="FF0000"/>
                </a:solidFill>
              </a:rPr>
              <a:t>Literacy Challenges: </a:t>
            </a:r>
            <a:r>
              <a:rPr b="0" lang="en-US" sz="1200">
                <a:solidFill>
                  <a:schemeClr val="dk1"/>
                </a:solidFill>
              </a:rPr>
              <a:t>Adult literacy rates in some countries are relatively low, indicating the need for targeted adult literacy programs to enhance literacy levels among the adult population.</a:t>
            </a:r>
            <a:endParaRPr b="0" sz="1200">
              <a:solidFill>
                <a:schemeClr val="dk1"/>
              </a:solidFill>
            </a:endParaRPr>
          </a:p>
          <a:p>
            <a:pPr indent="0" lvl="0" marL="0" rtl="0" algn="l">
              <a:lnSpc>
                <a:spcPct val="115000"/>
              </a:lnSpc>
              <a:spcBef>
                <a:spcPts val="1500"/>
              </a:spcBef>
              <a:spcAft>
                <a:spcPts val="0"/>
              </a:spcAft>
              <a:buNone/>
            </a:pPr>
            <a:r>
              <a:rPr lang="en-US" sz="1200">
                <a:solidFill>
                  <a:srgbClr val="FF0000"/>
                </a:solidFill>
              </a:rPr>
              <a:t>Employment Indicators: </a:t>
            </a:r>
            <a:r>
              <a:rPr b="0" lang="en-US" sz="1200">
                <a:solidFill>
                  <a:schemeClr val="dk1"/>
                </a:solidFill>
              </a:rPr>
              <a:t>Unemployment rates vary across countries, with some countries experiencing higher levels of unemployment. Investing in vocational training and skill development can help address this issue.</a:t>
            </a:r>
            <a:endParaRPr b="0" sz="1200">
              <a:solidFill>
                <a:schemeClr val="dk1"/>
              </a:solidFill>
            </a:endParaRPr>
          </a:p>
          <a:p>
            <a:pPr indent="0" lvl="0" marL="0" rtl="0" algn="l">
              <a:lnSpc>
                <a:spcPct val="115000"/>
              </a:lnSpc>
              <a:spcBef>
                <a:spcPts val="1500"/>
              </a:spcBef>
              <a:spcAft>
                <a:spcPts val="0"/>
              </a:spcAft>
              <a:buNone/>
            </a:pPr>
            <a:r>
              <a:rPr lang="en-US" sz="1200">
                <a:solidFill>
                  <a:srgbClr val="FF0000"/>
                </a:solidFill>
              </a:rPr>
              <a:t>Pupil-Teacher Ratio: </a:t>
            </a:r>
            <a:r>
              <a:rPr b="0" lang="en-US" sz="1200">
                <a:solidFill>
                  <a:schemeClr val="dk1"/>
                </a:solidFill>
              </a:rPr>
              <a:t>The pupil-teacher ratio in secondary education impacts the quality of education. Lower ratios tend to be associated with better learning outcomes.</a:t>
            </a:r>
            <a:endParaRPr b="0" sz="1200">
              <a:solidFill>
                <a:schemeClr val="dk1"/>
              </a:solidFill>
            </a:endParaRPr>
          </a:p>
          <a:p>
            <a:pPr indent="0" lvl="0" marL="0" rtl="0" algn="l">
              <a:lnSpc>
                <a:spcPct val="115000"/>
              </a:lnSpc>
              <a:spcBef>
                <a:spcPts val="1500"/>
              </a:spcBef>
              <a:spcAft>
                <a:spcPts val="0"/>
              </a:spcAft>
              <a:buNone/>
            </a:pPr>
            <a:r>
              <a:rPr lang="en-US" sz="1200">
                <a:solidFill>
                  <a:srgbClr val="FF0000"/>
                </a:solidFill>
              </a:rPr>
              <a:t>Success Stories:</a:t>
            </a:r>
            <a:r>
              <a:rPr b="0" lang="en-US" sz="1200">
                <a:solidFill>
                  <a:schemeClr val="dk1"/>
                </a:solidFill>
              </a:rPr>
              <a:t> Some countries have made significant progress in education and employment indicators, providing valuable lessons and best practices for other nations to emulate.</a:t>
            </a:r>
            <a:endParaRPr b="0" sz="1200">
              <a:solidFill>
                <a:schemeClr val="dk1"/>
              </a:solidFill>
            </a:endParaRPr>
          </a:p>
          <a:p>
            <a:pPr indent="0" lvl="0" marL="0" rtl="0" algn="l">
              <a:lnSpc>
                <a:spcPct val="115000"/>
              </a:lnSpc>
              <a:spcBef>
                <a:spcPts val="1500"/>
              </a:spcBef>
              <a:spcAft>
                <a:spcPts val="0"/>
              </a:spcAft>
              <a:buNone/>
            </a:pPr>
            <a:r>
              <a:t/>
            </a:r>
            <a:endParaRPr b="0" sz="1200">
              <a:solidFill>
                <a:schemeClr val="dk1"/>
              </a:solidFill>
            </a:endParaRPr>
          </a:p>
          <a:p>
            <a:pPr indent="0" lvl="0" marL="0" rtl="0" algn="l">
              <a:lnSpc>
                <a:spcPct val="100000"/>
              </a:lnSpc>
              <a:spcBef>
                <a:spcPts val="1500"/>
              </a:spcBef>
              <a:spcAft>
                <a:spcPts val="0"/>
              </a:spcAft>
              <a:buNone/>
            </a:pPr>
            <a:r>
              <a:t/>
            </a:r>
            <a:endParaRPr sz="1200">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3"/>
          <p:cNvSpPr txBox="1"/>
          <p:nvPr>
            <p:ph type="title"/>
          </p:nvPr>
        </p:nvSpPr>
        <p:spPr>
          <a:xfrm>
            <a:off x="390550" y="514858"/>
            <a:ext cx="209677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Introduction</a:t>
            </a:r>
            <a:endParaRPr sz="2800">
              <a:latin typeface="Arial"/>
              <a:ea typeface="Arial"/>
              <a:cs typeface="Arial"/>
              <a:sym typeface="Arial"/>
            </a:endParaRPr>
          </a:p>
        </p:txBody>
      </p:sp>
      <p:sp>
        <p:nvSpPr>
          <p:cNvPr id="58" name="Google Shape;58;p3"/>
          <p:cNvSpPr txBox="1"/>
          <p:nvPr/>
        </p:nvSpPr>
        <p:spPr>
          <a:xfrm>
            <a:off x="193039" y="1308938"/>
            <a:ext cx="16383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1800" u="none" cap="none" strike="noStrike">
                <a:solidFill>
                  <a:srgbClr val="F5FCFF"/>
                </a:solidFill>
                <a:latin typeface="Arial"/>
                <a:ea typeface="Arial"/>
                <a:cs typeface="Arial"/>
                <a:sym typeface="Arial"/>
              </a:rPr>
              <a:t>●</a:t>
            </a:r>
            <a:endParaRPr b="0" i="0" sz="1800" u="none" cap="none" strike="noStrike">
              <a:latin typeface="Arial"/>
              <a:ea typeface="Arial"/>
              <a:cs typeface="Arial"/>
              <a:sym typeface="Arial"/>
            </a:endParaRPr>
          </a:p>
        </p:txBody>
      </p:sp>
      <p:sp>
        <p:nvSpPr>
          <p:cNvPr id="59" name="Google Shape;59;p3"/>
          <p:cNvSpPr txBox="1"/>
          <p:nvPr/>
        </p:nvSpPr>
        <p:spPr>
          <a:xfrm>
            <a:off x="193039" y="1297411"/>
            <a:ext cx="8250600" cy="3410400"/>
          </a:xfrm>
          <a:prstGeom prst="rect">
            <a:avLst/>
          </a:prstGeom>
          <a:noFill/>
          <a:ln>
            <a:noFill/>
          </a:ln>
        </p:spPr>
        <p:txBody>
          <a:bodyPr anchorCtr="0" anchor="t" bIns="0" lIns="0" spcFirstLastPara="1" rIns="0" wrap="square" tIns="13325">
            <a:spAutoFit/>
          </a:bodyPr>
          <a:lstStyle/>
          <a:p>
            <a:pPr indent="513080" lvl="0" marL="355600" marR="80645" rtl="0" algn="l">
              <a:lnSpc>
                <a:spcPct val="114999"/>
              </a:lnSpc>
              <a:spcBef>
                <a:spcPts val="0"/>
              </a:spcBef>
              <a:spcAft>
                <a:spcPts val="0"/>
              </a:spcAft>
              <a:buNone/>
            </a:pPr>
            <a:r>
              <a:rPr b="1" i="0" lang="en-US" sz="1600" u="none" cap="none" strike="noStrike">
                <a:solidFill>
                  <a:srgbClr val="202020"/>
                </a:solidFill>
                <a:latin typeface="Verdana"/>
                <a:ea typeface="Verdana"/>
                <a:cs typeface="Verdana"/>
                <a:sym typeface="Verdana"/>
              </a:rPr>
              <a:t>The World Bank Ed Stats All Indicator Query holds over 4,000  internationally comparable indicators that describe education access,  progression, completion, literacy, teachers, population, expenditures and  many such indicators .The indicators cover the education cycle from pre-  primary to vocational and tertiary education and also holds learning  outcome data from international and regional learning assessments, equity data from household surveys, and  projection/attainment data.</a:t>
            </a:r>
            <a:endParaRPr b="0" i="0" sz="1600" u="none" cap="none" strike="noStrike">
              <a:latin typeface="Verdana"/>
              <a:ea typeface="Verdana"/>
              <a:cs typeface="Verdana"/>
              <a:sym typeface="Verdana"/>
            </a:endParaRPr>
          </a:p>
          <a:p>
            <a:pPr indent="-342900" lvl="0" marL="355600" marR="5080" rtl="0" algn="just">
              <a:lnSpc>
                <a:spcPct val="114999"/>
              </a:lnSpc>
              <a:spcBef>
                <a:spcPts val="0"/>
              </a:spcBef>
              <a:spcAft>
                <a:spcPts val="0"/>
              </a:spcAft>
              <a:buClr>
                <a:srgbClr val="F5FCFF"/>
              </a:buClr>
              <a:buSzPts val="1800"/>
              <a:buFont typeface="Arial"/>
              <a:buChar char="●"/>
            </a:pPr>
            <a:r>
              <a:rPr b="1" i="0" lang="en-US" sz="1600" u="none" cap="none" strike="noStrike">
                <a:solidFill>
                  <a:srgbClr val="202020"/>
                </a:solidFill>
                <a:latin typeface="Verdana"/>
                <a:ea typeface="Verdana"/>
                <a:cs typeface="Verdana"/>
                <a:sym typeface="Verdana"/>
              </a:rPr>
              <a:t>I am exploring and analyzing the data to identify variation of indicators  across the globe, which countries are more alike and different, which  countries show more closeness to global standards and what are the  actual driving force behind such growth.</a:t>
            </a:r>
            <a:endParaRPr b="0" i="0" sz="1600" u="none" cap="none" strike="noStrike">
              <a:latin typeface="Verdana"/>
              <a:ea typeface="Verdana"/>
              <a:cs typeface="Verdana"/>
              <a:sym typeface="Verdana"/>
            </a:endParaRPr>
          </a:p>
        </p:txBody>
      </p:sp>
      <p:pic>
        <p:nvPicPr>
          <p:cNvPr id="60" name="Google Shape;60;p3"/>
          <p:cNvPicPr preferRelativeResize="0"/>
          <p:nvPr/>
        </p:nvPicPr>
        <p:blipFill rotWithShape="1">
          <a:blip r:embed="rId3">
            <a:alphaModFix/>
          </a:blip>
          <a:srcRect b="0" l="0" r="0" t="0"/>
          <a:stretch/>
        </p:blipFill>
        <p:spPr>
          <a:xfrm>
            <a:off x="5386778" y="376618"/>
            <a:ext cx="2511216" cy="5143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1"/>
          <p:cNvSpPr txBox="1"/>
          <p:nvPr>
            <p:ph type="title"/>
          </p:nvPr>
        </p:nvSpPr>
        <p:spPr>
          <a:xfrm>
            <a:off x="0" y="8"/>
            <a:ext cx="2139300" cy="4431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Key Insights</a:t>
            </a:r>
            <a:endParaRPr sz="2800">
              <a:latin typeface="Arial"/>
              <a:ea typeface="Arial"/>
              <a:cs typeface="Arial"/>
              <a:sym typeface="Arial"/>
            </a:endParaRPr>
          </a:p>
        </p:txBody>
      </p:sp>
      <p:sp>
        <p:nvSpPr>
          <p:cNvPr id="328" name="Google Shape;328;p31"/>
          <p:cNvSpPr txBox="1"/>
          <p:nvPr/>
        </p:nvSpPr>
        <p:spPr>
          <a:xfrm>
            <a:off x="0" y="911675"/>
            <a:ext cx="9240900" cy="215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b="1" lang="en-US" sz="1200">
                <a:solidFill>
                  <a:srgbClr val="FF0000"/>
                </a:solidFill>
                <a:latin typeface="Roboto"/>
                <a:ea typeface="Roboto"/>
                <a:cs typeface="Roboto"/>
                <a:sym typeface="Roboto"/>
              </a:rPr>
              <a:t>Complexity of Challenges:</a:t>
            </a:r>
            <a:r>
              <a:rPr lang="en-US" sz="1200">
                <a:solidFill>
                  <a:schemeClr val="dk1"/>
                </a:solidFill>
                <a:latin typeface="Roboto"/>
                <a:ea typeface="Roboto"/>
                <a:cs typeface="Roboto"/>
                <a:sym typeface="Roboto"/>
              </a:rPr>
              <a:t> Improving education and employment opportunities is a complex task that requires a multifaceted approach and collaboration between governments, educational institutions, and various stakeholders.</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b="1" lang="en-US" sz="1200">
                <a:solidFill>
                  <a:srgbClr val="FF0000"/>
                </a:solidFill>
                <a:latin typeface="Roboto"/>
                <a:ea typeface="Roboto"/>
                <a:cs typeface="Roboto"/>
                <a:sym typeface="Roboto"/>
              </a:rPr>
              <a:t>Long-Term Vision: </a:t>
            </a:r>
            <a:r>
              <a:rPr lang="en-US" sz="1200">
                <a:solidFill>
                  <a:schemeClr val="dk1"/>
                </a:solidFill>
                <a:latin typeface="Roboto"/>
                <a:ea typeface="Roboto"/>
                <a:cs typeface="Roboto"/>
                <a:sym typeface="Roboto"/>
              </a:rPr>
              <a:t>Achieving the business objective of improving education and employment requires sustained efforts and a long-term vision to create lasting impact and positive change.</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b="1" lang="en-US" sz="1200">
                <a:solidFill>
                  <a:srgbClr val="FF0000"/>
                </a:solidFill>
                <a:latin typeface="Roboto"/>
                <a:ea typeface="Roboto"/>
                <a:cs typeface="Roboto"/>
                <a:sym typeface="Roboto"/>
              </a:rPr>
              <a:t>Context Matters:</a:t>
            </a:r>
            <a:r>
              <a:rPr lang="en-US" sz="1200">
                <a:solidFill>
                  <a:schemeClr val="dk1"/>
                </a:solidFill>
                <a:latin typeface="Roboto"/>
                <a:ea typeface="Roboto"/>
                <a:cs typeface="Roboto"/>
                <a:sym typeface="Roboto"/>
              </a:rPr>
              <a:t> Each country has its unique socio-economic, cultural, and educational context. Tailored strategies and solutions are necessary to address the specific challenges faced by each nation.</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US" sz="1200">
                <a:solidFill>
                  <a:schemeClr val="dk1"/>
                </a:solidFill>
                <a:latin typeface="Roboto"/>
                <a:ea typeface="Roboto"/>
                <a:cs typeface="Roboto"/>
                <a:sym typeface="Roboto"/>
              </a:rPr>
              <a:t>Overall, the data highlights the importance of investing in education, addressing literacy challenges, promoting skill development, and learning from successful models to achieve the business objective of enhancing education and employment opportunities in the respective countries.</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2"/>
          <p:cNvSpPr txBox="1"/>
          <p:nvPr>
            <p:ph type="title"/>
          </p:nvPr>
        </p:nvSpPr>
        <p:spPr>
          <a:xfrm>
            <a:off x="0" y="0"/>
            <a:ext cx="5403300" cy="4431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Solutions to Business objective</a:t>
            </a:r>
            <a:endParaRPr sz="2800">
              <a:latin typeface="Arial"/>
              <a:ea typeface="Arial"/>
              <a:cs typeface="Arial"/>
              <a:sym typeface="Arial"/>
            </a:endParaRPr>
          </a:p>
        </p:txBody>
      </p:sp>
      <p:sp>
        <p:nvSpPr>
          <p:cNvPr id="334" name="Google Shape;334;p32"/>
          <p:cNvSpPr txBox="1"/>
          <p:nvPr/>
        </p:nvSpPr>
        <p:spPr>
          <a:xfrm>
            <a:off x="0" y="443100"/>
            <a:ext cx="9144000" cy="4938300"/>
          </a:xfrm>
          <a:prstGeom prst="rect">
            <a:avLst/>
          </a:prstGeom>
          <a:noFill/>
          <a:ln>
            <a:noFill/>
          </a:ln>
        </p:spPr>
        <p:txBody>
          <a:bodyPr anchorCtr="0" anchor="t" bIns="0" lIns="0" spcFirstLastPara="1" rIns="0" wrap="square" tIns="12700">
            <a:spAutoFit/>
          </a:bodyPr>
          <a:lstStyle/>
          <a:p>
            <a:pPr indent="-298450" lvl="0" marL="457200" rtl="0" algn="l">
              <a:lnSpc>
                <a:spcPct val="100000"/>
              </a:lnSpc>
              <a:spcBef>
                <a:spcPts val="0"/>
              </a:spcBef>
              <a:spcAft>
                <a:spcPts val="0"/>
              </a:spcAft>
              <a:buClr>
                <a:schemeClr val="dk1"/>
              </a:buClr>
              <a:buSzPts val="1100"/>
              <a:buFont typeface="Roboto"/>
              <a:buChar char="❖"/>
            </a:pPr>
            <a:r>
              <a:rPr lang="en-US" sz="1100">
                <a:solidFill>
                  <a:schemeClr val="dk1"/>
                </a:solidFill>
                <a:latin typeface="Roboto"/>
                <a:ea typeface="Roboto"/>
                <a:cs typeface="Roboto"/>
                <a:sym typeface="Roboto"/>
              </a:rPr>
              <a:t>Increase Government Expenditure on Education: Countries with higher government expenditure on education as a percentage of GDP tend to have better educational outcomes. The client should advocate for increased investment in education to improve infrastructure, teacher training, and access to quality education.</a:t>
            </a:r>
            <a:endParaRPr sz="11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t/>
            </a:r>
            <a:endParaRPr sz="1100">
              <a:solidFill>
                <a:schemeClr val="dk1"/>
              </a:solidFill>
              <a:latin typeface="Roboto"/>
              <a:ea typeface="Roboto"/>
              <a:cs typeface="Roboto"/>
              <a:sym typeface="Roboto"/>
            </a:endParaRPr>
          </a:p>
          <a:p>
            <a:pPr indent="-298450" lvl="0" marL="457200" rtl="0" algn="l">
              <a:lnSpc>
                <a:spcPct val="100000"/>
              </a:lnSpc>
              <a:spcBef>
                <a:spcPts val="0"/>
              </a:spcBef>
              <a:spcAft>
                <a:spcPts val="0"/>
              </a:spcAft>
              <a:buClr>
                <a:schemeClr val="dk1"/>
              </a:buClr>
              <a:buSzPts val="1100"/>
              <a:buFont typeface="Roboto"/>
              <a:buChar char="❖"/>
            </a:pPr>
            <a:r>
              <a:rPr lang="en-US" sz="1100">
                <a:solidFill>
                  <a:schemeClr val="dk1"/>
                </a:solidFill>
                <a:latin typeface="Roboto"/>
                <a:ea typeface="Roboto"/>
                <a:cs typeface="Roboto"/>
                <a:sym typeface="Roboto"/>
              </a:rPr>
              <a:t>Focus on Adult Literacy Programs: Adult literacy rates in some countries are relatively low. Implementing targeted adult literacy programs can help improve overall literacy rates and enhance the employability of the adult population.</a:t>
            </a:r>
            <a:endParaRPr sz="1100">
              <a:solidFill>
                <a:schemeClr val="dk1"/>
              </a:solidFill>
              <a:latin typeface="Roboto"/>
              <a:ea typeface="Roboto"/>
              <a:cs typeface="Roboto"/>
              <a:sym typeface="Roboto"/>
            </a:endParaRPr>
          </a:p>
          <a:p>
            <a:pPr indent="0" lvl="0" marL="457200" rtl="0" algn="l">
              <a:lnSpc>
                <a:spcPct val="100000"/>
              </a:lnSpc>
              <a:spcBef>
                <a:spcPts val="0"/>
              </a:spcBef>
              <a:spcAft>
                <a:spcPts val="0"/>
              </a:spcAft>
              <a:buNone/>
            </a:pPr>
            <a:r>
              <a:t/>
            </a:r>
            <a:endParaRPr sz="1100">
              <a:solidFill>
                <a:schemeClr val="dk1"/>
              </a:solidFill>
              <a:latin typeface="Roboto"/>
              <a:ea typeface="Roboto"/>
              <a:cs typeface="Roboto"/>
              <a:sym typeface="Roboto"/>
            </a:endParaRPr>
          </a:p>
          <a:p>
            <a:pPr indent="-298450" lvl="0" marL="457200" rtl="0" algn="l">
              <a:lnSpc>
                <a:spcPct val="100000"/>
              </a:lnSpc>
              <a:spcBef>
                <a:spcPts val="0"/>
              </a:spcBef>
              <a:spcAft>
                <a:spcPts val="0"/>
              </a:spcAft>
              <a:buClr>
                <a:schemeClr val="dk1"/>
              </a:buClr>
              <a:buSzPts val="1100"/>
              <a:buFont typeface="Roboto"/>
              <a:buChar char="❖"/>
            </a:pPr>
            <a:r>
              <a:rPr lang="en-US" sz="1100">
                <a:solidFill>
                  <a:schemeClr val="dk1"/>
                </a:solidFill>
                <a:latin typeface="Roboto"/>
                <a:ea typeface="Roboto"/>
                <a:cs typeface="Roboto"/>
                <a:sym typeface="Roboto"/>
              </a:rPr>
              <a:t>Enhance Enrolment Rates at Primary and Secondary Levels: While some countries have high enrolment rates at primary and secondary levels, others lag behind. Implement policies and initiatives to increase enrolment rates to ensure more children have access to education.</a:t>
            </a:r>
            <a:endParaRPr sz="11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t/>
            </a:r>
            <a:endParaRPr sz="1100">
              <a:solidFill>
                <a:schemeClr val="dk1"/>
              </a:solidFill>
              <a:latin typeface="Roboto"/>
              <a:ea typeface="Roboto"/>
              <a:cs typeface="Roboto"/>
              <a:sym typeface="Roboto"/>
            </a:endParaRPr>
          </a:p>
          <a:p>
            <a:pPr indent="-298450" lvl="0" marL="457200" rtl="0" algn="l">
              <a:lnSpc>
                <a:spcPct val="100000"/>
              </a:lnSpc>
              <a:spcBef>
                <a:spcPts val="0"/>
              </a:spcBef>
              <a:spcAft>
                <a:spcPts val="0"/>
              </a:spcAft>
              <a:buClr>
                <a:schemeClr val="dk1"/>
              </a:buClr>
              <a:buSzPts val="1100"/>
              <a:buFont typeface="Roboto"/>
              <a:buChar char="❖"/>
            </a:pPr>
            <a:r>
              <a:rPr lang="en-US" sz="1100">
                <a:solidFill>
                  <a:schemeClr val="dk1"/>
                </a:solidFill>
                <a:latin typeface="Roboto"/>
                <a:ea typeface="Roboto"/>
                <a:cs typeface="Roboto"/>
                <a:sym typeface="Roboto"/>
              </a:rPr>
              <a:t>Improve Lower Secondary Completion Rate: Some countries struggle with lower secondary completion rates. Targeted interventions and support systems should be put in place to ensure students successfully complete lower secondary education, as this is a critical phase in their educational journey.</a:t>
            </a:r>
            <a:endParaRPr sz="11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t/>
            </a:r>
            <a:endParaRPr sz="1100">
              <a:solidFill>
                <a:schemeClr val="dk1"/>
              </a:solidFill>
              <a:latin typeface="Roboto"/>
              <a:ea typeface="Roboto"/>
              <a:cs typeface="Roboto"/>
              <a:sym typeface="Roboto"/>
            </a:endParaRPr>
          </a:p>
          <a:p>
            <a:pPr indent="-298450" lvl="0" marL="457200" rtl="0" algn="l">
              <a:lnSpc>
                <a:spcPct val="100000"/>
              </a:lnSpc>
              <a:spcBef>
                <a:spcPts val="0"/>
              </a:spcBef>
              <a:spcAft>
                <a:spcPts val="0"/>
              </a:spcAft>
              <a:buClr>
                <a:schemeClr val="dk1"/>
              </a:buClr>
              <a:buSzPts val="1100"/>
              <a:buFont typeface="Roboto"/>
              <a:buChar char="❖"/>
            </a:pPr>
            <a:r>
              <a:rPr lang="en-US" sz="1100">
                <a:solidFill>
                  <a:schemeClr val="dk1"/>
                </a:solidFill>
                <a:latin typeface="Roboto"/>
                <a:ea typeface="Roboto"/>
                <a:cs typeface="Roboto"/>
                <a:sym typeface="Roboto"/>
              </a:rPr>
              <a:t>Address Pupil-Teacher Ratio: Lower pupil-teacher ratios in secondary education are associated with better learning outcomes. Reducing class sizes or hiring more qualified teachers can improve the learning environment for students.</a:t>
            </a:r>
            <a:endParaRPr sz="11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t/>
            </a:r>
            <a:endParaRPr sz="1100">
              <a:solidFill>
                <a:schemeClr val="dk1"/>
              </a:solidFill>
              <a:latin typeface="Roboto"/>
              <a:ea typeface="Roboto"/>
              <a:cs typeface="Roboto"/>
              <a:sym typeface="Roboto"/>
            </a:endParaRPr>
          </a:p>
          <a:p>
            <a:pPr indent="-298450" lvl="0" marL="457200" rtl="0" algn="l">
              <a:lnSpc>
                <a:spcPct val="100000"/>
              </a:lnSpc>
              <a:spcBef>
                <a:spcPts val="0"/>
              </a:spcBef>
              <a:spcAft>
                <a:spcPts val="0"/>
              </a:spcAft>
              <a:buClr>
                <a:schemeClr val="dk1"/>
              </a:buClr>
              <a:buSzPts val="1100"/>
              <a:buFont typeface="Roboto"/>
              <a:buChar char="❖"/>
            </a:pPr>
            <a:r>
              <a:rPr lang="en-US" sz="1100">
                <a:solidFill>
                  <a:schemeClr val="dk1"/>
                </a:solidFill>
                <a:latin typeface="Roboto"/>
                <a:ea typeface="Roboto"/>
                <a:cs typeface="Roboto"/>
                <a:sym typeface="Roboto"/>
              </a:rPr>
              <a:t>Promote Vocational and Skill Development: Countries with higher unemployment rates can benefit from investing in vocational and skill development programs. These initiatives can help equip individuals with the skills and training needed to enter the job market successfully.</a:t>
            </a:r>
            <a:endParaRPr sz="11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t/>
            </a:r>
            <a:endParaRPr sz="1100">
              <a:solidFill>
                <a:schemeClr val="dk1"/>
              </a:solidFill>
              <a:latin typeface="Roboto"/>
              <a:ea typeface="Roboto"/>
              <a:cs typeface="Roboto"/>
              <a:sym typeface="Roboto"/>
            </a:endParaRPr>
          </a:p>
          <a:p>
            <a:pPr indent="-298450" lvl="0" marL="457200" rtl="0" algn="l">
              <a:lnSpc>
                <a:spcPct val="100000"/>
              </a:lnSpc>
              <a:spcBef>
                <a:spcPts val="0"/>
              </a:spcBef>
              <a:spcAft>
                <a:spcPts val="0"/>
              </a:spcAft>
              <a:buClr>
                <a:schemeClr val="dk1"/>
              </a:buClr>
              <a:buSzPts val="1100"/>
              <a:buFont typeface="Roboto"/>
              <a:buChar char="❖"/>
            </a:pPr>
            <a:r>
              <a:rPr lang="en-US" sz="1100">
                <a:solidFill>
                  <a:schemeClr val="dk1"/>
                </a:solidFill>
                <a:latin typeface="Roboto"/>
                <a:ea typeface="Roboto"/>
                <a:cs typeface="Roboto"/>
                <a:sym typeface="Roboto"/>
              </a:rPr>
              <a:t>Monitor and Learn from Successful Models: The client should closely study countries that have achieved significant progress in education and employment indicators to identify successful strategies that can be adapted and implemented in other countries.</a:t>
            </a:r>
            <a:endParaRPr sz="11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t/>
            </a:r>
            <a:endParaRPr sz="1100">
              <a:solidFill>
                <a:schemeClr val="dk1"/>
              </a:solidFill>
              <a:latin typeface="Roboto"/>
              <a:ea typeface="Roboto"/>
              <a:cs typeface="Roboto"/>
              <a:sym typeface="Roboto"/>
            </a:endParaRPr>
          </a:p>
          <a:p>
            <a:pPr indent="-298450" lvl="0" marL="457200" rtl="0" algn="l">
              <a:lnSpc>
                <a:spcPct val="100000"/>
              </a:lnSpc>
              <a:spcBef>
                <a:spcPts val="0"/>
              </a:spcBef>
              <a:spcAft>
                <a:spcPts val="0"/>
              </a:spcAft>
              <a:buClr>
                <a:schemeClr val="dk1"/>
              </a:buClr>
              <a:buSzPts val="1100"/>
              <a:buFont typeface="Roboto"/>
              <a:buChar char="❖"/>
            </a:pPr>
            <a:r>
              <a:rPr lang="en-US" sz="1100">
                <a:solidFill>
                  <a:schemeClr val="dk1"/>
                </a:solidFill>
                <a:latin typeface="Roboto"/>
                <a:ea typeface="Roboto"/>
                <a:cs typeface="Roboto"/>
                <a:sym typeface="Roboto"/>
              </a:rPr>
              <a:t>Collaborate with International Organizations: Collaborating with international organizations and partners can provide additional resources, expertise, and best practices in the field of education and employment.</a:t>
            </a:r>
            <a:endParaRPr sz="11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t/>
            </a:r>
            <a:endParaRPr sz="1100">
              <a:solidFill>
                <a:schemeClr val="dk1"/>
              </a:solidFill>
              <a:latin typeface="Roboto"/>
              <a:ea typeface="Roboto"/>
              <a:cs typeface="Roboto"/>
              <a:sym typeface="Roboto"/>
            </a:endParaRPr>
          </a:p>
          <a:p>
            <a:pPr indent="-298450" lvl="0" marL="457200" rtl="0" algn="l">
              <a:lnSpc>
                <a:spcPct val="100000"/>
              </a:lnSpc>
              <a:spcBef>
                <a:spcPts val="0"/>
              </a:spcBef>
              <a:spcAft>
                <a:spcPts val="0"/>
              </a:spcAft>
              <a:buClr>
                <a:schemeClr val="dk1"/>
              </a:buClr>
              <a:buSzPts val="1100"/>
              <a:buFont typeface="Roboto"/>
              <a:buChar char="❖"/>
            </a:pPr>
            <a:r>
              <a:rPr lang="en-US" sz="1100">
                <a:solidFill>
                  <a:schemeClr val="dk1"/>
                </a:solidFill>
                <a:latin typeface="Roboto"/>
                <a:ea typeface="Roboto"/>
                <a:cs typeface="Roboto"/>
                <a:sym typeface="Roboto"/>
              </a:rPr>
              <a:t>It is essential for the client to work closely with the respective governments, educational institutions, and stakeholders in each country to implement these strategies effectively and achieve their business objective of promoting better education and employment opportunities.</a:t>
            </a:r>
            <a:endParaRPr sz="1100">
              <a:solidFill>
                <a:schemeClr val="dk1"/>
              </a:solidFill>
              <a:latin typeface="Roboto"/>
              <a:ea typeface="Roboto"/>
              <a:cs typeface="Roboto"/>
              <a:sym typeface="Roboto"/>
            </a:endParaRPr>
          </a:p>
          <a:p>
            <a:pPr indent="0" lvl="0" marL="354965" marR="6350" rtl="0" algn="l">
              <a:lnSpc>
                <a:spcPct val="114999"/>
              </a:lnSpc>
              <a:spcBef>
                <a:spcPts val="0"/>
              </a:spcBef>
              <a:spcAft>
                <a:spcPts val="0"/>
              </a:spcAft>
              <a:buNone/>
            </a:pPr>
            <a:r>
              <a:t/>
            </a:r>
            <a:endParaRPr b="1" sz="1200">
              <a:solidFill>
                <a:srgbClr val="004A52"/>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3"/>
          <p:cNvSpPr txBox="1"/>
          <p:nvPr>
            <p:ph type="title"/>
          </p:nvPr>
        </p:nvSpPr>
        <p:spPr>
          <a:xfrm>
            <a:off x="0" y="0"/>
            <a:ext cx="2155800" cy="4431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Conclusions</a:t>
            </a:r>
            <a:endParaRPr sz="2800">
              <a:latin typeface="Arial"/>
              <a:ea typeface="Arial"/>
              <a:cs typeface="Arial"/>
              <a:sym typeface="Arial"/>
            </a:endParaRPr>
          </a:p>
        </p:txBody>
      </p:sp>
      <p:sp>
        <p:nvSpPr>
          <p:cNvPr id="340" name="Google Shape;340;p33"/>
          <p:cNvSpPr txBox="1"/>
          <p:nvPr/>
        </p:nvSpPr>
        <p:spPr>
          <a:xfrm>
            <a:off x="0" y="585650"/>
            <a:ext cx="9144000" cy="48105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b="1" lang="en-US" sz="1200">
                <a:solidFill>
                  <a:srgbClr val="FF0000"/>
                </a:solidFill>
                <a:latin typeface="Roboto"/>
                <a:ea typeface="Roboto"/>
                <a:cs typeface="Roboto"/>
                <a:sym typeface="Roboto"/>
              </a:rPr>
              <a:t>Diverse Trends: </a:t>
            </a:r>
            <a:r>
              <a:rPr lang="en-US" sz="1200">
                <a:solidFill>
                  <a:schemeClr val="dk1"/>
                </a:solidFill>
                <a:latin typeface="Roboto"/>
                <a:ea typeface="Roboto"/>
                <a:cs typeface="Roboto"/>
                <a:sym typeface="Roboto"/>
              </a:rPr>
              <a:t>The indicators show diverse trends across different countries, with some indicators improving over time, while others experience fluctuations or decline.</a:t>
            </a:r>
            <a:endParaRPr sz="1200">
              <a:solidFill>
                <a:schemeClr val="dk1"/>
              </a:solidFill>
              <a:latin typeface="Roboto"/>
              <a:ea typeface="Roboto"/>
              <a:cs typeface="Roboto"/>
              <a:sym typeface="Roboto"/>
            </a:endParaRPr>
          </a:p>
          <a:p>
            <a:pPr indent="0" lvl="0" marL="0" rtl="0" algn="l">
              <a:lnSpc>
                <a:spcPct val="100000"/>
              </a:lnSpc>
              <a:spcBef>
                <a:spcPts val="1000"/>
              </a:spcBef>
              <a:spcAft>
                <a:spcPts val="0"/>
              </a:spcAft>
              <a:buNone/>
            </a:pPr>
            <a:r>
              <a:rPr b="1" lang="en-US" sz="1200">
                <a:solidFill>
                  <a:srgbClr val="FF0000"/>
                </a:solidFill>
                <a:latin typeface="Roboto"/>
                <a:ea typeface="Roboto"/>
                <a:cs typeface="Roboto"/>
                <a:sym typeface="Roboto"/>
              </a:rPr>
              <a:t>Areas of Focus:</a:t>
            </a:r>
            <a:r>
              <a:rPr lang="en-US" sz="1200">
                <a:solidFill>
                  <a:schemeClr val="dk1"/>
                </a:solidFill>
                <a:latin typeface="Roboto"/>
                <a:ea typeface="Roboto"/>
                <a:cs typeface="Roboto"/>
                <a:sym typeface="Roboto"/>
              </a:rPr>
              <a:t> To achieve the business objective, the client should focus on specific areas that require attention in each country. These areas may include </a:t>
            </a:r>
            <a:r>
              <a:rPr lang="en-US" sz="1200">
                <a:solidFill>
                  <a:srgbClr val="FF0000"/>
                </a:solidFill>
                <a:latin typeface="Roboto"/>
                <a:ea typeface="Roboto"/>
                <a:cs typeface="Roboto"/>
                <a:sym typeface="Roboto"/>
              </a:rPr>
              <a:t>increasing enrolment rates, improving completion rates, enhancing adult literacy, reducing unemployment, and addressing pupil-teacher ratios.</a:t>
            </a:r>
            <a:endParaRPr sz="1200">
              <a:solidFill>
                <a:srgbClr val="FF0000"/>
              </a:solidFill>
              <a:latin typeface="Roboto"/>
              <a:ea typeface="Roboto"/>
              <a:cs typeface="Roboto"/>
              <a:sym typeface="Roboto"/>
            </a:endParaRPr>
          </a:p>
          <a:p>
            <a:pPr indent="0" lvl="0" marL="0" rtl="0" algn="l">
              <a:lnSpc>
                <a:spcPct val="100000"/>
              </a:lnSpc>
              <a:spcBef>
                <a:spcPts val="1000"/>
              </a:spcBef>
              <a:spcAft>
                <a:spcPts val="0"/>
              </a:spcAft>
              <a:buNone/>
            </a:pPr>
            <a:r>
              <a:rPr b="1" lang="en-US" sz="1200">
                <a:solidFill>
                  <a:srgbClr val="FF0000"/>
                </a:solidFill>
                <a:latin typeface="Roboto"/>
                <a:ea typeface="Roboto"/>
                <a:cs typeface="Roboto"/>
                <a:sym typeface="Roboto"/>
              </a:rPr>
              <a:t>Investment in Education:</a:t>
            </a:r>
            <a:r>
              <a:rPr lang="en-US" sz="1200">
                <a:solidFill>
                  <a:schemeClr val="dk1"/>
                </a:solidFill>
                <a:latin typeface="Roboto"/>
                <a:ea typeface="Roboto"/>
                <a:cs typeface="Roboto"/>
                <a:sym typeface="Roboto"/>
              </a:rPr>
              <a:t> </a:t>
            </a:r>
            <a:r>
              <a:rPr lang="en-US" sz="1200">
                <a:solidFill>
                  <a:srgbClr val="FF0000"/>
                </a:solidFill>
                <a:latin typeface="Roboto"/>
                <a:ea typeface="Roboto"/>
                <a:cs typeface="Roboto"/>
                <a:sym typeface="Roboto"/>
              </a:rPr>
              <a:t>Government expenditure on education</a:t>
            </a:r>
            <a:r>
              <a:rPr lang="en-US" sz="1200">
                <a:solidFill>
                  <a:schemeClr val="dk1"/>
                </a:solidFill>
                <a:latin typeface="Roboto"/>
                <a:ea typeface="Roboto"/>
                <a:cs typeface="Roboto"/>
                <a:sym typeface="Roboto"/>
              </a:rPr>
              <a:t> is a crucial factor for better educational outcomes. Advocating for increased investment in education can lead to significant improvements in the quality and accessibility of education.</a:t>
            </a:r>
            <a:endParaRPr sz="1200">
              <a:solidFill>
                <a:schemeClr val="dk1"/>
              </a:solidFill>
              <a:latin typeface="Roboto"/>
              <a:ea typeface="Roboto"/>
              <a:cs typeface="Roboto"/>
              <a:sym typeface="Roboto"/>
            </a:endParaRPr>
          </a:p>
          <a:p>
            <a:pPr indent="0" lvl="0" marL="0" rtl="0" algn="l">
              <a:lnSpc>
                <a:spcPct val="100000"/>
              </a:lnSpc>
              <a:spcBef>
                <a:spcPts val="1000"/>
              </a:spcBef>
              <a:spcAft>
                <a:spcPts val="0"/>
              </a:spcAft>
              <a:buNone/>
            </a:pPr>
            <a:r>
              <a:rPr b="1" lang="en-US" sz="1200">
                <a:solidFill>
                  <a:srgbClr val="FF0000"/>
                </a:solidFill>
                <a:latin typeface="Roboto"/>
                <a:ea typeface="Roboto"/>
                <a:cs typeface="Roboto"/>
                <a:sym typeface="Roboto"/>
              </a:rPr>
              <a:t>Leveraging Success Models: </a:t>
            </a:r>
            <a:r>
              <a:rPr lang="en-US" sz="1200">
                <a:solidFill>
                  <a:schemeClr val="dk1"/>
                </a:solidFill>
                <a:latin typeface="Roboto"/>
                <a:ea typeface="Roboto"/>
                <a:cs typeface="Roboto"/>
                <a:sym typeface="Roboto"/>
              </a:rPr>
              <a:t>Learning from countries that have successfully improved their education and employment indicators can provide valuable insights for designing effective strategies and interventions.</a:t>
            </a:r>
            <a:endParaRPr sz="1200">
              <a:solidFill>
                <a:schemeClr val="dk1"/>
              </a:solidFill>
              <a:latin typeface="Roboto"/>
              <a:ea typeface="Roboto"/>
              <a:cs typeface="Roboto"/>
              <a:sym typeface="Roboto"/>
            </a:endParaRPr>
          </a:p>
          <a:p>
            <a:pPr indent="0" lvl="0" marL="0" rtl="0" algn="l">
              <a:lnSpc>
                <a:spcPct val="100000"/>
              </a:lnSpc>
              <a:spcBef>
                <a:spcPts val="1000"/>
              </a:spcBef>
              <a:spcAft>
                <a:spcPts val="0"/>
              </a:spcAft>
              <a:buNone/>
            </a:pPr>
            <a:r>
              <a:rPr b="1" lang="en-US" sz="1200">
                <a:solidFill>
                  <a:srgbClr val="FF0000"/>
                </a:solidFill>
                <a:latin typeface="Roboto"/>
                <a:ea typeface="Roboto"/>
                <a:cs typeface="Roboto"/>
                <a:sym typeface="Roboto"/>
              </a:rPr>
              <a:t>Targeted Programs:</a:t>
            </a:r>
            <a:r>
              <a:rPr lang="en-US" sz="1200">
                <a:solidFill>
                  <a:schemeClr val="dk1"/>
                </a:solidFill>
                <a:latin typeface="Roboto"/>
                <a:ea typeface="Roboto"/>
                <a:cs typeface="Roboto"/>
                <a:sym typeface="Roboto"/>
              </a:rPr>
              <a:t> Tailored programs for </a:t>
            </a:r>
            <a:r>
              <a:rPr lang="en-US" sz="1200">
                <a:solidFill>
                  <a:srgbClr val="FF0000"/>
                </a:solidFill>
                <a:latin typeface="Roboto"/>
                <a:ea typeface="Roboto"/>
                <a:cs typeface="Roboto"/>
                <a:sym typeface="Roboto"/>
              </a:rPr>
              <a:t>adult literacy, vocational training, and skill development can enhance employability and contribute to reducing unemployment rates</a:t>
            </a:r>
            <a:r>
              <a:rPr lang="en-US"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p>
            <a:pPr indent="0" lvl="0" marL="0" rtl="0" algn="l">
              <a:lnSpc>
                <a:spcPct val="100000"/>
              </a:lnSpc>
              <a:spcBef>
                <a:spcPts val="1000"/>
              </a:spcBef>
              <a:spcAft>
                <a:spcPts val="0"/>
              </a:spcAft>
              <a:buNone/>
            </a:pPr>
            <a:r>
              <a:rPr b="1" lang="en-US" sz="1200">
                <a:solidFill>
                  <a:srgbClr val="FF0000"/>
                </a:solidFill>
                <a:latin typeface="Roboto"/>
                <a:ea typeface="Roboto"/>
                <a:cs typeface="Roboto"/>
                <a:sym typeface="Roboto"/>
              </a:rPr>
              <a:t>Collaboration and Monitoring: </a:t>
            </a:r>
            <a:r>
              <a:rPr lang="en-US" sz="1200">
                <a:solidFill>
                  <a:schemeClr val="dk1"/>
                </a:solidFill>
                <a:latin typeface="Roboto"/>
                <a:ea typeface="Roboto"/>
                <a:cs typeface="Roboto"/>
                <a:sym typeface="Roboto"/>
              </a:rPr>
              <a:t>Collaborating with international organizations and local stakeholders can foster the exchange of knowledge and resources, supporting the successful implementation of education and employment initiatives.</a:t>
            </a:r>
            <a:endParaRPr sz="1200">
              <a:solidFill>
                <a:schemeClr val="dk1"/>
              </a:solidFill>
              <a:latin typeface="Roboto"/>
              <a:ea typeface="Roboto"/>
              <a:cs typeface="Roboto"/>
              <a:sym typeface="Roboto"/>
            </a:endParaRPr>
          </a:p>
          <a:p>
            <a:pPr indent="0" lvl="0" marL="0" rtl="0" algn="l">
              <a:lnSpc>
                <a:spcPct val="100000"/>
              </a:lnSpc>
              <a:spcBef>
                <a:spcPts val="1000"/>
              </a:spcBef>
              <a:spcAft>
                <a:spcPts val="0"/>
              </a:spcAft>
              <a:buNone/>
            </a:pPr>
            <a:r>
              <a:rPr b="1" lang="en-US" sz="1200">
                <a:solidFill>
                  <a:srgbClr val="FF0000"/>
                </a:solidFill>
                <a:latin typeface="Roboto"/>
                <a:ea typeface="Roboto"/>
                <a:cs typeface="Roboto"/>
                <a:sym typeface="Roboto"/>
              </a:rPr>
              <a:t>Long-term Perspective:</a:t>
            </a:r>
            <a:r>
              <a:rPr lang="en-US" sz="1200">
                <a:solidFill>
                  <a:schemeClr val="dk1"/>
                </a:solidFill>
                <a:latin typeface="Roboto"/>
                <a:ea typeface="Roboto"/>
                <a:cs typeface="Roboto"/>
                <a:sym typeface="Roboto"/>
              </a:rPr>
              <a:t> Improving education and employment outcomes is a complex and long-term process that requires sustained efforts and dedication from all stakeholders involved.</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US" sz="1200">
                <a:solidFill>
                  <a:schemeClr val="dk1"/>
                </a:solidFill>
                <a:latin typeface="Roboto"/>
                <a:ea typeface="Roboto"/>
                <a:cs typeface="Roboto"/>
                <a:sym typeface="Roboto"/>
              </a:rPr>
              <a:t>In summary, by targeting specific indicators, investing in education, learning from successful models, and implementing targeted programs, the client can contribute to the improvement of education and employment opportunities in the respective countries. It is essential to work closely with governments and local communities to ensure the successful implementation of these initiatives and create a positive impact on the lives of individuals and communities.</a:t>
            </a:r>
            <a:endParaRPr sz="1200">
              <a:solidFill>
                <a:schemeClr val="dk1"/>
              </a:solidFill>
              <a:latin typeface="Roboto"/>
              <a:ea typeface="Roboto"/>
              <a:cs typeface="Roboto"/>
              <a:sym typeface="Roboto"/>
            </a:endParaRPr>
          </a:p>
          <a:p>
            <a:pPr indent="0" lvl="0" marL="354965" marR="15875" rtl="0" algn="l">
              <a:lnSpc>
                <a:spcPct val="114999"/>
              </a:lnSpc>
              <a:spcBef>
                <a:spcPts val="0"/>
              </a:spcBef>
              <a:spcAft>
                <a:spcPts val="0"/>
              </a:spcAft>
              <a:buNone/>
            </a:pPr>
            <a:r>
              <a:t/>
            </a:r>
            <a:endParaRPr b="1">
              <a:solidFill>
                <a:srgbClr val="004A52"/>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4"/>
          <p:cNvSpPr txBox="1"/>
          <p:nvPr>
            <p:ph type="title"/>
          </p:nvPr>
        </p:nvSpPr>
        <p:spPr>
          <a:xfrm>
            <a:off x="2194738" y="-2"/>
            <a:ext cx="4158600" cy="1520700"/>
          </a:xfrm>
          <a:prstGeom prst="rect">
            <a:avLst/>
          </a:prstGeom>
          <a:noFill/>
          <a:ln>
            <a:noFill/>
          </a:ln>
        </p:spPr>
        <p:txBody>
          <a:bodyPr anchorCtr="0" anchor="t" bIns="0" lIns="0" spcFirstLastPara="1" rIns="0" wrap="square" tIns="395600">
            <a:spAutoFit/>
          </a:bodyPr>
          <a:lstStyle/>
          <a:p>
            <a:pPr indent="0" lvl="0" marL="0" marR="185420" rtl="0" algn="ctr">
              <a:lnSpc>
                <a:spcPct val="100000"/>
              </a:lnSpc>
              <a:spcBef>
                <a:spcPts val="0"/>
              </a:spcBef>
              <a:spcAft>
                <a:spcPts val="0"/>
              </a:spcAft>
              <a:buNone/>
            </a:pPr>
            <a:r>
              <a:rPr b="0" i="1" lang="en-US" sz="5200">
                <a:latin typeface="Times New Roman"/>
                <a:ea typeface="Times New Roman"/>
                <a:cs typeface="Times New Roman"/>
                <a:sym typeface="Times New Roman"/>
              </a:rPr>
              <a:t>Thank You!!</a:t>
            </a:r>
            <a:endParaRPr sz="5200">
              <a:latin typeface="Times New Roman"/>
              <a:ea typeface="Times New Roman"/>
              <a:cs typeface="Times New Roman"/>
              <a:sym typeface="Times New Roman"/>
            </a:endParaRPr>
          </a:p>
          <a:p>
            <a:pPr indent="-774700" lvl="0" marL="786765" marR="5080" rtl="0" algn="l">
              <a:lnSpc>
                <a:spcPct val="100000"/>
              </a:lnSpc>
              <a:spcBef>
                <a:spcPts val="820"/>
              </a:spcBef>
              <a:spcAft>
                <a:spcPts val="0"/>
              </a:spcAft>
              <a:buNone/>
            </a:pPr>
            <a:r>
              <a:t/>
            </a:r>
            <a:endParaRPr sz="1400">
              <a:solidFill>
                <a:srgbClr val="FF0000"/>
              </a:solidFill>
              <a:latin typeface="Arial"/>
              <a:ea typeface="Arial"/>
              <a:cs typeface="Arial"/>
              <a:sym typeface="Arial"/>
            </a:endParaRPr>
          </a:p>
        </p:txBody>
      </p:sp>
      <p:sp>
        <p:nvSpPr>
          <p:cNvPr id="346" name="Google Shape;346;p34"/>
          <p:cNvSpPr txBox="1"/>
          <p:nvPr/>
        </p:nvSpPr>
        <p:spPr>
          <a:xfrm>
            <a:off x="604300" y="1339550"/>
            <a:ext cx="8042700" cy="672300"/>
          </a:xfrm>
          <a:prstGeom prst="rect">
            <a:avLst/>
          </a:prstGeom>
          <a:noFill/>
          <a:ln>
            <a:noFill/>
          </a:ln>
        </p:spPr>
        <p:txBody>
          <a:bodyPr anchorCtr="0" anchor="t" bIns="91425" lIns="91425" spcFirstLastPara="1" rIns="91425" wrap="square" tIns="91425">
            <a:noAutofit/>
          </a:bodyPr>
          <a:lstStyle/>
          <a:p>
            <a:pPr indent="-774700" lvl="0" marL="786765" marR="5080" rtl="0" algn="ctr">
              <a:spcBef>
                <a:spcPts val="820"/>
              </a:spcBef>
              <a:spcAft>
                <a:spcPts val="0"/>
              </a:spcAft>
              <a:buClr>
                <a:schemeClr val="dk1"/>
              </a:buClr>
              <a:buFont typeface="Arial"/>
              <a:buNone/>
            </a:pPr>
            <a:r>
              <a:rPr b="1" lang="en-US" sz="1200">
                <a:solidFill>
                  <a:srgbClr val="FF0000"/>
                </a:solidFill>
              </a:rPr>
              <a:t>Education is the passport to the future, for tomorrow belongs to those who prepare for it today.</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4"/>
          <p:cNvSpPr txBox="1"/>
          <p:nvPr>
            <p:ph type="title"/>
          </p:nvPr>
        </p:nvSpPr>
        <p:spPr>
          <a:xfrm>
            <a:off x="298195" y="358902"/>
            <a:ext cx="2258695"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Data Pipeline</a:t>
            </a:r>
            <a:endParaRPr sz="2800">
              <a:latin typeface="Arial"/>
              <a:ea typeface="Arial"/>
              <a:cs typeface="Arial"/>
              <a:sym typeface="Arial"/>
            </a:endParaRPr>
          </a:p>
        </p:txBody>
      </p:sp>
      <p:grpSp>
        <p:nvGrpSpPr>
          <p:cNvPr id="66" name="Google Shape;66;p4"/>
          <p:cNvGrpSpPr/>
          <p:nvPr/>
        </p:nvGrpSpPr>
        <p:grpSpPr>
          <a:xfrm>
            <a:off x="603469" y="1516297"/>
            <a:ext cx="1575885" cy="970940"/>
            <a:chOff x="603469" y="1516297"/>
            <a:chExt cx="1575885" cy="970940"/>
          </a:xfrm>
        </p:grpSpPr>
        <p:pic>
          <p:nvPicPr>
            <p:cNvPr id="67" name="Google Shape;67;p4"/>
            <p:cNvPicPr preferRelativeResize="0"/>
            <p:nvPr/>
          </p:nvPicPr>
          <p:blipFill rotWithShape="1">
            <a:blip r:embed="rId3">
              <a:alphaModFix/>
            </a:blip>
            <a:srcRect b="0" l="0" r="0" t="0"/>
            <a:stretch/>
          </p:blipFill>
          <p:spPr>
            <a:xfrm>
              <a:off x="603469" y="1516297"/>
              <a:ext cx="1575885" cy="970940"/>
            </a:xfrm>
            <a:prstGeom prst="rect">
              <a:avLst/>
            </a:prstGeom>
            <a:noFill/>
            <a:ln>
              <a:noFill/>
            </a:ln>
          </p:spPr>
        </p:pic>
        <p:pic>
          <p:nvPicPr>
            <p:cNvPr id="68" name="Google Shape;68;p4"/>
            <p:cNvPicPr preferRelativeResize="0"/>
            <p:nvPr/>
          </p:nvPicPr>
          <p:blipFill rotWithShape="1">
            <a:blip r:embed="rId4">
              <a:alphaModFix/>
            </a:blip>
            <a:srcRect b="0" l="0" r="0" t="0"/>
            <a:stretch/>
          </p:blipFill>
          <p:spPr>
            <a:xfrm>
              <a:off x="775716" y="1650466"/>
              <a:ext cx="1290828" cy="740689"/>
            </a:xfrm>
            <a:prstGeom prst="rect">
              <a:avLst/>
            </a:prstGeom>
            <a:noFill/>
            <a:ln>
              <a:noFill/>
            </a:ln>
          </p:spPr>
        </p:pic>
        <p:pic>
          <p:nvPicPr>
            <p:cNvPr id="69" name="Google Shape;69;p4"/>
            <p:cNvPicPr preferRelativeResize="0"/>
            <p:nvPr/>
          </p:nvPicPr>
          <p:blipFill rotWithShape="1">
            <a:blip r:embed="rId5">
              <a:alphaModFix/>
            </a:blip>
            <a:srcRect b="0" l="0" r="0" t="0"/>
            <a:stretch/>
          </p:blipFill>
          <p:spPr>
            <a:xfrm>
              <a:off x="637032" y="1527047"/>
              <a:ext cx="1513332" cy="908303"/>
            </a:xfrm>
            <a:prstGeom prst="rect">
              <a:avLst/>
            </a:prstGeom>
            <a:noFill/>
            <a:ln>
              <a:noFill/>
            </a:ln>
          </p:spPr>
        </p:pic>
      </p:grpSp>
      <p:sp>
        <p:nvSpPr>
          <p:cNvPr id="70" name="Google Shape;70;p4"/>
          <p:cNvSpPr txBox="1"/>
          <p:nvPr/>
        </p:nvSpPr>
        <p:spPr>
          <a:xfrm>
            <a:off x="930655" y="1707896"/>
            <a:ext cx="926465" cy="508000"/>
          </a:xfrm>
          <a:prstGeom prst="rect">
            <a:avLst/>
          </a:prstGeom>
          <a:noFill/>
          <a:ln>
            <a:noFill/>
          </a:ln>
        </p:spPr>
        <p:txBody>
          <a:bodyPr anchorCtr="0" anchor="t" bIns="0" lIns="0" spcFirstLastPara="1" rIns="0" wrap="square" tIns="13325">
            <a:spAutoFit/>
          </a:bodyPr>
          <a:lstStyle/>
          <a:p>
            <a:pPr indent="0" lvl="0" marL="12700" marR="0" rtl="0" algn="l">
              <a:lnSpc>
                <a:spcPct val="111470"/>
              </a:lnSpc>
              <a:spcBef>
                <a:spcPts val="0"/>
              </a:spcBef>
              <a:spcAft>
                <a:spcPts val="0"/>
              </a:spcAft>
              <a:buNone/>
            </a:pPr>
            <a:r>
              <a:rPr b="0" i="0" lang="en-US" sz="1700" u="none" cap="none" strike="noStrike">
                <a:solidFill>
                  <a:srgbClr val="124F5C"/>
                </a:solidFill>
                <a:latin typeface="Arial"/>
                <a:ea typeface="Arial"/>
                <a:cs typeface="Arial"/>
                <a:sym typeface="Arial"/>
              </a:rPr>
              <a:t>Importing</a:t>
            </a:r>
            <a:endParaRPr b="0" i="0" sz="1700" u="none" cap="none" strike="noStrike">
              <a:latin typeface="Arial"/>
              <a:ea typeface="Arial"/>
              <a:cs typeface="Arial"/>
              <a:sym typeface="Arial"/>
            </a:endParaRPr>
          </a:p>
          <a:p>
            <a:pPr indent="0" lvl="0" marL="47625" marR="0" rtl="0" algn="l">
              <a:lnSpc>
                <a:spcPct val="111470"/>
              </a:lnSpc>
              <a:spcBef>
                <a:spcPts val="0"/>
              </a:spcBef>
              <a:spcAft>
                <a:spcPts val="0"/>
              </a:spcAft>
              <a:buNone/>
            </a:pPr>
            <a:r>
              <a:rPr b="0" i="0" lang="en-US" sz="1700" u="none" cap="none" strike="noStrike">
                <a:solidFill>
                  <a:srgbClr val="124F5C"/>
                </a:solidFill>
                <a:latin typeface="Arial"/>
                <a:ea typeface="Arial"/>
                <a:cs typeface="Arial"/>
                <a:sym typeface="Arial"/>
              </a:rPr>
              <a:t>Libraries</a:t>
            </a:r>
            <a:endParaRPr b="0" i="0" sz="1700" u="none" cap="none" strike="noStrike">
              <a:latin typeface="Arial"/>
              <a:ea typeface="Arial"/>
              <a:cs typeface="Arial"/>
              <a:sym typeface="Arial"/>
            </a:endParaRPr>
          </a:p>
        </p:txBody>
      </p:sp>
      <p:grpSp>
        <p:nvGrpSpPr>
          <p:cNvPr id="71" name="Google Shape;71;p4"/>
          <p:cNvGrpSpPr/>
          <p:nvPr/>
        </p:nvGrpSpPr>
        <p:grpSpPr>
          <a:xfrm>
            <a:off x="2249222" y="1792187"/>
            <a:ext cx="375561" cy="419198"/>
            <a:chOff x="2249222" y="1792187"/>
            <a:chExt cx="375561" cy="419198"/>
          </a:xfrm>
        </p:grpSpPr>
        <p:pic>
          <p:nvPicPr>
            <p:cNvPr id="72" name="Google Shape;72;p4"/>
            <p:cNvPicPr preferRelativeResize="0"/>
            <p:nvPr/>
          </p:nvPicPr>
          <p:blipFill rotWithShape="1">
            <a:blip r:embed="rId6">
              <a:alphaModFix/>
            </a:blip>
            <a:srcRect b="0" l="0" r="0" t="0"/>
            <a:stretch/>
          </p:blipFill>
          <p:spPr>
            <a:xfrm>
              <a:off x="2249222" y="1792187"/>
              <a:ext cx="375561" cy="419198"/>
            </a:xfrm>
            <a:prstGeom prst="rect">
              <a:avLst/>
            </a:prstGeom>
            <a:noFill/>
            <a:ln>
              <a:noFill/>
            </a:ln>
          </p:spPr>
        </p:pic>
        <p:pic>
          <p:nvPicPr>
            <p:cNvPr id="73" name="Google Shape;73;p4"/>
            <p:cNvPicPr preferRelativeResize="0"/>
            <p:nvPr/>
          </p:nvPicPr>
          <p:blipFill rotWithShape="1">
            <a:blip r:embed="rId7">
              <a:alphaModFix/>
            </a:blip>
            <a:srcRect b="0" l="0" r="0" t="0"/>
            <a:stretch/>
          </p:blipFill>
          <p:spPr>
            <a:xfrm>
              <a:off x="2282952" y="1793748"/>
              <a:ext cx="321564" cy="374903"/>
            </a:xfrm>
            <a:prstGeom prst="rect">
              <a:avLst/>
            </a:prstGeom>
            <a:noFill/>
            <a:ln>
              <a:noFill/>
            </a:ln>
          </p:spPr>
        </p:pic>
      </p:grpSp>
      <p:grpSp>
        <p:nvGrpSpPr>
          <p:cNvPr id="74" name="Google Shape;74;p4"/>
          <p:cNvGrpSpPr/>
          <p:nvPr/>
        </p:nvGrpSpPr>
        <p:grpSpPr>
          <a:xfrm>
            <a:off x="2721829" y="1516297"/>
            <a:ext cx="1577374" cy="970940"/>
            <a:chOff x="2721829" y="1516297"/>
            <a:chExt cx="1577374" cy="970940"/>
          </a:xfrm>
        </p:grpSpPr>
        <p:pic>
          <p:nvPicPr>
            <p:cNvPr id="75" name="Google Shape;75;p4"/>
            <p:cNvPicPr preferRelativeResize="0"/>
            <p:nvPr/>
          </p:nvPicPr>
          <p:blipFill rotWithShape="1">
            <a:blip r:embed="rId8">
              <a:alphaModFix/>
            </a:blip>
            <a:srcRect b="0" l="0" r="0" t="0"/>
            <a:stretch/>
          </p:blipFill>
          <p:spPr>
            <a:xfrm>
              <a:off x="2721829" y="1516297"/>
              <a:ext cx="1575885" cy="970940"/>
            </a:xfrm>
            <a:prstGeom prst="rect">
              <a:avLst/>
            </a:prstGeom>
            <a:noFill/>
            <a:ln>
              <a:noFill/>
            </a:ln>
          </p:spPr>
        </p:pic>
        <p:pic>
          <p:nvPicPr>
            <p:cNvPr id="76" name="Google Shape;76;p4"/>
            <p:cNvPicPr preferRelativeResize="0"/>
            <p:nvPr/>
          </p:nvPicPr>
          <p:blipFill rotWithShape="1">
            <a:blip r:embed="rId9">
              <a:alphaModFix/>
            </a:blip>
            <a:srcRect b="0" l="0" r="0" t="0"/>
            <a:stretch/>
          </p:blipFill>
          <p:spPr>
            <a:xfrm>
              <a:off x="2779776" y="1650466"/>
              <a:ext cx="1519427" cy="740689"/>
            </a:xfrm>
            <a:prstGeom prst="rect">
              <a:avLst/>
            </a:prstGeom>
            <a:noFill/>
            <a:ln>
              <a:noFill/>
            </a:ln>
          </p:spPr>
        </p:pic>
        <p:pic>
          <p:nvPicPr>
            <p:cNvPr id="77" name="Google Shape;77;p4"/>
            <p:cNvPicPr preferRelativeResize="0"/>
            <p:nvPr/>
          </p:nvPicPr>
          <p:blipFill rotWithShape="1">
            <a:blip r:embed="rId10">
              <a:alphaModFix/>
            </a:blip>
            <a:srcRect b="0" l="0" r="0" t="0"/>
            <a:stretch/>
          </p:blipFill>
          <p:spPr>
            <a:xfrm>
              <a:off x="2755392" y="1527047"/>
              <a:ext cx="1513332" cy="908303"/>
            </a:xfrm>
            <a:prstGeom prst="rect">
              <a:avLst/>
            </a:prstGeom>
            <a:noFill/>
            <a:ln>
              <a:noFill/>
            </a:ln>
          </p:spPr>
        </p:pic>
      </p:grpSp>
      <p:sp>
        <p:nvSpPr>
          <p:cNvPr id="78" name="Google Shape;78;p4"/>
          <p:cNvSpPr txBox="1"/>
          <p:nvPr/>
        </p:nvSpPr>
        <p:spPr>
          <a:xfrm>
            <a:off x="2935604" y="1707896"/>
            <a:ext cx="1154430" cy="508000"/>
          </a:xfrm>
          <a:prstGeom prst="rect">
            <a:avLst/>
          </a:prstGeom>
          <a:noFill/>
          <a:ln>
            <a:noFill/>
          </a:ln>
        </p:spPr>
        <p:txBody>
          <a:bodyPr anchorCtr="0" anchor="t" bIns="0" lIns="0" spcFirstLastPara="1" rIns="0" wrap="square" tIns="13325">
            <a:spAutoFit/>
          </a:bodyPr>
          <a:lstStyle/>
          <a:p>
            <a:pPr indent="0" lvl="0" marL="0" marR="0" rtl="0" algn="ctr">
              <a:lnSpc>
                <a:spcPct val="111470"/>
              </a:lnSpc>
              <a:spcBef>
                <a:spcPts val="0"/>
              </a:spcBef>
              <a:spcAft>
                <a:spcPts val="0"/>
              </a:spcAft>
              <a:buNone/>
            </a:pPr>
            <a:r>
              <a:rPr b="0" i="0" lang="en-US" sz="1700" u="none" cap="none" strike="noStrike">
                <a:solidFill>
                  <a:srgbClr val="124F5C"/>
                </a:solidFill>
                <a:latin typeface="Arial"/>
                <a:ea typeface="Arial"/>
                <a:cs typeface="Arial"/>
                <a:sym typeface="Arial"/>
              </a:rPr>
              <a:t>Loading the</a:t>
            </a:r>
            <a:endParaRPr b="0" i="0" sz="1700" u="none" cap="none" strike="noStrike">
              <a:latin typeface="Arial"/>
              <a:ea typeface="Arial"/>
              <a:cs typeface="Arial"/>
              <a:sym typeface="Arial"/>
            </a:endParaRPr>
          </a:p>
          <a:p>
            <a:pPr indent="0" lvl="0" marL="635" marR="0" rtl="0" algn="ctr">
              <a:lnSpc>
                <a:spcPct val="111470"/>
              </a:lnSpc>
              <a:spcBef>
                <a:spcPts val="0"/>
              </a:spcBef>
              <a:spcAft>
                <a:spcPts val="0"/>
              </a:spcAft>
              <a:buNone/>
            </a:pPr>
            <a:r>
              <a:rPr b="0" i="0" lang="en-US" sz="1700" u="none" cap="none" strike="noStrike">
                <a:solidFill>
                  <a:srgbClr val="124F5C"/>
                </a:solidFill>
                <a:latin typeface="Arial"/>
                <a:ea typeface="Arial"/>
                <a:cs typeface="Arial"/>
                <a:sym typeface="Arial"/>
              </a:rPr>
              <a:t>Dataset</a:t>
            </a:r>
            <a:endParaRPr b="0" i="0" sz="1700" u="none" cap="none" strike="noStrike">
              <a:latin typeface="Arial"/>
              <a:ea typeface="Arial"/>
              <a:cs typeface="Arial"/>
              <a:sym typeface="Arial"/>
            </a:endParaRPr>
          </a:p>
        </p:txBody>
      </p:sp>
      <p:grpSp>
        <p:nvGrpSpPr>
          <p:cNvPr id="79" name="Google Shape;79;p4"/>
          <p:cNvGrpSpPr/>
          <p:nvPr/>
        </p:nvGrpSpPr>
        <p:grpSpPr>
          <a:xfrm>
            <a:off x="4369272" y="1792187"/>
            <a:ext cx="373448" cy="419198"/>
            <a:chOff x="4369272" y="1792187"/>
            <a:chExt cx="373448" cy="419198"/>
          </a:xfrm>
        </p:grpSpPr>
        <p:pic>
          <p:nvPicPr>
            <p:cNvPr id="80" name="Google Shape;80;p4"/>
            <p:cNvPicPr preferRelativeResize="0"/>
            <p:nvPr/>
          </p:nvPicPr>
          <p:blipFill rotWithShape="1">
            <a:blip r:embed="rId11">
              <a:alphaModFix/>
            </a:blip>
            <a:srcRect b="0" l="0" r="0" t="0"/>
            <a:stretch/>
          </p:blipFill>
          <p:spPr>
            <a:xfrm>
              <a:off x="4369272" y="1792187"/>
              <a:ext cx="373448" cy="419198"/>
            </a:xfrm>
            <a:prstGeom prst="rect">
              <a:avLst/>
            </a:prstGeom>
            <a:noFill/>
            <a:ln>
              <a:noFill/>
            </a:ln>
          </p:spPr>
        </p:pic>
        <p:pic>
          <p:nvPicPr>
            <p:cNvPr id="81" name="Google Shape;81;p4"/>
            <p:cNvPicPr preferRelativeResize="0"/>
            <p:nvPr/>
          </p:nvPicPr>
          <p:blipFill rotWithShape="1">
            <a:blip r:embed="rId12">
              <a:alphaModFix/>
            </a:blip>
            <a:srcRect b="0" l="0" r="0" t="0"/>
            <a:stretch/>
          </p:blipFill>
          <p:spPr>
            <a:xfrm>
              <a:off x="4402835" y="1793748"/>
              <a:ext cx="320039" cy="374903"/>
            </a:xfrm>
            <a:prstGeom prst="rect">
              <a:avLst/>
            </a:prstGeom>
            <a:noFill/>
            <a:ln>
              <a:noFill/>
            </a:ln>
          </p:spPr>
        </p:pic>
      </p:grpSp>
      <p:grpSp>
        <p:nvGrpSpPr>
          <p:cNvPr id="82" name="Google Shape;82;p4"/>
          <p:cNvGrpSpPr/>
          <p:nvPr/>
        </p:nvGrpSpPr>
        <p:grpSpPr>
          <a:xfrm>
            <a:off x="4834128" y="1516297"/>
            <a:ext cx="1650492" cy="970940"/>
            <a:chOff x="4834128" y="1516297"/>
            <a:chExt cx="1650492" cy="970940"/>
          </a:xfrm>
        </p:grpSpPr>
        <p:pic>
          <p:nvPicPr>
            <p:cNvPr id="83" name="Google Shape;83;p4"/>
            <p:cNvPicPr preferRelativeResize="0"/>
            <p:nvPr/>
          </p:nvPicPr>
          <p:blipFill rotWithShape="1">
            <a:blip r:embed="rId13">
              <a:alphaModFix/>
            </a:blip>
            <a:srcRect b="0" l="0" r="0" t="0"/>
            <a:stretch/>
          </p:blipFill>
          <p:spPr>
            <a:xfrm>
              <a:off x="4841713" y="1516297"/>
              <a:ext cx="1575885" cy="970940"/>
            </a:xfrm>
            <a:prstGeom prst="rect">
              <a:avLst/>
            </a:prstGeom>
            <a:noFill/>
            <a:ln>
              <a:noFill/>
            </a:ln>
          </p:spPr>
        </p:pic>
        <p:pic>
          <p:nvPicPr>
            <p:cNvPr id="84" name="Google Shape;84;p4"/>
            <p:cNvPicPr preferRelativeResize="0"/>
            <p:nvPr/>
          </p:nvPicPr>
          <p:blipFill rotWithShape="1">
            <a:blip r:embed="rId14">
              <a:alphaModFix/>
            </a:blip>
            <a:srcRect b="0" l="0" r="0" t="0"/>
            <a:stretch/>
          </p:blipFill>
          <p:spPr>
            <a:xfrm>
              <a:off x="4834128" y="1650466"/>
              <a:ext cx="1650492" cy="740689"/>
            </a:xfrm>
            <a:prstGeom prst="rect">
              <a:avLst/>
            </a:prstGeom>
            <a:noFill/>
            <a:ln>
              <a:noFill/>
            </a:ln>
          </p:spPr>
        </p:pic>
        <p:pic>
          <p:nvPicPr>
            <p:cNvPr id="85" name="Google Shape;85;p4"/>
            <p:cNvPicPr preferRelativeResize="0"/>
            <p:nvPr/>
          </p:nvPicPr>
          <p:blipFill rotWithShape="1">
            <a:blip r:embed="rId10">
              <a:alphaModFix/>
            </a:blip>
            <a:srcRect b="0" l="0" r="0" t="0"/>
            <a:stretch/>
          </p:blipFill>
          <p:spPr>
            <a:xfrm>
              <a:off x="4875276" y="1527047"/>
              <a:ext cx="1513332" cy="908303"/>
            </a:xfrm>
            <a:prstGeom prst="rect">
              <a:avLst/>
            </a:prstGeom>
            <a:noFill/>
            <a:ln>
              <a:noFill/>
            </a:ln>
          </p:spPr>
        </p:pic>
      </p:grpSp>
      <p:sp>
        <p:nvSpPr>
          <p:cNvPr id="86" name="Google Shape;86;p4"/>
          <p:cNvSpPr txBox="1"/>
          <p:nvPr/>
        </p:nvSpPr>
        <p:spPr>
          <a:xfrm>
            <a:off x="4989067" y="1707896"/>
            <a:ext cx="1287145" cy="508000"/>
          </a:xfrm>
          <a:prstGeom prst="rect">
            <a:avLst/>
          </a:prstGeom>
          <a:noFill/>
          <a:ln>
            <a:noFill/>
          </a:ln>
        </p:spPr>
        <p:txBody>
          <a:bodyPr anchorCtr="0" anchor="t" bIns="0" lIns="0" spcFirstLastPara="1" rIns="0" wrap="square" tIns="13325">
            <a:spAutoFit/>
          </a:bodyPr>
          <a:lstStyle/>
          <a:p>
            <a:pPr indent="0" lvl="0" marL="0" marR="0" rtl="0" algn="ctr">
              <a:lnSpc>
                <a:spcPct val="111470"/>
              </a:lnSpc>
              <a:spcBef>
                <a:spcPts val="0"/>
              </a:spcBef>
              <a:spcAft>
                <a:spcPts val="0"/>
              </a:spcAft>
              <a:buNone/>
            </a:pPr>
            <a:r>
              <a:rPr b="0" i="0" lang="en-US" sz="1700" u="none" cap="none" strike="noStrike">
                <a:solidFill>
                  <a:srgbClr val="124F5C"/>
                </a:solidFill>
                <a:latin typeface="Arial"/>
                <a:ea typeface="Arial"/>
                <a:cs typeface="Arial"/>
                <a:sym typeface="Arial"/>
              </a:rPr>
              <a:t>Exploring the</a:t>
            </a:r>
            <a:endParaRPr b="0" i="0" sz="1700" u="none" cap="none" strike="noStrike">
              <a:latin typeface="Arial"/>
              <a:ea typeface="Arial"/>
              <a:cs typeface="Arial"/>
              <a:sym typeface="Arial"/>
            </a:endParaRPr>
          </a:p>
          <a:p>
            <a:pPr indent="0" lvl="0" marL="0" marR="0" rtl="0" algn="ctr">
              <a:lnSpc>
                <a:spcPct val="111470"/>
              </a:lnSpc>
              <a:spcBef>
                <a:spcPts val="0"/>
              </a:spcBef>
              <a:spcAft>
                <a:spcPts val="0"/>
              </a:spcAft>
              <a:buNone/>
            </a:pPr>
            <a:r>
              <a:rPr b="0" i="0" lang="en-US" sz="1700" u="none" cap="none" strike="noStrike">
                <a:solidFill>
                  <a:srgbClr val="124F5C"/>
                </a:solidFill>
                <a:latin typeface="Arial"/>
                <a:ea typeface="Arial"/>
                <a:cs typeface="Arial"/>
                <a:sym typeface="Arial"/>
              </a:rPr>
              <a:t>Dataset</a:t>
            </a:r>
            <a:endParaRPr b="0" i="0" sz="1700" u="none" cap="none" strike="noStrike">
              <a:latin typeface="Arial"/>
              <a:ea typeface="Arial"/>
              <a:cs typeface="Arial"/>
              <a:sym typeface="Arial"/>
            </a:endParaRPr>
          </a:p>
        </p:txBody>
      </p:sp>
      <p:grpSp>
        <p:nvGrpSpPr>
          <p:cNvPr id="87" name="Google Shape;87;p4"/>
          <p:cNvGrpSpPr/>
          <p:nvPr/>
        </p:nvGrpSpPr>
        <p:grpSpPr>
          <a:xfrm>
            <a:off x="6478523" y="1773961"/>
            <a:ext cx="402386" cy="455650"/>
            <a:chOff x="6478523" y="1773961"/>
            <a:chExt cx="402386" cy="455650"/>
          </a:xfrm>
        </p:grpSpPr>
        <p:pic>
          <p:nvPicPr>
            <p:cNvPr id="88" name="Google Shape;88;p4"/>
            <p:cNvPicPr preferRelativeResize="0"/>
            <p:nvPr/>
          </p:nvPicPr>
          <p:blipFill rotWithShape="1">
            <a:blip r:embed="rId15">
              <a:alphaModFix/>
            </a:blip>
            <a:srcRect b="0" l="0" r="0" t="0"/>
            <a:stretch/>
          </p:blipFill>
          <p:spPr>
            <a:xfrm>
              <a:off x="6478523" y="1773961"/>
              <a:ext cx="402386" cy="455650"/>
            </a:xfrm>
            <a:prstGeom prst="rect">
              <a:avLst/>
            </a:prstGeom>
            <a:noFill/>
            <a:ln>
              <a:noFill/>
            </a:ln>
          </p:spPr>
        </p:pic>
        <p:pic>
          <p:nvPicPr>
            <p:cNvPr id="89" name="Google Shape;89;p4"/>
            <p:cNvPicPr preferRelativeResize="0"/>
            <p:nvPr/>
          </p:nvPicPr>
          <p:blipFill rotWithShape="1">
            <a:blip r:embed="rId16">
              <a:alphaModFix/>
            </a:blip>
            <a:srcRect b="0" l="0" r="0" t="0"/>
            <a:stretch/>
          </p:blipFill>
          <p:spPr>
            <a:xfrm>
              <a:off x="6521195" y="1793748"/>
              <a:ext cx="321563" cy="374903"/>
            </a:xfrm>
            <a:prstGeom prst="rect">
              <a:avLst/>
            </a:prstGeom>
            <a:noFill/>
            <a:ln>
              <a:noFill/>
            </a:ln>
          </p:spPr>
        </p:pic>
      </p:grpSp>
      <p:grpSp>
        <p:nvGrpSpPr>
          <p:cNvPr id="90" name="Google Shape;90;p4"/>
          <p:cNvGrpSpPr/>
          <p:nvPr/>
        </p:nvGrpSpPr>
        <p:grpSpPr>
          <a:xfrm>
            <a:off x="6944868" y="1516297"/>
            <a:ext cx="1662683" cy="986110"/>
            <a:chOff x="6944868" y="1516297"/>
            <a:chExt cx="1662683" cy="986110"/>
          </a:xfrm>
        </p:grpSpPr>
        <p:pic>
          <p:nvPicPr>
            <p:cNvPr id="91" name="Google Shape;91;p4"/>
            <p:cNvPicPr preferRelativeResize="0"/>
            <p:nvPr/>
          </p:nvPicPr>
          <p:blipFill rotWithShape="1">
            <a:blip r:embed="rId17">
              <a:alphaModFix/>
            </a:blip>
            <a:srcRect b="0" l="0" r="0" t="0"/>
            <a:stretch/>
          </p:blipFill>
          <p:spPr>
            <a:xfrm>
              <a:off x="6960073" y="1516297"/>
              <a:ext cx="1575885" cy="970940"/>
            </a:xfrm>
            <a:prstGeom prst="rect">
              <a:avLst/>
            </a:prstGeom>
            <a:noFill/>
            <a:ln>
              <a:noFill/>
            </a:ln>
          </p:spPr>
        </p:pic>
        <p:pic>
          <p:nvPicPr>
            <p:cNvPr id="92" name="Google Shape;92;p4"/>
            <p:cNvPicPr preferRelativeResize="0"/>
            <p:nvPr/>
          </p:nvPicPr>
          <p:blipFill rotWithShape="1">
            <a:blip r:embed="rId18">
              <a:alphaModFix/>
            </a:blip>
            <a:srcRect b="0" l="0" r="0" t="0"/>
            <a:stretch/>
          </p:blipFill>
          <p:spPr>
            <a:xfrm>
              <a:off x="6944868" y="1537715"/>
              <a:ext cx="1662683" cy="964692"/>
            </a:xfrm>
            <a:prstGeom prst="rect">
              <a:avLst/>
            </a:prstGeom>
            <a:noFill/>
            <a:ln>
              <a:noFill/>
            </a:ln>
          </p:spPr>
        </p:pic>
        <p:pic>
          <p:nvPicPr>
            <p:cNvPr id="93" name="Google Shape;93;p4"/>
            <p:cNvPicPr preferRelativeResize="0"/>
            <p:nvPr/>
          </p:nvPicPr>
          <p:blipFill rotWithShape="1">
            <a:blip r:embed="rId5">
              <a:alphaModFix/>
            </a:blip>
            <a:srcRect b="0" l="0" r="0" t="0"/>
            <a:stretch/>
          </p:blipFill>
          <p:spPr>
            <a:xfrm>
              <a:off x="6993636" y="1527047"/>
              <a:ext cx="1513332" cy="908303"/>
            </a:xfrm>
            <a:prstGeom prst="rect">
              <a:avLst/>
            </a:prstGeom>
            <a:noFill/>
            <a:ln>
              <a:noFill/>
            </a:ln>
          </p:spPr>
        </p:pic>
      </p:grpSp>
      <p:sp>
        <p:nvSpPr>
          <p:cNvPr id="94" name="Google Shape;94;p4"/>
          <p:cNvSpPr txBox="1"/>
          <p:nvPr/>
        </p:nvSpPr>
        <p:spPr>
          <a:xfrm>
            <a:off x="7100696" y="1596389"/>
            <a:ext cx="1298575" cy="732155"/>
          </a:xfrm>
          <a:prstGeom prst="rect">
            <a:avLst/>
          </a:prstGeom>
          <a:noFill/>
          <a:ln>
            <a:noFill/>
          </a:ln>
        </p:spPr>
        <p:txBody>
          <a:bodyPr anchorCtr="0" anchor="t" bIns="0" lIns="0" spcFirstLastPara="1" rIns="0" wrap="square" tIns="48875">
            <a:spAutoFit/>
          </a:bodyPr>
          <a:lstStyle/>
          <a:p>
            <a:pPr indent="1270" lvl="0" marL="12700" marR="5080" rtl="0" algn="ctr">
              <a:lnSpc>
                <a:spcPct val="86200"/>
              </a:lnSpc>
              <a:spcBef>
                <a:spcPts val="0"/>
              </a:spcBef>
              <a:spcAft>
                <a:spcPts val="0"/>
              </a:spcAft>
              <a:buNone/>
            </a:pPr>
            <a:r>
              <a:rPr b="0" i="0" lang="en-US" sz="1700" u="none" cap="none" strike="noStrike">
                <a:solidFill>
                  <a:srgbClr val="124F5C"/>
                </a:solidFill>
                <a:latin typeface="Arial"/>
                <a:ea typeface="Arial"/>
                <a:cs typeface="Arial"/>
                <a:sym typeface="Arial"/>
              </a:rPr>
              <a:t>Data  Cleaning and  Handling</a:t>
            </a:r>
            <a:endParaRPr b="0" i="0" sz="1700" u="none" cap="none" strike="noStrike">
              <a:latin typeface="Arial"/>
              <a:ea typeface="Arial"/>
              <a:cs typeface="Arial"/>
              <a:sym typeface="Arial"/>
            </a:endParaRPr>
          </a:p>
        </p:txBody>
      </p:sp>
      <p:grpSp>
        <p:nvGrpSpPr>
          <p:cNvPr id="95" name="Google Shape;95;p4"/>
          <p:cNvGrpSpPr/>
          <p:nvPr/>
        </p:nvGrpSpPr>
        <p:grpSpPr>
          <a:xfrm>
            <a:off x="7537347" y="2558798"/>
            <a:ext cx="421387" cy="382556"/>
            <a:chOff x="7537347" y="2558798"/>
            <a:chExt cx="421387" cy="382556"/>
          </a:xfrm>
        </p:grpSpPr>
        <p:pic>
          <p:nvPicPr>
            <p:cNvPr id="96" name="Google Shape;96;p4"/>
            <p:cNvPicPr preferRelativeResize="0"/>
            <p:nvPr/>
          </p:nvPicPr>
          <p:blipFill rotWithShape="1">
            <a:blip r:embed="rId19">
              <a:alphaModFix/>
            </a:blip>
            <a:srcRect b="0" l="0" r="0" t="0"/>
            <a:stretch/>
          </p:blipFill>
          <p:spPr>
            <a:xfrm>
              <a:off x="7537347" y="2558798"/>
              <a:ext cx="421387" cy="382556"/>
            </a:xfrm>
            <a:prstGeom prst="rect">
              <a:avLst/>
            </a:prstGeom>
            <a:noFill/>
            <a:ln>
              <a:noFill/>
            </a:ln>
          </p:spPr>
        </p:pic>
        <p:pic>
          <p:nvPicPr>
            <p:cNvPr id="97" name="Google Shape;97;p4"/>
            <p:cNvPicPr preferRelativeResize="0"/>
            <p:nvPr/>
          </p:nvPicPr>
          <p:blipFill rotWithShape="1">
            <a:blip r:embed="rId20">
              <a:alphaModFix/>
            </a:blip>
            <a:srcRect b="0" l="0" r="0" t="0"/>
            <a:stretch/>
          </p:blipFill>
          <p:spPr>
            <a:xfrm>
              <a:off x="7562088" y="2569464"/>
              <a:ext cx="376427" cy="320040"/>
            </a:xfrm>
            <a:prstGeom prst="rect">
              <a:avLst/>
            </a:prstGeom>
            <a:noFill/>
            <a:ln>
              <a:noFill/>
            </a:ln>
          </p:spPr>
        </p:pic>
      </p:grpSp>
      <p:grpSp>
        <p:nvGrpSpPr>
          <p:cNvPr id="98" name="Google Shape;98;p4"/>
          <p:cNvGrpSpPr/>
          <p:nvPr/>
        </p:nvGrpSpPr>
        <p:grpSpPr>
          <a:xfrm>
            <a:off x="6960072" y="3029642"/>
            <a:ext cx="1575885" cy="970940"/>
            <a:chOff x="6960072" y="3029642"/>
            <a:chExt cx="1575885" cy="970940"/>
          </a:xfrm>
        </p:grpSpPr>
        <p:pic>
          <p:nvPicPr>
            <p:cNvPr id="99" name="Google Shape;99;p4"/>
            <p:cNvPicPr preferRelativeResize="0"/>
            <p:nvPr/>
          </p:nvPicPr>
          <p:blipFill rotWithShape="1">
            <a:blip r:embed="rId21">
              <a:alphaModFix/>
            </a:blip>
            <a:srcRect b="0" l="0" r="0" t="0"/>
            <a:stretch/>
          </p:blipFill>
          <p:spPr>
            <a:xfrm>
              <a:off x="6960072" y="3029642"/>
              <a:ext cx="1575885" cy="970940"/>
            </a:xfrm>
            <a:prstGeom prst="rect">
              <a:avLst/>
            </a:prstGeom>
            <a:noFill/>
            <a:ln>
              <a:noFill/>
            </a:ln>
          </p:spPr>
        </p:pic>
        <p:pic>
          <p:nvPicPr>
            <p:cNvPr id="100" name="Google Shape;100;p4"/>
            <p:cNvPicPr preferRelativeResize="0"/>
            <p:nvPr/>
          </p:nvPicPr>
          <p:blipFill rotWithShape="1">
            <a:blip r:embed="rId22">
              <a:alphaModFix/>
            </a:blip>
            <a:srcRect b="0" l="0" r="0" t="0"/>
            <a:stretch/>
          </p:blipFill>
          <p:spPr>
            <a:xfrm>
              <a:off x="7097267" y="3163823"/>
              <a:ext cx="1301496" cy="740689"/>
            </a:xfrm>
            <a:prstGeom prst="rect">
              <a:avLst/>
            </a:prstGeom>
            <a:noFill/>
            <a:ln>
              <a:noFill/>
            </a:ln>
          </p:spPr>
        </p:pic>
        <p:pic>
          <p:nvPicPr>
            <p:cNvPr id="101" name="Google Shape;101;p4"/>
            <p:cNvPicPr preferRelativeResize="0"/>
            <p:nvPr/>
          </p:nvPicPr>
          <p:blipFill rotWithShape="1">
            <a:blip r:embed="rId23">
              <a:alphaModFix/>
            </a:blip>
            <a:srcRect b="0" l="0" r="0" t="0"/>
            <a:stretch/>
          </p:blipFill>
          <p:spPr>
            <a:xfrm>
              <a:off x="6993635" y="3040379"/>
              <a:ext cx="1513332" cy="908304"/>
            </a:xfrm>
            <a:prstGeom prst="rect">
              <a:avLst/>
            </a:prstGeom>
            <a:noFill/>
            <a:ln>
              <a:noFill/>
            </a:ln>
          </p:spPr>
        </p:pic>
      </p:grpSp>
      <p:sp>
        <p:nvSpPr>
          <p:cNvPr id="102" name="Google Shape;102;p4"/>
          <p:cNvSpPr txBox="1"/>
          <p:nvPr/>
        </p:nvSpPr>
        <p:spPr>
          <a:xfrm>
            <a:off x="7253096" y="3221863"/>
            <a:ext cx="996315" cy="508000"/>
          </a:xfrm>
          <a:prstGeom prst="rect">
            <a:avLst/>
          </a:prstGeom>
          <a:noFill/>
          <a:ln>
            <a:noFill/>
          </a:ln>
        </p:spPr>
        <p:txBody>
          <a:bodyPr anchorCtr="0" anchor="t" bIns="0" lIns="0" spcFirstLastPara="1" rIns="0" wrap="square" tIns="12700">
            <a:spAutoFit/>
          </a:bodyPr>
          <a:lstStyle/>
          <a:p>
            <a:pPr indent="0" lvl="0" marL="0" marR="0" rtl="0" algn="ctr">
              <a:lnSpc>
                <a:spcPct val="111470"/>
              </a:lnSpc>
              <a:spcBef>
                <a:spcPts val="0"/>
              </a:spcBef>
              <a:spcAft>
                <a:spcPts val="0"/>
              </a:spcAft>
              <a:buNone/>
            </a:pPr>
            <a:r>
              <a:rPr b="0" i="0" lang="en-US" sz="1700" u="none" cap="none" strike="noStrike">
                <a:solidFill>
                  <a:srgbClr val="124F5C"/>
                </a:solidFill>
                <a:latin typeface="Arial"/>
                <a:ea typeface="Arial"/>
                <a:cs typeface="Arial"/>
                <a:sym typeface="Arial"/>
              </a:rPr>
              <a:t>Data</a:t>
            </a:r>
            <a:endParaRPr b="0" i="0" sz="1700" u="none" cap="none" strike="noStrike">
              <a:latin typeface="Arial"/>
              <a:ea typeface="Arial"/>
              <a:cs typeface="Arial"/>
              <a:sym typeface="Arial"/>
            </a:endParaRPr>
          </a:p>
          <a:p>
            <a:pPr indent="0" lvl="0" marL="0" marR="0" rtl="0" algn="ctr">
              <a:lnSpc>
                <a:spcPct val="111470"/>
              </a:lnSpc>
              <a:spcBef>
                <a:spcPts val="0"/>
              </a:spcBef>
              <a:spcAft>
                <a:spcPts val="0"/>
              </a:spcAft>
              <a:buNone/>
            </a:pPr>
            <a:r>
              <a:rPr b="0" i="0" lang="en-US" sz="1700" u="none" cap="none" strike="noStrike">
                <a:solidFill>
                  <a:srgbClr val="124F5C"/>
                </a:solidFill>
                <a:latin typeface="Arial"/>
                <a:ea typeface="Arial"/>
                <a:cs typeface="Arial"/>
                <a:sym typeface="Arial"/>
              </a:rPr>
              <a:t>Wrangling</a:t>
            </a:r>
            <a:endParaRPr b="0" i="0" sz="1700" u="none" cap="none" strike="noStrike">
              <a:latin typeface="Arial"/>
              <a:ea typeface="Arial"/>
              <a:cs typeface="Arial"/>
              <a:sym typeface="Arial"/>
            </a:endParaRPr>
          </a:p>
        </p:txBody>
      </p:sp>
      <p:grpSp>
        <p:nvGrpSpPr>
          <p:cNvPr id="103" name="Google Shape;103;p4"/>
          <p:cNvGrpSpPr/>
          <p:nvPr/>
        </p:nvGrpSpPr>
        <p:grpSpPr>
          <a:xfrm>
            <a:off x="6514696" y="3305148"/>
            <a:ext cx="375561" cy="421387"/>
            <a:chOff x="6514696" y="3305148"/>
            <a:chExt cx="375561" cy="421387"/>
          </a:xfrm>
        </p:grpSpPr>
        <p:pic>
          <p:nvPicPr>
            <p:cNvPr id="104" name="Google Shape;104;p4"/>
            <p:cNvPicPr preferRelativeResize="0"/>
            <p:nvPr/>
          </p:nvPicPr>
          <p:blipFill rotWithShape="1">
            <a:blip r:embed="rId24">
              <a:alphaModFix/>
            </a:blip>
            <a:srcRect b="0" l="0" r="0" t="0"/>
            <a:stretch/>
          </p:blipFill>
          <p:spPr>
            <a:xfrm>
              <a:off x="6514696" y="3305148"/>
              <a:ext cx="375561" cy="421387"/>
            </a:xfrm>
            <a:prstGeom prst="rect">
              <a:avLst/>
            </a:prstGeom>
            <a:noFill/>
            <a:ln>
              <a:noFill/>
            </a:ln>
          </p:spPr>
        </p:pic>
        <p:pic>
          <p:nvPicPr>
            <p:cNvPr id="105" name="Google Shape;105;p4"/>
            <p:cNvPicPr preferRelativeResize="0"/>
            <p:nvPr/>
          </p:nvPicPr>
          <p:blipFill rotWithShape="1">
            <a:blip r:embed="rId25">
              <a:alphaModFix/>
            </a:blip>
            <a:srcRect b="0" l="0" r="0" t="0"/>
            <a:stretch/>
          </p:blipFill>
          <p:spPr>
            <a:xfrm>
              <a:off x="6539484" y="3307080"/>
              <a:ext cx="321564" cy="376428"/>
            </a:xfrm>
            <a:prstGeom prst="rect">
              <a:avLst/>
            </a:prstGeom>
            <a:noFill/>
            <a:ln>
              <a:noFill/>
            </a:ln>
          </p:spPr>
        </p:pic>
      </p:grpSp>
      <p:grpSp>
        <p:nvGrpSpPr>
          <p:cNvPr id="106" name="Google Shape;106;p4"/>
          <p:cNvGrpSpPr/>
          <p:nvPr/>
        </p:nvGrpSpPr>
        <p:grpSpPr>
          <a:xfrm>
            <a:off x="4841712" y="3029642"/>
            <a:ext cx="1575885" cy="970940"/>
            <a:chOff x="4841712" y="3029642"/>
            <a:chExt cx="1575885" cy="970940"/>
          </a:xfrm>
        </p:grpSpPr>
        <p:pic>
          <p:nvPicPr>
            <p:cNvPr id="107" name="Google Shape;107;p4"/>
            <p:cNvPicPr preferRelativeResize="0"/>
            <p:nvPr/>
          </p:nvPicPr>
          <p:blipFill rotWithShape="1">
            <a:blip r:embed="rId26">
              <a:alphaModFix/>
            </a:blip>
            <a:srcRect b="0" l="0" r="0" t="0"/>
            <a:stretch/>
          </p:blipFill>
          <p:spPr>
            <a:xfrm>
              <a:off x="4841712" y="3029642"/>
              <a:ext cx="1575885" cy="970940"/>
            </a:xfrm>
            <a:prstGeom prst="rect">
              <a:avLst/>
            </a:prstGeom>
            <a:noFill/>
            <a:ln>
              <a:noFill/>
            </a:ln>
          </p:spPr>
        </p:pic>
        <p:pic>
          <p:nvPicPr>
            <p:cNvPr id="108" name="Google Shape;108;p4"/>
            <p:cNvPicPr preferRelativeResize="0"/>
            <p:nvPr/>
          </p:nvPicPr>
          <p:blipFill rotWithShape="1">
            <a:blip r:embed="rId27">
              <a:alphaModFix/>
            </a:blip>
            <a:srcRect b="0" l="0" r="0" t="0"/>
            <a:stretch/>
          </p:blipFill>
          <p:spPr>
            <a:xfrm>
              <a:off x="4856987" y="3163823"/>
              <a:ext cx="1543812" cy="740689"/>
            </a:xfrm>
            <a:prstGeom prst="rect">
              <a:avLst/>
            </a:prstGeom>
            <a:noFill/>
            <a:ln>
              <a:noFill/>
            </a:ln>
          </p:spPr>
        </p:pic>
        <p:pic>
          <p:nvPicPr>
            <p:cNvPr id="109" name="Google Shape;109;p4"/>
            <p:cNvPicPr preferRelativeResize="0"/>
            <p:nvPr/>
          </p:nvPicPr>
          <p:blipFill rotWithShape="1">
            <a:blip r:embed="rId28">
              <a:alphaModFix/>
            </a:blip>
            <a:srcRect b="0" l="0" r="0" t="0"/>
            <a:stretch/>
          </p:blipFill>
          <p:spPr>
            <a:xfrm>
              <a:off x="4875275" y="3040379"/>
              <a:ext cx="1513332" cy="908304"/>
            </a:xfrm>
            <a:prstGeom prst="rect">
              <a:avLst/>
            </a:prstGeom>
            <a:noFill/>
            <a:ln>
              <a:noFill/>
            </a:ln>
          </p:spPr>
        </p:pic>
      </p:grpSp>
      <p:sp>
        <p:nvSpPr>
          <p:cNvPr id="110" name="Google Shape;110;p4"/>
          <p:cNvSpPr txBox="1"/>
          <p:nvPr/>
        </p:nvSpPr>
        <p:spPr>
          <a:xfrm>
            <a:off x="5011928" y="3221863"/>
            <a:ext cx="1238250" cy="508000"/>
          </a:xfrm>
          <a:prstGeom prst="rect">
            <a:avLst/>
          </a:prstGeom>
          <a:noFill/>
          <a:ln>
            <a:noFill/>
          </a:ln>
        </p:spPr>
        <p:txBody>
          <a:bodyPr anchorCtr="0" anchor="t" bIns="0" lIns="0" spcFirstLastPara="1" rIns="0" wrap="square" tIns="12700">
            <a:spAutoFit/>
          </a:bodyPr>
          <a:lstStyle/>
          <a:p>
            <a:pPr indent="0" lvl="0" marL="635" marR="0" rtl="0" algn="ctr">
              <a:lnSpc>
                <a:spcPct val="111470"/>
              </a:lnSpc>
              <a:spcBef>
                <a:spcPts val="0"/>
              </a:spcBef>
              <a:spcAft>
                <a:spcPts val="0"/>
              </a:spcAft>
              <a:buNone/>
            </a:pPr>
            <a:r>
              <a:rPr b="0" i="0" lang="en-US" sz="1700" u="none" cap="none" strike="noStrike">
                <a:solidFill>
                  <a:srgbClr val="124F5C"/>
                </a:solidFill>
                <a:latin typeface="Arial"/>
                <a:ea typeface="Arial"/>
                <a:cs typeface="Arial"/>
                <a:sym typeface="Arial"/>
              </a:rPr>
              <a:t>Data</a:t>
            </a:r>
            <a:endParaRPr b="0" i="0" sz="1700" u="none" cap="none" strike="noStrike">
              <a:latin typeface="Arial"/>
              <a:ea typeface="Arial"/>
              <a:cs typeface="Arial"/>
              <a:sym typeface="Arial"/>
            </a:endParaRPr>
          </a:p>
          <a:p>
            <a:pPr indent="0" lvl="0" marL="0" marR="0" rtl="0" algn="ctr">
              <a:lnSpc>
                <a:spcPct val="111470"/>
              </a:lnSpc>
              <a:spcBef>
                <a:spcPts val="0"/>
              </a:spcBef>
              <a:spcAft>
                <a:spcPts val="0"/>
              </a:spcAft>
              <a:buNone/>
            </a:pPr>
            <a:r>
              <a:rPr b="0" i="0" lang="en-US" sz="1700" u="none" cap="none" strike="noStrike">
                <a:solidFill>
                  <a:srgbClr val="124F5C"/>
                </a:solidFill>
                <a:latin typeface="Arial"/>
                <a:ea typeface="Arial"/>
                <a:cs typeface="Arial"/>
                <a:sym typeface="Arial"/>
              </a:rPr>
              <a:t>Visualization</a:t>
            </a:r>
            <a:endParaRPr b="0" i="0" sz="1700" u="none" cap="none" strike="noStrike">
              <a:latin typeface="Arial"/>
              <a:ea typeface="Arial"/>
              <a:cs typeface="Arial"/>
              <a:sym typeface="Arial"/>
            </a:endParaRPr>
          </a:p>
        </p:txBody>
      </p:sp>
      <p:grpSp>
        <p:nvGrpSpPr>
          <p:cNvPr id="111" name="Google Shape;111;p4"/>
          <p:cNvGrpSpPr/>
          <p:nvPr/>
        </p:nvGrpSpPr>
        <p:grpSpPr>
          <a:xfrm>
            <a:off x="4396668" y="3305148"/>
            <a:ext cx="373448" cy="421387"/>
            <a:chOff x="4396668" y="3305148"/>
            <a:chExt cx="373448" cy="421387"/>
          </a:xfrm>
        </p:grpSpPr>
        <p:pic>
          <p:nvPicPr>
            <p:cNvPr id="112" name="Google Shape;112;p4"/>
            <p:cNvPicPr preferRelativeResize="0"/>
            <p:nvPr/>
          </p:nvPicPr>
          <p:blipFill rotWithShape="1">
            <a:blip r:embed="rId29">
              <a:alphaModFix/>
            </a:blip>
            <a:srcRect b="0" l="0" r="0" t="0"/>
            <a:stretch/>
          </p:blipFill>
          <p:spPr>
            <a:xfrm>
              <a:off x="4396668" y="3305148"/>
              <a:ext cx="373448" cy="421387"/>
            </a:xfrm>
            <a:prstGeom prst="rect">
              <a:avLst/>
            </a:prstGeom>
            <a:noFill/>
            <a:ln>
              <a:noFill/>
            </a:ln>
          </p:spPr>
        </p:pic>
        <p:pic>
          <p:nvPicPr>
            <p:cNvPr id="113" name="Google Shape;113;p4"/>
            <p:cNvPicPr preferRelativeResize="0"/>
            <p:nvPr/>
          </p:nvPicPr>
          <p:blipFill rotWithShape="1">
            <a:blip r:embed="rId30">
              <a:alphaModFix/>
            </a:blip>
            <a:srcRect b="0" l="0" r="0" t="0"/>
            <a:stretch/>
          </p:blipFill>
          <p:spPr>
            <a:xfrm>
              <a:off x="4421123" y="3307080"/>
              <a:ext cx="320039" cy="376428"/>
            </a:xfrm>
            <a:prstGeom prst="rect">
              <a:avLst/>
            </a:prstGeom>
            <a:noFill/>
            <a:ln>
              <a:noFill/>
            </a:ln>
          </p:spPr>
        </p:pic>
      </p:grpSp>
      <p:grpSp>
        <p:nvGrpSpPr>
          <p:cNvPr id="114" name="Google Shape;114;p4"/>
          <p:cNvGrpSpPr/>
          <p:nvPr/>
        </p:nvGrpSpPr>
        <p:grpSpPr>
          <a:xfrm>
            <a:off x="2721829" y="3029642"/>
            <a:ext cx="1575885" cy="970940"/>
            <a:chOff x="2721829" y="3029642"/>
            <a:chExt cx="1575885" cy="970940"/>
          </a:xfrm>
        </p:grpSpPr>
        <p:pic>
          <p:nvPicPr>
            <p:cNvPr id="115" name="Google Shape;115;p4"/>
            <p:cNvPicPr preferRelativeResize="0"/>
            <p:nvPr/>
          </p:nvPicPr>
          <p:blipFill rotWithShape="1">
            <a:blip r:embed="rId31">
              <a:alphaModFix/>
            </a:blip>
            <a:srcRect b="0" l="0" r="0" t="0"/>
            <a:stretch/>
          </p:blipFill>
          <p:spPr>
            <a:xfrm>
              <a:off x="2721829" y="3029642"/>
              <a:ext cx="1575885" cy="970940"/>
            </a:xfrm>
            <a:prstGeom prst="rect">
              <a:avLst/>
            </a:prstGeom>
            <a:noFill/>
            <a:ln>
              <a:noFill/>
            </a:ln>
          </p:spPr>
        </p:pic>
        <p:pic>
          <p:nvPicPr>
            <p:cNvPr id="116" name="Google Shape;116;p4"/>
            <p:cNvPicPr preferRelativeResize="0"/>
            <p:nvPr/>
          </p:nvPicPr>
          <p:blipFill rotWithShape="1">
            <a:blip r:embed="rId32">
              <a:alphaModFix/>
            </a:blip>
            <a:srcRect b="0" l="0" r="0" t="0"/>
            <a:stretch/>
          </p:blipFill>
          <p:spPr>
            <a:xfrm>
              <a:off x="2971800" y="3163823"/>
              <a:ext cx="1115580" cy="740689"/>
            </a:xfrm>
            <a:prstGeom prst="rect">
              <a:avLst/>
            </a:prstGeom>
            <a:noFill/>
            <a:ln>
              <a:noFill/>
            </a:ln>
          </p:spPr>
        </p:pic>
        <p:pic>
          <p:nvPicPr>
            <p:cNvPr id="117" name="Google Shape;117;p4"/>
            <p:cNvPicPr preferRelativeResize="0"/>
            <p:nvPr/>
          </p:nvPicPr>
          <p:blipFill rotWithShape="1">
            <a:blip r:embed="rId28">
              <a:alphaModFix/>
            </a:blip>
            <a:srcRect b="0" l="0" r="0" t="0"/>
            <a:stretch/>
          </p:blipFill>
          <p:spPr>
            <a:xfrm>
              <a:off x="2755392" y="3040379"/>
              <a:ext cx="1513332" cy="908304"/>
            </a:xfrm>
            <a:prstGeom prst="rect">
              <a:avLst/>
            </a:prstGeom>
            <a:noFill/>
            <a:ln>
              <a:noFill/>
            </a:ln>
          </p:spPr>
        </p:pic>
      </p:grpSp>
      <p:sp>
        <p:nvSpPr>
          <p:cNvPr id="118" name="Google Shape;118;p4"/>
          <p:cNvSpPr txBox="1"/>
          <p:nvPr/>
        </p:nvSpPr>
        <p:spPr>
          <a:xfrm>
            <a:off x="3127629" y="3221863"/>
            <a:ext cx="771525" cy="508000"/>
          </a:xfrm>
          <a:prstGeom prst="rect">
            <a:avLst/>
          </a:prstGeom>
          <a:noFill/>
          <a:ln>
            <a:noFill/>
          </a:ln>
        </p:spPr>
        <p:txBody>
          <a:bodyPr anchorCtr="0" anchor="t" bIns="0" lIns="0" spcFirstLastPara="1" rIns="0" wrap="square" tIns="12700">
            <a:spAutoFit/>
          </a:bodyPr>
          <a:lstStyle/>
          <a:p>
            <a:pPr indent="0" lvl="0" marL="29209" marR="0" rtl="0" algn="l">
              <a:lnSpc>
                <a:spcPct val="111470"/>
              </a:lnSpc>
              <a:spcBef>
                <a:spcPts val="0"/>
              </a:spcBef>
              <a:spcAft>
                <a:spcPts val="0"/>
              </a:spcAft>
              <a:buNone/>
            </a:pPr>
            <a:r>
              <a:rPr b="0" i="0" lang="en-US" sz="1700" u="none" cap="none" strike="noStrike">
                <a:solidFill>
                  <a:srgbClr val="124F5C"/>
                </a:solidFill>
                <a:latin typeface="Arial"/>
                <a:ea typeface="Arial"/>
                <a:cs typeface="Arial"/>
                <a:sym typeface="Arial"/>
              </a:rPr>
              <a:t>Finding</a:t>
            </a:r>
            <a:endParaRPr b="0" i="0" sz="1700" u="none" cap="none" strike="noStrike">
              <a:latin typeface="Arial"/>
              <a:ea typeface="Arial"/>
              <a:cs typeface="Arial"/>
              <a:sym typeface="Arial"/>
            </a:endParaRPr>
          </a:p>
          <a:p>
            <a:pPr indent="0" lvl="0" marL="12700" marR="0" rtl="0" algn="l">
              <a:lnSpc>
                <a:spcPct val="111470"/>
              </a:lnSpc>
              <a:spcBef>
                <a:spcPts val="0"/>
              </a:spcBef>
              <a:spcAft>
                <a:spcPts val="0"/>
              </a:spcAft>
              <a:buNone/>
            </a:pPr>
            <a:r>
              <a:rPr b="0" i="0" lang="en-US" sz="1700" u="none" cap="none" strike="noStrike">
                <a:solidFill>
                  <a:srgbClr val="124F5C"/>
                </a:solidFill>
                <a:latin typeface="Arial"/>
                <a:ea typeface="Arial"/>
                <a:cs typeface="Arial"/>
                <a:sym typeface="Arial"/>
              </a:rPr>
              <a:t>Insights</a:t>
            </a:r>
            <a:endParaRPr b="0" i="0" sz="1700" u="none" cap="none" strike="noStrike">
              <a:latin typeface="Arial"/>
              <a:ea typeface="Arial"/>
              <a:cs typeface="Arial"/>
              <a:sym typeface="Arial"/>
            </a:endParaRPr>
          </a:p>
        </p:txBody>
      </p:sp>
      <p:grpSp>
        <p:nvGrpSpPr>
          <p:cNvPr id="119" name="Google Shape;119;p4"/>
          <p:cNvGrpSpPr/>
          <p:nvPr/>
        </p:nvGrpSpPr>
        <p:grpSpPr>
          <a:xfrm>
            <a:off x="2274927" y="3305148"/>
            <a:ext cx="375561" cy="421387"/>
            <a:chOff x="2274927" y="3305148"/>
            <a:chExt cx="375561" cy="421387"/>
          </a:xfrm>
        </p:grpSpPr>
        <p:pic>
          <p:nvPicPr>
            <p:cNvPr id="120" name="Google Shape;120;p4"/>
            <p:cNvPicPr preferRelativeResize="0"/>
            <p:nvPr/>
          </p:nvPicPr>
          <p:blipFill rotWithShape="1">
            <a:blip r:embed="rId24">
              <a:alphaModFix/>
            </a:blip>
            <a:srcRect b="0" l="0" r="0" t="0"/>
            <a:stretch/>
          </p:blipFill>
          <p:spPr>
            <a:xfrm>
              <a:off x="2274927" y="3305148"/>
              <a:ext cx="375561" cy="421387"/>
            </a:xfrm>
            <a:prstGeom prst="rect">
              <a:avLst/>
            </a:prstGeom>
            <a:noFill/>
            <a:ln>
              <a:noFill/>
            </a:ln>
          </p:spPr>
        </p:pic>
        <p:pic>
          <p:nvPicPr>
            <p:cNvPr id="121" name="Google Shape;121;p4"/>
            <p:cNvPicPr preferRelativeResize="0"/>
            <p:nvPr/>
          </p:nvPicPr>
          <p:blipFill rotWithShape="1">
            <a:blip r:embed="rId33">
              <a:alphaModFix/>
            </a:blip>
            <a:srcRect b="0" l="0" r="0" t="0"/>
            <a:stretch/>
          </p:blipFill>
          <p:spPr>
            <a:xfrm>
              <a:off x="2299715" y="3307080"/>
              <a:ext cx="321563" cy="376428"/>
            </a:xfrm>
            <a:prstGeom prst="rect">
              <a:avLst/>
            </a:prstGeom>
            <a:noFill/>
            <a:ln>
              <a:noFill/>
            </a:ln>
          </p:spPr>
        </p:pic>
      </p:grpSp>
      <p:grpSp>
        <p:nvGrpSpPr>
          <p:cNvPr id="122" name="Google Shape;122;p4"/>
          <p:cNvGrpSpPr/>
          <p:nvPr/>
        </p:nvGrpSpPr>
        <p:grpSpPr>
          <a:xfrm>
            <a:off x="600421" y="3029642"/>
            <a:ext cx="1575885" cy="970940"/>
            <a:chOff x="600421" y="3029642"/>
            <a:chExt cx="1575885" cy="970940"/>
          </a:xfrm>
        </p:grpSpPr>
        <p:pic>
          <p:nvPicPr>
            <p:cNvPr id="123" name="Google Shape;123;p4"/>
            <p:cNvPicPr preferRelativeResize="0"/>
            <p:nvPr/>
          </p:nvPicPr>
          <p:blipFill rotWithShape="1">
            <a:blip r:embed="rId34">
              <a:alphaModFix/>
            </a:blip>
            <a:srcRect b="0" l="0" r="0" t="0"/>
            <a:stretch/>
          </p:blipFill>
          <p:spPr>
            <a:xfrm>
              <a:off x="600421" y="3029642"/>
              <a:ext cx="1575885" cy="970940"/>
            </a:xfrm>
            <a:prstGeom prst="rect">
              <a:avLst/>
            </a:prstGeom>
            <a:noFill/>
            <a:ln>
              <a:noFill/>
            </a:ln>
          </p:spPr>
        </p:pic>
        <p:pic>
          <p:nvPicPr>
            <p:cNvPr id="124" name="Google Shape;124;p4"/>
            <p:cNvPicPr preferRelativeResize="0"/>
            <p:nvPr/>
          </p:nvPicPr>
          <p:blipFill rotWithShape="1">
            <a:blip r:embed="rId35">
              <a:alphaModFix/>
            </a:blip>
            <a:srcRect b="0" l="0" r="0" t="0"/>
            <a:stretch/>
          </p:blipFill>
          <p:spPr>
            <a:xfrm>
              <a:off x="685799" y="3275088"/>
              <a:ext cx="1403603" cy="518147"/>
            </a:xfrm>
            <a:prstGeom prst="rect">
              <a:avLst/>
            </a:prstGeom>
            <a:noFill/>
            <a:ln>
              <a:noFill/>
            </a:ln>
          </p:spPr>
        </p:pic>
        <p:pic>
          <p:nvPicPr>
            <p:cNvPr id="125" name="Google Shape;125;p4"/>
            <p:cNvPicPr preferRelativeResize="0"/>
            <p:nvPr/>
          </p:nvPicPr>
          <p:blipFill rotWithShape="1">
            <a:blip r:embed="rId36">
              <a:alphaModFix/>
            </a:blip>
            <a:srcRect b="0" l="0" r="0" t="0"/>
            <a:stretch/>
          </p:blipFill>
          <p:spPr>
            <a:xfrm>
              <a:off x="633983" y="3040379"/>
              <a:ext cx="1513332" cy="908304"/>
            </a:xfrm>
            <a:prstGeom prst="rect">
              <a:avLst/>
            </a:prstGeom>
            <a:noFill/>
            <a:ln>
              <a:noFill/>
            </a:ln>
          </p:spPr>
        </p:pic>
      </p:grpSp>
      <p:sp>
        <p:nvSpPr>
          <p:cNvPr id="126" name="Google Shape;126;p4"/>
          <p:cNvSpPr txBox="1"/>
          <p:nvPr/>
        </p:nvSpPr>
        <p:spPr>
          <a:xfrm>
            <a:off x="840130" y="3333750"/>
            <a:ext cx="1099185"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1700" u="none" cap="none" strike="noStrike">
                <a:solidFill>
                  <a:srgbClr val="124F5C"/>
                </a:solidFill>
                <a:latin typeface="Arial"/>
                <a:ea typeface="Arial"/>
                <a:cs typeface="Arial"/>
                <a:sym typeface="Arial"/>
              </a:rPr>
              <a:t>Conclusion</a:t>
            </a:r>
            <a:endParaRPr b="0" i="0" sz="1700" u="none" cap="none"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5"/>
          <p:cNvSpPr txBox="1"/>
          <p:nvPr>
            <p:ph type="title"/>
          </p:nvPr>
        </p:nvSpPr>
        <p:spPr>
          <a:xfrm>
            <a:off x="390550" y="257302"/>
            <a:ext cx="304927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Exploring Dataset</a:t>
            </a:r>
            <a:endParaRPr sz="2800">
              <a:latin typeface="Arial"/>
              <a:ea typeface="Arial"/>
              <a:cs typeface="Arial"/>
              <a:sym typeface="Arial"/>
            </a:endParaRPr>
          </a:p>
        </p:txBody>
      </p:sp>
      <p:sp>
        <p:nvSpPr>
          <p:cNvPr id="132" name="Google Shape;132;p5"/>
          <p:cNvSpPr txBox="1"/>
          <p:nvPr/>
        </p:nvSpPr>
        <p:spPr>
          <a:xfrm>
            <a:off x="100" y="810625"/>
            <a:ext cx="9144000" cy="3810900"/>
          </a:xfrm>
          <a:prstGeom prst="rect">
            <a:avLst/>
          </a:prstGeom>
          <a:noFill/>
          <a:ln>
            <a:noFill/>
          </a:ln>
        </p:spPr>
        <p:txBody>
          <a:bodyPr anchorCtr="0" anchor="t" bIns="0" lIns="0" spcFirstLastPara="1" rIns="0" wrap="square" tIns="46975">
            <a:spAutoFit/>
          </a:bodyPr>
          <a:lstStyle/>
          <a:p>
            <a:pPr indent="-342265" lvl="0" marL="342265" marR="409575" rtl="0" algn="l">
              <a:lnSpc>
                <a:spcPct val="100000"/>
              </a:lnSpc>
              <a:spcBef>
                <a:spcPts val="0"/>
              </a:spcBef>
              <a:spcAft>
                <a:spcPts val="0"/>
              </a:spcAft>
              <a:buClr>
                <a:srgbClr val="990000"/>
              </a:buClr>
              <a:buSzPts val="1800"/>
              <a:buFont typeface="Noto Sans Symbols"/>
              <a:buChar char="⮚"/>
            </a:pPr>
            <a:r>
              <a:rPr b="1" i="0" lang="en-US" sz="1500" u="none" cap="none" strike="noStrike">
                <a:solidFill>
                  <a:srgbClr val="09272D"/>
                </a:solidFill>
                <a:latin typeface="Verdana"/>
                <a:ea typeface="Verdana"/>
                <a:cs typeface="Verdana"/>
                <a:sym typeface="Verdana"/>
              </a:rPr>
              <a:t>The World Bank have beautifully arranged the Ed stats dataset with the</a:t>
            </a:r>
            <a:r>
              <a:rPr lang="en-US" sz="1500">
                <a:latin typeface="Verdana"/>
                <a:ea typeface="Verdana"/>
                <a:cs typeface="Verdana"/>
                <a:sym typeface="Verdana"/>
              </a:rPr>
              <a:t> </a:t>
            </a:r>
            <a:r>
              <a:rPr b="1" i="0" lang="en-US" sz="1500" u="none" cap="none" strike="noStrike">
                <a:solidFill>
                  <a:srgbClr val="09272D"/>
                </a:solidFill>
                <a:latin typeface="Verdana"/>
                <a:ea typeface="Verdana"/>
                <a:cs typeface="Verdana"/>
                <a:sym typeface="Verdana"/>
              </a:rPr>
              <a:t>help of other four subsidiary datasets . So basically there were five files.</a:t>
            </a:r>
            <a:endParaRPr b="0" i="0" sz="1500" u="none" cap="none" strike="noStrike">
              <a:latin typeface="Verdana"/>
              <a:ea typeface="Verdana"/>
              <a:cs typeface="Verdana"/>
              <a:sym typeface="Verdana"/>
            </a:endParaRPr>
          </a:p>
          <a:p>
            <a:pPr indent="-396240" lvl="0" marL="408940" marR="0" rtl="0" algn="l">
              <a:lnSpc>
                <a:spcPct val="100000"/>
              </a:lnSpc>
              <a:spcBef>
                <a:spcPts val="265"/>
              </a:spcBef>
              <a:spcAft>
                <a:spcPts val="0"/>
              </a:spcAft>
              <a:buClr>
                <a:srgbClr val="990000"/>
              </a:buClr>
              <a:buSzPts val="1800"/>
              <a:buFont typeface="Noto Sans Symbols"/>
              <a:buChar char="⮚"/>
            </a:pPr>
            <a:r>
              <a:rPr b="1" i="0" lang="en-US" sz="1500" u="none" cap="none" strike="noStrike">
                <a:solidFill>
                  <a:srgbClr val="09272D"/>
                </a:solidFill>
                <a:latin typeface="Verdana"/>
                <a:ea typeface="Verdana"/>
                <a:cs typeface="Verdana"/>
                <a:sym typeface="Verdana"/>
              </a:rPr>
              <a:t>One of them was defining the countries and </a:t>
            </a:r>
            <a:r>
              <a:rPr b="1" lang="en-US" sz="1500">
                <a:solidFill>
                  <a:srgbClr val="09272D"/>
                </a:solidFill>
                <a:latin typeface="Verdana"/>
                <a:ea typeface="Verdana"/>
                <a:cs typeface="Verdana"/>
                <a:sym typeface="Verdana"/>
              </a:rPr>
              <a:t>their</a:t>
            </a:r>
            <a:r>
              <a:rPr b="1" i="0" lang="en-US" sz="1500" u="none" cap="none" strike="noStrike">
                <a:solidFill>
                  <a:srgbClr val="09272D"/>
                </a:solidFill>
                <a:latin typeface="Verdana"/>
                <a:ea typeface="Verdana"/>
                <a:cs typeface="Verdana"/>
                <a:sym typeface="Verdana"/>
              </a:rPr>
              <a:t> basic information like</a:t>
            </a:r>
            <a:r>
              <a:rPr lang="en-US" sz="1500">
                <a:latin typeface="Verdana"/>
                <a:ea typeface="Verdana"/>
                <a:cs typeface="Verdana"/>
                <a:sym typeface="Verdana"/>
              </a:rPr>
              <a:t> </a:t>
            </a:r>
            <a:r>
              <a:rPr b="1" i="0" lang="en-US" sz="1500" u="none" cap="none" strike="noStrike">
                <a:solidFill>
                  <a:srgbClr val="09272D"/>
                </a:solidFill>
                <a:latin typeface="Verdana"/>
                <a:ea typeface="Verdana"/>
                <a:cs typeface="Verdana"/>
                <a:sym typeface="Verdana"/>
              </a:rPr>
              <a:t>the nature of </a:t>
            </a:r>
            <a:r>
              <a:rPr b="1" lang="en-US" sz="1500">
                <a:solidFill>
                  <a:srgbClr val="09272D"/>
                </a:solidFill>
                <a:latin typeface="Verdana"/>
                <a:ea typeface="Verdana"/>
                <a:cs typeface="Verdana"/>
                <a:sym typeface="Verdana"/>
              </a:rPr>
              <a:t>their</a:t>
            </a:r>
            <a:r>
              <a:rPr b="1" i="0" lang="en-US" sz="1500" u="none" cap="none" strike="noStrike">
                <a:solidFill>
                  <a:srgbClr val="09272D"/>
                </a:solidFill>
                <a:latin typeface="Verdana"/>
                <a:ea typeface="Verdana"/>
                <a:cs typeface="Verdana"/>
                <a:sym typeface="Verdana"/>
              </a:rPr>
              <a:t> economy, their census year , any kind of special notes  and many more.</a:t>
            </a:r>
            <a:endParaRPr b="0" i="0" sz="1500" u="none" cap="none" strike="noStrike">
              <a:latin typeface="Verdana"/>
              <a:ea typeface="Verdana"/>
              <a:cs typeface="Verdana"/>
              <a:sym typeface="Verdana"/>
            </a:endParaRPr>
          </a:p>
          <a:p>
            <a:pPr indent="-317500" lvl="1" marL="812800" marR="299720" rtl="0" algn="l">
              <a:lnSpc>
                <a:spcPct val="150000"/>
              </a:lnSpc>
              <a:spcBef>
                <a:spcPts val="1525"/>
              </a:spcBef>
              <a:spcAft>
                <a:spcPts val="0"/>
              </a:spcAft>
              <a:buClr>
                <a:srgbClr val="990000"/>
              </a:buClr>
              <a:buSzPts val="1400"/>
              <a:buFont typeface="Noto Sans Symbols"/>
              <a:buChar char="⮚"/>
            </a:pPr>
            <a:r>
              <a:rPr b="1" i="0" lang="en-US" sz="1200" u="none" cap="none" strike="noStrike">
                <a:solidFill>
                  <a:srgbClr val="004A52"/>
                </a:solidFill>
                <a:latin typeface="Verdana"/>
                <a:ea typeface="Verdana"/>
                <a:cs typeface="Verdana"/>
                <a:sym typeface="Verdana"/>
              </a:rPr>
              <a:t>Special Notes are describing some extra information about the countries. E.g for Arab  World and East Asia Pacific.</a:t>
            </a:r>
            <a:endParaRPr b="0" i="0" sz="1200" u="none" cap="none" strike="noStrike">
              <a:latin typeface="Verdana"/>
              <a:ea typeface="Verdana"/>
              <a:cs typeface="Verdana"/>
              <a:sym typeface="Verdana"/>
            </a:endParaRPr>
          </a:p>
          <a:p>
            <a:pPr indent="-342900" lvl="0" marL="355600" marR="0" rtl="0" algn="l">
              <a:lnSpc>
                <a:spcPct val="100000"/>
              </a:lnSpc>
              <a:spcBef>
                <a:spcPts val="229"/>
              </a:spcBef>
              <a:spcAft>
                <a:spcPts val="0"/>
              </a:spcAft>
              <a:buClr>
                <a:srgbClr val="990000"/>
              </a:buClr>
              <a:buSzPts val="1800"/>
              <a:buFont typeface="Noto Sans Symbols"/>
              <a:buChar char="⮚"/>
            </a:pPr>
            <a:r>
              <a:rPr b="1" i="0" lang="en-US" sz="1500" u="none" cap="none" strike="noStrike">
                <a:solidFill>
                  <a:srgbClr val="09272D"/>
                </a:solidFill>
                <a:latin typeface="Verdana"/>
                <a:ea typeface="Verdana"/>
                <a:cs typeface="Verdana"/>
                <a:sym typeface="Verdana"/>
              </a:rPr>
              <a:t>Other file was defining the indicators, on which World Bank has studied the</a:t>
            </a:r>
            <a:endParaRPr b="0" i="0" sz="1500" u="none" cap="none" strike="noStrike">
              <a:latin typeface="Verdana"/>
              <a:ea typeface="Verdana"/>
              <a:cs typeface="Verdana"/>
              <a:sym typeface="Verdana"/>
            </a:endParaRPr>
          </a:p>
          <a:p>
            <a:pPr indent="0" lvl="0" marL="355600" marR="0" rtl="0" algn="l">
              <a:lnSpc>
                <a:spcPct val="100000"/>
              </a:lnSpc>
              <a:spcBef>
                <a:spcPts val="0"/>
              </a:spcBef>
              <a:spcAft>
                <a:spcPts val="0"/>
              </a:spcAft>
              <a:buNone/>
            </a:pPr>
            <a:r>
              <a:rPr b="1" i="0" lang="en-US" sz="1500" u="none" cap="none" strike="noStrike">
                <a:solidFill>
                  <a:srgbClr val="09272D"/>
                </a:solidFill>
                <a:latin typeface="Verdana"/>
                <a:ea typeface="Verdana"/>
                <a:cs typeface="Verdana"/>
                <a:sym typeface="Verdana"/>
              </a:rPr>
              <a:t>241 countries. It also contains, there short and long definition.</a:t>
            </a:r>
            <a:endParaRPr b="0" i="0" sz="1500" u="none" cap="none" strike="noStrike">
              <a:latin typeface="Verdana"/>
              <a:ea typeface="Verdana"/>
              <a:cs typeface="Verdana"/>
              <a:sym typeface="Verdana"/>
            </a:endParaRPr>
          </a:p>
          <a:p>
            <a:pPr indent="-317500" lvl="0" marL="812800" marR="674370" rtl="0" algn="l">
              <a:lnSpc>
                <a:spcPct val="100000"/>
              </a:lnSpc>
              <a:spcBef>
                <a:spcPts val="1610"/>
              </a:spcBef>
              <a:spcAft>
                <a:spcPts val="0"/>
              </a:spcAft>
              <a:buClr>
                <a:srgbClr val="990000"/>
              </a:buClr>
              <a:buSzPts val="1100"/>
              <a:buFont typeface="Noto Sans Symbols"/>
              <a:buChar char="⮚"/>
            </a:pPr>
            <a:r>
              <a:rPr b="1" i="0" lang="en-US" sz="1200" u="none" cap="none" strike="noStrike">
                <a:solidFill>
                  <a:srgbClr val="004A52"/>
                </a:solidFill>
                <a:latin typeface="Verdana"/>
                <a:ea typeface="Verdana"/>
                <a:cs typeface="Verdana"/>
                <a:sym typeface="Verdana"/>
              </a:rPr>
              <a:t>Indicator is basically the head, on which a specific educational trend have been  monitored. for e.g the average attendance rate of schools of a particular country.</a:t>
            </a:r>
            <a:endParaRPr b="0" i="0" sz="1200" u="none" cap="none" strike="noStrike">
              <a:latin typeface="Verdana"/>
              <a:ea typeface="Verdana"/>
              <a:cs typeface="Verdana"/>
              <a:sym typeface="Verdana"/>
            </a:endParaRPr>
          </a:p>
          <a:p>
            <a:pPr indent="0" lvl="0" marL="0" marR="0" rtl="0" algn="l">
              <a:lnSpc>
                <a:spcPct val="100000"/>
              </a:lnSpc>
              <a:spcBef>
                <a:spcPts val="25"/>
              </a:spcBef>
              <a:spcAft>
                <a:spcPts val="0"/>
              </a:spcAft>
              <a:buClr>
                <a:srgbClr val="990000"/>
              </a:buClr>
              <a:buSzPts val="1300"/>
              <a:buFont typeface="Noto Sans Symbols"/>
              <a:buNone/>
            </a:pPr>
            <a:r>
              <a:t/>
            </a:r>
            <a:endParaRPr b="0" i="0" sz="1300" u="none" cap="none" strike="noStrike">
              <a:latin typeface="Verdana"/>
              <a:ea typeface="Verdana"/>
              <a:cs typeface="Verdana"/>
              <a:sym typeface="Verdana"/>
            </a:endParaRPr>
          </a:p>
          <a:p>
            <a:pPr indent="-317500" lvl="0" marL="812800" marR="199390" rtl="0" algn="l">
              <a:lnSpc>
                <a:spcPct val="100000"/>
              </a:lnSpc>
              <a:spcBef>
                <a:spcPts val="5"/>
              </a:spcBef>
              <a:spcAft>
                <a:spcPts val="0"/>
              </a:spcAft>
              <a:buClr>
                <a:srgbClr val="990000"/>
              </a:buClr>
              <a:buSzPts val="1100"/>
              <a:buFont typeface="Noto Sans Symbols"/>
              <a:buChar char="⮚"/>
            </a:pPr>
            <a:r>
              <a:rPr b="1" i="0" lang="en-US" sz="1200" u="none" cap="none" strike="noStrike">
                <a:solidFill>
                  <a:srgbClr val="004A52"/>
                </a:solidFill>
                <a:latin typeface="Verdana"/>
                <a:ea typeface="Verdana"/>
                <a:cs typeface="Verdana"/>
                <a:sym typeface="Verdana"/>
              </a:rPr>
              <a:t>Short and Long definition gives the brief idea about the Indicator. For.eg Mean years of  schooling would be </a:t>
            </a:r>
            <a:r>
              <a:rPr b="1" lang="en-US" sz="1200">
                <a:solidFill>
                  <a:srgbClr val="004A52"/>
                </a:solidFill>
                <a:latin typeface="Verdana"/>
                <a:ea typeface="Verdana"/>
                <a:cs typeface="Verdana"/>
                <a:sym typeface="Verdana"/>
              </a:rPr>
              <a:t>defined</a:t>
            </a:r>
            <a:r>
              <a:rPr b="1" i="0" lang="en-US" sz="1200" u="none" cap="none" strike="noStrike">
                <a:solidFill>
                  <a:srgbClr val="004A52"/>
                </a:solidFill>
                <a:latin typeface="Verdana"/>
                <a:ea typeface="Verdana"/>
                <a:cs typeface="Verdana"/>
                <a:sym typeface="Verdana"/>
              </a:rPr>
              <a:t> as minimum no. of schooling years , people received in a  country.</a:t>
            </a:r>
            <a:endParaRPr b="0" i="0" sz="1200" u="none" cap="none" strike="noStrike">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txBox="1"/>
          <p:nvPr>
            <p:ph type="title"/>
          </p:nvPr>
        </p:nvSpPr>
        <p:spPr>
          <a:xfrm>
            <a:off x="390550" y="297637"/>
            <a:ext cx="304927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Exploring Dataset</a:t>
            </a:r>
            <a:endParaRPr sz="2800">
              <a:latin typeface="Arial"/>
              <a:ea typeface="Arial"/>
              <a:cs typeface="Arial"/>
              <a:sym typeface="Arial"/>
            </a:endParaRPr>
          </a:p>
        </p:txBody>
      </p:sp>
      <p:sp>
        <p:nvSpPr>
          <p:cNvPr id="138" name="Google Shape;138;p6"/>
          <p:cNvSpPr txBox="1"/>
          <p:nvPr/>
        </p:nvSpPr>
        <p:spPr>
          <a:xfrm>
            <a:off x="390550" y="829208"/>
            <a:ext cx="8265159" cy="2956560"/>
          </a:xfrm>
          <a:prstGeom prst="rect">
            <a:avLst/>
          </a:prstGeom>
          <a:noFill/>
          <a:ln>
            <a:noFill/>
          </a:ln>
        </p:spPr>
        <p:txBody>
          <a:bodyPr anchorCtr="0" anchor="t" bIns="0" lIns="0" spcFirstLastPara="1" rIns="0" wrap="square" tIns="12700">
            <a:spAutoFit/>
          </a:bodyPr>
          <a:lstStyle/>
          <a:p>
            <a:pPr indent="-287019" lvl="0" marL="299085" marR="908685" rtl="0" algn="l">
              <a:lnSpc>
                <a:spcPct val="150000"/>
              </a:lnSpc>
              <a:spcBef>
                <a:spcPts val="0"/>
              </a:spcBef>
              <a:spcAft>
                <a:spcPts val="0"/>
              </a:spcAft>
              <a:buClr>
                <a:srgbClr val="990000"/>
              </a:buClr>
              <a:buSzPts val="1750"/>
              <a:buFont typeface="Noto Sans Symbols"/>
              <a:buChar char="⮚"/>
            </a:pPr>
            <a:r>
              <a:rPr b="1" i="0" lang="en-US" sz="1600" u="none" cap="none" strike="noStrike">
                <a:solidFill>
                  <a:srgbClr val="09272D"/>
                </a:solidFill>
                <a:latin typeface="Verdana"/>
                <a:ea typeface="Verdana"/>
                <a:cs typeface="Verdana"/>
                <a:sym typeface="Verdana"/>
              </a:rPr>
              <a:t>In indicator file ,World Bank have studied 3666 indicators over 241  countries giving there trends from 1970 to present years.</a:t>
            </a:r>
            <a:endParaRPr b="0" i="0" sz="1600" u="none" cap="none" strike="noStrike">
              <a:latin typeface="Verdana"/>
              <a:ea typeface="Verdana"/>
              <a:cs typeface="Verdana"/>
              <a:sym typeface="Verdana"/>
            </a:endParaRPr>
          </a:p>
          <a:p>
            <a:pPr indent="-287019" lvl="0" marL="299085" marR="0" rtl="0" algn="l">
              <a:lnSpc>
                <a:spcPct val="100000"/>
              </a:lnSpc>
              <a:spcBef>
                <a:spcPts val="960"/>
              </a:spcBef>
              <a:spcAft>
                <a:spcPts val="0"/>
              </a:spcAft>
              <a:buClr>
                <a:srgbClr val="990000"/>
              </a:buClr>
              <a:buSzPts val="1750"/>
              <a:buFont typeface="Noto Sans Symbols"/>
              <a:buChar char="⮚"/>
            </a:pPr>
            <a:r>
              <a:rPr b="1" i="0" lang="en-US" sz="1600" u="none" cap="none" strike="noStrike">
                <a:solidFill>
                  <a:srgbClr val="09272D"/>
                </a:solidFill>
                <a:latin typeface="Verdana"/>
                <a:ea typeface="Verdana"/>
                <a:cs typeface="Verdana"/>
                <a:sym typeface="Verdana"/>
              </a:rPr>
              <a:t>The Data frame is full of null values and devoid of duplicate values.</a:t>
            </a:r>
            <a:endParaRPr b="0" i="0" sz="1600" u="none" cap="none" strike="noStrike">
              <a:latin typeface="Verdana"/>
              <a:ea typeface="Verdana"/>
              <a:cs typeface="Verdana"/>
              <a:sym typeface="Verdana"/>
            </a:endParaRPr>
          </a:p>
          <a:p>
            <a:pPr indent="-287019" lvl="0" marL="299085" marR="919480" rtl="0" algn="l">
              <a:lnSpc>
                <a:spcPct val="150000"/>
              </a:lnSpc>
              <a:spcBef>
                <a:spcPts val="0"/>
              </a:spcBef>
              <a:spcAft>
                <a:spcPts val="0"/>
              </a:spcAft>
              <a:buClr>
                <a:srgbClr val="990000"/>
              </a:buClr>
              <a:buSzPts val="1750"/>
              <a:buFont typeface="Noto Sans Symbols"/>
              <a:buChar char="⮚"/>
            </a:pPr>
            <a:r>
              <a:rPr b="1" i="0" lang="en-US" sz="1600" u="none" cap="none" strike="noStrike">
                <a:solidFill>
                  <a:srgbClr val="09272D"/>
                </a:solidFill>
                <a:latin typeface="Verdana"/>
                <a:ea typeface="Verdana"/>
                <a:cs typeface="Verdana"/>
                <a:sym typeface="Verdana"/>
              </a:rPr>
              <a:t>In the Ed Stats Dataset there are near about 9,00,000 rows and 70  columns.</a:t>
            </a:r>
            <a:endParaRPr b="0" i="0" sz="1600" u="none" cap="none" strike="noStrike">
              <a:latin typeface="Verdana"/>
              <a:ea typeface="Verdana"/>
              <a:cs typeface="Verdana"/>
              <a:sym typeface="Verdana"/>
            </a:endParaRPr>
          </a:p>
          <a:p>
            <a:pPr indent="-287019" lvl="0" marL="299085" marR="0" rtl="0" algn="l">
              <a:lnSpc>
                <a:spcPct val="100000"/>
              </a:lnSpc>
              <a:spcBef>
                <a:spcPts val="960"/>
              </a:spcBef>
              <a:spcAft>
                <a:spcPts val="0"/>
              </a:spcAft>
              <a:buClr>
                <a:srgbClr val="990000"/>
              </a:buClr>
              <a:buSzPts val="1750"/>
              <a:buFont typeface="Noto Sans Symbols"/>
              <a:buChar char="⮚"/>
            </a:pPr>
            <a:r>
              <a:rPr b="1" i="0" lang="en-US" sz="1600" u="none" cap="none" strike="noStrike">
                <a:solidFill>
                  <a:srgbClr val="09272D"/>
                </a:solidFill>
                <a:latin typeface="Verdana"/>
                <a:ea typeface="Verdana"/>
                <a:cs typeface="Verdana"/>
                <a:sym typeface="Verdana"/>
              </a:rPr>
              <a:t>The Country Name , Country Code , Indicator Name and Indicator code has</a:t>
            </a:r>
            <a:endParaRPr b="0" i="0" sz="1600" u="none" cap="none" strike="noStrike">
              <a:latin typeface="Verdana"/>
              <a:ea typeface="Verdana"/>
              <a:cs typeface="Verdana"/>
              <a:sym typeface="Verdana"/>
            </a:endParaRPr>
          </a:p>
          <a:p>
            <a:pPr indent="0" lvl="0" marL="299085" marR="0" rtl="0" algn="l">
              <a:lnSpc>
                <a:spcPct val="100000"/>
              </a:lnSpc>
              <a:spcBef>
                <a:spcPts val="965"/>
              </a:spcBef>
              <a:spcAft>
                <a:spcPts val="0"/>
              </a:spcAft>
              <a:buNone/>
            </a:pPr>
            <a:r>
              <a:rPr b="1" i="0" lang="en-US" sz="1600" u="none" cap="none" strike="noStrike">
                <a:solidFill>
                  <a:srgbClr val="09272D"/>
                </a:solidFill>
                <a:latin typeface="Tahoma"/>
                <a:ea typeface="Tahoma"/>
                <a:cs typeface="Tahoma"/>
                <a:sym typeface="Tahoma"/>
              </a:rPr>
              <a:t>‘object’ as their type.</a:t>
            </a:r>
            <a:endParaRPr b="0" i="0" sz="1600" u="none" cap="none" strike="noStrike">
              <a:latin typeface="Tahoma"/>
              <a:ea typeface="Tahoma"/>
              <a:cs typeface="Tahoma"/>
              <a:sym typeface="Tahoma"/>
            </a:endParaRPr>
          </a:p>
          <a:p>
            <a:pPr indent="-287019" lvl="0" marL="299085" marR="0" rtl="0" algn="l">
              <a:lnSpc>
                <a:spcPct val="100000"/>
              </a:lnSpc>
              <a:spcBef>
                <a:spcPts val="960"/>
              </a:spcBef>
              <a:spcAft>
                <a:spcPts val="0"/>
              </a:spcAft>
              <a:buClr>
                <a:srgbClr val="990000"/>
              </a:buClr>
              <a:buSzPts val="1750"/>
              <a:buFont typeface="Noto Sans Symbols"/>
              <a:buChar char="⮚"/>
            </a:pPr>
            <a:r>
              <a:rPr b="1" i="0" lang="en-US" sz="1600" u="none" cap="none" strike="noStrike">
                <a:solidFill>
                  <a:srgbClr val="09272D"/>
                </a:solidFill>
                <a:latin typeface="Verdana"/>
                <a:ea typeface="Verdana"/>
                <a:cs typeface="Verdana"/>
                <a:sym typeface="Verdana"/>
              </a:rPr>
              <a:t>The Year Columns(1970-2100) has the float as their Dtype</a:t>
            </a:r>
            <a:endParaRPr b="0" i="0" sz="1600" u="none" cap="none" strike="noStrike">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7"/>
          <p:cNvSpPr txBox="1"/>
          <p:nvPr>
            <p:ph type="title"/>
          </p:nvPr>
        </p:nvSpPr>
        <p:spPr>
          <a:xfrm>
            <a:off x="390550" y="514858"/>
            <a:ext cx="356235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latin typeface="Arial"/>
                <a:ea typeface="Arial"/>
                <a:cs typeface="Arial"/>
                <a:sym typeface="Arial"/>
              </a:rPr>
              <a:t>Attribute Information</a:t>
            </a:r>
            <a:endParaRPr sz="2800">
              <a:latin typeface="Arial"/>
              <a:ea typeface="Arial"/>
              <a:cs typeface="Arial"/>
              <a:sym typeface="Arial"/>
            </a:endParaRPr>
          </a:p>
        </p:txBody>
      </p:sp>
      <p:sp>
        <p:nvSpPr>
          <p:cNvPr id="144" name="Google Shape;144;p7"/>
          <p:cNvSpPr txBox="1"/>
          <p:nvPr/>
        </p:nvSpPr>
        <p:spPr>
          <a:xfrm>
            <a:off x="504850" y="1197438"/>
            <a:ext cx="8053070" cy="2235200"/>
          </a:xfrm>
          <a:prstGeom prst="rect">
            <a:avLst/>
          </a:prstGeom>
          <a:noFill/>
          <a:ln>
            <a:noFill/>
          </a:ln>
        </p:spPr>
        <p:txBody>
          <a:bodyPr anchorCtr="0" anchor="t" bIns="0" lIns="0" spcFirstLastPara="1" rIns="0" wrap="square" tIns="53975">
            <a:spAutoFit/>
          </a:bodyPr>
          <a:lstStyle/>
          <a:p>
            <a:pPr indent="-342900" lvl="0" marL="355600" marR="0" rtl="0" algn="l">
              <a:lnSpc>
                <a:spcPct val="100000"/>
              </a:lnSpc>
              <a:spcBef>
                <a:spcPts val="0"/>
              </a:spcBef>
              <a:spcAft>
                <a:spcPts val="0"/>
              </a:spcAft>
              <a:buClr>
                <a:srgbClr val="990000"/>
              </a:buClr>
              <a:buSzPts val="1800"/>
              <a:buFont typeface="Noto Sans Symbols"/>
              <a:buChar char="⮚"/>
            </a:pPr>
            <a:r>
              <a:rPr b="1" i="0" lang="en-US" sz="1800" u="none" cap="none" strike="noStrike">
                <a:solidFill>
                  <a:srgbClr val="09272D"/>
                </a:solidFill>
                <a:latin typeface="Arial"/>
                <a:ea typeface="Arial"/>
                <a:cs typeface="Arial"/>
                <a:sym typeface="Arial"/>
              </a:rPr>
              <a:t>Country Name : The name of the countries. </a:t>
            </a:r>
            <a:r>
              <a:rPr b="1" i="0" lang="en-US" sz="1800" u="none" cap="none" strike="noStrike">
                <a:solidFill>
                  <a:srgbClr val="990000"/>
                </a:solidFill>
                <a:latin typeface="Arial"/>
                <a:ea typeface="Arial"/>
                <a:cs typeface="Arial"/>
                <a:sym typeface="Arial"/>
              </a:rPr>
              <a:t>E.g India</a:t>
            </a:r>
            <a:r>
              <a:rPr b="1" i="0" lang="en-US" sz="1800" u="none" cap="none" strike="noStrike">
                <a:solidFill>
                  <a:srgbClr val="09272D"/>
                </a:solidFill>
                <a:latin typeface="Arial"/>
                <a:ea typeface="Arial"/>
                <a:cs typeface="Arial"/>
                <a:sym typeface="Arial"/>
              </a:rPr>
              <a:t>.</a:t>
            </a:r>
            <a:endParaRPr b="0" i="0" sz="1800" u="none" cap="none" strike="noStrike">
              <a:latin typeface="Arial"/>
              <a:ea typeface="Arial"/>
              <a:cs typeface="Arial"/>
              <a:sym typeface="Arial"/>
            </a:endParaRPr>
          </a:p>
          <a:p>
            <a:pPr indent="-342900" lvl="0" marL="355600" marR="0" rtl="0" algn="l">
              <a:lnSpc>
                <a:spcPct val="100000"/>
              </a:lnSpc>
              <a:spcBef>
                <a:spcPts val="330"/>
              </a:spcBef>
              <a:spcAft>
                <a:spcPts val="0"/>
              </a:spcAft>
              <a:buClr>
                <a:srgbClr val="990000"/>
              </a:buClr>
              <a:buSzPts val="1800"/>
              <a:buFont typeface="Noto Sans Symbols"/>
              <a:buChar char="⮚"/>
            </a:pPr>
            <a:r>
              <a:rPr b="1" i="0" lang="en-US" sz="1800" u="none" cap="none" strike="noStrike">
                <a:solidFill>
                  <a:srgbClr val="09272D"/>
                </a:solidFill>
                <a:latin typeface="Arial"/>
                <a:ea typeface="Arial"/>
                <a:cs typeface="Arial"/>
                <a:sym typeface="Arial"/>
              </a:rPr>
              <a:t>Country Code: Abbreviation of	countries. </a:t>
            </a:r>
            <a:r>
              <a:rPr b="1" i="0" lang="en-US" sz="1800" u="none" cap="none" strike="noStrike">
                <a:solidFill>
                  <a:srgbClr val="990000"/>
                </a:solidFill>
                <a:latin typeface="Arial"/>
                <a:ea typeface="Arial"/>
                <a:cs typeface="Arial"/>
                <a:sym typeface="Arial"/>
              </a:rPr>
              <a:t>E.g IND for India</a:t>
            </a:r>
            <a:endParaRPr b="0" i="0" sz="1800" u="none" cap="none" strike="noStrike">
              <a:latin typeface="Arial"/>
              <a:ea typeface="Arial"/>
              <a:cs typeface="Arial"/>
              <a:sym typeface="Arial"/>
            </a:endParaRPr>
          </a:p>
          <a:p>
            <a:pPr indent="-342900" lvl="0" marL="355600" marR="0" rtl="0" algn="l">
              <a:lnSpc>
                <a:spcPct val="100000"/>
              </a:lnSpc>
              <a:spcBef>
                <a:spcPts val="320"/>
              </a:spcBef>
              <a:spcAft>
                <a:spcPts val="0"/>
              </a:spcAft>
              <a:buClr>
                <a:srgbClr val="990000"/>
              </a:buClr>
              <a:buSzPts val="1800"/>
              <a:buFont typeface="Noto Sans Symbols"/>
              <a:buChar char="⮚"/>
            </a:pPr>
            <a:r>
              <a:rPr b="1" i="0" lang="en-US" sz="1800" u="none" cap="none" strike="noStrike">
                <a:solidFill>
                  <a:srgbClr val="09272D"/>
                </a:solidFill>
                <a:latin typeface="Arial"/>
                <a:ea typeface="Arial"/>
                <a:cs typeface="Arial"/>
                <a:sym typeface="Arial"/>
              </a:rPr>
              <a:t>Indicator Name : The head on which trends have observed. </a:t>
            </a:r>
            <a:r>
              <a:rPr b="1" i="0" lang="en-US" sz="1800" u="none" cap="none" strike="noStrike">
                <a:solidFill>
                  <a:srgbClr val="990000"/>
                </a:solidFill>
                <a:latin typeface="Arial"/>
                <a:ea typeface="Arial"/>
                <a:cs typeface="Arial"/>
                <a:sym typeface="Arial"/>
              </a:rPr>
              <a:t>E.g</a:t>
            </a:r>
            <a:endParaRPr b="0" i="0" sz="1800" u="none" cap="none" strike="noStrike">
              <a:latin typeface="Arial"/>
              <a:ea typeface="Arial"/>
              <a:cs typeface="Arial"/>
              <a:sym typeface="Arial"/>
            </a:endParaRPr>
          </a:p>
          <a:p>
            <a:pPr indent="0" lvl="0" marL="354965" marR="0" rtl="0" algn="l">
              <a:lnSpc>
                <a:spcPct val="100000"/>
              </a:lnSpc>
              <a:spcBef>
                <a:spcPts val="325"/>
              </a:spcBef>
              <a:spcAft>
                <a:spcPts val="0"/>
              </a:spcAft>
              <a:buNone/>
            </a:pPr>
            <a:r>
              <a:rPr b="1" i="0" lang="en-US" sz="1800" u="none" cap="none" strike="noStrike">
                <a:solidFill>
                  <a:srgbClr val="990000"/>
                </a:solidFill>
                <a:latin typeface="Arial"/>
                <a:ea typeface="Arial"/>
                <a:cs typeface="Arial"/>
                <a:sym typeface="Arial"/>
              </a:rPr>
              <a:t>Unemployment</a:t>
            </a:r>
            <a:endParaRPr b="0" i="0" sz="1800" u="none" cap="none" strike="noStrike">
              <a:latin typeface="Arial"/>
              <a:ea typeface="Arial"/>
              <a:cs typeface="Arial"/>
              <a:sym typeface="Arial"/>
            </a:endParaRPr>
          </a:p>
          <a:p>
            <a:pPr indent="-342900" lvl="0" marL="355600" marR="0" rtl="0" algn="l">
              <a:lnSpc>
                <a:spcPct val="100000"/>
              </a:lnSpc>
              <a:spcBef>
                <a:spcPts val="330"/>
              </a:spcBef>
              <a:spcAft>
                <a:spcPts val="0"/>
              </a:spcAft>
              <a:buClr>
                <a:srgbClr val="990000"/>
              </a:buClr>
              <a:buSzPts val="1800"/>
              <a:buFont typeface="Noto Sans Symbols"/>
              <a:buChar char="⮚"/>
            </a:pPr>
            <a:r>
              <a:rPr b="1" i="0" lang="en-US" sz="1800" u="none" cap="none" strike="noStrike">
                <a:solidFill>
                  <a:srgbClr val="09272D"/>
                </a:solidFill>
                <a:latin typeface="Arial"/>
                <a:ea typeface="Arial"/>
                <a:cs typeface="Arial"/>
                <a:sym typeface="Arial"/>
              </a:rPr>
              <a:t>Indicator Code: Abbreviation to show long indicator name in short. </a:t>
            </a:r>
            <a:r>
              <a:rPr b="1" i="0" lang="en-US" sz="1800" u="none" cap="none" strike="noStrike">
                <a:solidFill>
                  <a:srgbClr val="990000"/>
                </a:solidFill>
                <a:latin typeface="Arial"/>
                <a:ea typeface="Arial"/>
                <a:cs typeface="Arial"/>
                <a:sym typeface="Arial"/>
              </a:rPr>
              <a:t>E.g</a:t>
            </a:r>
            <a:endParaRPr b="0" i="0" sz="1800" u="none" cap="none" strike="noStrike">
              <a:latin typeface="Arial"/>
              <a:ea typeface="Arial"/>
              <a:cs typeface="Arial"/>
              <a:sym typeface="Arial"/>
            </a:endParaRPr>
          </a:p>
          <a:p>
            <a:pPr indent="0" lvl="0" marL="354965" marR="0" rtl="0" algn="l">
              <a:lnSpc>
                <a:spcPct val="100000"/>
              </a:lnSpc>
              <a:spcBef>
                <a:spcPts val="320"/>
              </a:spcBef>
              <a:spcAft>
                <a:spcPts val="0"/>
              </a:spcAft>
              <a:buNone/>
            </a:pPr>
            <a:r>
              <a:rPr b="1" i="0" lang="en-US" sz="1800" u="none" cap="none" strike="noStrike">
                <a:solidFill>
                  <a:srgbClr val="990000"/>
                </a:solidFill>
                <a:latin typeface="Verdana"/>
                <a:ea typeface="Verdana"/>
                <a:cs typeface="Verdana"/>
                <a:sym typeface="Verdana"/>
              </a:rPr>
              <a:t>Unemployment : SL.UEM.TOTL.ZS</a:t>
            </a:r>
            <a:endParaRPr b="0" i="0" sz="1800" u="none" cap="none" strike="noStrike">
              <a:latin typeface="Verdana"/>
              <a:ea typeface="Verdana"/>
              <a:cs typeface="Verdana"/>
              <a:sym typeface="Verdana"/>
            </a:endParaRPr>
          </a:p>
          <a:p>
            <a:pPr indent="-342900" lvl="0" marL="355600" marR="0" rtl="0" algn="l">
              <a:lnSpc>
                <a:spcPct val="100000"/>
              </a:lnSpc>
              <a:spcBef>
                <a:spcPts val="325"/>
              </a:spcBef>
              <a:spcAft>
                <a:spcPts val="0"/>
              </a:spcAft>
              <a:buClr>
                <a:srgbClr val="990000"/>
              </a:buClr>
              <a:buSzPts val="1800"/>
              <a:buFont typeface="Noto Sans Symbols"/>
              <a:buChar char="⮚"/>
            </a:pPr>
            <a:r>
              <a:rPr b="1" i="0" lang="en-US" sz="1800" u="none" cap="none" strike="noStrike">
                <a:solidFill>
                  <a:srgbClr val="09272D"/>
                </a:solidFill>
                <a:latin typeface="Arial"/>
                <a:ea typeface="Arial"/>
                <a:cs typeface="Arial"/>
                <a:sym typeface="Arial"/>
              </a:rPr>
              <a:t>Years : From 1970 to 2100, the individual year is a column</a:t>
            </a:r>
            <a:endParaRPr b="0" i="0" sz="1800" u="none" cap="none"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txBox="1"/>
          <p:nvPr>
            <p:ph type="title"/>
          </p:nvPr>
        </p:nvSpPr>
        <p:spPr>
          <a:xfrm>
            <a:off x="3211175" y="427533"/>
            <a:ext cx="3265200" cy="443100"/>
          </a:xfrm>
          <a:prstGeom prst="rect">
            <a:avLst/>
          </a:prstGeom>
          <a:noFill/>
          <a:ln>
            <a:noFill/>
          </a:ln>
        </p:spPr>
        <p:txBody>
          <a:bodyPr anchorCtr="0" anchor="t" bIns="0" lIns="0" spcFirstLastPara="1" rIns="0" wrap="square" tIns="12050">
            <a:spAutoFit/>
          </a:bodyPr>
          <a:lstStyle/>
          <a:p>
            <a:pPr indent="0" lvl="0" marL="12700" rtl="0" algn="ctr">
              <a:lnSpc>
                <a:spcPct val="100000"/>
              </a:lnSpc>
              <a:spcBef>
                <a:spcPts val="0"/>
              </a:spcBef>
              <a:spcAft>
                <a:spcPts val="0"/>
              </a:spcAft>
              <a:buNone/>
            </a:pPr>
            <a:r>
              <a:rPr lang="en-US" sz="2800">
                <a:latin typeface="Arial"/>
                <a:ea typeface="Arial"/>
                <a:cs typeface="Arial"/>
                <a:sym typeface="Arial"/>
              </a:rPr>
              <a:t>Problem Statement</a:t>
            </a:r>
            <a:endParaRPr sz="2800">
              <a:latin typeface="Arial"/>
              <a:ea typeface="Arial"/>
              <a:cs typeface="Arial"/>
              <a:sym typeface="Arial"/>
            </a:endParaRPr>
          </a:p>
        </p:txBody>
      </p:sp>
      <p:sp>
        <p:nvSpPr>
          <p:cNvPr id="150" name="Google Shape;150;p8"/>
          <p:cNvSpPr txBox="1"/>
          <p:nvPr/>
        </p:nvSpPr>
        <p:spPr>
          <a:xfrm>
            <a:off x="899448" y="1048322"/>
            <a:ext cx="8192700" cy="2237700"/>
          </a:xfrm>
          <a:prstGeom prst="rect">
            <a:avLst/>
          </a:prstGeom>
          <a:noFill/>
          <a:ln>
            <a:noFill/>
          </a:ln>
        </p:spPr>
        <p:txBody>
          <a:bodyPr anchorCtr="0" anchor="t" bIns="0" lIns="0" spcFirstLastPara="1" rIns="0" wrap="square" tIns="142875">
            <a:spAutoFit/>
          </a:bodyPr>
          <a:lstStyle/>
          <a:p>
            <a:pPr indent="-342900" lvl="0" marL="355600" marR="0" rtl="0" algn="l">
              <a:lnSpc>
                <a:spcPct val="100000"/>
              </a:lnSpc>
              <a:spcBef>
                <a:spcPts val="0"/>
              </a:spcBef>
              <a:spcAft>
                <a:spcPts val="0"/>
              </a:spcAft>
              <a:buClr>
                <a:srgbClr val="990000"/>
              </a:buClr>
              <a:buSzPts val="1800"/>
              <a:buFont typeface="Noto Sans Symbols"/>
              <a:buChar char="❖"/>
            </a:pPr>
            <a:r>
              <a:rPr b="1" i="0" lang="en-US" sz="1800" u="none" cap="none" strike="noStrike">
                <a:solidFill>
                  <a:srgbClr val="09272D"/>
                </a:solidFill>
                <a:latin typeface="Arial"/>
                <a:ea typeface="Arial"/>
                <a:cs typeface="Arial"/>
                <a:sym typeface="Arial"/>
              </a:rPr>
              <a:t>First Level of Analysis</a:t>
            </a:r>
            <a:endParaRPr b="1" i="0" sz="1800" u="none" cap="none" strike="noStrike">
              <a:solidFill>
                <a:srgbClr val="09272D"/>
              </a:solidFill>
              <a:latin typeface="Arial"/>
              <a:ea typeface="Arial"/>
              <a:cs typeface="Arial"/>
              <a:sym typeface="Arial"/>
            </a:endParaRPr>
          </a:p>
          <a:p>
            <a:pPr indent="0" lvl="0" marL="457200" marR="0" rtl="0" algn="l">
              <a:lnSpc>
                <a:spcPct val="100000"/>
              </a:lnSpc>
              <a:spcBef>
                <a:spcPts val="0"/>
              </a:spcBef>
              <a:spcAft>
                <a:spcPts val="0"/>
              </a:spcAft>
              <a:buNone/>
            </a:pPr>
            <a:r>
              <a:t/>
            </a:r>
            <a:endParaRPr b="1" sz="1800">
              <a:solidFill>
                <a:srgbClr val="09272D"/>
              </a:solidFill>
            </a:endParaRPr>
          </a:p>
          <a:p>
            <a:pPr indent="-307975" lvl="0" marL="57150" marR="5080" rtl="0" algn="l">
              <a:lnSpc>
                <a:spcPct val="100000"/>
              </a:lnSpc>
              <a:spcBef>
                <a:spcPts val="160"/>
              </a:spcBef>
              <a:spcAft>
                <a:spcPts val="0"/>
              </a:spcAft>
              <a:buClr>
                <a:srgbClr val="990000"/>
              </a:buClr>
              <a:buSzPts val="1250"/>
              <a:buFont typeface="Arial"/>
              <a:buAutoNum type="arabicPeriod"/>
            </a:pPr>
            <a:r>
              <a:rPr b="1" lang="en-US" sz="1600">
                <a:solidFill>
                  <a:srgbClr val="09272E"/>
                </a:solidFill>
              </a:rPr>
              <a:t>In the first level of analysis, we selected seven indicators out of 3666 indicators to analysis the </a:t>
            </a:r>
            <a:r>
              <a:rPr b="1" lang="en-US" sz="1600">
                <a:solidFill>
                  <a:srgbClr val="09272E"/>
                </a:solidFill>
              </a:rPr>
              <a:t>trends</a:t>
            </a:r>
            <a:r>
              <a:rPr b="1" lang="en-US" sz="1600">
                <a:solidFill>
                  <a:srgbClr val="09272E"/>
                </a:solidFill>
              </a:rPr>
              <a:t> and data.</a:t>
            </a:r>
            <a:endParaRPr sz="1600"/>
          </a:p>
          <a:p>
            <a:pPr indent="-282575" lvl="0" marL="57150" marR="5080" rtl="0" algn="l">
              <a:lnSpc>
                <a:spcPct val="100000"/>
              </a:lnSpc>
              <a:spcBef>
                <a:spcPts val="160"/>
              </a:spcBef>
              <a:spcAft>
                <a:spcPts val="0"/>
              </a:spcAft>
              <a:buClr>
                <a:srgbClr val="990000"/>
              </a:buClr>
              <a:buSzPts val="850"/>
              <a:buFont typeface="Arial"/>
              <a:buAutoNum type="arabicPeriod"/>
            </a:pPr>
            <a:r>
              <a:rPr lang="en-US" sz="1100">
                <a:solidFill>
                  <a:srgbClr val="990000"/>
                </a:solidFill>
                <a:latin typeface="Times New Roman"/>
                <a:ea typeface="Times New Roman"/>
                <a:cs typeface="Times New Roman"/>
                <a:sym typeface="Times New Roman"/>
              </a:rPr>
              <a:t> </a:t>
            </a:r>
            <a:r>
              <a:rPr b="1" lang="en-US" sz="1600">
                <a:solidFill>
                  <a:srgbClr val="09272E"/>
                </a:solidFill>
              </a:rPr>
              <a:t>After that we selected the countries on which we have to work .</a:t>
            </a:r>
            <a:endParaRPr b="1" sz="1600">
              <a:solidFill>
                <a:srgbClr val="09272D"/>
              </a:solidFill>
            </a:endParaRPr>
          </a:p>
          <a:p>
            <a:pPr indent="-282575" lvl="0" marL="57150" marR="5080" rtl="0" algn="l">
              <a:lnSpc>
                <a:spcPct val="100000"/>
              </a:lnSpc>
              <a:spcBef>
                <a:spcPts val="160"/>
              </a:spcBef>
              <a:spcAft>
                <a:spcPts val="0"/>
              </a:spcAft>
              <a:buClr>
                <a:srgbClr val="990000"/>
              </a:buClr>
              <a:buSzPts val="850"/>
              <a:buFont typeface="Arial"/>
              <a:buAutoNum type="arabicPeriod"/>
            </a:pPr>
            <a:r>
              <a:rPr lang="en-US" sz="1100">
                <a:solidFill>
                  <a:srgbClr val="990000"/>
                </a:solidFill>
                <a:latin typeface="Times New Roman"/>
                <a:ea typeface="Times New Roman"/>
                <a:cs typeface="Times New Roman"/>
                <a:sym typeface="Times New Roman"/>
              </a:rPr>
              <a:t> </a:t>
            </a:r>
            <a:r>
              <a:rPr b="1" lang="en-US" sz="1600">
                <a:solidFill>
                  <a:srgbClr val="09272E"/>
                </a:solidFill>
              </a:rPr>
              <a:t>After selecting the countries, we extracted the data of all the seven indicators of each country.</a:t>
            </a:r>
            <a:endParaRPr b="1" sz="1600">
              <a:solidFill>
                <a:srgbClr val="09272D"/>
              </a:solidFill>
            </a:endParaRPr>
          </a:p>
          <a:p>
            <a:pPr indent="-307975" lvl="0" marL="57150" rtl="0" algn="l">
              <a:lnSpc>
                <a:spcPct val="115000"/>
              </a:lnSpc>
              <a:spcBef>
                <a:spcPts val="0"/>
              </a:spcBef>
              <a:spcAft>
                <a:spcPts val="0"/>
              </a:spcAft>
              <a:buClr>
                <a:srgbClr val="990000"/>
              </a:buClr>
              <a:buSzPts val="1250"/>
              <a:buAutoNum type="arabicPeriod"/>
            </a:pPr>
            <a:r>
              <a:rPr b="1" lang="en-US" sz="1600">
                <a:solidFill>
                  <a:srgbClr val="09272E"/>
                </a:solidFill>
              </a:rPr>
              <a:t>Then selecting the countries and extracting the data of all countries</a:t>
            </a:r>
            <a:endParaRPr b="0" i="0" sz="1600" u="none" cap="none"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9"/>
          <p:cNvSpPr txBox="1"/>
          <p:nvPr>
            <p:ph type="title"/>
          </p:nvPr>
        </p:nvSpPr>
        <p:spPr>
          <a:xfrm>
            <a:off x="-50650" y="514850"/>
            <a:ext cx="9194700" cy="443100"/>
          </a:xfrm>
          <a:prstGeom prst="rect">
            <a:avLst/>
          </a:prstGeom>
          <a:noFill/>
          <a:ln>
            <a:noFill/>
          </a:ln>
        </p:spPr>
        <p:txBody>
          <a:bodyPr anchorCtr="0" anchor="t" bIns="0" lIns="0" spcFirstLastPara="1" rIns="0" wrap="square" tIns="12050">
            <a:spAutoFit/>
          </a:bodyPr>
          <a:lstStyle/>
          <a:p>
            <a:pPr indent="0" lvl="0" marL="12700" rtl="0" algn="ctr">
              <a:lnSpc>
                <a:spcPct val="100000"/>
              </a:lnSpc>
              <a:spcBef>
                <a:spcPts val="0"/>
              </a:spcBef>
              <a:spcAft>
                <a:spcPts val="0"/>
              </a:spcAft>
              <a:buNone/>
            </a:pPr>
            <a:r>
              <a:rPr lang="en-US" sz="2800">
                <a:latin typeface="Arial"/>
                <a:ea typeface="Arial"/>
                <a:cs typeface="Arial"/>
                <a:sym typeface="Arial"/>
              </a:rPr>
              <a:t>Problem Statement</a:t>
            </a:r>
            <a:endParaRPr sz="2800">
              <a:latin typeface="Arial"/>
              <a:ea typeface="Arial"/>
              <a:cs typeface="Arial"/>
              <a:sym typeface="Arial"/>
            </a:endParaRPr>
          </a:p>
        </p:txBody>
      </p:sp>
      <p:sp>
        <p:nvSpPr>
          <p:cNvPr id="156" name="Google Shape;156;p9"/>
          <p:cNvSpPr txBox="1"/>
          <p:nvPr/>
        </p:nvSpPr>
        <p:spPr>
          <a:xfrm>
            <a:off x="249123" y="1347927"/>
            <a:ext cx="8171700" cy="2983800"/>
          </a:xfrm>
          <a:prstGeom prst="rect">
            <a:avLst/>
          </a:prstGeom>
          <a:no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Clr>
                <a:srgbClr val="990000"/>
              </a:buClr>
              <a:buSzPts val="1800"/>
              <a:buFont typeface="Noto Sans Symbols"/>
              <a:buChar char="❖"/>
            </a:pPr>
            <a:r>
              <a:rPr b="1" i="0" lang="en-US" sz="1800" u="none" cap="none" strike="noStrike">
                <a:solidFill>
                  <a:srgbClr val="09272D"/>
                </a:solidFill>
                <a:latin typeface="Arial"/>
                <a:ea typeface="Arial"/>
                <a:cs typeface="Arial"/>
                <a:sym typeface="Arial"/>
              </a:rPr>
              <a:t>Second Level of Analysis</a:t>
            </a:r>
            <a:endParaRPr b="0" i="0" sz="1800" u="none" cap="none" strike="noStrike">
              <a:latin typeface="Arial"/>
              <a:ea typeface="Arial"/>
              <a:cs typeface="Arial"/>
              <a:sym typeface="Arial"/>
            </a:endParaRPr>
          </a:p>
          <a:p>
            <a:pPr indent="0" lvl="0" marL="0" rtl="0" algn="l">
              <a:lnSpc>
                <a:spcPct val="100000"/>
              </a:lnSpc>
              <a:spcBef>
                <a:spcPts val="0"/>
              </a:spcBef>
              <a:spcAft>
                <a:spcPts val="0"/>
              </a:spcAft>
              <a:buNone/>
            </a:pPr>
            <a:r>
              <a:rPr b="1" lang="en-US" sz="1000">
                <a:solidFill>
                  <a:srgbClr val="990000"/>
                </a:solidFill>
              </a:rPr>
              <a:t>1.</a:t>
            </a:r>
            <a:r>
              <a:rPr lang="en-US" sz="700">
                <a:solidFill>
                  <a:srgbClr val="990000"/>
                </a:solidFill>
                <a:latin typeface="Times New Roman"/>
                <a:ea typeface="Times New Roman"/>
                <a:cs typeface="Times New Roman"/>
                <a:sym typeface="Times New Roman"/>
              </a:rPr>
              <a:t>           </a:t>
            </a:r>
            <a:r>
              <a:rPr b="1" lang="en-US" sz="1200">
                <a:solidFill>
                  <a:srgbClr val="002832"/>
                </a:solidFill>
              </a:rPr>
              <a:t>In second level of analysis we separate the different indicators and make a separate variable to each indicators.</a:t>
            </a:r>
            <a:endParaRPr b="1" sz="1200">
              <a:solidFill>
                <a:srgbClr val="002831"/>
              </a:solidFill>
            </a:endParaRPr>
          </a:p>
          <a:p>
            <a:pPr indent="0" lvl="0" marL="0" rtl="0" algn="l">
              <a:lnSpc>
                <a:spcPct val="100000"/>
              </a:lnSpc>
              <a:spcBef>
                <a:spcPts val="700"/>
              </a:spcBef>
              <a:spcAft>
                <a:spcPts val="0"/>
              </a:spcAft>
              <a:buNone/>
            </a:pPr>
            <a:r>
              <a:rPr b="1" lang="en-US" sz="1000">
                <a:solidFill>
                  <a:srgbClr val="990000"/>
                </a:solidFill>
              </a:rPr>
              <a:t>2.</a:t>
            </a:r>
            <a:r>
              <a:rPr lang="en-US" sz="700">
                <a:solidFill>
                  <a:srgbClr val="990000"/>
                </a:solidFill>
                <a:latin typeface="Times New Roman"/>
                <a:ea typeface="Times New Roman"/>
                <a:cs typeface="Times New Roman"/>
                <a:sym typeface="Times New Roman"/>
              </a:rPr>
              <a:t>           </a:t>
            </a:r>
            <a:r>
              <a:rPr b="1" lang="en-US" sz="1200">
                <a:solidFill>
                  <a:srgbClr val="002832"/>
                </a:solidFill>
              </a:rPr>
              <a:t>After creating a separate variable,we store the same indicators data  of each country in the same variable so that we can find out or analyze which country has done a good job on which indicator.</a:t>
            </a:r>
            <a:endParaRPr b="1" sz="1200">
              <a:solidFill>
                <a:srgbClr val="002832"/>
              </a:solidFill>
            </a:endParaRPr>
          </a:p>
          <a:p>
            <a:pPr indent="0" lvl="0" marL="0" rtl="0" algn="l">
              <a:lnSpc>
                <a:spcPct val="100000"/>
              </a:lnSpc>
              <a:spcBef>
                <a:spcPts val="700"/>
              </a:spcBef>
              <a:spcAft>
                <a:spcPts val="0"/>
              </a:spcAft>
              <a:buNone/>
            </a:pPr>
            <a:r>
              <a:rPr b="1" lang="en-US" sz="1000">
                <a:solidFill>
                  <a:srgbClr val="990000"/>
                </a:solidFill>
              </a:rPr>
              <a:t>3.</a:t>
            </a:r>
            <a:r>
              <a:rPr lang="en-US" sz="700">
                <a:solidFill>
                  <a:srgbClr val="990000"/>
                </a:solidFill>
                <a:latin typeface="Times New Roman"/>
                <a:ea typeface="Times New Roman"/>
                <a:cs typeface="Times New Roman"/>
                <a:sym typeface="Times New Roman"/>
              </a:rPr>
              <a:t>           </a:t>
            </a:r>
            <a:r>
              <a:rPr b="1" lang="en-US" sz="1200">
                <a:solidFill>
                  <a:srgbClr val="002832"/>
                </a:solidFill>
              </a:rPr>
              <a:t>By doing this, we have stored the data of all the seven indicators in seven different variables.</a:t>
            </a:r>
            <a:endParaRPr b="0" i="0" sz="1200" u="none" cap="none" strike="noStrike">
              <a:latin typeface="Arial"/>
              <a:ea typeface="Arial"/>
              <a:cs typeface="Arial"/>
              <a:sym typeface="Arial"/>
            </a:endParaRPr>
          </a:p>
          <a:p>
            <a:pPr indent="0" lvl="0" marL="0" marR="0" rtl="0" algn="l">
              <a:lnSpc>
                <a:spcPct val="100000"/>
              </a:lnSpc>
              <a:spcBef>
                <a:spcPts val="700"/>
              </a:spcBef>
              <a:spcAft>
                <a:spcPts val="0"/>
              </a:spcAft>
              <a:buNone/>
            </a:pPr>
            <a:r>
              <a:t/>
            </a:r>
            <a:endParaRPr sz="1350"/>
          </a:p>
          <a:p>
            <a:pPr indent="-342900" lvl="0" marL="355600" marR="0" rtl="0" algn="l">
              <a:lnSpc>
                <a:spcPct val="100000"/>
              </a:lnSpc>
              <a:spcBef>
                <a:spcPts val="0"/>
              </a:spcBef>
              <a:spcAft>
                <a:spcPts val="0"/>
              </a:spcAft>
              <a:buClr>
                <a:srgbClr val="990000"/>
              </a:buClr>
              <a:buSzPts val="1800"/>
              <a:buFont typeface="Noto Sans Symbols"/>
              <a:buChar char="❖"/>
            </a:pPr>
            <a:r>
              <a:rPr b="1" i="0" lang="en-US" sz="1800" u="none" cap="none" strike="noStrike">
                <a:solidFill>
                  <a:srgbClr val="09272D"/>
                </a:solidFill>
                <a:latin typeface="Arial"/>
                <a:ea typeface="Arial"/>
                <a:cs typeface="Arial"/>
                <a:sym typeface="Arial"/>
              </a:rPr>
              <a:t>Third Level of Analysis</a:t>
            </a:r>
            <a:endParaRPr b="0" i="0" sz="1800" u="none" cap="none" strike="noStrike">
              <a:latin typeface="Arial"/>
              <a:ea typeface="Arial"/>
              <a:cs typeface="Arial"/>
              <a:sym typeface="Arial"/>
            </a:endParaRPr>
          </a:p>
          <a:p>
            <a:pPr indent="0" lvl="0" marL="12700" marR="0" rtl="0" algn="l">
              <a:lnSpc>
                <a:spcPct val="100000"/>
              </a:lnSpc>
              <a:spcBef>
                <a:spcPts val="865"/>
              </a:spcBef>
              <a:spcAft>
                <a:spcPts val="0"/>
              </a:spcAft>
              <a:buNone/>
            </a:pPr>
            <a:r>
              <a:rPr b="1" i="0" lang="en-US" sz="950" u="none" cap="none" strike="noStrike">
                <a:solidFill>
                  <a:srgbClr val="990000"/>
                </a:solidFill>
                <a:latin typeface="Arial"/>
                <a:ea typeface="Arial"/>
                <a:cs typeface="Arial"/>
                <a:sym typeface="Arial"/>
              </a:rPr>
              <a:t>1.	</a:t>
            </a:r>
            <a:r>
              <a:rPr b="1" i="0" lang="en-US" sz="1200" u="none" cap="none" strike="noStrike">
                <a:solidFill>
                  <a:srgbClr val="09272D"/>
                </a:solidFill>
                <a:latin typeface="Arial"/>
                <a:ea typeface="Arial"/>
                <a:cs typeface="Arial"/>
                <a:sym typeface="Arial"/>
              </a:rPr>
              <a:t>Just compare all the indicators of every country in one frame.</a:t>
            </a:r>
            <a:endParaRPr b="1" i="0" sz="1200" u="none" cap="none" strike="noStrike">
              <a:solidFill>
                <a:srgbClr val="09272D"/>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950">
                <a:solidFill>
                  <a:srgbClr val="990000"/>
                </a:solidFill>
              </a:rPr>
              <a:t>2.</a:t>
            </a:r>
            <a:r>
              <a:rPr lang="en-US" sz="700">
                <a:solidFill>
                  <a:srgbClr val="990000"/>
                </a:solidFill>
                <a:latin typeface="Times New Roman"/>
                <a:ea typeface="Times New Roman"/>
                <a:cs typeface="Times New Roman"/>
                <a:sym typeface="Times New Roman"/>
              </a:rPr>
              <a:t>               </a:t>
            </a:r>
            <a:r>
              <a:rPr b="1" lang="en-US" sz="1200">
                <a:solidFill>
                  <a:srgbClr val="09272E"/>
                </a:solidFill>
              </a:rPr>
              <a:t>In this section a basic trend follow through would be performed basically we extract the data of different                     </a:t>
            </a:r>
            <a:r>
              <a:rPr b="1" lang="en-US" sz="1200">
                <a:solidFill>
                  <a:srgbClr val="09272E"/>
                </a:solidFill>
              </a:rPr>
              <a:t>countries</a:t>
            </a:r>
            <a:r>
              <a:rPr b="1" lang="en-US" sz="1200">
                <a:solidFill>
                  <a:srgbClr val="09272E"/>
                </a:solidFill>
              </a:rPr>
              <a:t> with same seven indicators so we can compare them to each other to improve the education quality</a:t>
            </a:r>
            <a:endParaRPr b="1" sz="1200">
              <a:solidFill>
                <a:srgbClr val="09272E"/>
              </a:solidFill>
            </a:endParaRPr>
          </a:p>
          <a:p>
            <a:pPr indent="0" lvl="0" marL="12700" marR="0" rtl="0" algn="l">
              <a:lnSpc>
                <a:spcPct val="100000"/>
              </a:lnSpc>
              <a:spcBef>
                <a:spcPts val="865"/>
              </a:spcBef>
              <a:spcAft>
                <a:spcPts val="0"/>
              </a:spcAft>
              <a:buNone/>
            </a:pPr>
            <a:r>
              <a:t/>
            </a:r>
            <a:endParaRPr b="1" sz="1200">
              <a:solidFill>
                <a:srgbClr val="09272D"/>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2023-08-02T14:10:09Z</dcterms:created>
  <dc:creator>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2023-01-21T00:00:00Z</vt:filetime>
  </property>
  <property fmtid="{D5CDD505-2E9C-101B-9397-08002B2CF9AE}" pid="3" name="Creator">
    <vt:lpwstr>Microsoft® PowerPoint® LTSC</vt:lpwstr>
  </property>
  <property fmtid="{D5CDD505-2E9C-101B-9397-08002B2CF9AE}" pid="4" name="LastSaved">
    <vt:filetime>2023-08-02T00:00:00Z</vt:filetime>
  </property>
</Properties>
</file>