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58" r:id="rId7"/>
    <p:sldId id="262" r:id="rId8"/>
    <p:sldId id="268" r:id="rId9"/>
    <p:sldId id="273" r:id="rId10"/>
    <p:sldId id="274" r:id="rId11"/>
    <p:sldId id="276" r:id="rId12"/>
    <p:sldId id="277" r:id="rId13"/>
    <p:sldId id="269" r:id="rId14"/>
    <p:sldId id="285" r:id="rId15"/>
    <p:sldId id="278" r:id="rId16"/>
    <p:sldId id="279" r:id="rId17"/>
    <p:sldId id="284" r:id="rId18"/>
    <p:sldId id="281" r:id="rId19"/>
    <p:sldId id="286" r:id="rId20"/>
    <p:sldId id="291" r:id="rId21"/>
    <p:sldId id="292" r:id="rId22"/>
    <p:sldId id="289" r:id="rId23"/>
    <p:sldId id="290" r:id="rId24"/>
    <p:sldId id="264"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p:scale>
          <a:sx n="82" d="100"/>
          <a:sy n="82" d="100"/>
        </p:scale>
        <p:origin x="48"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0.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1.png"/></Relationships>
</file>

<file path=ppt/drawings/_rels/drawing3.xml.rels><?xml version="1.0" encoding="UTF-8" standalone="yes"?>
<Relationships xmlns="http://schemas.openxmlformats.org/package/2006/relationships"><Relationship Id="rId1" Type="http://schemas.openxmlformats.org/officeDocument/2006/relationships/image" Target="../media/image2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3DC2E8F1-F32B-4986-FBEA-A86A6FF9A6A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2191999" cy="251926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0F75C519-0F00-68D2-09C5-03A4B297A13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2052040" cy="5264667"/>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a:extLst xmlns:a="http://schemas.openxmlformats.org/drawingml/2006/main">
            <a:ext uri="{FF2B5EF4-FFF2-40B4-BE49-F238E27FC236}">
              <a16:creationId xmlns:a16="http://schemas.microsoft.com/office/drawing/2014/main" id="{9C425C77-98F8-189A-BF16-16D2028F218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2191999" cy="5264667"/>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150498" y="4236098"/>
            <a:ext cx="6951306" cy="1320944"/>
          </a:xfrm>
        </p:spPr>
        <p:txBody>
          <a:bodyPr/>
          <a:lstStyle/>
          <a:p>
            <a:pPr algn="just">
              <a:lnSpc>
                <a:spcPct val="107000"/>
              </a:lnSpc>
              <a:spcBef>
                <a:spcPts val="720"/>
              </a:spcBef>
            </a:pPr>
            <a:r>
              <a:rPr lang="en-CA" sz="1800" i="1" kern="0" spc="-20" dirty="0">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Portfolio Optimization &amp; ML PREDICTIVE MODELS with focus on Trade Signals GENERATION using Moving Average (MA) Crossover Strategy (A Python implementation)</a:t>
            </a:r>
            <a:endParaRPr lang="en-CA" sz="1800" i="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249715" y="5810824"/>
            <a:ext cx="4941770" cy="776588"/>
          </a:xfrm>
        </p:spPr>
        <p:txBody>
          <a:bodyPr>
            <a:normAutofit/>
          </a:bodyPr>
          <a:lstStyle/>
          <a:p>
            <a:r>
              <a:rPr lang="en-US" dirty="0"/>
              <a:t>Abdoulaye Kane, FINTECH CP</a:t>
            </a:r>
          </a:p>
          <a:p>
            <a:r>
              <a:rPr lang="en-US" dirty="0" err="1"/>
              <a:t>Olagoke</a:t>
            </a:r>
            <a:r>
              <a:rPr lang="en-US" dirty="0"/>
              <a:t> Michael Kupolati, FINTECH CP</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779106" y="136525"/>
            <a:ext cx="10515600" cy="255361"/>
          </a:xfrm>
        </p:spPr>
        <p:txBody>
          <a:bodyPr>
            <a:normAutofit fontScale="90000"/>
          </a:bodyPr>
          <a:lstStyle/>
          <a:p>
            <a:r>
              <a:rPr lang="en-US" dirty="0"/>
              <a:t>CODE SNIPPETS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732085953"/>
              </p:ext>
            </p:extLst>
          </p:nvPr>
        </p:nvGraphicFramePr>
        <p:xfrm>
          <a:off x="1425519" y="3967227"/>
          <a:ext cx="10515600" cy="174139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348278">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348278">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348278">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348278">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348278">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11" name="Picture 10">
            <a:extLst>
              <a:ext uri="{FF2B5EF4-FFF2-40B4-BE49-F238E27FC236}">
                <a16:creationId xmlns:a16="http://schemas.microsoft.com/office/drawing/2014/main" id="{046016EF-5D9A-303B-385B-4D369D3EAF92}"/>
              </a:ext>
            </a:extLst>
          </p:cNvPr>
          <p:cNvPicPr>
            <a:picLocks noChangeAspect="1"/>
          </p:cNvPicPr>
          <p:nvPr/>
        </p:nvPicPr>
        <p:blipFill>
          <a:blip r:embed="rId2"/>
          <a:stretch>
            <a:fillRect/>
          </a:stretch>
        </p:blipFill>
        <p:spPr>
          <a:xfrm>
            <a:off x="587320" y="391887"/>
            <a:ext cx="11353799" cy="2130880"/>
          </a:xfrm>
          <a:prstGeom prst="rect">
            <a:avLst/>
          </a:prstGeom>
        </p:spPr>
      </p:pic>
      <p:pic>
        <p:nvPicPr>
          <p:cNvPr id="10" name="Picture 9">
            <a:extLst>
              <a:ext uri="{FF2B5EF4-FFF2-40B4-BE49-F238E27FC236}">
                <a16:creationId xmlns:a16="http://schemas.microsoft.com/office/drawing/2014/main" id="{1005782B-0A1C-5219-1AD3-290CB027BB09}"/>
              </a:ext>
            </a:extLst>
          </p:cNvPr>
          <p:cNvPicPr>
            <a:picLocks noChangeAspect="1"/>
          </p:cNvPicPr>
          <p:nvPr/>
        </p:nvPicPr>
        <p:blipFill>
          <a:blip r:embed="rId3"/>
          <a:stretch>
            <a:fillRect/>
          </a:stretch>
        </p:blipFill>
        <p:spPr>
          <a:xfrm>
            <a:off x="587320" y="2522766"/>
            <a:ext cx="11604680" cy="4630311"/>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3BE20-8637-68A0-D275-81E8E56632B2}"/>
              </a:ext>
            </a:extLst>
          </p:cNvPr>
          <p:cNvSpPr>
            <a:spLocks noGrp="1"/>
          </p:cNvSpPr>
          <p:nvPr>
            <p:ph type="title"/>
          </p:nvPr>
        </p:nvSpPr>
        <p:spPr>
          <a:xfrm>
            <a:off x="723122" y="-25952"/>
            <a:ext cx="10515600" cy="679095"/>
          </a:xfrm>
        </p:spPr>
        <p:txBody>
          <a:bodyPr/>
          <a:lstStyle/>
          <a:p>
            <a:r>
              <a:rPr lang="en-US" dirty="0"/>
              <a:t>SMA/EMA CROSSOVER –</a:t>
            </a:r>
            <a:r>
              <a:rPr lang="en-US" sz="2800" kern="1200" dirty="0">
                <a:solidFill>
                  <a:schemeClr val="tx1"/>
                </a:solidFill>
                <a:latin typeface="+mj-lt"/>
                <a:ea typeface="+mj-ea"/>
                <a:cs typeface="+mj-cs"/>
              </a:rPr>
              <a:t>INDEX_SP100</a:t>
            </a:r>
            <a:endParaRPr lang="en-CA" dirty="0"/>
          </a:p>
        </p:txBody>
      </p:sp>
      <p:sp>
        <p:nvSpPr>
          <p:cNvPr id="4" name="Date Placeholder 3">
            <a:extLst>
              <a:ext uri="{FF2B5EF4-FFF2-40B4-BE49-F238E27FC236}">
                <a16:creationId xmlns:a16="http://schemas.microsoft.com/office/drawing/2014/main" id="{D8AA3FB0-EAEF-84D0-5C88-4BF48FD5DD5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FB6D70A-FCD4-C957-0D52-8648253FDE9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B8850ED-BB42-5ED2-23F9-1AE97F12D891}"/>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7" name="Table Placeholder 6">
            <a:extLst>
              <a:ext uri="{FF2B5EF4-FFF2-40B4-BE49-F238E27FC236}">
                <a16:creationId xmlns:a16="http://schemas.microsoft.com/office/drawing/2014/main" id="{5CDF38AD-D019-6399-74D2-59615F27D9E4}"/>
              </a:ext>
            </a:extLst>
          </p:cNvPr>
          <p:cNvPicPr>
            <a:picLocks noGrp="1" noChangeAspect="1"/>
          </p:cNvPicPr>
          <p:nvPr>
            <p:ph type="tbl" sz="quarter" idx="14"/>
          </p:nvPr>
        </p:nvPicPr>
        <p:blipFill>
          <a:blip r:embed="rId2"/>
          <a:stretch>
            <a:fillRect/>
          </a:stretch>
        </p:blipFill>
        <p:spPr>
          <a:xfrm>
            <a:off x="356427" y="653143"/>
            <a:ext cx="11521442" cy="2775857"/>
          </a:xfrm>
          <a:prstGeom prst="rect">
            <a:avLst/>
          </a:prstGeom>
        </p:spPr>
      </p:pic>
      <p:pic>
        <p:nvPicPr>
          <p:cNvPr id="8" name="Picture 7">
            <a:extLst>
              <a:ext uri="{FF2B5EF4-FFF2-40B4-BE49-F238E27FC236}">
                <a16:creationId xmlns:a16="http://schemas.microsoft.com/office/drawing/2014/main" id="{AF8257C0-B507-F744-F5BE-88377AE71165}"/>
              </a:ext>
            </a:extLst>
          </p:cNvPr>
          <p:cNvPicPr>
            <a:picLocks noChangeAspect="1"/>
          </p:cNvPicPr>
          <p:nvPr/>
        </p:nvPicPr>
        <p:blipFill>
          <a:blip r:embed="rId3"/>
          <a:stretch>
            <a:fillRect/>
          </a:stretch>
        </p:blipFill>
        <p:spPr>
          <a:xfrm>
            <a:off x="356426" y="3471842"/>
            <a:ext cx="11521443" cy="2884508"/>
          </a:xfrm>
          <a:prstGeom prst="rect">
            <a:avLst/>
          </a:prstGeom>
        </p:spPr>
      </p:pic>
    </p:spTree>
    <p:extLst>
      <p:ext uri="{BB962C8B-B14F-4D97-AF65-F5344CB8AC3E}">
        <p14:creationId xmlns:p14="http://schemas.microsoft.com/office/powerpoint/2010/main" val="113943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4E52-707D-FE16-60AD-422DF32330AA}"/>
              </a:ext>
            </a:extLst>
          </p:cNvPr>
          <p:cNvSpPr>
            <a:spLocks noGrp="1"/>
          </p:cNvSpPr>
          <p:nvPr>
            <p:ph type="title"/>
          </p:nvPr>
        </p:nvSpPr>
        <p:spPr>
          <a:xfrm>
            <a:off x="838200" y="136525"/>
            <a:ext cx="10515600" cy="325340"/>
          </a:xfrm>
        </p:spPr>
        <p:txBody>
          <a:bodyPr>
            <a:normAutofit fontScale="90000"/>
          </a:bodyPr>
          <a:lstStyle/>
          <a:p>
            <a:r>
              <a:rPr lang="en-CA" dirty="0" err="1"/>
              <a:t>hvplot.scatter</a:t>
            </a:r>
            <a:r>
              <a:rPr lang="en-CA" dirty="0"/>
              <a:t> -</a:t>
            </a:r>
            <a:r>
              <a:rPr lang="en-US" sz="2800" kern="1200" dirty="0">
                <a:solidFill>
                  <a:schemeClr val="tx1"/>
                </a:solidFill>
                <a:latin typeface="+mj-lt"/>
                <a:ea typeface="+mj-ea"/>
                <a:cs typeface="+mj-cs"/>
              </a:rPr>
              <a:t> INDEX_SP100</a:t>
            </a:r>
            <a:endParaRPr lang="en-CA" dirty="0"/>
          </a:p>
        </p:txBody>
      </p:sp>
      <p:sp>
        <p:nvSpPr>
          <p:cNvPr id="3" name="Table Placeholder 2">
            <a:extLst>
              <a:ext uri="{FF2B5EF4-FFF2-40B4-BE49-F238E27FC236}">
                <a16:creationId xmlns:a16="http://schemas.microsoft.com/office/drawing/2014/main" id="{3310B304-5C8F-78E1-B63C-6E2CED1D1CA5}"/>
              </a:ext>
            </a:extLst>
          </p:cNvPr>
          <p:cNvSpPr>
            <a:spLocks noGrp="1"/>
          </p:cNvSpPr>
          <p:nvPr>
            <p:ph type="tbl" sz="quarter" idx="14"/>
          </p:nvPr>
        </p:nvSpPr>
        <p:spPr/>
      </p:sp>
      <p:sp>
        <p:nvSpPr>
          <p:cNvPr id="4" name="Date Placeholder 3">
            <a:extLst>
              <a:ext uri="{FF2B5EF4-FFF2-40B4-BE49-F238E27FC236}">
                <a16:creationId xmlns:a16="http://schemas.microsoft.com/office/drawing/2014/main" id="{4E2D8F5C-9761-7603-4CCC-0FCE0385F46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A23B245-4058-CAE7-C4F9-0FEF1129498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00F04D0-9DAE-187E-92D8-01C9A94A1895}"/>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12" name="Picture 11" descr="Chart, scatter chart&#10;&#10;Description automatically generated">
            <a:extLst>
              <a:ext uri="{FF2B5EF4-FFF2-40B4-BE49-F238E27FC236}">
                <a16:creationId xmlns:a16="http://schemas.microsoft.com/office/drawing/2014/main" id="{216F6D60-481F-36D6-7FF5-E9B67E49FC4A}"/>
              </a:ext>
            </a:extLst>
          </p:cNvPr>
          <p:cNvPicPr>
            <a:picLocks noChangeAspect="1"/>
          </p:cNvPicPr>
          <p:nvPr/>
        </p:nvPicPr>
        <p:blipFill>
          <a:blip r:embed="rId2"/>
          <a:stretch>
            <a:fillRect/>
          </a:stretch>
        </p:blipFill>
        <p:spPr>
          <a:xfrm>
            <a:off x="195943" y="587597"/>
            <a:ext cx="10692881" cy="2006314"/>
          </a:xfrm>
          <a:prstGeom prst="rect">
            <a:avLst/>
          </a:prstGeom>
        </p:spPr>
      </p:pic>
      <p:pic>
        <p:nvPicPr>
          <p:cNvPr id="14" name="Picture 13">
            <a:extLst>
              <a:ext uri="{FF2B5EF4-FFF2-40B4-BE49-F238E27FC236}">
                <a16:creationId xmlns:a16="http://schemas.microsoft.com/office/drawing/2014/main" id="{07CA3A24-4943-E161-B3C6-9ECEF6AEAA76}"/>
              </a:ext>
            </a:extLst>
          </p:cNvPr>
          <p:cNvPicPr>
            <a:picLocks noChangeAspect="1"/>
          </p:cNvPicPr>
          <p:nvPr/>
        </p:nvPicPr>
        <p:blipFill>
          <a:blip r:embed="rId3"/>
          <a:stretch>
            <a:fillRect/>
          </a:stretch>
        </p:blipFill>
        <p:spPr>
          <a:xfrm>
            <a:off x="2388637" y="2593911"/>
            <a:ext cx="8537510" cy="4159022"/>
          </a:xfrm>
          <a:prstGeom prst="rect">
            <a:avLst/>
          </a:prstGeom>
        </p:spPr>
      </p:pic>
    </p:spTree>
    <p:extLst>
      <p:ext uri="{BB962C8B-B14F-4D97-AF65-F5344CB8AC3E}">
        <p14:creationId xmlns:p14="http://schemas.microsoft.com/office/powerpoint/2010/main" val="295302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321A-52E3-B99B-6CFC-2147AF74F0BA}"/>
              </a:ext>
            </a:extLst>
          </p:cNvPr>
          <p:cNvSpPr>
            <a:spLocks noGrp="1"/>
          </p:cNvSpPr>
          <p:nvPr>
            <p:ph type="title"/>
          </p:nvPr>
        </p:nvSpPr>
        <p:spPr/>
        <p:txBody>
          <a:bodyPr/>
          <a:lstStyle/>
          <a:p>
            <a:r>
              <a:rPr lang="en-CA" b="1" i="0" dirty="0">
                <a:effectLst/>
                <a:latin typeface="-apple-system"/>
              </a:rPr>
              <a:t>Model Validation Procedure</a:t>
            </a:r>
            <a:br>
              <a:rPr lang="en-CA" b="1" i="0" dirty="0">
                <a:effectLst/>
                <a:latin typeface="-apple-system"/>
              </a:rPr>
            </a:br>
            <a:r>
              <a:rPr lang="en-CA" b="1" i="0" dirty="0">
                <a:effectLst/>
                <a:latin typeface="-apple-system"/>
              </a:rPr>
              <a:t>Train test split</a:t>
            </a:r>
            <a:br>
              <a:rPr lang="en-CA" b="1" i="0" dirty="0">
                <a:effectLst/>
                <a:latin typeface="-apple-system"/>
              </a:rPr>
            </a:br>
            <a:endParaRPr lang="en-CA" dirty="0"/>
          </a:p>
        </p:txBody>
      </p:sp>
      <p:sp>
        <p:nvSpPr>
          <p:cNvPr id="3" name="SmartArt Placeholder 2">
            <a:extLst>
              <a:ext uri="{FF2B5EF4-FFF2-40B4-BE49-F238E27FC236}">
                <a16:creationId xmlns:a16="http://schemas.microsoft.com/office/drawing/2014/main" id="{A8A635BF-1656-D18E-6AAB-C85C6ECF6664}"/>
              </a:ext>
            </a:extLst>
          </p:cNvPr>
          <p:cNvSpPr>
            <a:spLocks noGrp="1"/>
          </p:cNvSpPr>
          <p:nvPr>
            <p:ph type="dgm" sz="quarter" idx="15"/>
          </p:nvPr>
        </p:nvSpPr>
        <p:spPr/>
      </p:sp>
      <p:sp>
        <p:nvSpPr>
          <p:cNvPr id="4" name="Date Placeholder 3">
            <a:extLst>
              <a:ext uri="{FF2B5EF4-FFF2-40B4-BE49-F238E27FC236}">
                <a16:creationId xmlns:a16="http://schemas.microsoft.com/office/drawing/2014/main" id="{53B7134A-3A6A-C9D9-A0B6-A220868C6DC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4CA3E02-A65A-B468-18C2-D225BBDA408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84961BD-DDF7-E6C2-27B4-A7D1526CCBF6}"/>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16" name="Picture 15">
            <a:extLst>
              <a:ext uri="{FF2B5EF4-FFF2-40B4-BE49-F238E27FC236}">
                <a16:creationId xmlns:a16="http://schemas.microsoft.com/office/drawing/2014/main" id="{DDCC125C-5731-81FC-9178-D06D1F0D0CB1}"/>
              </a:ext>
            </a:extLst>
          </p:cNvPr>
          <p:cNvPicPr>
            <a:picLocks noChangeAspect="1"/>
          </p:cNvPicPr>
          <p:nvPr/>
        </p:nvPicPr>
        <p:blipFill>
          <a:blip r:embed="rId2"/>
          <a:stretch>
            <a:fillRect/>
          </a:stretch>
        </p:blipFill>
        <p:spPr>
          <a:xfrm>
            <a:off x="894129" y="1638894"/>
            <a:ext cx="8744394" cy="472481"/>
          </a:xfrm>
          <a:prstGeom prst="rect">
            <a:avLst/>
          </a:prstGeom>
        </p:spPr>
      </p:pic>
      <p:pic>
        <p:nvPicPr>
          <p:cNvPr id="18" name="Picture 17">
            <a:extLst>
              <a:ext uri="{FF2B5EF4-FFF2-40B4-BE49-F238E27FC236}">
                <a16:creationId xmlns:a16="http://schemas.microsoft.com/office/drawing/2014/main" id="{8B1D3DBB-416C-C41C-E737-0142A0D5C628}"/>
              </a:ext>
            </a:extLst>
          </p:cNvPr>
          <p:cNvPicPr>
            <a:picLocks noChangeAspect="1"/>
          </p:cNvPicPr>
          <p:nvPr/>
        </p:nvPicPr>
        <p:blipFill>
          <a:blip r:embed="rId3"/>
          <a:stretch>
            <a:fillRect/>
          </a:stretch>
        </p:blipFill>
        <p:spPr>
          <a:xfrm>
            <a:off x="921398" y="2190750"/>
            <a:ext cx="8063982" cy="533301"/>
          </a:xfrm>
          <a:prstGeom prst="rect">
            <a:avLst/>
          </a:prstGeom>
        </p:spPr>
      </p:pic>
      <p:pic>
        <p:nvPicPr>
          <p:cNvPr id="20" name="Picture 19">
            <a:extLst>
              <a:ext uri="{FF2B5EF4-FFF2-40B4-BE49-F238E27FC236}">
                <a16:creationId xmlns:a16="http://schemas.microsoft.com/office/drawing/2014/main" id="{2C9A0955-5788-408C-94D4-5094B37C22DA}"/>
              </a:ext>
            </a:extLst>
          </p:cNvPr>
          <p:cNvPicPr>
            <a:picLocks noChangeAspect="1"/>
          </p:cNvPicPr>
          <p:nvPr/>
        </p:nvPicPr>
        <p:blipFill>
          <a:blip r:embed="rId4"/>
          <a:stretch>
            <a:fillRect/>
          </a:stretch>
        </p:blipFill>
        <p:spPr>
          <a:xfrm>
            <a:off x="921398" y="4495143"/>
            <a:ext cx="8651810" cy="1447925"/>
          </a:xfrm>
          <a:prstGeom prst="rect">
            <a:avLst/>
          </a:prstGeom>
        </p:spPr>
      </p:pic>
      <p:pic>
        <p:nvPicPr>
          <p:cNvPr id="22" name="Picture 21">
            <a:extLst>
              <a:ext uri="{FF2B5EF4-FFF2-40B4-BE49-F238E27FC236}">
                <a16:creationId xmlns:a16="http://schemas.microsoft.com/office/drawing/2014/main" id="{8C9580ED-E4E3-9CB8-0E25-20EFBE0BD8A3}"/>
              </a:ext>
            </a:extLst>
          </p:cNvPr>
          <p:cNvPicPr>
            <a:picLocks noChangeAspect="1"/>
          </p:cNvPicPr>
          <p:nvPr/>
        </p:nvPicPr>
        <p:blipFill>
          <a:blip r:embed="rId5"/>
          <a:stretch>
            <a:fillRect/>
          </a:stretch>
        </p:blipFill>
        <p:spPr>
          <a:xfrm>
            <a:off x="838200" y="2844696"/>
            <a:ext cx="8492413" cy="1501270"/>
          </a:xfrm>
          <a:prstGeom prst="rect">
            <a:avLst/>
          </a:prstGeom>
        </p:spPr>
      </p:pic>
      <p:pic>
        <p:nvPicPr>
          <p:cNvPr id="24" name="Picture 23">
            <a:extLst>
              <a:ext uri="{FF2B5EF4-FFF2-40B4-BE49-F238E27FC236}">
                <a16:creationId xmlns:a16="http://schemas.microsoft.com/office/drawing/2014/main" id="{11866051-D70D-EAFB-5671-7A4382238C72}"/>
              </a:ext>
            </a:extLst>
          </p:cNvPr>
          <p:cNvPicPr>
            <a:picLocks noChangeAspect="1"/>
          </p:cNvPicPr>
          <p:nvPr/>
        </p:nvPicPr>
        <p:blipFill>
          <a:blip r:embed="rId6"/>
          <a:stretch>
            <a:fillRect/>
          </a:stretch>
        </p:blipFill>
        <p:spPr>
          <a:xfrm>
            <a:off x="921398" y="1192080"/>
            <a:ext cx="3771900" cy="443754"/>
          </a:xfrm>
          <a:prstGeom prst="rect">
            <a:avLst/>
          </a:prstGeom>
        </p:spPr>
      </p:pic>
    </p:spTree>
    <p:extLst>
      <p:ext uri="{BB962C8B-B14F-4D97-AF65-F5344CB8AC3E}">
        <p14:creationId xmlns:p14="http://schemas.microsoft.com/office/powerpoint/2010/main" val="3316122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65BF-E146-19A8-BFE7-B37F9AFE6690}"/>
              </a:ext>
            </a:extLst>
          </p:cNvPr>
          <p:cNvSpPr>
            <a:spLocks noGrp="1"/>
          </p:cNvSpPr>
          <p:nvPr>
            <p:ph type="title"/>
          </p:nvPr>
        </p:nvSpPr>
        <p:spPr>
          <a:xfrm>
            <a:off x="838200" y="365125"/>
            <a:ext cx="10515600" cy="409733"/>
          </a:xfrm>
        </p:spPr>
        <p:txBody>
          <a:bodyPr>
            <a:normAutofit fontScale="90000"/>
          </a:bodyPr>
          <a:lstStyle/>
          <a:p>
            <a:r>
              <a:rPr lang="en-CA" b="0" i="0" dirty="0">
                <a:effectLst/>
                <a:latin typeface="-apple-system"/>
              </a:rPr>
              <a:t>Support vector machines (SVMs)</a:t>
            </a:r>
            <a:endParaRPr lang="en-CA" dirty="0"/>
          </a:p>
        </p:txBody>
      </p:sp>
      <p:sp>
        <p:nvSpPr>
          <p:cNvPr id="3" name="SmartArt Placeholder 2">
            <a:extLst>
              <a:ext uri="{FF2B5EF4-FFF2-40B4-BE49-F238E27FC236}">
                <a16:creationId xmlns:a16="http://schemas.microsoft.com/office/drawing/2014/main" id="{046A9E1A-FE5A-2A31-479E-DBE305365F44}"/>
              </a:ext>
            </a:extLst>
          </p:cNvPr>
          <p:cNvSpPr>
            <a:spLocks noGrp="1"/>
          </p:cNvSpPr>
          <p:nvPr>
            <p:ph type="dgm" sz="quarter" idx="15"/>
          </p:nvPr>
        </p:nvSpPr>
        <p:spPr/>
      </p:sp>
      <p:sp>
        <p:nvSpPr>
          <p:cNvPr id="4" name="Date Placeholder 3">
            <a:extLst>
              <a:ext uri="{FF2B5EF4-FFF2-40B4-BE49-F238E27FC236}">
                <a16:creationId xmlns:a16="http://schemas.microsoft.com/office/drawing/2014/main" id="{5A4CCD36-B9D0-2682-93BB-C5E790C7DB3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FCE2741-28C6-4F8E-6875-C9EB1C34E5D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5E5605B-9D13-A277-652D-D88B2810C3BB}"/>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8" name="Picture 7">
            <a:extLst>
              <a:ext uri="{FF2B5EF4-FFF2-40B4-BE49-F238E27FC236}">
                <a16:creationId xmlns:a16="http://schemas.microsoft.com/office/drawing/2014/main" id="{6DC449D3-0052-A83C-063B-35777000CD8A}"/>
              </a:ext>
            </a:extLst>
          </p:cNvPr>
          <p:cNvPicPr>
            <a:picLocks noChangeAspect="1"/>
          </p:cNvPicPr>
          <p:nvPr/>
        </p:nvPicPr>
        <p:blipFill>
          <a:blip r:embed="rId2"/>
          <a:stretch>
            <a:fillRect/>
          </a:stretch>
        </p:blipFill>
        <p:spPr>
          <a:xfrm>
            <a:off x="838200" y="709127"/>
            <a:ext cx="11353800" cy="5647223"/>
          </a:xfrm>
          <a:prstGeom prst="rect">
            <a:avLst/>
          </a:prstGeom>
        </p:spPr>
      </p:pic>
    </p:spTree>
    <p:extLst>
      <p:ext uri="{BB962C8B-B14F-4D97-AF65-F5344CB8AC3E}">
        <p14:creationId xmlns:p14="http://schemas.microsoft.com/office/powerpoint/2010/main" val="108482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8847-48F6-0C63-84E7-9AD1FDC07DF9}"/>
              </a:ext>
            </a:extLst>
          </p:cNvPr>
          <p:cNvSpPr>
            <a:spLocks noGrp="1"/>
          </p:cNvSpPr>
          <p:nvPr>
            <p:ph type="title"/>
          </p:nvPr>
        </p:nvSpPr>
        <p:spPr>
          <a:xfrm>
            <a:off x="838200" y="418652"/>
            <a:ext cx="10515600" cy="534309"/>
          </a:xfrm>
        </p:spPr>
        <p:txBody>
          <a:bodyPr>
            <a:normAutofit fontScale="90000"/>
          </a:bodyPr>
          <a:lstStyle/>
          <a:p>
            <a:r>
              <a:rPr lang="en-US" b="1" i="0" dirty="0">
                <a:effectLst/>
                <a:latin typeface="-apple-system"/>
              </a:rPr>
              <a:t>Review the classification report associated with the SVC model predictions</a:t>
            </a:r>
            <a:br>
              <a:rPr lang="en-US" b="1" i="0" dirty="0">
                <a:effectLst/>
                <a:latin typeface="-apple-system"/>
              </a:rPr>
            </a:br>
            <a:endParaRPr lang="en-CA" dirty="0"/>
          </a:p>
        </p:txBody>
      </p:sp>
      <p:sp>
        <p:nvSpPr>
          <p:cNvPr id="4" name="Date Placeholder 3">
            <a:extLst>
              <a:ext uri="{FF2B5EF4-FFF2-40B4-BE49-F238E27FC236}">
                <a16:creationId xmlns:a16="http://schemas.microsoft.com/office/drawing/2014/main" id="{1C0F86D9-793A-7F1C-5616-05677ECE3F6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D9E20D-20DA-C548-3C07-1F8319B8052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C1A80CB-B2F5-5561-AF08-1071DDC9435C}"/>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8" name="Picture 7">
            <a:extLst>
              <a:ext uri="{FF2B5EF4-FFF2-40B4-BE49-F238E27FC236}">
                <a16:creationId xmlns:a16="http://schemas.microsoft.com/office/drawing/2014/main" id="{BFB8A3DF-4EB7-D77E-C157-23AC329DE16F}"/>
              </a:ext>
            </a:extLst>
          </p:cNvPr>
          <p:cNvPicPr>
            <a:picLocks noChangeAspect="1"/>
          </p:cNvPicPr>
          <p:nvPr/>
        </p:nvPicPr>
        <p:blipFill>
          <a:blip r:embed="rId2"/>
          <a:stretch>
            <a:fillRect/>
          </a:stretch>
        </p:blipFill>
        <p:spPr>
          <a:xfrm>
            <a:off x="838200" y="952961"/>
            <a:ext cx="10515600" cy="2078749"/>
          </a:xfrm>
          <a:prstGeom prst="rect">
            <a:avLst/>
          </a:prstGeom>
        </p:spPr>
      </p:pic>
      <p:pic>
        <p:nvPicPr>
          <p:cNvPr id="13" name="Table Placeholder 6">
            <a:extLst>
              <a:ext uri="{FF2B5EF4-FFF2-40B4-BE49-F238E27FC236}">
                <a16:creationId xmlns:a16="http://schemas.microsoft.com/office/drawing/2014/main" id="{3E8A010B-F529-416B-EE95-A4168EAB18F8}"/>
              </a:ext>
            </a:extLst>
          </p:cNvPr>
          <p:cNvPicPr>
            <a:picLocks noGrp="1" noChangeAspect="1"/>
          </p:cNvPicPr>
          <p:nvPr>
            <p:ph type="tbl" sz="quarter" idx="14"/>
          </p:nvPr>
        </p:nvPicPr>
        <p:blipFill>
          <a:blip r:embed="rId3"/>
          <a:stretch>
            <a:fillRect/>
          </a:stretch>
        </p:blipFill>
        <p:spPr>
          <a:xfrm>
            <a:off x="921789" y="3173872"/>
            <a:ext cx="10515600" cy="3040316"/>
          </a:xfrm>
          <a:prstGeom prst="rect">
            <a:avLst/>
          </a:prstGeom>
        </p:spPr>
      </p:pic>
    </p:spTree>
    <p:extLst>
      <p:ext uri="{BB962C8B-B14F-4D97-AF65-F5344CB8AC3E}">
        <p14:creationId xmlns:p14="http://schemas.microsoft.com/office/powerpoint/2010/main" val="705398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9828-B620-0B61-2F80-872C02E12DB5}"/>
              </a:ext>
            </a:extLst>
          </p:cNvPr>
          <p:cNvSpPr>
            <a:spLocks noGrp="1"/>
          </p:cNvSpPr>
          <p:nvPr>
            <p:ph type="title"/>
          </p:nvPr>
        </p:nvSpPr>
        <p:spPr>
          <a:xfrm>
            <a:off x="1885156" y="73622"/>
            <a:ext cx="8421688" cy="1325563"/>
          </a:xfrm>
        </p:spPr>
        <p:txBody>
          <a:bodyPr/>
          <a:lstStyle/>
          <a:p>
            <a:r>
              <a:rPr lang="en-CA" dirty="0" err="1"/>
              <a:t>svm_testing_report</a:t>
            </a:r>
            <a:endParaRPr lang="en-CA" dirty="0"/>
          </a:p>
        </p:txBody>
      </p:sp>
      <p:sp>
        <p:nvSpPr>
          <p:cNvPr id="3" name="Text Placeholder 2">
            <a:extLst>
              <a:ext uri="{FF2B5EF4-FFF2-40B4-BE49-F238E27FC236}">
                <a16:creationId xmlns:a16="http://schemas.microsoft.com/office/drawing/2014/main" id="{365A3274-2F12-60FC-AD48-A8A9D0937919}"/>
              </a:ext>
            </a:extLst>
          </p:cNvPr>
          <p:cNvSpPr>
            <a:spLocks noGrp="1"/>
          </p:cNvSpPr>
          <p:nvPr>
            <p:ph type="body" idx="1"/>
          </p:nvPr>
        </p:nvSpPr>
        <p:spPr>
          <a:xfrm>
            <a:off x="1295779" y="1399185"/>
            <a:ext cx="2882475" cy="823912"/>
          </a:xfrm>
        </p:spPr>
        <p:txBody>
          <a:bodyPr/>
          <a:lstStyle/>
          <a:p>
            <a:r>
              <a:rPr lang="en-US" sz="2000" kern="1200" dirty="0">
                <a:solidFill>
                  <a:schemeClr val="tx1"/>
                </a:solidFill>
                <a:latin typeface="+mj-lt"/>
                <a:ea typeface="+mj-ea"/>
                <a:cs typeface="+mj-cs"/>
              </a:rPr>
              <a:t>INDEX_SP100</a:t>
            </a:r>
            <a:endParaRPr lang="en-CA" dirty="0"/>
          </a:p>
        </p:txBody>
      </p:sp>
      <p:sp>
        <p:nvSpPr>
          <p:cNvPr id="5" name="Text Placeholder 4">
            <a:extLst>
              <a:ext uri="{FF2B5EF4-FFF2-40B4-BE49-F238E27FC236}">
                <a16:creationId xmlns:a16="http://schemas.microsoft.com/office/drawing/2014/main" id="{8F3F9D73-2225-BC97-9F84-1EA79B121C34}"/>
              </a:ext>
            </a:extLst>
          </p:cNvPr>
          <p:cNvSpPr>
            <a:spLocks noGrp="1"/>
          </p:cNvSpPr>
          <p:nvPr>
            <p:ph type="body" sz="quarter" idx="3"/>
          </p:nvPr>
        </p:nvSpPr>
        <p:spPr>
          <a:xfrm>
            <a:off x="4647664" y="1352328"/>
            <a:ext cx="2896671" cy="823912"/>
          </a:xfrm>
        </p:spPr>
        <p:txBody>
          <a:bodyPr/>
          <a:lstStyle/>
          <a:p>
            <a:r>
              <a:rPr lang="en-US" sz="2000" kern="1200" dirty="0">
                <a:solidFill>
                  <a:schemeClr val="tx1"/>
                </a:solidFill>
                <a:latin typeface="+mj-lt"/>
                <a:ea typeface="+mj-ea"/>
                <a:cs typeface="+mj-cs"/>
              </a:rPr>
              <a:t>INDEX_NASDAQ</a:t>
            </a:r>
            <a:endParaRPr lang="en-CA" dirty="0"/>
          </a:p>
        </p:txBody>
      </p:sp>
      <p:sp>
        <p:nvSpPr>
          <p:cNvPr id="7" name="Text Placeholder 6">
            <a:extLst>
              <a:ext uri="{FF2B5EF4-FFF2-40B4-BE49-F238E27FC236}">
                <a16:creationId xmlns:a16="http://schemas.microsoft.com/office/drawing/2014/main" id="{A986B560-DC05-C379-7466-3BE0FD17E21B}"/>
              </a:ext>
            </a:extLst>
          </p:cNvPr>
          <p:cNvSpPr>
            <a:spLocks noGrp="1"/>
          </p:cNvSpPr>
          <p:nvPr>
            <p:ph type="body" idx="13"/>
          </p:nvPr>
        </p:nvSpPr>
        <p:spPr>
          <a:xfrm>
            <a:off x="7893779" y="1332595"/>
            <a:ext cx="2882475" cy="823912"/>
          </a:xfrm>
        </p:spPr>
        <p:txBody>
          <a:bodyPr/>
          <a:lstStyle/>
          <a:p>
            <a:r>
              <a:rPr lang="en-US" sz="2000" kern="1200" dirty="0">
                <a:solidFill>
                  <a:schemeClr val="tx1"/>
                </a:solidFill>
                <a:latin typeface="+mj-lt"/>
                <a:ea typeface="+mj-ea"/>
                <a:cs typeface="+mj-cs"/>
              </a:rPr>
              <a:t>INDEX_TSX</a:t>
            </a:r>
            <a:endParaRPr lang="en-CA" dirty="0"/>
          </a:p>
        </p:txBody>
      </p:sp>
      <p:pic>
        <p:nvPicPr>
          <p:cNvPr id="27" name="Content Placeholder 26">
            <a:extLst>
              <a:ext uri="{FF2B5EF4-FFF2-40B4-BE49-F238E27FC236}">
                <a16:creationId xmlns:a16="http://schemas.microsoft.com/office/drawing/2014/main" id="{A94344FA-2F65-6E73-2671-B6E21865C717}"/>
              </a:ext>
            </a:extLst>
          </p:cNvPr>
          <p:cNvPicPr>
            <a:picLocks noGrp="1" noChangeAspect="1"/>
          </p:cNvPicPr>
          <p:nvPr>
            <p:ph sz="half" idx="14"/>
          </p:nvPr>
        </p:nvPicPr>
        <p:blipFill>
          <a:blip r:embed="rId2"/>
          <a:stretch>
            <a:fillRect/>
          </a:stretch>
        </p:blipFill>
        <p:spPr>
          <a:xfrm>
            <a:off x="8066088" y="2579639"/>
            <a:ext cx="3091444" cy="3252833"/>
          </a:xfrm>
        </p:spPr>
      </p:pic>
      <p:sp>
        <p:nvSpPr>
          <p:cNvPr id="9" name="Date Placeholder 8">
            <a:extLst>
              <a:ext uri="{FF2B5EF4-FFF2-40B4-BE49-F238E27FC236}">
                <a16:creationId xmlns:a16="http://schemas.microsoft.com/office/drawing/2014/main" id="{3D7F92FF-5EDE-83BF-56F3-C2344EAA8008}"/>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02D51232-9E3A-9831-317F-ED2CB2441B89}"/>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3D415CF9-7096-B273-7553-06224B259FD5}"/>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19" name="Content Placeholder 18">
            <a:extLst>
              <a:ext uri="{FF2B5EF4-FFF2-40B4-BE49-F238E27FC236}">
                <a16:creationId xmlns:a16="http://schemas.microsoft.com/office/drawing/2014/main" id="{F1CF45A4-C183-2A50-7CB8-9B4C95787A54}"/>
              </a:ext>
            </a:extLst>
          </p:cNvPr>
          <p:cNvSpPr>
            <a:spLocks noGrp="1"/>
          </p:cNvSpPr>
          <p:nvPr>
            <p:ph sz="half" idx="2"/>
          </p:nvPr>
        </p:nvSpPr>
        <p:spPr/>
        <p:txBody>
          <a:bodyPr/>
          <a:lstStyle/>
          <a:p>
            <a:endParaRPr lang="en-CA"/>
          </a:p>
        </p:txBody>
      </p:sp>
      <p:pic>
        <p:nvPicPr>
          <p:cNvPr id="21" name="Picture 20">
            <a:extLst>
              <a:ext uri="{FF2B5EF4-FFF2-40B4-BE49-F238E27FC236}">
                <a16:creationId xmlns:a16="http://schemas.microsoft.com/office/drawing/2014/main" id="{CE01FE02-1E03-2A05-0616-A37524C03C8F}"/>
              </a:ext>
            </a:extLst>
          </p:cNvPr>
          <p:cNvPicPr>
            <a:picLocks noChangeAspect="1"/>
          </p:cNvPicPr>
          <p:nvPr/>
        </p:nvPicPr>
        <p:blipFill>
          <a:blip r:embed="rId3"/>
          <a:stretch>
            <a:fillRect/>
          </a:stretch>
        </p:blipFill>
        <p:spPr>
          <a:xfrm>
            <a:off x="1034468" y="2579639"/>
            <a:ext cx="3299746" cy="3401283"/>
          </a:xfrm>
          <a:prstGeom prst="rect">
            <a:avLst/>
          </a:prstGeom>
        </p:spPr>
      </p:pic>
      <p:sp>
        <p:nvSpPr>
          <p:cNvPr id="23" name="Content Placeholder 22">
            <a:extLst>
              <a:ext uri="{FF2B5EF4-FFF2-40B4-BE49-F238E27FC236}">
                <a16:creationId xmlns:a16="http://schemas.microsoft.com/office/drawing/2014/main" id="{2527A429-CE07-51C0-224D-94CC7FBDF1F3}"/>
              </a:ext>
            </a:extLst>
          </p:cNvPr>
          <p:cNvSpPr>
            <a:spLocks noGrp="1"/>
          </p:cNvSpPr>
          <p:nvPr>
            <p:ph sz="quarter" idx="4"/>
          </p:nvPr>
        </p:nvSpPr>
        <p:spPr/>
        <p:txBody>
          <a:bodyPr/>
          <a:lstStyle/>
          <a:p>
            <a:endParaRPr lang="en-CA"/>
          </a:p>
        </p:txBody>
      </p:sp>
      <p:pic>
        <p:nvPicPr>
          <p:cNvPr id="25" name="Picture 24">
            <a:extLst>
              <a:ext uri="{FF2B5EF4-FFF2-40B4-BE49-F238E27FC236}">
                <a16:creationId xmlns:a16="http://schemas.microsoft.com/office/drawing/2014/main" id="{0BFEEDCD-7AE3-A2C3-4429-CF511A6462DE}"/>
              </a:ext>
            </a:extLst>
          </p:cNvPr>
          <p:cNvPicPr>
            <a:picLocks noChangeAspect="1"/>
          </p:cNvPicPr>
          <p:nvPr/>
        </p:nvPicPr>
        <p:blipFill>
          <a:blip r:embed="rId4"/>
          <a:stretch>
            <a:fillRect/>
          </a:stretch>
        </p:blipFill>
        <p:spPr>
          <a:xfrm>
            <a:off x="4557708" y="2677891"/>
            <a:ext cx="3299746" cy="3211980"/>
          </a:xfrm>
          <a:prstGeom prst="rect">
            <a:avLst/>
          </a:prstGeom>
        </p:spPr>
      </p:pic>
    </p:spTree>
    <p:extLst>
      <p:ext uri="{BB962C8B-B14F-4D97-AF65-F5344CB8AC3E}">
        <p14:creationId xmlns:p14="http://schemas.microsoft.com/office/powerpoint/2010/main" val="255298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5A3274-2F12-60FC-AD48-A8A9D0937919}"/>
              </a:ext>
            </a:extLst>
          </p:cNvPr>
          <p:cNvSpPr>
            <a:spLocks noGrp="1"/>
          </p:cNvSpPr>
          <p:nvPr>
            <p:ph type="body" idx="1"/>
          </p:nvPr>
        </p:nvSpPr>
        <p:spPr>
          <a:xfrm>
            <a:off x="1295779" y="1399185"/>
            <a:ext cx="2882475" cy="823912"/>
          </a:xfrm>
        </p:spPr>
        <p:txBody>
          <a:bodyPr/>
          <a:lstStyle/>
          <a:p>
            <a:r>
              <a:rPr lang="en-US" sz="2000" kern="1200" dirty="0">
                <a:solidFill>
                  <a:schemeClr val="tx1"/>
                </a:solidFill>
                <a:latin typeface="+mj-lt"/>
                <a:ea typeface="+mj-ea"/>
                <a:cs typeface="+mj-cs"/>
              </a:rPr>
              <a:t>INDEX_SP100</a:t>
            </a:r>
            <a:endParaRPr lang="en-CA" dirty="0"/>
          </a:p>
        </p:txBody>
      </p:sp>
      <p:sp>
        <p:nvSpPr>
          <p:cNvPr id="5" name="Text Placeholder 4">
            <a:extLst>
              <a:ext uri="{FF2B5EF4-FFF2-40B4-BE49-F238E27FC236}">
                <a16:creationId xmlns:a16="http://schemas.microsoft.com/office/drawing/2014/main" id="{8F3F9D73-2225-BC97-9F84-1EA79B121C34}"/>
              </a:ext>
            </a:extLst>
          </p:cNvPr>
          <p:cNvSpPr>
            <a:spLocks noGrp="1"/>
          </p:cNvSpPr>
          <p:nvPr>
            <p:ph type="body" sz="quarter" idx="3"/>
          </p:nvPr>
        </p:nvSpPr>
        <p:spPr>
          <a:xfrm>
            <a:off x="4647664" y="1352328"/>
            <a:ext cx="2896671" cy="823912"/>
          </a:xfrm>
        </p:spPr>
        <p:txBody>
          <a:bodyPr/>
          <a:lstStyle/>
          <a:p>
            <a:r>
              <a:rPr lang="en-US" sz="2000" kern="1200" dirty="0">
                <a:solidFill>
                  <a:schemeClr val="tx1"/>
                </a:solidFill>
                <a:latin typeface="+mj-lt"/>
                <a:ea typeface="+mj-ea"/>
                <a:cs typeface="+mj-cs"/>
              </a:rPr>
              <a:t>INDEX_NASDAQ</a:t>
            </a:r>
            <a:endParaRPr lang="en-CA" dirty="0"/>
          </a:p>
        </p:txBody>
      </p:sp>
      <p:sp>
        <p:nvSpPr>
          <p:cNvPr id="7" name="Text Placeholder 6">
            <a:extLst>
              <a:ext uri="{FF2B5EF4-FFF2-40B4-BE49-F238E27FC236}">
                <a16:creationId xmlns:a16="http://schemas.microsoft.com/office/drawing/2014/main" id="{A986B560-DC05-C379-7466-3BE0FD17E21B}"/>
              </a:ext>
            </a:extLst>
          </p:cNvPr>
          <p:cNvSpPr>
            <a:spLocks noGrp="1"/>
          </p:cNvSpPr>
          <p:nvPr>
            <p:ph type="body" idx="13"/>
          </p:nvPr>
        </p:nvSpPr>
        <p:spPr>
          <a:xfrm>
            <a:off x="7893779" y="1332595"/>
            <a:ext cx="2882475" cy="823912"/>
          </a:xfrm>
        </p:spPr>
        <p:txBody>
          <a:bodyPr/>
          <a:lstStyle/>
          <a:p>
            <a:r>
              <a:rPr lang="en-US" sz="2000" kern="1200" dirty="0">
                <a:solidFill>
                  <a:schemeClr val="tx1"/>
                </a:solidFill>
                <a:latin typeface="+mj-lt"/>
                <a:ea typeface="+mj-ea"/>
                <a:cs typeface="+mj-cs"/>
              </a:rPr>
              <a:t>INDEX_TSX</a:t>
            </a:r>
            <a:endParaRPr lang="en-CA" dirty="0"/>
          </a:p>
        </p:txBody>
      </p:sp>
      <p:sp>
        <p:nvSpPr>
          <p:cNvPr id="9" name="Date Placeholder 8">
            <a:extLst>
              <a:ext uri="{FF2B5EF4-FFF2-40B4-BE49-F238E27FC236}">
                <a16:creationId xmlns:a16="http://schemas.microsoft.com/office/drawing/2014/main" id="{3D7F92FF-5EDE-83BF-56F3-C2344EAA8008}"/>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02D51232-9E3A-9831-317F-ED2CB2441B89}"/>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3D415CF9-7096-B273-7553-06224B259FD5}"/>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19" name="Content Placeholder 18">
            <a:extLst>
              <a:ext uri="{FF2B5EF4-FFF2-40B4-BE49-F238E27FC236}">
                <a16:creationId xmlns:a16="http://schemas.microsoft.com/office/drawing/2014/main" id="{F1CF45A4-C183-2A50-7CB8-9B4C95787A54}"/>
              </a:ext>
            </a:extLst>
          </p:cNvPr>
          <p:cNvSpPr>
            <a:spLocks noGrp="1"/>
          </p:cNvSpPr>
          <p:nvPr>
            <p:ph sz="half" idx="2"/>
          </p:nvPr>
        </p:nvSpPr>
        <p:spPr/>
        <p:txBody>
          <a:bodyPr/>
          <a:lstStyle/>
          <a:p>
            <a:endParaRPr lang="en-CA"/>
          </a:p>
        </p:txBody>
      </p:sp>
      <p:pic>
        <p:nvPicPr>
          <p:cNvPr id="21" name="Picture 20">
            <a:extLst>
              <a:ext uri="{FF2B5EF4-FFF2-40B4-BE49-F238E27FC236}">
                <a16:creationId xmlns:a16="http://schemas.microsoft.com/office/drawing/2014/main" id="{CE01FE02-1E03-2A05-0616-A37524C03C8F}"/>
              </a:ext>
            </a:extLst>
          </p:cNvPr>
          <p:cNvPicPr>
            <a:picLocks noChangeAspect="1"/>
          </p:cNvPicPr>
          <p:nvPr/>
        </p:nvPicPr>
        <p:blipFill>
          <a:blip r:embed="rId2"/>
          <a:stretch>
            <a:fillRect/>
          </a:stretch>
        </p:blipFill>
        <p:spPr>
          <a:xfrm>
            <a:off x="1034468" y="2579639"/>
            <a:ext cx="3299746" cy="3401283"/>
          </a:xfrm>
          <a:prstGeom prst="rect">
            <a:avLst/>
          </a:prstGeom>
        </p:spPr>
      </p:pic>
      <p:sp>
        <p:nvSpPr>
          <p:cNvPr id="23" name="Content Placeholder 22">
            <a:extLst>
              <a:ext uri="{FF2B5EF4-FFF2-40B4-BE49-F238E27FC236}">
                <a16:creationId xmlns:a16="http://schemas.microsoft.com/office/drawing/2014/main" id="{2527A429-CE07-51C0-224D-94CC7FBDF1F3}"/>
              </a:ext>
            </a:extLst>
          </p:cNvPr>
          <p:cNvSpPr>
            <a:spLocks noGrp="1"/>
          </p:cNvSpPr>
          <p:nvPr>
            <p:ph sz="quarter" idx="4"/>
          </p:nvPr>
        </p:nvSpPr>
        <p:spPr/>
        <p:txBody>
          <a:bodyPr/>
          <a:lstStyle/>
          <a:p>
            <a:endParaRPr lang="en-CA"/>
          </a:p>
        </p:txBody>
      </p:sp>
      <p:pic>
        <p:nvPicPr>
          <p:cNvPr id="25" name="Picture 24">
            <a:extLst>
              <a:ext uri="{FF2B5EF4-FFF2-40B4-BE49-F238E27FC236}">
                <a16:creationId xmlns:a16="http://schemas.microsoft.com/office/drawing/2014/main" id="{0BFEEDCD-7AE3-A2C3-4429-CF511A6462DE}"/>
              </a:ext>
            </a:extLst>
          </p:cNvPr>
          <p:cNvPicPr>
            <a:picLocks noChangeAspect="1"/>
          </p:cNvPicPr>
          <p:nvPr/>
        </p:nvPicPr>
        <p:blipFill>
          <a:blip r:embed="rId3"/>
          <a:stretch>
            <a:fillRect/>
          </a:stretch>
        </p:blipFill>
        <p:spPr>
          <a:xfrm>
            <a:off x="4557708" y="2724544"/>
            <a:ext cx="3299746" cy="3211980"/>
          </a:xfrm>
          <a:prstGeom prst="rect">
            <a:avLst/>
          </a:prstGeom>
        </p:spPr>
      </p:pic>
      <p:sp>
        <p:nvSpPr>
          <p:cNvPr id="6" name="Title 5">
            <a:extLst>
              <a:ext uri="{FF2B5EF4-FFF2-40B4-BE49-F238E27FC236}">
                <a16:creationId xmlns:a16="http://schemas.microsoft.com/office/drawing/2014/main" id="{08C274EF-A37C-5626-10E9-42C5AF5F1BA1}"/>
              </a:ext>
            </a:extLst>
          </p:cNvPr>
          <p:cNvSpPr txBox="1">
            <a:spLocks noGrp="1"/>
          </p:cNvSpPr>
          <p:nvPr>
            <p:ph type="title"/>
          </p:nvPr>
        </p:nvSpPr>
        <p:spPr>
          <a:xfrm>
            <a:off x="1884363" y="495740"/>
            <a:ext cx="8677890" cy="480131"/>
          </a:xfrm>
          <a:prstGeom prst="rect">
            <a:avLst/>
          </a:prstGeom>
          <a:noFill/>
        </p:spPr>
        <p:txBody>
          <a:bodyPr wrap="square">
            <a:spAutoFit/>
          </a:bodyPr>
          <a:lstStyle/>
          <a:p>
            <a:pPr algn="l"/>
            <a:r>
              <a:rPr lang="en-US" b="1" i="0" dirty="0">
                <a:effectLst/>
                <a:latin typeface="-apple-system"/>
              </a:rPr>
              <a:t>Evaluate a New Machine Learning Classifiers</a:t>
            </a:r>
          </a:p>
        </p:txBody>
      </p:sp>
      <p:pic>
        <p:nvPicPr>
          <p:cNvPr id="12" name="Picture 11">
            <a:extLst>
              <a:ext uri="{FF2B5EF4-FFF2-40B4-BE49-F238E27FC236}">
                <a16:creationId xmlns:a16="http://schemas.microsoft.com/office/drawing/2014/main" id="{73A42B3B-9DFB-F2CE-7D71-AC1D4240F37A}"/>
              </a:ext>
            </a:extLst>
          </p:cNvPr>
          <p:cNvPicPr>
            <a:picLocks noChangeAspect="1"/>
          </p:cNvPicPr>
          <p:nvPr/>
        </p:nvPicPr>
        <p:blipFill>
          <a:blip r:embed="rId4"/>
          <a:stretch>
            <a:fillRect/>
          </a:stretch>
        </p:blipFill>
        <p:spPr>
          <a:xfrm>
            <a:off x="1243104" y="1430141"/>
            <a:ext cx="2728196" cy="1044030"/>
          </a:xfrm>
          <a:prstGeom prst="rect">
            <a:avLst/>
          </a:prstGeom>
        </p:spPr>
      </p:pic>
      <p:pic>
        <p:nvPicPr>
          <p:cNvPr id="14" name="Picture 13">
            <a:extLst>
              <a:ext uri="{FF2B5EF4-FFF2-40B4-BE49-F238E27FC236}">
                <a16:creationId xmlns:a16="http://schemas.microsoft.com/office/drawing/2014/main" id="{1509607E-DA9F-4B39-80FF-76A52C1F2D2D}"/>
              </a:ext>
            </a:extLst>
          </p:cNvPr>
          <p:cNvPicPr>
            <a:picLocks noChangeAspect="1"/>
          </p:cNvPicPr>
          <p:nvPr/>
        </p:nvPicPr>
        <p:blipFill>
          <a:blip r:embed="rId5"/>
          <a:stretch>
            <a:fillRect/>
          </a:stretch>
        </p:blipFill>
        <p:spPr>
          <a:xfrm>
            <a:off x="149925" y="2671479"/>
            <a:ext cx="4199150" cy="3665985"/>
          </a:xfrm>
          <a:prstGeom prst="rect">
            <a:avLst/>
          </a:prstGeom>
        </p:spPr>
      </p:pic>
      <p:pic>
        <p:nvPicPr>
          <p:cNvPr id="16" name="Picture 15">
            <a:extLst>
              <a:ext uri="{FF2B5EF4-FFF2-40B4-BE49-F238E27FC236}">
                <a16:creationId xmlns:a16="http://schemas.microsoft.com/office/drawing/2014/main" id="{33A6681F-4456-569E-C1E5-FA3FD3A0F122}"/>
              </a:ext>
            </a:extLst>
          </p:cNvPr>
          <p:cNvPicPr>
            <a:picLocks noChangeAspect="1"/>
          </p:cNvPicPr>
          <p:nvPr/>
        </p:nvPicPr>
        <p:blipFill>
          <a:blip r:embed="rId6"/>
          <a:stretch>
            <a:fillRect/>
          </a:stretch>
        </p:blipFill>
        <p:spPr>
          <a:xfrm>
            <a:off x="4647664" y="1430141"/>
            <a:ext cx="2301439" cy="1066892"/>
          </a:xfrm>
          <a:prstGeom prst="rect">
            <a:avLst/>
          </a:prstGeom>
        </p:spPr>
      </p:pic>
      <p:pic>
        <p:nvPicPr>
          <p:cNvPr id="18" name="Picture 17">
            <a:extLst>
              <a:ext uri="{FF2B5EF4-FFF2-40B4-BE49-F238E27FC236}">
                <a16:creationId xmlns:a16="http://schemas.microsoft.com/office/drawing/2014/main" id="{2DB20D01-3027-1931-A277-B16612F6DD99}"/>
              </a:ext>
            </a:extLst>
          </p:cNvPr>
          <p:cNvPicPr>
            <a:picLocks noChangeAspect="1"/>
          </p:cNvPicPr>
          <p:nvPr/>
        </p:nvPicPr>
        <p:blipFill>
          <a:blip r:embed="rId7"/>
          <a:stretch>
            <a:fillRect/>
          </a:stretch>
        </p:blipFill>
        <p:spPr>
          <a:xfrm>
            <a:off x="4334213" y="2700117"/>
            <a:ext cx="3559566" cy="3560723"/>
          </a:xfrm>
          <a:prstGeom prst="rect">
            <a:avLst/>
          </a:prstGeom>
        </p:spPr>
      </p:pic>
      <p:pic>
        <p:nvPicPr>
          <p:cNvPr id="22" name="Picture 21">
            <a:extLst>
              <a:ext uri="{FF2B5EF4-FFF2-40B4-BE49-F238E27FC236}">
                <a16:creationId xmlns:a16="http://schemas.microsoft.com/office/drawing/2014/main" id="{85EA79B1-958B-5951-A50C-F4C46362CD0B}"/>
              </a:ext>
            </a:extLst>
          </p:cNvPr>
          <p:cNvPicPr>
            <a:picLocks noChangeAspect="1"/>
          </p:cNvPicPr>
          <p:nvPr/>
        </p:nvPicPr>
        <p:blipFill>
          <a:blip r:embed="rId8"/>
          <a:stretch>
            <a:fillRect/>
          </a:stretch>
        </p:blipFill>
        <p:spPr>
          <a:xfrm>
            <a:off x="8013745" y="1399003"/>
            <a:ext cx="3095525" cy="1158340"/>
          </a:xfrm>
          <a:prstGeom prst="rect">
            <a:avLst/>
          </a:prstGeom>
        </p:spPr>
      </p:pic>
      <p:sp>
        <p:nvSpPr>
          <p:cNvPr id="26" name="Content Placeholder 25">
            <a:extLst>
              <a:ext uri="{FF2B5EF4-FFF2-40B4-BE49-F238E27FC236}">
                <a16:creationId xmlns:a16="http://schemas.microsoft.com/office/drawing/2014/main" id="{33E56D5E-5E9D-01B9-0216-0E35A28FAA8B}"/>
              </a:ext>
            </a:extLst>
          </p:cNvPr>
          <p:cNvSpPr>
            <a:spLocks noGrp="1"/>
          </p:cNvSpPr>
          <p:nvPr>
            <p:ph sz="half" idx="14"/>
          </p:nvPr>
        </p:nvSpPr>
        <p:spPr/>
        <p:txBody>
          <a:bodyPr/>
          <a:lstStyle/>
          <a:p>
            <a:endParaRPr lang="en-CA"/>
          </a:p>
        </p:txBody>
      </p:sp>
      <p:pic>
        <p:nvPicPr>
          <p:cNvPr id="31" name="Picture 30">
            <a:extLst>
              <a:ext uri="{FF2B5EF4-FFF2-40B4-BE49-F238E27FC236}">
                <a16:creationId xmlns:a16="http://schemas.microsoft.com/office/drawing/2014/main" id="{389E3CE2-4994-AE04-3ADC-7F9AB617D68B}"/>
              </a:ext>
            </a:extLst>
          </p:cNvPr>
          <p:cNvPicPr>
            <a:picLocks noChangeAspect="1"/>
          </p:cNvPicPr>
          <p:nvPr/>
        </p:nvPicPr>
        <p:blipFill>
          <a:blip r:embed="rId9"/>
          <a:stretch>
            <a:fillRect/>
          </a:stretch>
        </p:blipFill>
        <p:spPr>
          <a:xfrm>
            <a:off x="7947411" y="2700117"/>
            <a:ext cx="4244589" cy="3560723"/>
          </a:xfrm>
          <a:prstGeom prst="rect">
            <a:avLst/>
          </a:prstGeom>
        </p:spPr>
      </p:pic>
    </p:spTree>
    <p:extLst>
      <p:ext uri="{BB962C8B-B14F-4D97-AF65-F5344CB8AC3E}">
        <p14:creationId xmlns:p14="http://schemas.microsoft.com/office/powerpoint/2010/main" val="299342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0B79-B857-CBB1-E983-F6DA5525F182}"/>
              </a:ext>
            </a:extLst>
          </p:cNvPr>
          <p:cNvSpPr>
            <a:spLocks noGrp="1"/>
          </p:cNvSpPr>
          <p:nvPr>
            <p:ph type="title"/>
          </p:nvPr>
        </p:nvSpPr>
        <p:spPr>
          <a:xfrm>
            <a:off x="757901" y="-185847"/>
            <a:ext cx="10515600" cy="1325563"/>
          </a:xfrm>
        </p:spPr>
        <p:txBody>
          <a:bodyPr/>
          <a:lstStyle/>
          <a:p>
            <a:r>
              <a:rPr lang="en-US" b="1" i="0" dirty="0">
                <a:effectLst/>
                <a:latin typeface="-apple-system"/>
              </a:rPr>
              <a:t>Performing the Multiple Linear Regression of crypto currencies for optimization</a:t>
            </a:r>
            <a:br>
              <a:rPr lang="en-US" b="1" i="0" dirty="0">
                <a:effectLst/>
                <a:latin typeface="-apple-system"/>
              </a:rPr>
            </a:br>
            <a:endParaRPr lang="en-CA" dirty="0"/>
          </a:p>
        </p:txBody>
      </p:sp>
      <p:sp>
        <p:nvSpPr>
          <p:cNvPr id="3" name="Table Placeholder 2">
            <a:extLst>
              <a:ext uri="{FF2B5EF4-FFF2-40B4-BE49-F238E27FC236}">
                <a16:creationId xmlns:a16="http://schemas.microsoft.com/office/drawing/2014/main" id="{D2E71466-C480-2B71-10D0-B17316567DC9}"/>
              </a:ext>
            </a:extLst>
          </p:cNvPr>
          <p:cNvSpPr>
            <a:spLocks noGrp="1"/>
          </p:cNvSpPr>
          <p:nvPr>
            <p:ph type="tbl" sz="quarter" idx="14"/>
          </p:nvPr>
        </p:nvSpPr>
        <p:spPr/>
      </p:sp>
      <p:sp>
        <p:nvSpPr>
          <p:cNvPr id="4" name="Date Placeholder 3">
            <a:extLst>
              <a:ext uri="{FF2B5EF4-FFF2-40B4-BE49-F238E27FC236}">
                <a16:creationId xmlns:a16="http://schemas.microsoft.com/office/drawing/2014/main" id="{EE21E3B2-E1FB-E30B-EEAE-E9E78F41A56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68F90F7-AE0C-6188-4690-8E607E774C7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9E00005-E649-968B-390E-B61EF9DBEEF9}"/>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
        <p:nvSpPr>
          <p:cNvPr id="8" name="TextBox 7">
            <a:extLst>
              <a:ext uri="{FF2B5EF4-FFF2-40B4-BE49-F238E27FC236}">
                <a16:creationId xmlns:a16="http://schemas.microsoft.com/office/drawing/2014/main" id="{DD1419A5-1168-1314-B38E-A42D4F17E6DB}"/>
              </a:ext>
            </a:extLst>
          </p:cNvPr>
          <p:cNvSpPr txBox="1"/>
          <p:nvPr/>
        </p:nvSpPr>
        <p:spPr>
          <a:xfrm>
            <a:off x="3048778" y="3244334"/>
            <a:ext cx="6097554" cy="369332"/>
          </a:xfrm>
          <a:prstGeom prst="rect">
            <a:avLst/>
          </a:prstGeom>
          <a:noFill/>
        </p:spPr>
        <p:txBody>
          <a:bodyPr wrap="square">
            <a:spAutoFit/>
          </a:bodyPr>
          <a:lstStyle/>
          <a:p>
            <a:pPr algn="l"/>
            <a:r>
              <a:rPr lang="en-US" b="1" i="0" dirty="0">
                <a:effectLst/>
                <a:latin typeface="-apple-system"/>
              </a:rPr>
              <a:t>Performing the Multiple Linear Regression</a:t>
            </a:r>
          </a:p>
        </p:txBody>
      </p:sp>
      <p:pic>
        <p:nvPicPr>
          <p:cNvPr id="10" name="Picture 9">
            <a:extLst>
              <a:ext uri="{FF2B5EF4-FFF2-40B4-BE49-F238E27FC236}">
                <a16:creationId xmlns:a16="http://schemas.microsoft.com/office/drawing/2014/main" id="{3572AF72-6F49-84E7-9C4B-CD8A80D6F64D}"/>
              </a:ext>
            </a:extLst>
          </p:cNvPr>
          <p:cNvPicPr>
            <a:picLocks noChangeAspect="1"/>
          </p:cNvPicPr>
          <p:nvPr/>
        </p:nvPicPr>
        <p:blipFill>
          <a:blip r:embed="rId2"/>
          <a:stretch>
            <a:fillRect/>
          </a:stretch>
        </p:blipFill>
        <p:spPr>
          <a:xfrm>
            <a:off x="757900" y="1001707"/>
            <a:ext cx="10595899" cy="5354644"/>
          </a:xfrm>
          <a:prstGeom prst="rect">
            <a:avLst/>
          </a:prstGeom>
        </p:spPr>
      </p:pic>
    </p:spTree>
    <p:extLst>
      <p:ext uri="{BB962C8B-B14F-4D97-AF65-F5344CB8AC3E}">
        <p14:creationId xmlns:p14="http://schemas.microsoft.com/office/powerpoint/2010/main" val="3625245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C326-5E5B-F72D-D7D3-E9D56B7CD7E3}"/>
              </a:ext>
            </a:extLst>
          </p:cNvPr>
          <p:cNvSpPr>
            <a:spLocks noGrp="1"/>
          </p:cNvSpPr>
          <p:nvPr>
            <p:ph type="title"/>
          </p:nvPr>
        </p:nvSpPr>
        <p:spPr>
          <a:xfrm>
            <a:off x="4351887" y="136525"/>
            <a:ext cx="5111750" cy="553940"/>
          </a:xfrm>
        </p:spPr>
        <p:txBody>
          <a:bodyPr/>
          <a:lstStyle/>
          <a:p>
            <a:r>
              <a:rPr lang="en-US" dirty="0"/>
              <a:t>findings</a:t>
            </a:r>
            <a:endParaRPr lang="en-CA" dirty="0"/>
          </a:p>
        </p:txBody>
      </p:sp>
      <p:sp>
        <p:nvSpPr>
          <p:cNvPr id="3" name="Text Placeholder 2">
            <a:extLst>
              <a:ext uri="{FF2B5EF4-FFF2-40B4-BE49-F238E27FC236}">
                <a16:creationId xmlns:a16="http://schemas.microsoft.com/office/drawing/2014/main" id="{6755E1B2-C748-688A-1D46-DEF1CD6C51BB}"/>
              </a:ext>
            </a:extLst>
          </p:cNvPr>
          <p:cNvSpPr>
            <a:spLocks noGrp="1"/>
          </p:cNvSpPr>
          <p:nvPr>
            <p:ph type="body" idx="1"/>
          </p:nvPr>
        </p:nvSpPr>
        <p:spPr>
          <a:xfrm>
            <a:off x="1143518" y="4230202"/>
            <a:ext cx="9192208" cy="3228392"/>
          </a:xfrm>
        </p:spPr>
        <p:txBody>
          <a:bodyPr>
            <a:normAutofit/>
          </a:bodyPr>
          <a:lstStyle/>
          <a:p>
            <a:r>
              <a:rPr lang="en-US" dirty="0"/>
              <a:t>r2 = r2_score(</a:t>
            </a:r>
            <a:r>
              <a:rPr lang="en-US" dirty="0" err="1"/>
              <a:t>y_test</a:t>
            </a:r>
            <a:r>
              <a:rPr lang="en-US" dirty="0"/>
              <a:t>, </a:t>
            </a:r>
            <a:r>
              <a:rPr lang="en-US" dirty="0" err="1"/>
              <a:t>mymodel</a:t>
            </a:r>
            <a:r>
              <a:rPr lang="en-US" dirty="0"/>
              <a:t>(</a:t>
            </a:r>
            <a:r>
              <a:rPr lang="en-US" dirty="0" err="1"/>
              <a:t>X_test</a:t>
            </a:r>
            <a:r>
              <a:rPr lang="en-US" dirty="0"/>
              <a:t>)). </a:t>
            </a:r>
            <a:r>
              <a:rPr lang="en-US" i="0" dirty="0">
                <a:effectLst/>
                <a:latin typeface="-apple-system"/>
              </a:rPr>
              <a:t>The result,</a:t>
            </a:r>
            <a:r>
              <a:rPr lang="en-CA" i="0" dirty="0">
                <a:effectLst/>
                <a:latin typeface="-apple-system"/>
              </a:rPr>
              <a:t> R-squared,</a:t>
            </a:r>
            <a:r>
              <a:rPr lang="en-US" i="0" dirty="0">
                <a:effectLst/>
                <a:latin typeface="-apple-system"/>
              </a:rPr>
              <a:t> </a:t>
            </a:r>
            <a:r>
              <a:rPr lang="en-US" dirty="0"/>
              <a:t>r2=</a:t>
            </a:r>
            <a:r>
              <a:rPr lang="en-US" i="0" dirty="0">
                <a:effectLst/>
                <a:latin typeface="-apple-system"/>
              </a:rPr>
              <a:t> 0.809 shows that the model fits the testing set as well, and we are confident that we can use the model to predict future values.</a:t>
            </a:r>
          </a:p>
          <a:p>
            <a:r>
              <a:rPr lang="en-US" dirty="0" err="1">
                <a:latin typeface="-apple-system"/>
              </a:rPr>
              <a:t>B</a:t>
            </a:r>
            <a:r>
              <a:rPr lang="en-US" i="0" dirty="0" err="1">
                <a:effectLst/>
                <a:latin typeface="-apple-system"/>
              </a:rPr>
              <a:t>est_threshold</a:t>
            </a:r>
            <a:r>
              <a:rPr lang="en-US" i="0" dirty="0">
                <a:effectLst/>
                <a:latin typeface="-apple-system"/>
              </a:rPr>
              <a:t> at </a:t>
            </a:r>
            <a:r>
              <a:rPr kumimoji="0" lang="en-US" altLang="en-US" sz="1400" i="0" u="none" strike="noStrike" cap="none" normalizeH="0" baseline="0" dirty="0">
                <a:ln>
                  <a:noFill/>
                </a:ln>
                <a:solidFill>
                  <a:schemeClr val="tx1"/>
                </a:solidFill>
                <a:effectLst/>
                <a:latin typeface="var(--jp-code-font-family)"/>
              </a:rPr>
              <a:t>0.757772942247354 </a:t>
            </a:r>
            <a:r>
              <a:rPr kumimoji="0" lang="en-US" altLang="en-US" sz="1400" i="0" u="none" strike="noStrike" cap="none" normalizeH="0" baseline="0" dirty="0" err="1">
                <a:ln>
                  <a:noFill/>
                </a:ln>
                <a:solidFill>
                  <a:schemeClr val="tx1"/>
                </a:solidFill>
                <a:effectLst/>
                <a:latin typeface="var(--jp-code-font-family)"/>
              </a:rPr>
              <a:t>i.e</a:t>
            </a:r>
            <a:r>
              <a:rPr kumimoji="0" lang="en-US" altLang="en-US" sz="1400" i="0" u="none" strike="noStrike" cap="none" normalizeH="0" baseline="0" dirty="0">
                <a:ln>
                  <a:noFill/>
                </a:ln>
                <a:solidFill>
                  <a:schemeClr val="tx1"/>
                </a:solidFill>
                <a:effectLst/>
                <a:latin typeface="var(--jp-code-font-family)"/>
              </a:rPr>
              <a:t> </a:t>
            </a:r>
            <a:r>
              <a:rPr lang="en-US" i="0" dirty="0">
                <a:effectLst/>
                <a:latin typeface="-apple-system"/>
              </a:rPr>
              <a:t>threshold that results in the best balance of precision and recall(same as optimizing the F-measure that summarizes the harmonic mean of both measures)</a:t>
            </a:r>
          </a:p>
          <a:p>
            <a:endParaRPr lang="en-US" dirty="0">
              <a:latin typeface="-apple-system"/>
            </a:endParaRPr>
          </a:p>
          <a:p>
            <a:r>
              <a:rPr lang="en-CA" dirty="0">
                <a:latin typeface="-apple-system"/>
              </a:rPr>
              <a:t>We carried out a portfolio analysis of the c</a:t>
            </a:r>
            <a:r>
              <a:rPr lang="en-CA" i="0" dirty="0">
                <a:effectLst/>
                <a:latin typeface="-apple-system"/>
              </a:rPr>
              <a:t>ombine index_sp100, </a:t>
            </a:r>
            <a:r>
              <a:rPr lang="en-CA" i="0" dirty="0" err="1">
                <a:effectLst/>
                <a:latin typeface="-apple-system"/>
              </a:rPr>
              <a:t>index_nasdaq</a:t>
            </a:r>
            <a:r>
              <a:rPr lang="en-CA" i="0" dirty="0">
                <a:effectLst/>
                <a:latin typeface="-apple-system"/>
              </a:rPr>
              <a:t>, </a:t>
            </a:r>
            <a:r>
              <a:rPr lang="en-CA" dirty="0">
                <a:latin typeface="-apple-system"/>
              </a:rPr>
              <a:t>and </a:t>
            </a:r>
            <a:r>
              <a:rPr lang="en-CA" i="0" dirty="0" err="1">
                <a:effectLst/>
                <a:latin typeface="-apple-system"/>
              </a:rPr>
              <a:t>index_tsx</a:t>
            </a:r>
            <a:r>
              <a:rPr lang="en-CA" dirty="0">
                <a:latin typeface="-apple-system"/>
              </a:rPr>
              <a:t>. The outcomes are also revealing.</a:t>
            </a:r>
          </a:p>
          <a:p>
            <a:endParaRPr lang="en-CA" b="1" i="0" dirty="0">
              <a:effectLst/>
              <a:latin typeface="-apple-system"/>
            </a:endParaRPr>
          </a:p>
          <a:p>
            <a:endParaRPr lang="en-US" b="1" i="0" dirty="0">
              <a:effectLst/>
              <a:latin typeface="-apple-system"/>
            </a:endParaRPr>
          </a:p>
          <a:p>
            <a:endParaRPr lang="en-CA" dirty="0"/>
          </a:p>
        </p:txBody>
      </p:sp>
      <p:sp>
        <p:nvSpPr>
          <p:cNvPr id="4" name="Date Placeholder 3">
            <a:extLst>
              <a:ext uri="{FF2B5EF4-FFF2-40B4-BE49-F238E27FC236}">
                <a16:creationId xmlns:a16="http://schemas.microsoft.com/office/drawing/2014/main" id="{F06012B5-DA37-C5F6-67A6-E38174F1204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C7E8F1-730F-97E2-17AE-F904A72B4EA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CC6FAE6-B51B-ED0A-8770-236E7A16354C}"/>
              </a:ext>
            </a:extLst>
          </p:cNvPr>
          <p:cNvSpPr>
            <a:spLocks noGrp="1"/>
          </p:cNvSpPr>
          <p:nvPr>
            <p:ph type="sldNum" sz="quarter" idx="12"/>
          </p:nvPr>
        </p:nvSpPr>
        <p:spPr/>
        <p:txBody>
          <a:bodyPr/>
          <a:lstStyle/>
          <a:p>
            <a:fld id="{A49DFD55-3C28-40EF-9E31-A92D2E4017FF}" type="slidenum">
              <a:rPr lang="en-US" smtClean="0"/>
              <a:pPr/>
              <a:t>19</a:t>
            </a:fld>
            <a:endParaRPr lang="en-US" dirty="0"/>
          </a:p>
        </p:txBody>
      </p:sp>
      <p:pic>
        <p:nvPicPr>
          <p:cNvPr id="8" name="Picture 7">
            <a:extLst>
              <a:ext uri="{FF2B5EF4-FFF2-40B4-BE49-F238E27FC236}">
                <a16:creationId xmlns:a16="http://schemas.microsoft.com/office/drawing/2014/main" id="{9D809E80-AAA0-5EA1-8256-1F1D466208F1}"/>
              </a:ext>
            </a:extLst>
          </p:cNvPr>
          <p:cNvPicPr>
            <a:picLocks noChangeAspect="1"/>
          </p:cNvPicPr>
          <p:nvPr/>
        </p:nvPicPr>
        <p:blipFill>
          <a:blip r:embed="rId2"/>
          <a:stretch>
            <a:fillRect/>
          </a:stretch>
        </p:blipFill>
        <p:spPr>
          <a:xfrm>
            <a:off x="643813" y="690465"/>
            <a:ext cx="9691913" cy="3539737"/>
          </a:xfrm>
          <a:prstGeom prst="rect">
            <a:avLst/>
          </a:prstGeom>
        </p:spPr>
      </p:pic>
    </p:spTree>
    <p:extLst>
      <p:ext uri="{BB962C8B-B14F-4D97-AF65-F5344CB8AC3E}">
        <p14:creationId xmlns:p14="http://schemas.microsoft.com/office/powerpoint/2010/main" val="423639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 </a:t>
            </a:r>
          </a:p>
          <a:p>
            <a:r>
              <a:rPr lang="en-US" dirty="0"/>
              <a:t>Project Description/Methodology</a:t>
            </a:r>
          </a:p>
          <a:p>
            <a:r>
              <a:rPr lang="en-US" dirty="0"/>
              <a:t>Implementation/Results</a:t>
            </a:r>
          </a:p>
          <a:p>
            <a:r>
              <a:rPr lang="en-US" dirty="0"/>
              <a:t>Looking forward</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02/2023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Portfolio Optimization – Supervised learning models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D66A-ACFC-196D-B278-DE4D4023FF40}"/>
              </a:ext>
            </a:extLst>
          </p:cNvPr>
          <p:cNvSpPr>
            <a:spLocks noGrp="1"/>
          </p:cNvSpPr>
          <p:nvPr>
            <p:ph type="ctrTitle"/>
          </p:nvPr>
        </p:nvSpPr>
        <p:spPr>
          <a:xfrm>
            <a:off x="4267200" y="-625843"/>
            <a:ext cx="4179570" cy="1524735"/>
          </a:xfrm>
        </p:spPr>
        <p:txBody>
          <a:bodyPr/>
          <a:lstStyle/>
          <a:p>
            <a:r>
              <a:rPr lang="en-US" dirty="0"/>
              <a:t>CONCLUSION</a:t>
            </a:r>
            <a:endParaRPr lang="en-CA" dirty="0"/>
          </a:p>
        </p:txBody>
      </p:sp>
      <p:sp>
        <p:nvSpPr>
          <p:cNvPr id="3" name="Subtitle 2">
            <a:extLst>
              <a:ext uri="{FF2B5EF4-FFF2-40B4-BE49-F238E27FC236}">
                <a16:creationId xmlns:a16="http://schemas.microsoft.com/office/drawing/2014/main" id="{4507EF47-0CB4-2B54-1859-6CFCA72A3EAF}"/>
              </a:ext>
            </a:extLst>
          </p:cNvPr>
          <p:cNvSpPr>
            <a:spLocks noGrp="1"/>
          </p:cNvSpPr>
          <p:nvPr>
            <p:ph type="subTitle" idx="1"/>
          </p:nvPr>
        </p:nvSpPr>
        <p:spPr>
          <a:xfrm>
            <a:off x="4085251" y="1007706"/>
            <a:ext cx="7892143" cy="5057192"/>
          </a:xfrm>
        </p:spPr>
        <p:txBody>
          <a:bodyPr>
            <a:normAutofit fontScale="32500" lnSpcReduction="20000"/>
          </a:bodyPr>
          <a:lstStyle/>
          <a:p>
            <a:r>
              <a:rPr lang="en-US" sz="5600" b="0" i="0" dirty="0">
                <a:effectLst/>
                <a:latin typeface="-apple-system"/>
              </a:rPr>
              <a:t>I hope this worksheet has provided a framework to test more (and hopefully better) ideas utilizing ML Models. </a:t>
            </a:r>
            <a:endParaRPr lang="en-US" sz="5600" dirty="0">
              <a:latin typeface="-apple-system"/>
            </a:endParaRPr>
          </a:p>
          <a:p>
            <a:r>
              <a:rPr lang="en-US" sz="5600" b="0" i="1" dirty="0">
                <a:effectLst/>
                <a:latin typeface="-apple-system"/>
              </a:rPr>
              <a:t>FUTURE WORK</a:t>
            </a:r>
          </a:p>
          <a:p>
            <a:pPr algn="l" fontAlgn="auto">
              <a:buFont typeface="Arial" panose="020B0604020202020204" pitchFamily="34" charset="0"/>
              <a:buChar char="•"/>
            </a:pPr>
            <a:r>
              <a:rPr lang="en-US" sz="5600" b="0" i="0" dirty="0">
                <a:effectLst/>
                <a:latin typeface="-apple-system"/>
              </a:rPr>
              <a:t>Can test over different granularities such as seconds, hours, days &amp; months or see how it does with intraday trading.</a:t>
            </a:r>
          </a:p>
          <a:p>
            <a:pPr algn="l" fontAlgn="auto">
              <a:buFont typeface="Arial" panose="020B0604020202020204" pitchFamily="34" charset="0"/>
              <a:buChar char="•"/>
            </a:pPr>
            <a:r>
              <a:rPr lang="en-US" sz="5600" b="0" i="0" dirty="0">
                <a:effectLst/>
                <a:latin typeface="-apple-system"/>
              </a:rPr>
              <a:t>Make a more robust model that possibly forecast movement vs. trying to capture a very noise next day indicator.</a:t>
            </a:r>
          </a:p>
          <a:p>
            <a:pPr algn="l" fontAlgn="auto">
              <a:buFont typeface="Arial" panose="020B0604020202020204" pitchFamily="34" charset="0"/>
              <a:buChar char="•"/>
            </a:pPr>
            <a:r>
              <a:rPr lang="en-US" sz="5600" b="0" i="0" dirty="0">
                <a:effectLst/>
                <a:latin typeface="-apple-system"/>
              </a:rPr>
              <a:t>Try to predict a target further in the future than a day.</a:t>
            </a:r>
          </a:p>
          <a:p>
            <a:pPr algn="l" fontAlgn="auto">
              <a:buFont typeface="Arial" panose="020B0604020202020204" pitchFamily="34" charset="0"/>
              <a:buChar char="•"/>
            </a:pPr>
            <a:r>
              <a:rPr lang="en-US" sz="5600" b="0" i="0" dirty="0">
                <a:effectLst/>
                <a:latin typeface="-apple-system"/>
              </a:rPr>
              <a:t>Find a better Slow/Fast Window optimization method that could consider a region of values vs. just the max value.</a:t>
            </a:r>
          </a:p>
          <a:p>
            <a:pPr algn="l" fontAlgn="auto">
              <a:buFont typeface="Arial" panose="020B0604020202020204" pitchFamily="34" charset="0"/>
              <a:buChar char="•"/>
            </a:pPr>
            <a:r>
              <a:rPr lang="en-US" sz="5600" b="0" i="0" dirty="0">
                <a:effectLst/>
                <a:latin typeface="-apple-system"/>
              </a:rPr>
              <a:t>Run this strategy over a portfolio to have less dead time for our money.</a:t>
            </a:r>
          </a:p>
          <a:p>
            <a:endParaRPr lang="en-CA" dirty="0"/>
          </a:p>
        </p:txBody>
      </p:sp>
      <p:sp>
        <p:nvSpPr>
          <p:cNvPr id="4" name="Date Placeholder 3">
            <a:extLst>
              <a:ext uri="{FF2B5EF4-FFF2-40B4-BE49-F238E27FC236}">
                <a16:creationId xmlns:a16="http://schemas.microsoft.com/office/drawing/2014/main" id="{6C3A5E89-5406-6FF7-6D2A-9C86ADCAF7D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E4EC689-D947-AD82-BE4E-3BDD36D51B7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D669421-8D35-E5B1-7110-6B67931BED5B}"/>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943206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3847351" y="2886073"/>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err="1"/>
              <a:t>Olagoke</a:t>
            </a:r>
            <a:r>
              <a:rPr lang="en-US" dirty="0"/>
              <a:t> Michael Kupolati</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Abdoulaye Kane</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President</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val="0"/>
              </a:ext>
            </a:extLst>
          </a:blip>
          <a:srcRect/>
          <a:stretch/>
        </p:blipFill>
        <p:spPr>
          <a:xfrm>
            <a:off x="6499140" y="2886073"/>
            <a:ext cx="1845511" cy="1845511"/>
          </a:xfrm>
        </p:spPr>
      </p:pic>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fontScale="92500" lnSpcReduction="20000"/>
          </a:bodyPr>
          <a:lstStyle/>
          <a:p>
            <a:r>
              <a:rPr lang="en-US" dirty="0" err="1"/>
              <a:t>Olagoke</a:t>
            </a:r>
            <a:r>
              <a:rPr lang="en-US" dirty="0"/>
              <a:t> Michael Kupolati</a:t>
            </a:r>
          </a:p>
          <a:p>
            <a:r>
              <a:rPr lang="en-US" dirty="0"/>
              <a:t>gkupolati@gmail.com</a:t>
            </a:r>
          </a:p>
          <a:p>
            <a:r>
              <a:rPr lang="en-US" b="0" i="0" u="sng" dirty="0">
                <a:effectLst/>
                <a:latin typeface="-apple-system"/>
              </a:rPr>
              <a:t>https://github.com/gkupolati/Final_Project_AlgorithmicTrading_SmartContract.git</a:t>
            </a:r>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262716"/>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86613" y="1103734"/>
            <a:ext cx="7819052" cy="1525588"/>
          </a:xfrm>
        </p:spPr>
        <p:txBody>
          <a:bodyPr>
            <a:normAutofit fontScale="25000" lnSpcReduction="20000"/>
          </a:bodyPr>
          <a:lstStyle/>
          <a:p>
            <a:pPr algn="just">
              <a:lnSpc>
                <a:spcPts val="2100"/>
              </a:lnSpc>
              <a:spcBef>
                <a:spcPts val="950"/>
              </a:spcBef>
            </a:pPr>
            <a:endParaRPr lang="en-CA" sz="6400" dirty="0">
              <a:solidFill>
                <a:schemeClr val="bg2">
                  <a:lumMod val="50000"/>
                </a:schemeClr>
              </a:solidFill>
            </a:endParaRPr>
          </a:p>
          <a:p>
            <a:pPr marL="857250" indent="-857250" algn="just">
              <a:lnSpc>
                <a:spcPct val="120000"/>
              </a:lnSpc>
              <a:spcBef>
                <a:spcPts val="950"/>
              </a:spcBef>
              <a:buBlip>
                <a:blip r:embed="rId2"/>
              </a:buBlip>
            </a:pPr>
            <a:r>
              <a:rPr lang="en-CA" sz="5600" b="1" dirty="0">
                <a:solidFill>
                  <a:schemeClr val="bg2">
                    <a:lumMod val="50000"/>
                  </a:schemeClr>
                </a:solidFill>
              </a:rPr>
              <a:t>Moving averages are commonly used in technical analysis of stocks to predict the future price trends. In this project, we have developed a Python script to generate buy/sell signals using simple moving average (SMA) and </a:t>
            </a:r>
            <a:r>
              <a:rPr lang="en-US" sz="5600" b="1" dirty="0">
                <a:solidFill>
                  <a:schemeClr val="bg2">
                    <a:lumMod val="50000"/>
                  </a:schemeClr>
                </a:solidFill>
              </a:rPr>
              <a:t>exponential moving average (EMA or EWMA) as well as evaluate train test split model validation procedure to reveal how the model performs on new data</a:t>
            </a:r>
          </a:p>
          <a:p>
            <a:pPr marL="857250" indent="-857250" algn="just">
              <a:lnSpc>
                <a:spcPct val="107000"/>
              </a:lnSpc>
              <a:spcAft>
                <a:spcPts val="800"/>
              </a:spcAft>
              <a:buBlip>
                <a:blip r:embed="rId3"/>
              </a:buBlip>
            </a:pPr>
            <a:r>
              <a:rPr lang="en-CA" sz="6400" b="1" dirty="0">
                <a:solidFill>
                  <a:schemeClr val="bg2">
                    <a:lumMod val="50000"/>
                  </a:schemeClr>
                </a:solidFill>
              </a:rPr>
              <a:t>Indicators such as Moving averages (MAs), Bollinger bands, Relative Strength Index (RSI) are mathematical technical analysis tools that traders and investors use to analyze the past and anticipate future price trends and patterns. Where fundamental analysts may track economic data, annual reports, or various other measures, quantitative traders and analysts rely on the charts and indicators to help interpret price moves.</a:t>
            </a:r>
          </a:p>
          <a:p>
            <a:pPr marL="857250" indent="-857250" algn="just" latinLnBrk="1">
              <a:lnSpc>
                <a:spcPct val="107000"/>
              </a:lnSpc>
              <a:spcAft>
                <a:spcPts val="800"/>
              </a:spcAft>
              <a:buBlip>
                <a:blip r:embed="rId4"/>
              </a:buBlip>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6400" b="1" dirty="0">
                <a:solidFill>
                  <a:schemeClr val="bg2">
                    <a:lumMod val="50000"/>
                  </a:schemeClr>
                </a:solidFill>
              </a:rPr>
              <a:t>The goal when using indicators is to identify trading opportunities and invest in a maximizing way with a view to optimizing the value of the portfolio. </a:t>
            </a:r>
            <a:endParaRPr lang="en-US" b="1"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543058"/>
          </a:xfrm>
        </p:spPr>
        <p:txBody>
          <a:bodyPr>
            <a:normAutofit fontScale="92500" lnSpcReduction="20000"/>
          </a:bodyPr>
          <a:lstStyle/>
          <a:p>
            <a:r>
              <a:rPr lang="en-CA" dirty="0"/>
              <a:t>Building a powerful tool to perform technical analysis and generate trade signals using moving average crossover strategy</a:t>
            </a:r>
            <a:r>
              <a:rPr lang="en-US" dirty="0"/>
              <a:t>.</a:t>
            </a:r>
          </a:p>
          <a:p>
            <a:r>
              <a:rPr lang="en-CA" dirty="0"/>
              <a:t>Portfolio Prediction- stocks, crypto &amp; futures</a:t>
            </a:r>
          </a:p>
          <a:p>
            <a:r>
              <a:rPr lang="en-CA" dirty="0"/>
              <a:t>Performing back testing to evaluate the performance of different strategies using appropriate metrics</a:t>
            </a:r>
          </a:p>
          <a:p>
            <a:endParaRPr lang="en-CA" dirty="0"/>
          </a:p>
          <a:p>
            <a:endParaRPr lang="en-US" dirty="0"/>
          </a:p>
          <a:p>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0"/>
            <a:ext cx="10515600" cy="1325563"/>
          </a:xfrm>
        </p:spPr>
        <p:txBody>
          <a:bodyPr/>
          <a:lstStyle/>
          <a:p>
            <a:r>
              <a:rPr lang="en-US" sz="2800" kern="1200" dirty="0" err="1">
                <a:solidFill>
                  <a:schemeClr val="tx1"/>
                </a:solidFill>
                <a:latin typeface="+mj-lt"/>
                <a:ea typeface="+mj-ea"/>
                <a:cs typeface="+mj-cs"/>
              </a:rPr>
              <a:t>Dataframe</a:t>
            </a:r>
            <a:r>
              <a:rPr lang="en-US" sz="2800" kern="1200" dirty="0">
                <a:solidFill>
                  <a:schemeClr val="tx1"/>
                </a:solidFill>
                <a:latin typeface="+mj-lt"/>
                <a:ea typeface="+mj-ea"/>
                <a:cs typeface="+mj-cs"/>
              </a:rPr>
              <a:t> &amp; SIGNALS </a:t>
            </a:r>
            <a:r>
              <a:rPr lang="en-US" dirty="0"/>
              <a:t>- </a:t>
            </a:r>
            <a:r>
              <a:rPr lang="en-US" sz="2800" kern="1200" dirty="0">
                <a:solidFill>
                  <a:schemeClr val="tx1"/>
                </a:solidFill>
                <a:latin typeface="+mj-lt"/>
                <a:ea typeface="+mj-ea"/>
                <a:cs typeface="+mj-cs"/>
              </a:rPr>
              <a:t>INDEX_SP100.csv </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936654363"/>
              </p:ext>
            </p:extLst>
          </p:nvPr>
        </p:nvGraphicFramePr>
        <p:xfrm>
          <a:off x="139959" y="1091682"/>
          <a:ext cx="12052040" cy="5264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0"/>
            <a:ext cx="10515600" cy="1325563"/>
          </a:xfrm>
        </p:spPr>
        <p:txBody>
          <a:bodyPr/>
          <a:lstStyle/>
          <a:p>
            <a:r>
              <a:rPr lang="en-US" sz="2800" kern="1200" dirty="0" err="1">
                <a:solidFill>
                  <a:schemeClr val="tx1"/>
                </a:solidFill>
                <a:latin typeface="+mj-lt"/>
                <a:ea typeface="+mj-ea"/>
                <a:cs typeface="+mj-cs"/>
              </a:rPr>
              <a:t>Dataframe</a:t>
            </a:r>
            <a:r>
              <a:rPr lang="en-US" sz="2800" kern="1200" dirty="0">
                <a:solidFill>
                  <a:schemeClr val="tx1"/>
                </a:solidFill>
                <a:latin typeface="+mj-lt"/>
                <a:ea typeface="+mj-ea"/>
                <a:cs typeface="+mj-cs"/>
              </a:rPr>
              <a:t> &amp; SIGNALS </a:t>
            </a:r>
            <a:r>
              <a:rPr lang="en-US" dirty="0"/>
              <a:t>- </a:t>
            </a:r>
            <a:r>
              <a:rPr lang="en-US" sz="2800" kern="1200" dirty="0">
                <a:solidFill>
                  <a:schemeClr val="tx1"/>
                </a:solidFill>
                <a:latin typeface="+mj-lt"/>
                <a:ea typeface="+mj-ea"/>
                <a:cs typeface="+mj-cs"/>
              </a:rPr>
              <a:t>INDEX_NASDAQ.csv </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2051378456"/>
              </p:ext>
            </p:extLst>
          </p:nvPr>
        </p:nvGraphicFramePr>
        <p:xfrm>
          <a:off x="0" y="1091682"/>
          <a:ext cx="12191999" cy="5264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717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0"/>
            <a:ext cx="10515600" cy="1325563"/>
          </a:xfrm>
        </p:spPr>
        <p:txBody>
          <a:bodyPr/>
          <a:lstStyle/>
          <a:p>
            <a:r>
              <a:rPr lang="en-US" sz="2800" kern="1200" dirty="0" err="1">
                <a:solidFill>
                  <a:schemeClr val="tx1"/>
                </a:solidFill>
                <a:latin typeface="+mj-lt"/>
                <a:ea typeface="+mj-ea"/>
                <a:cs typeface="+mj-cs"/>
              </a:rPr>
              <a:t>Dataframe</a:t>
            </a:r>
            <a:r>
              <a:rPr lang="en-US" sz="2800" kern="1200" dirty="0">
                <a:solidFill>
                  <a:schemeClr val="tx1"/>
                </a:solidFill>
                <a:latin typeface="+mj-lt"/>
                <a:ea typeface="+mj-ea"/>
                <a:cs typeface="+mj-cs"/>
              </a:rPr>
              <a:t> &amp; SIGNALS </a:t>
            </a:r>
            <a:r>
              <a:rPr lang="en-US" dirty="0"/>
              <a:t>- </a:t>
            </a:r>
            <a:r>
              <a:rPr lang="en-US" sz="2800" kern="1200" dirty="0">
                <a:solidFill>
                  <a:schemeClr val="tx1"/>
                </a:solidFill>
                <a:latin typeface="+mj-lt"/>
                <a:ea typeface="+mj-ea"/>
                <a:cs typeface="+mj-cs"/>
              </a:rPr>
              <a:t>INDEX_TSX.csv </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2155388371"/>
              </p:ext>
            </p:extLst>
          </p:nvPr>
        </p:nvGraphicFramePr>
        <p:xfrm>
          <a:off x="0" y="1091682"/>
          <a:ext cx="12191999" cy="5264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127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779106" y="136525"/>
            <a:ext cx="10515600" cy="1325563"/>
          </a:xfrm>
        </p:spPr>
        <p:txBody>
          <a:bodyPr/>
          <a:lstStyle/>
          <a:p>
            <a:r>
              <a:rPr lang="en-US" dirty="0"/>
              <a:t>CODE snippets</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nvPr>
        </p:nvGraphicFramePr>
        <p:xfrm>
          <a:off x="1425519" y="3967227"/>
          <a:ext cx="10515600" cy="174139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348278">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348278">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348278">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348278">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348278">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2" name="Picture 1">
            <a:extLst>
              <a:ext uri="{FF2B5EF4-FFF2-40B4-BE49-F238E27FC236}">
                <a16:creationId xmlns:a16="http://schemas.microsoft.com/office/drawing/2014/main" id="{F3E80C48-C335-8604-E7FE-4AAFB608B8E3}"/>
              </a:ext>
            </a:extLst>
          </p:cNvPr>
          <p:cNvPicPr>
            <a:picLocks noChangeAspect="1"/>
          </p:cNvPicPr>
          <p:nvPr/>
        </p:nvPicPr>
        <p:blipFill>
          <a:blip r:embed="rId2"/>
          <a:stretch>
            <a:fillRect/>
          </a:stretch>
        </p:blipFill>
        <p:spPr>
          <a:xfrm>
            <a:off x="0" y="970384"/>
            <a:ext cx="12073812" cy="2996842"/>
          </a:xfrm>
          <a:prstGeom prst="rect">
            <a:avLst/>
          </a:prstGeom>
        </p:spPr>
      </p:pic>
      <p:pic>
        <p:nvPicPr>
          <p:cNvPr id="6" name="Picture 5">
            <a:extLst>
              <a:ext uri="{FF2B5EF4-FFF2-40B4-BE49-F238E27FC236}">
                <a16:creationId xmlns:a16="http://schemas.microsoft.com/office/drawing/2014/main" id="{FCE77B84-DB0F-3F71-5571-9CF4C5996B99}"/>
              </a:ext>
            </a:extLst>
          </p:cNvPr>
          <p:cNvPicPr>
            <a:picLocks noChangeAspect="1"/>
          </p:cNvPicPr>
          <p:nvPr/>
        </p:nvPicPr>
        <p:blipFill>
          <a:blip r:embed="rId3"/>
          <a:stretch>
            <a:fillRect/>
          </a:stretch>
        </p:blipFill>
        <p:spPr>
          <a:xfrm>
            <a:off x="0" y="4013880"/>
            <a:ext cx="12073811" cy="2389122"/>
          </a:xfrm>
          <a:prstGeom prst="rect">
            <a:avLst/>
          </a:prstGeom>
        </p:spPr>
      </p:pic>
    </p:spTree>
    <p:extLst>
      <p:ext uri="{BB962C8B-B14F-4D97-AF65-F5344CB8AC3E}">
        <p14:creationId xmlns:p14="http://schemas.microsoft.com/office/powerpoint/2010/main" val="334429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BA8C-B4F3-ACB9-8E0D-82D642D8E6FF}"/>
              </a:ext>
            </a:extLst>
          </p:cNvPr>
          <p:cNvSpPr>
            <a:spLocks noGrp="1"/>
          </p:cNvSpPr>
          <p:nvPr>
            <p:ph type="title"/>
          </p:nvPr>
        </p:nvSpPr>
        <p:spPr>
          <a:xfrm>
            <a:off x="838200" y="365125"/>
            <a:ext cx="10515600" cy="418701"/>
          </a:xfrm>
        </p:spPr>
        <p:txBody>
          <a:bodyPr>
            <a:normAutofit fontScale="90000"/>
          </a:bodyPr>
          <a:lstStyle/>
          <a:p>
            <a:r>
              <a:rPr lang="en-US" dirty="0"/>
              <a:t>CODE SNIPPETS</a:t>
            </a:r>
            <a:endParaRPr lang="en-CA" dirty="0"/>
          </a:p>
        </p:txBody>
      </p:sp>
      <p:sp>
        <p:nvSpPr>
          <p:cNvPr id="3" name="Table Placeholder 2">
            <a:extLst>
              <a:ext uri="{FF2B5EF4-FFF2-40B4-BE49-F238E27FC236}">
                <a16:creationId xmlns:a16="http://schemas.microsoft.com/office/drawing/2014/main" id="{32EF2098-FE4C-957D-A1F9-17E4869F9366}"/>
              </a:ext>
            </a:extLst>
          </p:cNvPr>
          <p:cNvSpPr>
            <a:spLocks noGrp="1"/>
          </p:cNvSpPr>
          <p:nvPr>
            <p:ph type="tbl" sz="quarter" idx="14"/>
          </p:nvPr>
        </p:nvSpPr>
        <p:spPr/>
      </p:sp>
      <p:sp>
        <p:nvSpPr>
          <p:cNvPr id="4" name="Date Placeholder 3">
            <a:extLst>
              <a:ext uri="{FF2B5EF4-FFF2-40B4-BE49-F238E27FC236}">
                <a16:creationId xmlns:a16="http://schemas.microsoft.com/office/drawing/2014/main" id="{CD4F5F82-8896-FD1E-C2EC-4F4C74A9C18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F0C8918-1430-C877-A6E6-531037DE2E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6813DA1-6091-57D3-D93C-C9C6512BB3A2}"/>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8" name="Picture 7">
            <a:extLst>
              <a:ext uri="{FF2B5EF4-FFF2-40B4-BE49-F238E27FC236}">
                <a16:creationId xmlns:a16="http://schemas.microsoft.com/office/drawing/2014/main" id="{9A808D6C-3B31-5908-970F-7582ECBD0D80}"/>
              </a:ext>
            </a:extLst>
          </p:cNvPr>
          <p:cNvPicPr>
            <a:picLocks noChangeAspect="1"/>
          </p:cNvPicPr>
          <p:nvPr/>
        </p:nvPicPr>
        <p:blipFill>
          <a:blip r:embed="rId2"/>
          <a:stretch>
            <a:fillRect/>
          </a:stretch>
        </p:blipFill>
        <p:spPr>
          <a:xfrm>
            <a:off x="831980" y="783826"/>
            <a:ext cx="10515600" cy="2834886"/>
          </a:xfrm>
          <a:prstGeom prst="rect">
            <a:avLst/>
          </a:prstGeom>
        </p:spPr>
      </p:pic>
      <p:pic>
        <p:nvPicPr>
          <p:cNvPr id="10" name="Picture 9">
            <a:extLst>
              <a:ext uri="{FF2B5EF4-FFF2-40B4-BE49-F238E27FC236}">
                <a16:creationId xmlns:a16="http://schemas.microsoft.com/office/drawing/2014/main" id="{625B5A0D-93B2-C012-0074-BF06E3B5BDC2}"/>
              </a:ext>
            </a:extLst>
          </p:cNvPr>
          <p:cNvPicPr>
            <a:picLocks noChangeAspect="1"/>
          </p:cNvPicPr>
          <p:nvPr/>
        </p:nvPicPr>
        <p:blipFill>
          <a:blip r:embed="rId3"/>
          <a:stretch>
            <a:fillRect/>
          </a:stretch>
        </p:blipFill>
        <p:spPr>
          <a:xfrm>
            <a:off x="831980" y="3694922"/>
            <a:ext cx="10515600" cy="2661428"/>
          </a:xfrm>
          <a:prstGeom prst="rect">
            <a:avLst/>
          </a:prstGeom>
        </p:spPr>
      </p:pic>
    </p:spTree>
    <p:extLst>
      <p:ext uri="{BB962C8B-B14F-4D97-AF65-F5344CB8AC3E}">
        <p14:creationId xmlns:p14="http://schemas.microsoft.com/office/powerpoint/2010/main" val="166742100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{0D7ED51B-05FC-46D9-8D88-3851E64F7538}tf67328976_win32</Template>
  <TotalTime>297</TotalTime>
  <Words>829</Words>
  <Application>Microsoft Office PowerPoint</Application>
  <PresentationFormat>Widescreen</PresentationFormat>
  <Paragraphs>175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Calibri</vt:lpstr>
      <vt:lpstr>Calibri Light</vt:lpstr>
      <vt:lpstr>Tenorite</vt:lpstr>
      <vt:lpstr>var(--jp-code-font-family)</vt:lpstr>
      <vt:lpstr>Office Theme</vt:lpstr>
      <vt:lpstr>Portfolio Optimization &amp; ML PREDICTIVE MODELS with focus on Trade Signals GENERATION using Moving Average (MA) Crossover Strategy (A Python implementation)</vt:lpstr>
      <vt:lpstr>AGENDA</vt:lpstr>
      <vt:lpstr>INTRODUCTION</vt:lpstr>
      <vt:lpstr>PRIMARY GOALS</vt:lpstr>
      <vt:lpstr>Dataframe &amp; SIGNALS - INDEX_SP100.csv </vt:lpstr>
      <vt:lpstr>Dataframe &amp; SIGNALS - INDEX_NASDAQ.csv </vt:lpstr>
      <vt:lpstr>Dataframe &amp; SIGNALS - INDEX_TSX.csv </vt:lpstr>
      <vt:lpstr>CODE snippets</vt:lpstr>
      <vt:lpstr>CODE SNIPPETS</vt:lpstr>
      <vt:lpstr>CODE SNIPPETS</vt:lpstr>
      <vt:lpstr>SMA/EMA CROSSOVER –INDEX_SP100</vt:lpstr>
      <vt:lpstr>hvplot.scatter - INDEX_SP100</vt:lpstr>
      <vt:lpstr>Model Validation Procedure Train test split </vt:lpstr>
      <vt:lpstr>Support vector machines (SVMs)</vt:lpstr>
      <vt:lpstr>Review the classification report associated with the SVC model predictions </vt:lpstr>
      <vt:lpstr>svm_testing_report</vt:lpstr>
      <vt:lpstr>Evaluate a New Machine Learning Classifiers</vt:lpstr>
      <vt:lpstr>Performing the Multiple Linear Regression of crypto currencies for optimization </vt:lpstr>
      <vt:lpstr>findings</vt:lpstr>
      <vt:lpstr>CONCLUSION</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Goke Kupolati</dc:creator>
  <cp:lastModifiedBy>Goke Kupolati</cp:lastModifiedBy>
  <cp:revision>3</cp:revision>
  <dcterms:created xsi:type="dcterms:W3CDTF">2023-02-07T20:26:09Z</dcterms:created>
  <dcterms:modified xsi:type="dcterms:W3CDTF">2023-02-08T11:58:00Z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