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0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5999738" cy="43205400"/>
  <p:notesSz cx="6738938" cy="98694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533400" indent="-76200" algn="l" rtl="0" fontAlgn="base" latinLnBrk="1">
      <a:spcBef>
        <a:spcPct val="0"/>
      </a:spcBef>
      <a:spcAft>
        <a:spcPct val="0"/>
      </a:spcAft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1066800" indent="-152400" algn="l" rtl="0" fontAlgn="base" latinLnBrk="1">
      <a:spcBef>
        <a:spcPct val="0"/>
      </a:spcBef>
      <a:spcAft>
        <a:spcPct val="0"/>
      </a:spcAft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600200" indent="-228600" algn="l" rtl="0" fontAlgn="base" latinLnBrk="1">
      <a:spcBef>
        <a:spcPct val="0"/>
      </a:spcBef>
      <a:spcAft>
        <a:spcPct val="0"/>
      </a:spcAft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2133600" indent="-304800" algn="l" rtl="0" fontAlgn="base" latinLnBrk="1">
      <a:spcBef>
        <a:spcPct val="0"/>
      </a:spcBef>
      <a:spcAft>
        <a:spcPct val="0"/>
      </a:spcAft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 userDrawn="1">
          <p15:clr>
            <a:srgbClr val="A4A3A4"/>
          </p15:clr>
        </p15:guide>
        <p15:guide id="2" pos="113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202079"/>
    <a:srgbClr val="FFE57F"/>
    <a:srgbClr val="FFCC00"/>
    <a:srgbClr val="FFCC66"/>
    <a:srgbClr val="FF9933"/>
    <a:srgbClr val="000066"/>
    <a:srgbClr val="333399"/>
    <a:srgbClr val="722B18"/>
    <a:srgbClr val="693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7" autoAdjust="0"/>
    <p:restoredTop sz="94122" autoAdjust="0"/>
  </p:normalViewPr>
  <p:slideViewPr>
    <p:cSldViewPr>
      <p:cViewPr>
        <p:scale>
          <a:sx n="68" d="100"/>
          <a:sy n="68" d="100"/>
        </p:scale>
        <p:origin x="64" y="-8528"/>
      </p:cViewPr>
      <p:guideLst>
        <p:guide orient="horz" pos="1360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20941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defTabSz="913847">
              <a:spcBef>
                <a:spcPct val="0"/>
              </a:spcBef>
              <a:buFontTx/>
              <a:buNone/>
              <a:defRPr kumimoji="1" sz="120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425" y="0"/>
            <a:ext cx="2920941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 defTabSz="913847">
              <a:spcBef>
                <a:spcPct val="0"/>
              </a:spcBef>
              <a:buFontTx/>
              <a:buNone/>
              <a:defRPr kumimoji="1" sz="120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373884"/>
            <a:ext cx="2920941" cy="49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defTabSz="913847">
              <a:spcBef>
                <a:spcPct val="0"/>
              </a:spcBef>
              <a:buFontTx/>
              <a:buNone/>
              <a:defRPr kumimoji="1" sz="120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425" y="9373884"/>
            <a:ext cx="2920941" cy="49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 defTabSz="912626">
              <a:defRPr sz="1200">
                <a:latin typeface="굴림" panose="020B0600000101010101" pitchFamily="50" charset="-127"/>
              </a:defRPr>
            </a:lvl1pPr>
          </a:lstStyle>
          <a:p>
            <a:fld id="{39402DFA-C887-49DC-BF92-34DCEE9E87A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3986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20941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68" tIns="45534" rIns="91068" bIns="4553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kumimoji="1" sz="120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425" y="0"/>
            <a:ext cx="2920941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68" tIns="45534" rIns="91068" bIns="4553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kumimoji="1" sz="120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28800" y="742950"/>
            <a:ext cx="3081338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80" y="4689310"/>
            <a:ext cx="5391779" cy="443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68" tIns="45534" rIns="91068" bIns="455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3884"/>
            <a:ext cx="2920941" cy="49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68" tIns="45534" rIns="91068" bIns="4553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kumimoji="1" sz="120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425" y="9373884"/>
            <a:ext cx="2920941" cy="49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68" tIns="45534" rIns="91068" bIns="4553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anose="020B0600000101010101" pitchFamily="50" charset="-127"/>
              </a:defRPr>
            </a:lvl1pPr>
          </a:lstStyle>
          <a:p>
            <a:fld id="{0ADD2EE9-AE3B-43EE-A736-0B68C31B760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0861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5334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10668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6002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21336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667296" algn="l" defTabSz="1066919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00758" algn="l" defTabSz="1066919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34216" algn="l" defTabSz="1066919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67673" algn="l" defTabSz="1066919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7666" indent="-283718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4870" indent="-226974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42767" indent="-226974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6715" indent="-226974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0663" indent="-226974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4611" indent="-226974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58559" indent="-226974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DD474BB-2C58-47D0-82FA-CB37D0C150E1}" type="slidenum">
              <a:rPr lang="en-US" altLang="ko-KR" sz="1200"/>
              <a:pPr eaLnBrk="1" hangingPunct="1">
                <a:spcBef>
                  <a:spcPct val="0"/>
                </a:spcBef>
              </a:pPr>
              <a:t>100</a:t>
            </a:fld>
            <a:endParaRPr lang="en-US" altLang="ko-KR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28800" y="742950"/>
            <a:ext cx="3081338" cy="3698875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1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99967" y="7070887"/>
            <a:ext cx="26999804" cy="15041880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99967" y="22692839"/>
            <a:ext cx="26999804" cy="10431301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83BE-AF27-4305-A2EC-D8EF651DBE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938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AA-AA3A-419B-A1F6-2009F79283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208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5762312" y="2300288"/>
            <a:ext cx="7762444" cy="366145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474982" y="2300288"/>
            <a:ext cx="22837334" cy="366145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C76B-7937-4F8B-869E-8D1616AFE9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969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C15E-7494-4F61-A936-4B1BADB9258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32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6232" y="10771353"/>
            <a:ext cx="31049774" cy="17972243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56232" y="28913620"/>
            <a:ext cx="31049774" cy="9451178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092-B4DB-43EC-8409-6374DEE9D3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907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474982" y="11501438"/>
            <a:ext cx="15299889" cy="274134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8224867" y="11501438"/>
            <a:ext cx="15299889" cy="274134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ED2-09D7-4ACE-8EA4-1FD4EC09F5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447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9671" y="2300291"/>
            <a:ext cx="31049774" cy="83510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79672" y="10591327"/>
            <a:ext cx="15229575" cy="5190646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479672" y="15781973"/>
            <a:ext cx="15229575" cy="232129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8224867" y="10591327"/>
            <a:ext cx="15304578" cy="5190646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8224867" y="15781973"/>
            <a:ext cx="15304578" cy="232129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694E-7EB4-4378-AA44-784EF1B4DF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368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49AC-A174-4261-8E28-BEAD5E1C68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460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0C78-55AE-4F99-A169-14D7608ED0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516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9672" y="2880360"/>
            <a:ext cx="11610852" cy="10081260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04578" y="6220780"/>
            <a:ext cx="18224867" cy="30703838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79672" y="12961620"/>
            <a:ext cx="11610852" cy="24013004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70-03B7-4FAA-8883-3F14E6E1B8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55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9672" y="2880360"/>
            <a:ext cx="11610852" cy="10081260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304578" y="6220780"/>
            <a:ext cx="18224867" cy="30703838"/>
          </a:xfrm>
        </p:spPr>
        <p:txBody>
          <a:bodyPr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79672" y="12961620"/>
            <a:ext cx="11610852" cy="24013004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00D5-0340-4A65-AE80-2FA9C9C1DC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675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74982" y="2300291"/>
            <a:ext cx="31049774" cy="8351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74982" y="11501438"/>
            <a:ext cx="31049774" cy="27413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474982" y="40045008"/>
            <a:ext cx="8099941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924913" y="40045008"/>
            <a:ext cx="12149912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5424815" y="40045008"/>
            <a:ext cx="8099941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28AD3-9065-40D0-B0C9-9E6BA70FD2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763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99949" rtl="0" eaLnBrk="1" latinLnBrk="1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1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emf"/><Relationship Id="rId5" Type="http://schemas.openxmlformats.org/officeDocument/2006/relationships/hyperlink" Target="https://pytorch.org/tutorials/intermediate/reinforcement_q_learning.html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https://gymnasium.farama.org/environments/classic_control/pendulum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18435"/>
              </p:ext>
            </p:extLst>
          </p:nvPr>
        </p:nvGraphicFramePr>
        <p:xfrm>
          <a:off x="1077989" y="3868747"/>
          <a:ext cx="33843760" cy="402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0">
                  <a:extLst>
                    <a:ext uri="{9D8B030D-6E8A-4147-A177-3AD203B41FA5}">
                      <a16:colId xmlns:a16="http://schemas.microsoft.com/office/drawing/2014/main" val="3854336611"/>
                    </a:ext>
                  </a:extLst>
                </a:gridCol>
              </a:tblGrid>
              <a:tr h="4021551">
                <a:tc>
                  <a:txBody>
                    <a:bodyPr/>
                    <a:lstStyle/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2800" b="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838831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7989" y="287754"/>
            <a:ext cx="33843760" cy="3370062"/>
          </a:xfrm>
          <a:solidFill>
            <a:srgbClr val="6699FF">
              <a:alpha val="50196"/>
            </a:srgb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anchor="ctr"/>
          <a:lstStyle/>
          <a:p>
            <a:pPr defTabSz="2724625">
              <a:lnSpc>
                <a:spcPct val="120000"/>
              </a:lnSpc>
              <a:defRPr/>
            </a:pPr>
            <a:r>
              <a:rPr lang="en-US" altLang="ko-KR" sz="8799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+mj-ea"/>
              </a:rPr>
              <a:t>Bi-discounting Factor Reinforcement Learning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55664" y="4127029"/>
            <a:ext cx="22885365" cy="3737639"/>
          </a:xfrm>
        </p:spPr>
        <p:txBody>
          <a:bodyPr anchor="ctr">
            <a:normAutofit/>
          </a:bodyPr>
          <a:lstStyle/>
          <a:p>
            <a:pPr defTabSz="2724625" eaLnBrk="1" hangingPunct="1">
              <a:lnSpc>
                <a:spcPct val="80000"/>
              </a:lnSpc>
              <a:defRPr/>
            </a:pPr>
            <a:r>
              <a:rPr lang="en-US" altLang="ko-KR" sz="4500" dirty="0" err="1">
                <a:latin typeface="Times New Roman" pitchFamily="18" charset="0"/>
                <a:ea typeface="+mn-ea"/>
              </a:rPr>
              <a:t>Myeungseok</a:t>
            </a:r>
            <a:r>
              <a:rPr lang="en-US" altLang="ko-KR" sz="4500" dirty="0">
                <a:latin typeface="Times New Roman" pitchFamily="18" charset="0"/>
                <a:ea typeface="+mn-ea"/>
              </a:rPr>
              <a:t> Ryu, Minji Kim, </a:t>
            </a:r>
            <a:r>
              <a:rPr lang="en-US" altLang="ko-KR" sz="4500" dirty="0" err="1">
                <a:latin typeface="Times New Roman" pitchFamily="18" charset="0"/>
                <a:ea typeface="+mn-ea"/>
              </a:rPr>
              <a:t>Junseo</a:t>
            </a:r>
            <a:r>
              <a:rPr lang="en-US" altLang="ko-KR" sz="4500" dirty="0">
                <a:latin typeface="Times New Roman" pitchFamily="18" charset="0"/>
                <a:ea typeface="+mn-ea"/>
              </a:rPr>
              <a:t> Ha</a:t>
            </a:r>
          </a:p>
          <a:p>
            <a:pPr defTabSz="2724625" eaLnBrk="1" hangingPunct="1">
              <a:lnSpc>
                <a:spcPct val="150000"/>
              </a:lnSpc>
              <a:defRPr/>
            </a:pPr>
            <a:r>
              <a:rPr lang="en-US" altLang="ko-KR" sz="3600" b="1" dirty="0">
                <a:latin typeface="Times New Roman" pitchFamily="18" charset="0"/>
                <a:ea typeface="+mn-ea"/>
              </a:rPr>
              <a:t>School of Mechanical Engineering, Gwangju Institute of Science and Technology, </a:t>
            </a:r>
            <a:br>
              <a:rPr lang="en-US" altLang="ko-KR" sz="3600" b="1" dirty="0">
                <a:latin typeface="Times New Roman" pitchFamily="18" charset="0"/>
                <a:ea typeface="+mn-ea"/>
              </a:rPr>
            </a:br>
            <a:r>
              <a:rPr lang="en-US" altLang="ko-KR" sz="3600" b="1" dirty="0">
                <a:latin typeface="Times New Roman" pitchFamily="18" charset="0"/>
                <a:ea typeface="+mn-ea"/>
              </a:rPr>
              <a:t>123 </a:t>
            </a:r>
            <a:r>
              <a:rPr lang="en-US" altLang="ko-KR" sz="3600" b="1" dirty="0" err="1">
                <a:latin typeface="Times New Roman" pitchFamily="18" charset="0"/>
                <a:ea typeface="+mn-ea"/>
              </a:rPr>
              <a:t>Cheomdan-gwagiro</a:t>
            </a:r>
            <a:r>
              <a:rPr lang="en-US" altLang="ko-KR" sz="3600" b="1" dirty="0">
                <a:latin typeface="Times New Roman" pitchFamily="18" charset="0"/>
                <a:ea typeface="+mn-ea"/>
              </a:rPr>
              <a:t> (</a:t>
            </a:r>
            <a:r>
              <a:rPr lang="en-US" altLang="ko-KR" sz="3600" b="1" dirty="0" err="1">
                <a:latin typeface="Times New Roman" pitchFamily="18" charset="0"/>
                <a:ea typeface="+mn-ea"/>
              </a:rPr>
              <a:t>Oryong</a:t>
            </a:r>
            <a:r>
              <a:rPr lang="en-US" altLang="ko-KR" sz="3600" b="1" dirty="0">
                <a:latin typeface="Times New Roman" pitchFamily="18" charset="0"/>
                <a:ea typeface="+mn-ea"/>
              </a:rPr>
              <a:t>-dong), Buk-</a:t>
            </a:r>
            <a:r>
              <a:rPr lang="en-US" altLang="ko-KR" sz="3600" b="1" dirty="0" err="1">
                <a:latin typeface="Times New Roman" pitchFamily="18" charset="0"/>
                <a:ea typeface="+mn-ea"/>
              </a:rPr>
              <a:t>gu</a:t>
            </a:r>
            <a:r>
              <a:rPr lang="en-US" altLang="ko-KR" sz="3600" b="1" dirty="0">
                <a:latin typeface="Times New Roman" pitchFamily="18" charset="0"/>
                <a:ea typeface="+mn-ea"/>
              </a:rPr>
              <a:t>, Gwangju, 61005, Republic of Korea</a:t>
            </a:r>
          </a:p>
        </p:txBody>
      </p:sp>
      <p:sp>
        <p:nvSpPr>
          <p:cNvPr id="2079" name="Rectangle 158"/>
          <p:cNvSpPr>
            <a:spLocks noChangeArrowheads="1"/>
          </p:cNvSpPr>
          <p:nvPr/>
        </p:nvSpPr>
        <p:spPr bwMode="auto">
          <a:xfrm>
            <a:off x="3598070" y="-253916"/>
            <a:ext cx="18473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9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7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4768850" indent="-681038" eaLnBrk="0" hangingPunct="0">
              <a:spcBef>
                <a:spcPct val="20000"/>
              </a:spcBef>
              <a:buChar char="–"/>
              <a:defRPr kumimoji="1" sz="6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6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700">
              <a:latin typeface="Times New Roman" panose="02020603050405020304" pitchFamily="18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76" y="4161132"/>
            <a:ext cx="3915188" cy="3275900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67749148"/>
              </p:ext>
            </p:extLst>
          </p:nvPr>
        </p:nvGraphicFramePr>
        <p:xfrm>
          <a:off x="1077988" y="8450984"/>
          <a:ext cx="16752823" cy="1024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2823">
                  <a:extLst>
                    <a:ext uri="{9D8B030D-6E8A-4147-A177-3AD203B41FA5}">
                      <a16:colId xmlns:a16="http://schemas.microsoft.com/office/drawing/2014/main" val="437354782"/>
                    </a:ext>
                  </a:extLst>
                </a:gridCol>
              </a:tblGrid>
              <a:tr h="1024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ko-KR" altLang="en-US" sz="4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647963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45067"/>
              </p:ext>
            </p:extLst>
          </p:nvPr>
        </p:nvGraphicFramePr>
        <p:xfrm>
          <a:off x="1049324" y="9619775"/>
          <a:ext cx="16752814" cy="641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2814">
                  <a:extLst>
                    <a:ext uri="{9D8B030D-6E8A-4147-A177-3AD203B41FA5}">
                      <a16:colId xmlns:a16="http://schemas.microsoft.com/office/drawing/2014/main" val="3854336611"/>
                    </a:ext>
                  </a:extLst>
                </a:gridCol>
              </a:tblGrid>
              <a:tr h="5934253">
                <a:tc>
                  <a:txBody>
                    <a:bodyPr/>
                    <a:lstStyle/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2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Most of RL algorithms needs hyperparameter epsilon to ensure that the agent chooses action randomly to explore the environment.</a:t>
                      </a: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2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factor epsilon can determine the performance and the range of the environment that agent explores.</a:t>
                      </a: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2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omit the hyperparameter epsilon’s influence, we uses two agents that oversee long-term and short-term return respectively with their different discounting factors.</a:t>
                      </a: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2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Two agents advise each other to take action that it never choose and provide their experiences by sharing the replay buffer when update their Q-network.</a:t>
                      </a: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2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Therefore, the agents can update their Q-network including the actions they did not act indeed without the hyperparameter epsilon.</a:t>
                      </a: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2800" b="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838831"/>
                  </a:ext>
                </a:extLst>
              </a:tr>
            </a:tbl>
          </a:graphicData>
        </a:graphic>
      </p:graphicFrame>
      <p:graphicFrame>
        <p:nvGraphicFramePr>
          <p:cNvPr id="261" name="표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48414"/>
              </p:ext>
            </p:extLst>
          </p:nvPr>
        </p:nvGraphicFramePr>
        <p:xfrm>
          <a:off x="18349615" y="21253998"/>
          <a:ext cx="16597291" cy="1590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7291">
                  <a:extLst>
                    <a:ext uri="{9D8B030D-6E8A-4147-A177-3AD203B41FA5}">
                      <a16:colId xmlns:a16="http://schemas.microsoft.com/office/drawing/2014/main" val="3854336611"/>
                    </a:ext>
                  </a:extLst>
                </a:gridCol>
              </a:tblGrid>
              <a:tr h="1555373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838831"/>
                  </a:ext>
                </a:extLst>
              </a:tr>
            </a:tbl>
          </a:graphicData>
        </a:graphic>
      </p:graphicFrame>
      <p:graphicFrame>
        <p:nvGraphicFramePr>
          <p:cNvPr id="262" name="표 2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93309"/>
              </p:ext>
            </p:extLst>
          </p:nvPr>
        </p:nvGraphicFramePr>
        <p:xfrm>
          <a:off x="18325277" y="9645623"/>
          <a:ext cx="16596472" cy="10187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6472">
                  <a:extLst>
                    <a:ext uri="{9D8B030D-6E8A-4147-A177-3AD203B41FA5}">
                      <a16:colId xmlns:a16="http://schemas.microsoft.com/office/drawing/2014/main" val="3854336611"/>
                    </a:ext>
                  </a:extLst>
                </a:gridCol>
              </a:tblGrid>
              <a:tr h="10187286">
                <a:tc>
                  <a:txBody>
                    <a:bodyPr/>
                    <a:lstStyle/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Pendulum Environment</a:t>
                      </a: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marR="0" lvl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Hyperparameters</a:t>
                      </a: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endParaRPr lang="en-US" altLang="ko-KR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838831"/>
                  </a:ext>
                </a:extLst>
              </a:tr>
            </a:tbl>
          </a:graphicData>
        </a:graphic>
      </p:graphicFrame>
      <p:graphicFrame>
        <p:nvGraphicFramePr>
          <p:cNvPr id="305" name="표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19754"/>
              </p:ext>
            </p:extLst>
          </p:nvPr>
        </p:nvGraphicFramePr>
        <p:xfrm>
          <a:off x="995538" y="17501961"/>
          <a:ext cx="16752814" cy="1965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2814">
                  <a:extLst>
                    <a:ext uri="{9D8B030D-6E8A-4147-A177-3AD203B41FA5}">
                      <a16:colId xmlns:a16="http://schemas.microsoft.com/office/drawing/2014/main" val="3854336611"/>
                    </a:ext>
                  </a:extLst>
                </a:gridCol>
              </a:tblGrid>
              <a:tr h="19654469">
                <a:tc>
                  <a:txBody>
                    <a:bodyPr/>
                    <a:lstStyle/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DQN Algorithm</a:t>
                      </a: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DQN algorithm uses greedy action to update its Q-network.</a:t>
                      </a: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update scheme removes dependencies between the agent policy and explored samples.</a:t>
                      </a: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algorithm</a:t>
                      </a:r>
                      <a:endParaRPr lang="ko-KR" alt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agents whose discounting factors are small and large respectively are trained without the hyperparameter epsilon.</a:t>
                      </a: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8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to the feature of the off-policy, the replay can be shared to save. </a:t>
                      </a: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8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Replay buffer filled up faster </a:t>
                      </a:r>
                      <a:r>
                        <a:rPr lang="en-US" altLang="ko-KR" sz="2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therefore, the train starts earlier.</a:t>
                      </a: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Each agent utilize another agent’s greedy action according to its Q-network with a 0.1 probability. </a:t>
                      </a: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28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random action, the agent is only able to reach the certain trajectory by the greedy action.</a:t>
                      </a: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sharing the replay buffer, the agents is available to experiences that they never explore.</a:t>
                      </a:r>
                    </a:p>
                    <a:p>
                      <a:pPr marL="1104962" marR="0" lvl="1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2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Because the agent with small discounting factor is only attracted to the short-term reward, it cannot train overall environment, although another agent experiences are provided.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838831"/>
                  </a:ext>
                </a:extLst>
              </a:tr>
            </a:tbl>
          </a:graphicData>
        </a:graphic>
      </p:graphicFrame>
      <p:graphicFrame>
        <p:nvGraphicFramePr>
          <p:cNvPr id="346" name="표 34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95496246"/>
              </p:ext>
            </p:extLst>
          </p:nvPr>
        </p:nvGraphicFramePr>
        <p:xfrm>
          <a:off x="18324454" y="8450984"/>
          <a:ext cx="16597293" cy="1024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7293">
                  <a:extLst>
                    <a:ext uri="{9D8B030D-6E8A-4147-A177-3AD203B41FA5}">
                      <a16:colId xmlns:a16="http://schemas.microsoft.com/office/drawing/2014/main" val="437354782"/>
                    </a:ext>
                  </a:extLst>
                </a:gridCol>
              </a:tblGrid>
              <a:tr h="1024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</a:t>
                      </a:r>
                      <a:endParaRPr lang="ko-KR" altLang="en-US" sz="4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647963"/>
                  </a:ext>
                </a:extLst>
              </a:tr>
            </a:tbl>
          </a:graphicData>
        </a:graphic>
      </p:graphicFrame>
      <p:graphicFrame>
        <p:nvGraphicFramePr>
          <p:cNvPr id="348" name="표 34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26597913"/>
              </p:ext>
            </p:extLst>
          </p:nvPr>
        </p:nvGraphicFramePr>
        <p:xfrm>
          <a:off x="18349615" y="20031015"/>
          <a:ext cx="16597294" cy="1024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7294">
                  <a:extLst>
                    <a:ext uri="{9D8B030D-6E8A-4147-A177-3AD203B41FA5}">
                      <a16:colId xmlns:a16="http://schemas.microsoft.com/office/drawing/2014/main" val="437354782"/>
                    </a:ext>
                  </a:extLst>
                </a:gridCol>
              </a:tblGrid>
              <a:tr h="1024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r>
                        <a:rPr lang="en-US" altLang="ko-KR" sz="44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Discussion</a:t>
                      </a:r>
                      <a:endParaRPr lang="ko-KR" altLang="en-US" sz="4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647963"/>
                  </a:ext>
                </a:extLst>
              </a:tr>
            </a:tbl>
          </a:graphicData>
        </a:graphic>
      </p:graphicFrame>
      <p:graphicFrame>
        <p:nvGraphicFramePr>
          <p:cNvPr id="391" name="표 3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92362"/>
              </p:ext>
            </p:extLst>
          </p:nvPr>
        </p:nvGraphicFramePr>
        <p:xfrm>
          <a:off x="11735527" y="38267419"/>
          <a:ext cx="23186219" cy="37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6219">
                  <a:extLst>
                    <a:ext uri="{9D8B030D-6E8A-4147-A177-3AD203B41FA5}">
                      <a16:colId xmlns:a16="http://schemas.microsoft.com/office/drawing/2014/main" val="3854336611"/>
                    </a:ext>
                  </a:extLst>
                </a:gridCol>
              </a:tblGrid>
              <a:tr h="3771834">
                <a:tc>
                  <a:txBody>
                    <a:bodyPr/>
                    <a:lstStyle/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3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result of experiment shows that the proposed algorithm has similar performance.</a:t>
                      </a: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3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random action from epsilon, the proposed algorithm was able to converged stably.</a:t>
                      </a:r>
                    </a:p>
                    <a:p>
                      <a:pPr marL="571500" marR="0" lvl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3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proceeds are more stable due to there is no random action.</a:t>
                      </a:r>
                    </a:p>
                    <a:p>
                      <a:pPr marL="571500" marR="0" indent="-571500" algn="just" defTabSz="106691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□"/>
                        <a:tabLst/>
                        <a:defRPr/>
                      </a:pPr>
                      <a:r>
                        <a:rPr lang="en-US" altLang="ko-KR" sz="3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expected, with high discounting factor the train result of agent is better than another agent.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838831"/>
                  </a:ext>
                </a:extLst>
              </a:tr>
            </a:tbl>
          </a:graphicData>
        </a:graphic>
      </p:graphicFrame>
      <p:graphicFrame>
        <p:nvGraphicFramePr>
          <p:cNvPr id="392" name="표 39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44572764"/>
              </p:ext>
            </p:extLst>
          </p:nvPr>
        </p:nvGraphicFramePr>
        <p:xfrm>
          <a:off x="11735527" y="37300444"/>
          <a:ext cx="23186219" cy="82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6219">
                  <a:extLst>
                    <a:ext uri="{9D8B030D-6E8A-4147-A177-3AD203B41FA5}">
                      <a16:colId xmlns:a16="http://schemas.microsoft.com/office/drawing/2014/main" val="437354782"/>
                    </a:ext>
                  </a:extLst>
                </a:gridCol>
              </a:tblGrid>
              <a:tr h="823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ko-KR" altLang="en-US" sz="4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647963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8342442" y="21538372"/>
            <a:ext cx="15416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4" indent="-457184">
              <a:buFont typeface="Times New Roman" panose="02020603050405020304" pitchFamily="18" charset="0"/>
              <a:buChar char="□"/>
            </a:pPr>
            <a:r>
              <a:rPr lang="en-US" altLang="ko-KR" sz="3200" b="1" dirty="0">
                <a:cs typeface="Times New Roman" panose="02020603050405020304" pitchFamily="18" charset="0"/>
              </a:rPr>
              <a:t>Train Results</a:t>
            </a:r>
            <a:endParaRPr lang="ko-KR" altLang="en-US" sz="3200" b="1" dirty="0">
              <a:cs typeface="Times New Roman" panose="02020603050405020304" pitchFamily="18" charset="0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18805028" y="22118857"/>
            <a:ext cx="374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4" indent="-457184">
              <a:buFont typeface="Wingdings" panose="05000000000000000000" pitchFamily="2" charset="2"/>
              <a:buChar char="§"/>
            </a:pPr>
            <a:r>
              <a:rPr lang="en-US" altLang="ko-KR" sz="2800" b="1" dirty="0">
                <a:cs typeface="Times New Roman" panose="02020603050405020304" pitchFamily="18" charset="0"/>
              </a:rPr>
              <a:t>DQN</a:t>
            </a:r>
            <a:endParaRPr lang="ko-KR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18496768" y="34754416"/>
            <a:ext cx="16169633" cy="2046270"/>
          </a:xfrm>
          <a:prstGeom prst="roundRect">
            <a:avLst/>
          </a:prstGeom>
          <a:noFill/>
          <a:ln w="317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96256" tIns="148128" rIns="296256" bIns="148128" numCol="1" rtlCol="0" anchor="t" anchorCtr="0" compatLnSpc="1">
            <a:prstTxWarp prst="textNoShape">
              <a:avLst/>
            </a:prstTxWarp>
          </a:bodyPr>
          <a:lstStyle/>
          <a:p>
            <a:pPr marL="342888" indent="-342888" defTabSz="106688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High and small gamma represents the size of each agent’s discounting factor.</a:t>
            </a:r>
          </a:p>
          <a:p>
            <a:pPr marL="342888" indent="-342888" defTabSz="106688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High discounting factor agent and the DQN shows well trained performances.</a:t>
            </a:r>
          </a:p>
          <a:p>
            <a:pPr marL="342888" indent="-342888" defTabSz="106688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ko-KR" sz="2800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888" indent="-342888" defTabSz="106688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ko-KR" sz="2800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888" indent="-342888" defTabSz="106688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ko-KR" sz="280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50" name="표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79818500"/>
              </p:ext>
            </p:extLst>
          </p:nvPr>
        </p:nvGraphicFramePr>
        <p:xfrm>
          <a:off x="1072699" y="37300444"/>
          <a:ext cx="10440000" cy="82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0">
                  <a:extLst>
                    <a:ext uri="{9D8B030D-6E8A-4147-A177-3AD203B41FA5}">
                      <a16:colId xmlns:a16="http://schemas.microsoft.com/office/drawing/2014/main" val="437354782"/>
                    </a:ext>
                  </a:extLst>
                </a:gridCol>
              </a:tblGrid>
              <a:tr h="823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ko-KR" altLang="en-US" sz="4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647963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006807"/>
              </p:ext>
            </p:extLst>
          </p:nvPr>
        </p:nvGraphicFramePr>
        <p:xfrm>
          <a:off x="1072700" y="38267419"/>
          <a:ext cx="10440000" cy="37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0">
                  <a:extLst>
                    <a:ext uri="{9D8B030D-6E8A-4147-A177-3AD203B41FA5}">
                      <a16:colId xmlns:a16="http://schemas.microsoft.com/office/drawing/2014/main" val="3854336611"/>
                    </a:ext>
                  </a:extLst>
                </a:gridCol>
              </a:tblGrid>
              <a:tr h="3771834">
                <a:tc>
                  <a:txBody>
                    <a:bodyPr/>
                    <a:lstStyle/>
                    <a:p>
                      <a:pPr marL="0" marR="0" lvl="0" indent="-457200" algn="l" defTabSz="1066919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 </a:t>
                      </a:r>
                      <a:r>
                        <a:rPr lang="en-US" altLang="ko-KR" sz="2000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Mnih</a:t>
                      </a: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V., </a:t>
                      </a:r>
                      <a:r>
                        <a:rPr lang="en-US" altLang="ko-KR" sz="2000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Kavukcuoglu</a:t>
                      </a: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K., Silver, D. et al. Human-level control through deep reinforcement learning. Nature 518, 529–533 (2015)</a:t>
                      </a:r>
                    </a:p>
                    <a:p>
                      <a:pPr marL="0" marR="0" lvl="0" indent="-457200" algn="l" defTabSz="1066919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lang="en-US" altLang="ko-KR" sz="2000" b="1" u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 gymnasium pendulum </a:t>
                      </a:r>
                      <a:r>
                        <a:rPr lang="en-US" altLang="ko-KR" sz="2000" b="1" u="none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envirnoment</a:t>
                      </a:r>
                      <a:r>
                        <a:rPr lang="en-US" altLang="ko-KR" sz="2000" b="1" u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altLang="ko-KR" sz="2000" b="1" u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https://gymnasium.farama.org/environments/classic_control/pendulum/</a:t>
                      </a:r>
                      <a:endParaRPr lang="en-US" altLang="ko-KR" sz="2000" b="1" u="none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-457200" algn="l" defTabSz="1066919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lang="en-US" altLang="ko-KR" sz="2000" b="1" u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 reinforcement learning DQN . </a:t>
                      </a:r>
                      <a:r>
                        <a:rPr lang="en-US" altLang="ko-KR" sz="2000" b="1" u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https://pytorch.org/tutorials/intermediate/reinforcement_q_learning.html</a:t>
                      </a:r>
                      <a:endParaRPr lang="en-US" altLang="ko-KR" sz="2000" b="1" u="none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838831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7093093" y="20548222"/>
            <a:ext cx="45255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Basic DQN Train Update Rule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626956" y="10830663"/>
            <a:ext cx="10961582" cy="518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04962" lvl="1" indent="-571500" algn="just" defTabSz="1066919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The objective of this environment is to swing the pendulum into an upright side.</a:t>
            </a:r>
          </a:p>
          <a:p>
            <a:pPr marL="533462" lvl="1" indent="0" algn="just" defTabSz="1066919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  <a:p>
            <a:pPr marL="1104962" lvl="1" indent="-571500" algn="just" defTabSz="1066919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State space is continuous and consists of cartesian coordinates and angular velocity.</a:t>
            </a:r>
          </a:p>
          <a:p>
            <a:pPr marL="1104962" lvl="1" indent="-571500" algn="just" defTabSz="1066919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  <a:p>
            <a:pPr marL="1104962" lvl="1" indent="-571500" algn="just" defTabSz="1066919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Due to the characteristic of DQN, action space is discretized</a:t>
            </a:r>
          </a:p>
          <a:p>
            <a:pPr marL="1104962" lvl="1" indent="-571500" algn="just" defTabSz="1066919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538502" y="22118857"/>
            <a:ext cx="5292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4" indent="-457184">
              <a:buFont typeface="Wingdings" panose="05000000000000000000" pitchFamily="2" charset="2"/>
              <a:buChar char="§"/>
            </a:pPr>
            <a:r>
              <a:rPr lang="en-US" altLang="ko-KR" sz="2800" b="1" dirty="0">
                <a:cs typeface="Times New Roman" panose="02020603050405020304" pitchFamily="18" charset="0"/>
              </a:rPr>
              <a:t>Large Gamma DQN</a:t>
            </a:r>
            <a:endParaRPr lang="ko-KR" altLang="en-US" sz="2800" b="1" dirty="0"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FD895B-6017-0393-C19B-68C01D0AD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73257" y="5129164"/>
            <a:ext cx="6400739" cy="1733367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642C353-F734-4A9D-E127-4C4D23B7A22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86053448"/>
              </p:ext>
            </p:extLst>
          </p:nvPr>
        </p:nvGraphicFramePr>
        <p:xfrm>
          <a:off x="1085133" y="16213354"/>
          <a:ext cx="16752823" cy="1024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2823">
                  <a:extLst>
                    <a:ext uri="{9D8B030D-6E8A-4147-A177-3AD203B41FA5}">
                      <a16:colId xmlns:a16="http://schemas.microsoft.com/office/drawing/2014/main" val="437354782"/>
                    </a:ext>
                  </a:extLst>
                </a:gridCol>
              </a:tblGrid>
              <a:tr h="1024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Algorithm</a:t>
                      </a:r>
                      <a:endParaRPr lang="ko-KR" altLang="en-US" sz="4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647963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64C70DE5-E6CF-CC91-6420-34AC94B53D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3263" y="19874559"/>
            <a:ext cx="12928635" cy="52974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CF0C1CE-13F0-6F15-0C23-33CC8987B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0156" y="26211212"/>
            <a:ext cx="13531422" cy="11587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ED401E7-867B-8D5D-3566-D863497A4136}"/>
              </a:ext>
            </a:extLst>
          </p:cNvPr>
          <p:cNvSpPr txBox="1"/>
          <p:nvPr/>
        </p:nvSpPr>
        <p:spPr>
          <a:xfrm>
            <a:off x="24176072" y="22118857"/>
            <a:ext cx="374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4" indent="-457184">
              <a:buFont typeface="Wingdings" panose="05000000000000000000" pitchFamily="2" charset="2"/>
              <a:buChar char="§"/>
            </a:pPr>
            <a:r>
              <a:rPr lang="en-US" altLang="ko-KR" sz="2800" b="1" dirty="0">
                <a:cs typeface="Times New Roman" panose="02020603050405020304" pitchFamily="18" charset="0"/>
              </a:rPr>
              <a:t>Small Gamma DQN</a:t>
            </a:r>
            <a:endParaRPr lang="ko-KR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1ADD68-25A0-EBD7-CADE-0E1552E16301}"/>
              </a:ext>
            </a:extLst>
          </p:cNvPr>
          <p:cNvSpPr txBox="1"/>
          <p:nvPr/>
        </p:nvSpPr>
        <p:spPr>
          <a:xfrm>
            <a:off x="18584076" y="27546037"/>
            <a:ext cx="374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4" indent="-457184">
              <a:buFont typeface="Wingdings" panose="05000000000000000000" pitchFamily="2" charset="2"/>
              <a:buChar char="§"/>
            </a:pPr>
            <a:r>
              <a:rPr lang="en-US" altLang="ko-KR" sz="2800" b="1" dirty="0">
                <a:cs typeface="Times New Roman" panose="02020603050405020304" pitchFamily="18" charset="0"/>
              </a:rPr>
              <a:t>Reward Mean</a:t>
            </a:r>
            <a:endParaRPr lang="ko-KR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953DF2-4E44-9700-BED0-7C02644B59F8}"/>
              </a:ext>
            </a:extLst>
          </p:cNvPr>
          <p:cNvSpPr txBox="1"/>
          <p:nvPr/>
        </p:nvSpPr>
        <p:spPr>
          <a:xfrm>
            <a:off x="26755762" y="27576450"/>
            <a:ext cx="374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4" indent="-457184">
              <a:buFont typeface="Wingdings" panose="05000000000000000000" pitchFamily="2" charset="2"/>
              <a:buChar char="§"/>
            </a:pPr>
            <a:r>
              <a:rPr lang="en-US" altLang="ko-KR" sz="2800" b="1" dirty="0">
                <a:cs typeface="Times New Roman" panose="02020603050405020304" pitchFamily="18" charset="0"/>
              </a:rPr>
              <a:t>Reward Table</a:t>
            </a:r>
            <a:endParaRPr lang="ko-KR" altLang="en-US" sz="2800" b="1" dirty="0">
              <a:cs typeface="Times New Roman" panose="02020603050405020304" pitchFamily="18" charset="0"/>
            </a:endParaRPr>
          </a:p>
        </p:txBody>
      </p: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2F653E7B-67B3-DCF3-7463-D946B624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67680"/>
              </p:ext>
            </p:extLst>
          </p:nvPr>
        </p:nvGraphicFramePr>
        <p:xfrm>
          <a:off x="26736325" y="29416853"/>
          <a:ext cx="7661314" cy="3303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4227">
                  <a:extLst>
                    <a:ext uri="{9D8B030D-6E8A-4147-A177-3AD203B41FA5}">
                      <a16:colId xmlns:a16="http://schemas.microsoft.com/office/drawing/2014/main" val="1889367186"/>
                    </a:ext>
                  </a:extLst>
                </a:gridCol>
                <a:gridCol w="4977087">
                  <a:extLst>
                    <a:ext uri="{9D8B030D-6E8A-4147-A177-3AD203B41FA5}">
                      <a16:colId xmlns:a16="http://schemas.microsoft.com/office/drawing/2014/main" val="73528455"/>
                    </a:ext>
                  </a:extLst>
                </a:gridCol>
              </a:tblGrid>
              <a:tr h="8258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Agent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Reward (100 samples)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104522"/>
                  </a:ext>
                </a:extLst>
              </a:tr>
              <a:tr h="8258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DQN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-207.835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800571"/>
                  </a:ext>
                </a:extLst>
              </a:tr>
              <a:tr h="8258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 Gamma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-1174.199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599816"/>
                  </a:ext>
                </a:extLst>
              </a:tr>
              <a:tr h="8258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Gamma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-191.076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296251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FD7C8B95-1915-B9F6-0A47-0B76DDAFAC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611" y="10778716"/>
            <a:ext cx="4684345" cy="585543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2CEB86E-57BA-B22F-2A71-185EAB16D1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01774" y="12242508"/>
            <a:ext cx="7518400" cy="5207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2873F4B-20BB-EB51-2422-16C23AC1F0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745756" y="14120486"/>
            <a:ext cx="6845300" cy="5334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04403C5-1B25-946D-7CE9-E949B0039E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733090" y="15432609"/>
            <a:ext cx="6311900" cy="5334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A26EB69-BEEC-9000-D15D-BAA5990EE4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577" y="28373888"/>
            <a:ext cx="11809980" cy="475009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1A2C109-EFDC-DB9F-84CD-B9E96C96868B}"/>
              </a:ext>
            </a:extLst>
          </p:cNvPr>
          <p:cNvSpPr txBox="1"/>
          <p:nvPr/>
        </p:nvSpPr>
        <p:spPr>
          <a:xfrm>
            <a:off x="6578082" y="27503581"/>
            <a:ext cx="50405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Proposed DQN Train Update Rule</a:t>
            </a:r>
            <a:endParaRPr lang="ko-KR" altLang="en-US" dirty="0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DB51F550-9ACE-5F95-95A1-28661FEF1D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369" y="23023981"/>
            <a:ext cx="5601316" cy="3960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F8ADB60A-3FC0-4BE7-AF7F-1BB5BD85FA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502" y="23038289"/>
            <a:ext cx="5161656" cy="3960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3D0DF3BB-7CA5-9C84-AF95-A29764FB73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497" y="23023981"/>
            <a:ext cx="5161656" cy="3960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32F7F44F-3F12-45C9-58D2-AE75C917C69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1009" y="28163234"/>
            <a:ext cx="7876844" cy="6001405"/>
          </a:xfrm>
          <a:prstGeom prst="rect">
            <a:avLst/>
          </a:prstGeom>
        </p:spPr>
      </p:pic>
      <p:graphicFrame>
        <p:nvGraphicFramePr>
          <p:cNvPr id="87" name="표 32">
            <a:extLst>
              <a:ext uri="{FF2B5EF4-FFF2-40B4-BE49-F238E27FC236}">
                <a16:creationId xmlns:a16="http://schemas.microsoft.com/office/drawing/2014/main" id="{1BE06022-FD10-D388-3C8C-A34C5712F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05289"/>
              </p:ext>
            </p:extLst>
          </p:nvPr>
        </p:nvGraphicFramePr>
        <p:xfrm>
          <a:off x="18584074" y="17822095"/>
          <a:ext cx="16116083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4307">
                  <a:extLst>
                    <a:ext uri="{9D8B030D-6E8A-4147-A177-3AD203B41FA5}">
                      <a16:colId xmlns:a16="http://schemas.microsoft.com/office/drawing/2014/main" val="1889367186"/>
                    </a:ext>
                  </a:extLst>
                </a:gridCol>
                <a:gridCol w="6045888">
                  <a:extLst>
                    <a:ext uri="{9D8B030D-6E8A-4147-A177-3AD203B41FA5}">
                      <a16:colId xmlns:a16="http://schemas.microsoft.com/office/drawing/2014/main" val="73528455"/>
                    </a:ext>
                  </a:extLst>
                </a:gridCol>
                <a:gridCol w="6045888">
                  <a:extLst>
                    <a:ext uri="{9D8B030D-6E8A-4147-A177-3AD203B41FA5}">
                      <a16:colId xmlns:a16="http://schemas.microsoft.com/office/drawing/2014/main" val="1855458371"/>
                    </a:ext>
                  </a:extLst>
                </a:gridCol>
              </a:tblGrid>
              <a:tr h="4567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Agent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Epsilon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Discounting Factor (Gamma)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104522"/>
                  </a:ext>
                </a:extLst>
              </a:tr>
              <a:tr h="4567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DQN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(decaying to 0.5)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800571"/>
                  </a:ext>
                </a:extLst>
              </a:tr>
              <a:tr h="4567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 Gamma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599816"/>
                  </a:ext>
                </a:extLst>
              </a:tr>
              <a:tr h="4567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Gamma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ko-Kore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296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40817</TotalTime>
  <Words>580</Words>
  <Application>Microsoft Macintosh PowerPoint</Application>
  <PresentationFormat>사용자 지정</PresentationFormat>
  <Paragraphs>124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Gulim</vt:lpstr>
      <vt:lpstr>Gulim</vt:lpstr>
      <vt:lpstr>맑은 고딕</vt:lpstr>
      <vt:lpstr>Arial</vt:lpstr>
      <vt:lpstr>Times New Roman</vt:lpstr>
      <vt:lpstr>Wingdings</vt:lpstr>
      <vt:lpstr>Office 테마</vt:lpstr>
      <vt:lpstr>Bi-discounting Factor 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Seo_DaeWon</dc:creator>
  <cp:lastModifiedBy>유명석</cp:lastModifiedBy>
  <cp:revision>1642</cp:revision>
  <cp:lastPrinted>2019-05-17T06:01:50Z</cp:lastPrinted>
  <dcterms:created xsi:type="dcterms:W3CDTF">2005-04-04T11:55:16Z</dcterms:created>
  <dcterms:modified xsi:type="dcterms:W3CDTF">2023-06-04T15:06:03Z</dcterms:modified>
</cp:coreProperties>
</file>