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6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CE3A4A0-2C96-4597-A747-11CBFEF37853}">
          <p14:sldIdLst>
            <p14:sldId id="256"/>
            <p14:sldId id="257"/>
            <p14:sldId id="260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824" y="114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41605">
              <a:lnSpc>
                <a:spcPts val="1575"/>
              </a:lnSpc>
            </a:pPr>
            <a:fld id="{81D60167-4931-47E6-BA6A-407CBD079E47}" type="slidenum">
              <a:rPr spc="35" dirty="0"/>
              <a:t>‹#›</a:t>
            </a:fld>
            <a:endParaRPr spc="3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41605">
              <a:lnSpc>
                <a:spcPts val="1575"/>
              </a:lnSpc>
            </a:pPr>
            <a:fld id="{81D60167-4931-47E6-BA6A-407CBD079E47}" type="slidenum">
              <a:rPr spc="35" dirty="0"/>
              <a:t>‹#›</a:t>
            </a:fld>
            <a:endParaRPr spc="3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41605">
              <a:lnSpc>
                <a:spcPts val="1575"/>
              </a:lnSpc>
            </a:pPr>
            <a:fld id="{81D60167-4931-47E6-BA6A-407CBD079E47}" type="slidenum">
              <a:rPr spc="35" dirty="0"/>
              <a:t>‹#›</a:t>
            </a:fld>
            <a:endParaRPr spc="3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41605">
              <a:lnSpc>
                <a:spcPts val="1575"/>
              </a:lnSpc>
            </a:pPr>
            <a:fld id="{81D60167-4931-47E6-BA6A-407CBD079E47}" type="slidenum">
              <a:rPr spc="35" dirty="0"/>
              <a:t>‹#›</a:t>
            </a:fld>
            <a:endParaRPr spc="3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41605">
              <a:lnSpc>
                <a:spcPts val="1575"/>
              </a:lnSpc>
            </a:pPr>
            <a:fld id="{81D60167-4931-47E6-BA6A-407CBD079E47}" type="slidenum">
              <a:rPr spc="35" dirty="0"/>
              <a:t>‹#›</a:t>
            </a:fld>
            <a:endParaRPr spc="3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The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6492"/>
            <a:ext cx="457200" cy="274320"/>
          </a:xfrm>
          <a:custGeom>
            <a:avLst/>
            <a:gdLst/>
            <a:ahLst/>
            <a:cxnLst/>
            <a:rect l="l" t="t" r="r" b="b"/>
            <a:pathLst>
              <a:path w="457200" h="274320">
                <a:moveTo>
                  <a:pt x="457200" y="0"/>
                </a:moveTo>
                <a:lnTo>
                  <a:pt x="0" y="0"/>
                </a:lnTo>
                <a:lnTo>
                  <a:pt x="0" y="274319"/>
                </a:lnTo>
                <a:lnTo>
                  <a:pt x="362712" y="274319"/>
                </a:lnTo>
                <a:lnTo>
                  <a:pt x="4572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bg object 17"/>
          <p:cNvSpPr/>
          <p:nvPr/>
        </p:nvSpPr>
        <p:spPr>
          <a:xfrm>
            <a:off x="246125" y="6313170"/>
            <a:ext cx="8366125" cy="0"/>
          </a:xfrm>
          <a:custGeom>
            <a:avLst/>
            <a:gdLst/>
            <a:ahLst/>
            <a:cxnLst/>
            <a:rect l="l" t="t" r="r" b="b"/>
            <a:pathLst>
              <a:path w="8366125">
                <a:moveTo>
                  <a:pt x="0" y="0"/>
                </a:moveTo>
                <a:lnTo>
                  <a:pt x="8366125" y="0"/>
                </a:lnTo>
              </a:path>
            </a:pathLst>
          </a:custGeom>
          <a:ln w="38100">
            <a:solidFill>
              <a:srgbClr val="585858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86050" y="2578100"/>
            <a:ext cx="377190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9752" y="3386404"/>
            <a:ext cx="8324494" cy="2289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1">
              <a:rPr lang="en-US"/>
              <a:pPr>
                <a:defRPr/>
              </a:pPr>
              <a:t>11/6/2022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05977" y="6191427"/>
            <a:ext cx="296545" cy="230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41605">
              <a:lnSpc>
                <a:spcPts val="1575"/>
              </a:lnSpc>
              <a:defRPr/>
            </a:pPr>
            <a:fld id="{81D60167-4931-47E6-BA6A-407CBD079E47}" type="slidenum">
              <a:rPr b="0" spc="35"/>
              <a:pPr marL="141605">
                <a:lnSpc>
                  <a:spcPts val="1575"/>
                </a:lnSpc>
                <a:defRPr/>
              </a:pPr>
              <a:t>‹#›</a:t>
            </a:fld>
            <a:endParaRPr b="0" spc="3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2053" y="3535193"/>
            <a:ext cx="8216265" cy="104775"/>
            <a:chOff x="512053" y="3535193"/>
            <a:chExt cx="8216265" cy="104775"/>
          </a:xfrm>
        </p:grpSpPr>
        <p:pic>
          <p:nvPicPr>
            <p:cNvPr id="3" name="object 3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12053" y="3535193"/>
              <a:ext cx="8215909" cy="1045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20445" y="3617214"/>
              <a:ext cx="8148955" cy="0"/>
            </a:xfrm>
            <a:custGeom>
              <a:avLst/>
              <a:gdLst/>
              <a:ahLst/>
              <a:cxnLst/>
              <a:rect l="l" t="t" r="r" b="b"/>
              <a:pathLst>
                <a:path w="8148955">
                  <a:moveTo>
                    <a:pt x="0" y="0"/>
                  </a:moveTo>
                  <a:lnTo>
                    <a:pt x="8148955" y="0"/>
                  </a:lnTo>
                </a:path>
              </a:pathLst>
            </a:custGeom>
            <a:ln w="19812">
              <a:solidFill>
                <a:srgbClr val="585858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12053" y="1960901"/>
            <a:ext cx="8216265" cy="104775"/>
            <a:chOff x="512053" y="1960901"/>
            <a:chExt cx="8216265" cy="104775"/>
          </a:xfrm>
        </p:grpSpPr>
        <p:pic>
          <p:nvPicPr>
            <p:cNvPr id="6" name="object 6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12053" y="1960901"/>
              <a:ext cx="8215909" cy="10454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20445" y="1988057"/>
              <a:ext cx="8148955" cy="0"/>
            </a:xfrm>
            <a:custGeom>
              <a:avLst/>
              <a:gdLst/>
              <a:ahLst/>
              <a:cxnLst/>
              <a:rect l="l" t="t" r="r" b="b"/>
              <a:pathLst>
                <a:path w="8148955">
                  <a:moveTo>
                    <a:pt x="0" y="0"/>
                  </a:moveTo>
                  <a:lnTo>
                    <a:pt x="8148955" y="0"/>
                  </a:lnTo>
                </a:path>
              </a:pathLst>
            </a:custGeom>
            <a:ln w="19812">
              <a:solidFill>
                <a:srgbClr val="585858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pic>
        <p:nvPicPr>
          <p:cNvPr id="8" name="object 8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488599" y="5590309"/>
            <a:ext cx="2262816" cy="30320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67479" y="2133600"/>
            <a:ext cx="6809042" cy="1054776"/>
          </a:xfrm>
          <a:prstGeom prst="rect">
            <a:avLst/>
          </a:prstGeom>
        </p:spPr>
        <p:txBody>
          <a:bodyPr vert="horz" wrap="square" lIns="0" tIns="13335" rIns="0" bIns="0" anchor="t">
            <a:spAutoFit/>
          </a:bodyPr>
          <a:lstStyle/>
          <a:p>
            <a:pPr marL="12700" algn="ctr">
              <a:spcBef>
                <a:spcPts val="104"/>
              </a:spcBef>
              <a:defRPr/>
            </a:pPr>
            <a:r>
              <a:rPr lang="en-US" altLang="ko-K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 2</a:t>
            </a:r>
            <a:endParaRPr lang="en-US" altLang="ko-K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ctr">
              <a:spcBef>
                <a:spcPts val="104"/>
              </a:spcBef>
              <a:defRPr/>
            </a:pPr>
            <a:endParaRPr lang="en-US" altLang="ko-KR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ctr">
              <a:spcBef>
                <a:spcPts val="104"/>
              </a:spcBef>
              <a:defRPr/>
            </a:pPr>
            <a:r>
              <a:rPr lang="en-US" altLang="ko-KR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 from motion</a:t>
            </a:r>
          </a:p>
        </p:txBody>
      </p:sp>
      <p:pic>
        <p:nvPicPr>
          <p:cNvPr id="11" name="object 11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5234770" y="5625244"/>
            <a:ext cx="9482" cy="27680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861502" y="3562350"/>
            <a:ext cx="5420995" cy="1844736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  <a:defRPr/>
            </a:pPr>
            <a:endParaRPr lang="en-US" altLang="ko-KR" sz="3200" b="0" spc="65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9050" algn="ctr">
              <a:lnSpc>
                <a:spcPct val="100000"/>
              </a:lnSpc>
              <a:defRPr/>
            </a:pPr>
            <a:r>
              <a:rPr lang="en-US" altLang="ko-KR" sz="2400" b="1" spc="-104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Jun </a:t>
            </a:r>
            <a:r>
              <a:rPr lang="en-US" altLang="ko-KR" sz="2400" b="1" spc="-104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Seo</a:t>
            </a:r>
            <a:r>
              <a:rPr lang="en-US" altLang="ko-KR" sz="2400" b="1" spc="-104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Ha</a:t>
            </a:r>
          </a:p>
          <a:p>
            <a:pPr marL="17780" algn="ctr">
              <a:lnSpc>
                <a:spcPct val="100000"/>
              </a:lnSpc>
              <a:spcBef>
                <a:spcPts val="2395"/>
              </a:spcBef>
              <a:defRPr/>
            </a:pPr>
            <a:r>
              <a:rPr sz="2000" b="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</a:t>
            </a:r>
            <a:r>
              <a:rPr sz="2000" b="0" spc="35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</a:t>
            </a:r>
            <a:r>
              <a:rPr sz="2000" b="0" spc="2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</a:t>
            </a:r>
            <a:r>
              <a:rPr sz="2000" b="0" spc="4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l,</a:t>
            </a:r>
            <a:r>
              <a:rPr sz="2000" b="0" spc="-12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sz="2000" b="0" spc="55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r>
              <a:rPr sz="2000" b="0" spc="45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</a:t>
            </a:r>
            <a:r>
              <a:rPr sz="2000" b="0" spc="55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22</a:t>
            </a:r>
          </a:p>
          <a:p>
            <a:pPr>
              <a:lnSpc>
                <a:spcPct val="100000"/>
              </a:lnSpc>
              <a:defRPr/>
            </a:pPr>
            <a:endParaRPr sz="2300" dirty="0">
              <a:latin typeface="Arial"/>
              <a:ea typeface="+mj-ea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937385" cy="6858000"/>
          </a:xfrm>
          <a:custGeom>
            <a:avLst/>
            <a:gdLst/>
            <a:ahLst/>
            <a:cxnLst/>
            <a:rect l="l" t="t" r="r" b="b"/>
            <a:pathLst>
              <a:path w="1937385" h="6858000">
                <a:moveTo>
                  <a:pt x="1937004" y="0"/>
                </a:moveTo>
                <a:lnTo>
                  <a:pt x="0" y="0"/>
                </a:lnTo>
                <a:lnTo>
                  <a:pt x="0" y="6858000"/>
                </a:lnTo>
                <a:lnTo>
                  <a:pt x="1937004" y="6858000"/>
                </a:lnTo>
                <a:lnTo>
                  <a:pt x="193700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object 3"/>
          <p:cNvSpPr txBox="1"/>
          <p:nvPr/>
        </p:nvSpPr>
        <p:spPr>
          <a:xfrm>
            <a:off x="283565" y="3164204"/>
            <a:ext cx="1383665" cy="44307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2800" b="0" spc="-1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7461" y="2934461"/>
            <a:ext cx="1412875" cy="1016635"/>
          </a:xfrm>
          <a:custGeom>
            <a:avLst/>
            <a:gdLst/>
            <a:ahLst/>
            <a:cxnLst/>
            <a:rect l="l" t="t" r="r" b="b"/>
            <a:pathLst>
              <a:path w="1412875" h="1016635">
                <a:moveTo>
                  <a:pt x="0" y="0"/>
                </a:moveTo>
                <a:lnTo>
                  <a:pt x="1412367" y="0"/>
                </a:lnTo>
              </a:path>
              <a:path w="1412875" h="1016635">
                <a:moveTo>
                  <a:pt x="0" y="1016507"/>
                </a:moveTo>
                <a:lnTo>
                  <a:pt x="1412367" y="1016507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object 5"/>
          <p:cNvSpPr txBox="1"/>
          <p:nvPr/>
        </p:nvSpPr>
        <p:spPr>
          <a:xfrm>
            <a:off x="2128646" y="827987"/>
            <a:ext cx="6862954" cy="5115503"/>
          </a:xfrm>
          <a:prstGeom prst="rect">
            <a:avLst/>
          </a:prstGeom>
        </p:spPr>
        <p:txBody>
          <a:bodyPr vert="horz" wrap="square" lIns="0" tIns="54610" rIns="0" bIns="0">
            <a:spAutoFit/>
          </a:bodyPr>
          <a:lstStyle/>
          <a:p>
            <a:pPr marL="574675" indent="-432000">
              <a:lnSpc>
                <a:spcPct val="100000"/>
              </a:lnSpc>
              <a:spcBef>
                <a:spcPts val="1960"/>
              </a:spcBef>
              <a:buSzPct val="120000"/>
              <a:buAutoNum type="arabicPeriod"/>
              <a:tabLst>
                <a:tab pos="575310" algn="l"/>
              </a:tabLst>
              <a:defRPr/>
            </a:pPr>
            <a:r>
              <a:rPr lang="en-US" sz="2400" spc="10" dirty="0">
                <a:latin typeface="Arial" panose="020B0604020202020204" pitchFamily="34" charset="0"/>
                <a:cs typeface="Arial" panose="020B0604020202020204" pitchFamily="34" charset="0"/>
              </a:rPr>
              <a:t>Modeling of Induction Motor</a:t>
            </a:r>
          </a:p>
          <a:p>
            <a:pPr marL="864000" lvl="1" indent="-288000">
              <a:spcBef>
                <a:spcPts val="500"/>
              </a:spcBef>
              <a:buSzPct val="142000"/>
              <a:buFontTx/>
              <a:buChar char="-"/>
              <a:tabLst>
                <a:tab pos="575310" algn="l"/>
              </a:tabLst>
              <a:defRPr/>
            </a:pPr>
            <a:r>
              <a:rPr lang="en-US" spc="-4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Stator Windings</a:t>
            </a:r>
          </a:p>
          <a:p>
            <a:pPr marL="864000" lvl="1" indent="-288000">
              <a:spcBef>
                <a:spcPts val="500"/>
              </a:spcBef>
              <a:buSzPct val="142000"/>
              <a:buFontTx/>
              <a:buChar char="-"/>
              <a:tabLst>
                <a:tab pos="575310" algn="l"/>
              </a:tabLst>
              <a:defRPr/>
            </a:pPr>
            <a:r>
              <a:rPr lang="en-US" spc="-4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Rotor Windings</a:t>
            </a:r>
          </a:p>
          <a:p>
            <a:pPr marL="864000" lvl="1" indent="-288000">
              <a:spcBef>
                <a:spcPts val="500"/>
              </a:spcBef>
              <a:buSzPct val="142000"/>
              <a:buFontTx/>
              <a:buChar char="-"/>
              <a:tabLst>
                <a:tab pos="575310" algn="l"/>
              </a:tabLst>
              <a:defRPr/>
            </a:pPr>
            <a:r>
              <a:rPr lang="en-US" spc="-4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Inductance Between the stator and rotor windings</a:t>
            </a:r>
          </a:p>
          <a:p>
            <a:pPr marL="576000" lvl="1">
              <a:spcBef>
                <a:spcPts val="500"/>
              </a:spcBef>
              <a:buSzPct val="142000"/>
              <a:tabLst>
                <a:tab pos="575310" algn="l"/>
              </a:tabLst>
              <a:defRPr/>
            </a:pPr>
            <a:r>
              <a:rPr lang="en-US" spc="-4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b="0" spc="-4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4675" indent="-432000">
              <a:spcBef>
                <a:spcPts val="2000"/>
              </a:spcBef>
              <a:buSzPct val="120000"/>
              <a:buAutoNum type="arabicPeriod"/>
              <a:tabLst>
                <a:tab pos="575310" algn="l"/>
              </a:tabLst>
              <a:defRPr/>
            </a:pPr>
            <a:r>
              <a:rPr lang="en-US" sz="2400" spc="10" dirty="0">
                <a:latin typeface="Arial" panose="020B0604020202020204" pitchFamily="34" charset="0"/>
                <a:cs typeface="Arial" panose="020B0604020202020204" pitchFamily="34" charset="0"/>
              </a:rPr>
              <a:t>Modeling of Permanent Magnet Synchronous Motors</a:t>
            </a:r>
          </a:p>
          <a:p>
            <a:pPr marL="864000" lvl="1" indent="-288000">
              <a:spcBef>
                <a:spcPts val="500"/>
              </a:spcBef>
              <a:buSzPct val="142000"/>
              <a:buFontTx/>
              <a:buChar char="-"/>
              <a:tabLst>
                <a:tab pos="575310" algn="l"/>
              </a:tabLst>
              <a:defRPr/>
            </a:pPr>
            <a:r>
              <a:rPr lang="en-US" spc="-4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 of Permanent Magnet Synchronous Motors</a:t>
            </a:r>
          </a:p>
          <a:p>
            <a:pPr marL="576000" lvl="1">
              <a:spcBef>
                <a:spcPts val="500"/>
              </a:spcBef>
              <a:buSzPct val="142000"/>
              <a:tabLst>
                <a:tab pos="575310" algn="l"/>
              </a:tabLst>
              <a:defRPr/>
            </a:pPr>
            <a:endParaRPr lang="en-US" spc="-4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4675" indent="-432000">
              <a:spcBef>
                <a:spcPts val="2000"/>
              </a:spcBef>
              <a:buSzPct val="120000"/>
              <a:buAutoNum type="arabicPeriod"/>
              <a:tabLst>
                <a:tab pos="575310" algn="l"/>
              </a:tabLst>
              <a:defRPr/>
            </a:pPr>
            <a:r>
              <a:rPr lang="en-US" altLang="ko-KR" sz="2400" spc="10" dirty="0">
                <a:latin typeface="Arial" panose="020B0604020202020204" pitchFamily="34" charset="0"/>
                <a:cs typeface="Arial" panose="020B0604020202020204" pitchFamily="34" charset="0"/>
              </a:rPr>
              <a:t>Reference Frame Transformation</a:t>
            </a:r>
          </a:p>
          <a:p>
            <a:pPr marL="864000" lvl="1" indent="-288000">
              <a:spcBef>
                <a:spcPts val="500"/>
              </a:spcBef>
              <a:buSzPct val="142000"/>
              <a:buFontTx/>
              <a:buChar char="-"/>
              <a:tabLst>
                <a:tab pos="575310" algn="l"/>
              </a:tabLst>
              <a:defRPr/>
            </a:pPr>
            <a:r>
              <a:rPr lang="en-US" altLang="ko-KR" spc="-4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the d-q Reference Frame</a:t>
            </a:r>
          </a:p>
          <a:p>
            <a:pPr marL="864000" lvl="1" indent="-288000">
              <a:spcBef>
                <a:spcPts val="500"/>
              </a:spcBef>
              <a:buSzPct val="142000"/>
              <a:buFontTx/>
              <a:buChar char="-"/>
              <a:tabLst>
                <a:tab pos="575310" algn="l"/>
              </a:tabLst>
              <a:defRPr/>
            </a:pPr>
            <a:r>
              <a:rPr lang="en-US" altLang="ko-KR" spc="-4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Frame Transformation by Matrix Equations</a:t>
            </a:r>
          </a:p>
          <a:p>
            <a:pPr marL="864000" lvl="1" indent="-288000">
              <a:spcBef>
                <a:spcPts val="500"/>
              </a:spcBef>
              <a:buSzPct val="142000"/>
              <a:buFontTx/>
              <a:buChar char="-"/>
              <a:tabLst>
                <a:tab pos="575310" algn="l"/>
              </a:tabLst>
              <a:defRPr/>
            </a:pPr>
            <a:r>
              <a:rPr lang="en-US" altLang="ko-KR" spc="-4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Frame Transformation by Complex Vector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937385" cy="6858000"/>
          </a:xfrm>
          <a:custGeom>
            <a:avLst/>
            <a:gdLst/>
            <a:ahLst/>
            <a:cxnLst/>
            <a:rect l="l" t="t" r="r" b="b"/>
            <a:pathLst>
              <a:path w="1937385" h="6858000">
                <a:moveTo>
                  <a:pt x="1937004" y="0"/>
                </a:moveTo>
                <a:lnTo>
                  <a:pt x="0" y="0"/>
                </a:lnTo>
                <a:lnTo>
                  <a:pt x="0" y="6858000"/>
                </a:lnTo>
                <a:lnTo>
                  <a:pt x="1937004" y="6858000"/>
                </a:lnTo>
                <a:lnTo>
                  <a:pt x="193700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object 3"/>
          <p:cNvSpPr txBox="1"/>
          <p:nvPr/>
        </p:nvSpPr>
        <p:spPr>
          <a:xfrm>
            <a:off x="283565" y="3164204"/>
            <a:ext cx="1383665" cy="44307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2800" b="0" spc="-1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7461" y="2934461"/>
            <a:ext cx="1412875" cy="1016635"/>
          </a:xfrm>
          <a:custGeom>
            <a:avLst/>
            <a:gdLst/>
            <a:ahLst/>
            <a:cxnLst/>
            <a:rect l="l" t="t" r="r" b="b"/>
            <a:pathLst>
              <a:path w="1412875" h="1016635">
                <a:moveTo>
                  <a:pt x="0" y="0"/>
                </a:moveTo>
                <a:lnTo>
                  <a:pt x="1412367" y="0"/>
                </a:lnTo>
              </a:path>
              <a:path w="1412875" h="1016635">
                <a:moveTo>
                  <a:pt x="0" y="1016507"/>
                </a:moveTo>
                <a:lnTo>
                  <a:pt x="1412367" y="1016507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object 5"/>
          <p:cNvSpPr txBox="1"/>
          <p:nvPr/>
        </p:nvSpPr>
        <p:spPr>
          <a:xfrm>
            <a:off x="2133600" y="827987"/>
            <a:ext cx="6405754" cy="3466334"/>
          </a:xfrm>
          <a:prstGeom prst="rect">
            <a:avLst/>
          </a:prstGeom>
        </p:spPr>
        <p:txBody>
          <a:bodyPr vert="horz" wrap="square" lIns="0" tIns="54610" rIns="0" bIns="0">
            <a:spAutoFit/>
          </a:bodyPr>
          <a:lstStyle/>
          <a:p>
            <a:pPr marL="599875" indent="-457200">
              <a:spcBef>
                <a:spcPts val="2000"/>
              </a:spcBef>
              <a:buSzPct val="120000"/>
              <a:buFont typeface="+mj-lt"/>
              <a:buAutoNum type="arabicPeriod" startAt="4"/>
              <a:tabLst>
                <a:tab pos="575310" algn="l"/>
              </a:tabLst>
              <a:defRPr/>
            </a:pPr>
            <a:r>
              <a:rPr lang="en-US" altLang="ko-KR" sz="2400" spc="10" dirty="0">
                <a:latin typeface="Arial" panose="020B0604020202020204" pitchFamily="34" charset="0"/>
                <a:cs typeface="Arial" panose="020B0604020202020204" pitchFamily="34" charset="0"/>
              </a:rPr>
              <a:t>d-q Axes Model of an Induction Motor</a:t>
            </a:r>
          </a:p>
          <a:p>
            <a:pPr marL="864000" lvl="1" indent="-288000">
              <a:spcBef>
                <a:spcPts val="500"/>
              </a:spcBef>
              <a:buSzPct val="142000"/>
              <a:buFontTx/>
              <a:buChar char="-"/>
              <a:tabLst>
                <a:tab pos="575310" algn="l"/>
              </a:tabLst>
              <a:defRPr/>
            </a:pPr>
            <a:r>
              <a:rPr lang="en-US" altLang="ko-KR" spc="-4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Voltage Equations in the </a:t>
            </a:r>
            <a:r>
              <a:rPr lang="en-US" altLang="ko-KR" i="1" spc="-4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d-q</a:t>
            </a:r>
            <a:r>
              <a:rPr lang="en-US" altLang="ko-KR" spc="-4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Axes</a:t>
            </a:r>
          </a:p>
          <a:p>
            <a:pPr marL="864000" lvl="1" indent="-288000">
              <a:spcBef>
                <a:spcPts val="500"/>
              </a:spcBef>
              <a:buSzPct val="142000"/>
              <a:buFontTx/>
              <a:buChar char="-"/>
              <a:tabLst>
                <a:tab pos="575310" algn="l"/>
              </a:tabLst>
              <a:defRPr/>
            </a:pPr>
            <a:r>
              <a:rPr lang="en-US" altLang="ko-KR" spc="-4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Flux Linkage Equations in the </a:t>
            </a:r>
            <a:r>
              <a:rPr lang="en-US" altLang="ko-KR" i="1" spc="-4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d-q</a:t>
            </a:r>
            <a:r>
              <a:rPr lang="en-US" altLang="ko-KR" spc="-4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axes</a:t>
            </a:r>
          </a:p>
          <a:p>
            <a:pPr marL="864000" lvl="1" indent="-288000">
              <a:spcBef>
                <a:spcPts val="500"/>
              </a:spcBef>
              <a:buSzPct val="142000"/>
              <a:buFontTx/>
              <a:buChar char="-"/>
              <a:tabLst>
                <a:tab pos="575310" algn="l"/>
              </a:tabLst>
              <a:defRPr/>
            </a:pPr>
            <a:endParaRPr lang="en-US" altLang="ko-KR" spc="-4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9875" indent="-457200">
              <a:spcBef>
                <a:spcPts val="2000"/>
              </a:spcBef>
              <a:buSzPct val="120000"/>
              <a:buFont typeface="+mj-lt"/>
              <a:buAutoNum type="arabicPeriod" startAt="4"/>
              <a:tabLst>
                <a:tab pos="575310" algn="l"/>
              </a:tabLst>
              <a:defRPr/>
            </a:pPr>
            <a:r>
              <a:rPr lang="en-US" altLang="ko-KR" sz="2400" spc="10" dirty="0">
                <a:latin typeface="Arial" panose="020B0604020202020204" pitchFamily="34" charset="0"/>
                <a:cs typeface="Arial" panose="020B0604020202020204" pitchFamily="34" charset="0"/>
              </a:rPr>
              <a:t>d-q Axes Model of a Permanent Magnet Synchronous Motor </a:t>
            </a:r>
          </a:p>
          <a:p>
            <a:pPr marL="864000" lvl="1" indent="-288000">
              <a:spcBef>
                <a:spcPts val="500"/>
              </a:spcBef>
              <a:buSzPct val="142000"/>
              <a:buFontTx/>
              <a:buChar char="-"/>
              <a:tabLst>
                <a:tab pos="575310" algn="l"/>
              </a:tabLst>
              <a:defRPr/>
            </a:pPr>
            <a:r>
              <a:rPr lang="en-US" altLang="ko-KR" spc="-4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Voltage Equations in the </a:t>
            </a:r>
            <a:r>
              <a:rPr lang="en-US" altLang="ko-KR" i="1" spc="-4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d-q</a:t>
            </a:r>
            <a:r>
              <a:rPr lang="en-US" altLang="ko-KR" spc="-4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Axes</a:t>
            </a:r>
          </a:p>
          <a:p>
            <a:pPr marL="864000" lvl="1" indent="-288000">
              <a:spcBef>
                <a:spcPts val="500"/>
              </a:spcBef>
              <a:buSzPct val="142000"/>
              <a:buFontTx/>
              <a:buChar char="-"/>
              <a:tabLst>
                <a:tab pos="575310" algn="l"/>
              </a:tabLst>
              <a:defRPr/>
            </a:pPr>
            <a:r>
              <a:rPr lang="en-US" altLang="ko-KR" spc="-4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Flux Linkage Equations in the </a:t>
            </a:r>
            <a:r>
              <a:rPr lang="en-US" altLang="ko-KR" i="1" spc="-4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d-q</a:t>
            </a:r>
            <a:r>
              <a:rPr lang="en-US" altLang="ko-KR" spc="-4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axes</a:t>
            </a:r>
          </a:p>
          <a:p>
            <a:pPr marL="576000" lvl="1">
              <a:spcBef>
                <a:spcPts val="500"/>
              </a:spcBef>
              <a:buSzPct val="142000"/>
              <a:tabLst>
                <a:tab pos="575310" algn="l"/>
              </a:tabLst>
              <a:defRPr/>
            </a:pPr>
            <a:endParaRPr lang="en-US" altLang="ko-KR" spc="-4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14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001" y="520700"/>
            <a:ext cx="4906645" cy="382156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2400" b="0" spc="-5" dirty="0"/>
              <a:t>How to Control the AC Motors?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0933" y="121157"/>
            <a:ext cx="681990" cy="258404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36000" algn="dist">
              <a:lnSpc>
                <a:spcPct val="100000"/>
              </a:lnSpc>
              <a:spcBef>
                <a:spcPts val="95"/>
              </a:spcBef>
              <a:defRPr/>
            </a:pPr>
            <a:r>
              <a:rPr lang="en-US" altLang="ko-KR" sz="1600" spc="-225" dirty="0">
                <a:solidFill>
                  <a:srgbClr val="585858"/>
                </a:solidFill>
                <a:latin typeface="Arial"/>
                <a:ea typeface="+mj-ea"/>
                <a:cs typeface="Arial"/>
              </a:rPr>
              <a:t>Preview</a:t>
            </a:r>
            <a:endParaRPr lang="en-US" altLang="ko-KR" sz="1600" b="0" spc="-225" dirty="0">
              <a:solidFill>
                <a:srgbClr val="585858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3961" y="264413"/>
            <a:ext cx="5782310" cy="0"/>
          </a:xfrm>
          <a:custGeom>
            <a:avLst/>
            <a:gdLst/>
            <a:ahLst/>
            <a:cxnLst/>
            <a:rect l="l" t="t" r="r" b="b"/>
            <a:pathLst>
              <a:path w="5782309">
                <a:moveTo>
                  <a:pt x="0" y="0"/>
                </a:moveTo>
                <a:lnTo>
                  <a:pt x="5782183" y="0"/>
                </a:lnTo>
              </a:path>
            </a:pathLst>
          </a:custGeom>
          <a:ln w="19812">
            <a:solidFill>
              <a:srgbClr val="585858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8705977" y="6191427"/>
            <a:ext cx="296545" cy="19984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41605">
              <a:lnSpc>
                <a:spcPts val="1575"/>
              </a:lnSpc>
              <a:defRPr/>
            </a:pPr>
            <a:fld id="{81D60167-4931-47E6-BA6A-407CBD079E47}" type="slidenum">
              <a:rPr lang="en-US" b="0" spc="35"/>
              <a:pPr marL="141605">
                <a:lnSpc>
                  <a:spcPts val="1575"/>
                </a:lnSpc>
                <a:defRPr/>
              </a:pPr>
              <a:t>4</a:t>
            </a:fld>
            <a:endParaRPr lang="en-US" b="0" spc="35"/>
          </a:p>
        </p:txBody>
      </p:sp>
      <p:sp>
        <p:nvSpPr>
          <p:cNvPr id="41" name="object 2"/>
          <p:cNvSpPr txBox="1">
            <a:spLocks noGrp="1"/>
          </p:cNvSpPr>
          <p:nvPr/>
        </p:nvSpPr>
        <p:spPr>
          <a:xfrm>
            <a:off x="304800" y="1219200"/>
            <a:ext cx="4906645" cy="28575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inden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0" cap="none" spc="-5" normalizeH="0" baseline="0" dirty="0">
                <a:solidFill>
                  <a:schemeClr val="tx1"/>
                </a:solidFill>
                <a:latin typeface="Arial"/>
                <a:ea typeface="+mj-ea"/>
                <a:cs typeface="Arial"/>
              </a:rPr>
              <a:t>- Basic Concept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001" y="520700"/>
            <a:ext cx="4906645" cy="37465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2400" b="0" spc="-5"/>
              <a:t>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0933" y="121157"/>
            <a:ext cx="681990" cy="250318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lang="en-US" altLang="ko-KR" sz="1600" b="0" spc="-225">
                <a:solidFill>
                  <a:srgbClr val="585858"/>
                </a:solidFill>
                <a:latin typeface="Arial"/>
                <a:ea typeface="+mj-ea"/>
                <a:cs typeface="Arial"/>
              </a:rPr>
              <a:t>-</a:t>
            </a:r>
          </a:p>
        </p:txBody>
      </p:sp>
      <p:sp>
        <p:nvSpPr>
          <p:cNvPr id="4" name="object 4"/>
          <p:cNvSpPr/>
          <p:nvPr/>
        </p:nvSpPr>
        <p:spPr>
          <a:xfrm>
            <a:off x="2743961" y="264413"/>
            <a:ext cx="5782310" cy="0"/>
          </a:xfrm>
          <a:custGeom>
            <a:avLst/>
            <a:gdLst/>
            <a:ahLst/>
            <a:cxnLst/>
            <a:rect l="l" t="t" r="r" b="b"/>
            <a:pathLst>
              <a:path w="5782309">
                <a:moveTo>
                  <a:pt x="0" y="0"/>
                </a:moveTo>
                <a:lnTo>
                  <a:pt x="5782183" y="0"/>
                </a:lnTo>
              </a:path>
            </a:pathLst>
          </a:custGeom>
          <a:ln w="19812">
            <a:solidFill>
              <a:srgbClr val="585858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8705977" y="6191427"/>
            <a:ext cx="296545" cy="19984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41605">
              <a:lnSpc>
                <a:spcPts val="1575"/>
              </a:lnSpc>
              <a:defRPr/>
            </a:pPr>
            <a:fld id="{81D60167-4931-47E6-BA6A-407CBD079E47}" type="slidenum">
              <a:rPr lang="en-US" b="0" spc="35"/>
              <a:pPr marL="141605">
                <a:lnSpc>
                  <a:spcPts val="1575"/>
                </a:lnSpc>
                <a:defRPr/>
              </a:pPr>
              <a:t>5</a:t>
            </a:fld>
            <a:endParaRPr lang="en-US" b="0" spc="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4343</TotalTime>
  <Words>119</Words>
  <Application>Microsoft Office PowerPoint</Application>
  <PresentationFormat>화면 슬라이드 쇼(4:3)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PA 2  Structure from motion</vt:lpstr>
      <vt:lpstr>PowerPoint 프레젠테이션</vt:lpstr>
      <vt:lpstr>PowerPoint 프레젠테이션</vt:lpstr>
      <vt:lpstr>How to Control the AC Motors?</vt:lpstr>
      <vt:lpstr>-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ME7101_Lecture 5_Stability of equilibrium points</dc:title>
  <dc:creator>Windows 사용자</dc:creator>
  <cp:lastModifiedBy>하준서</cp:lastModifiedBy>
  <cp:revision>15</cp:revision>
  <dcterms:created xsi:type="dcterms:W3CDTF">2022-10-25T14:10:07Z</dcterms:created>
  <dcterms:modified xsi:type="dcterms:W3CDTF">2022-11-05T15:10:12Z</dcterms:modified>
  <cp:version>1000.0000.01</cp:version>
</cp:coreProperties>
</file>