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1322" r:id="rId3"/>
    <p:sldId id="1016" r:id="rId4"/>
    <p:sldId id="1355" r:id="rId5"/>
    <p:sldId id="566" r:id="rId6"/>
    <p:sldId id="1359" r:id="rId7"/>
    <p:sldId id="1363" r:id="rId8"/>
    <p:sldId id="569" r:id="rId9"/>
    <p:sldId id="590" r:id="rId10"/>
    <p:sldId id="137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1"/>
    <a:srgbClr val="339966"/>
    <a:srgbClr val="118445"/>
    <a:srgbClr val="0563C1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8" autoAdjust="0"/>
    <p:restoredTop sz="83737" autoAdjust="0"/>
  </p:normalViewPr>
  <p:slideViewPr>
    <p:cSldViewPr snapToGrid="0">
      <p:cViewPr varScale="1">
        <p:scale>
          <a:sx n="92" d="100"/>
          <a:sy n="92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DF019-26FC-428D-8AEC-DA0EE9CCA87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FD24-20FD-492C-A640-AFF75D32C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1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삼각측량법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3, 4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동시에 이루어짐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D1433-65A8-4ECD-A78B-197531DDE8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0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삼각측량법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3, 4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동시에 이루어짐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D1433-65A8-4ECD-A78B-197531DDE8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E1F675B-CE60-433D-B4E9-86CE681871AA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DF5B1D-08CC-4528-8822-14A9954A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2" y="3926160"/>
            <a:ext cx="819079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C93E6F-7927-485B-86EA-AD9098EA8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4671895"/>
            <a:ext cx="8190798" cy="49244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DD2-6187-4EDC-B201-8DB1FFA9FF67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9CF2-0C21-47CB-B71C-9F6A2C49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F6058-0986-47E8-937B-7A8093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0E261-B7D1-4384-AE52-51D6F94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63896-14B1-4DC5-80CF-FE91696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D6D68-B701-4A21-8845-1EF4445A4C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41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4765" y="444005"/>
            <a:ext cx="8639261" cy="4680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73180" y="6272046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105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D39262-B491-4869-BA95-D6A6C727505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4762" y="1219201"/>
            <a:ext cx="8647718" cy="490696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15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35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06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685800" y="1738545"/>
            <a:ext cx="7772400" cy="1470025"/>
          </a:xfrm>
        </p:spPr>
        <p:txBody>
          <a:bodyPr/>
          <a:lstStyle>
            <a:lvl1pPr>
              <a:defRPr sz="27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997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44765" y="408324"/>
            <a:ext cx="8639261" cy="468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146006" y="-1374906"/>
            <a:ext cx="5000660" cy="274620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algn="r">
              <a:spcBef>
                <a:spcPct val="0"/>
              </a:spcBef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4"/>
          <p:cNvSpPr txBox="1">
            <a:spLocks/>
          </p:cNvSpPr>
          <p:nvPr userDrawn="1"/>
        </p:nvSpPr>
        <p:spPr>
          <a:xfrm>
            <a:off x="6758880" y="62720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800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D39262-B491-4869-BA95-D6A6C727505B}" type="slidenum">
              <a:rPr lang="en-US" altLang="ko-KR" sz="1350" smtClean="0"/>
              <a:pPr algn="r"/>
              <a:t>‹#›</a:t>
            </a:fld>
            <a:endParaRPr lang="en-US" altLang="ko-KR" sz="1350"/>
          </a:p>
        </p:txBody>
      </p:sp>
    </p:spTree>
    <p:extLst>
      <p:ext uri="{BB962C8B-B14F-4D97-AF65-F5344CB8AC3E}">
        <p14:creationId xmlns:p14="http://schemas.microsoft.com/office/powerpoint/2010/main" val="418086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43BD-8627-4DEF-90A1-6BA9CA06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7049-3052-4F98-A826-E52FCA6BE5EC}" type="datetimeFigureOut">
              <a:rPr lang="en-US"/>
              <a:pPr>
                <a:defRPr/>
              </a:pPr>
              <a:t>11/6/2022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1CB1-E26E-4654-ABFA-559CFF471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20"/>
            <a:ext cx="9144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9144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3" descr="C:\Users\User\Desktop\img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7" y="1548112"/>
            <a:ext cx="883503" cy="7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39" y="1548112"/>
            <a:ext cx="1529438" cy="73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52413" y="2416834"/>
            <a:ext cx="8629650" cy="1005552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1" hangingPunct="1">
              <a:spcBef>
                <a:spcPct val="0"/>
              </a:spcBef>
              <a:buNone/>
              <a:def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C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6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C7481B-F577-444B-AEE8-860BAAB6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91001" y="6583348"/>
            <a:ext cx="762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6A475891-58FB-42F6-BAA8-6CD9C2656383}" type="datetime1">
              <a:rPr lang="ko-KR" altLang="en-US" smtClean="0"/>
              <a:pPr/>
              <a:t>2022-11-06</a:t>
            </a:fld>
            <a:endParaRPr lang="ko-KR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7EE0B1-11DC-4F64-921F-A3C31E0A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669" y="6555662"/>
            <a:ext cx="3903664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938E8F-66C5-4F02-84C2-5E4DE0D28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3120" y="6544032"/>
            <a:ext cx="508476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4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78E2807-C68F-46BE-AF72-666FEA0F2265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152" y="6487262"/>
            <a:ext cx="3325936" cy="16827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247E8E3-8810-4FB4-8ED5-B600B9D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A41A0D-104B-4D7B-8CAF-2279C77A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32780D7-58DC-42EC-A275-C882F1EBE533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95F651-C070-4BB6-8C73-3270935F4630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09DBC3-4D70-4172-A756-9598DE6B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2" y="1613010"/>
            <a:ext cx="81907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6900410-C2BC-4569-B5C8-4297691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2951839"/>
            <a:ext cx="8190798" cy="5539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  <a:latin typeface="+mj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5C039C-92A7-4AA2-B6C0-C4133938926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4110635"/>
            <a:ext cx="7772400" cy="141759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  <a:lvl2pPr marL="6094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5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ECC80F0-00F6-475A-B784-AF7FCA9D27B1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2D2E975-8982-4EFB-90EE-F325159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E9EBFF-E1B7-4A25-A21A-671A1FEE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12C54B-78F3-481E-8344-39A7863715F0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2757122-9927-41E7-AE41-6AB0469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A7E1E7-9D23-43BC-9152-F6BDD2D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F0C6371-02E8-42A6-864C-55ADE927CCF2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4452" y="115143"/>
            <a:ext cx="93946" cy="5395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21677F9-ACA5-48A5-A266-1E8A47BA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8CE922-5E5A-4E8B-80F9-8FB91499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D74F6A3-9846-4098-8A63-CE38A871C9BC}" type="datetime1">
              <a:rPr lang="ko-KR" altLang="en-US" smtClean="0">
                <a:solidFill>
                  <a:prstClr val="white"/>
                </a:solidFill>
              </a:rPr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BFD0ECA-7478-4108-AA5A-0059D88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187" y="170339"/>
            <a:ext cx="84116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30"/>
              </a:spcBef>
            </a:pPr>
            <a:r>
              <a:rPr lang="en-US" spc="-60"/>
              <a:t>CS576: </a:t>
            </a:r>
            <a:r>
              <a:rPr lang="en-US" spc="-80"/>
              <a:t>Computer</a:t>
            </a:r>
            <a:r>
              <a:rPr lang="en-US" spc="-225"/>
              <a:t> </a:t>
            </a:r>
            <a:r>
              <a:rPr lang="en-US" spc="-60"/>
              <a:t>Vision</a:t>
            </a:r>
            <a:endParaRPr lang="en-US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45"/>
              </a:spcBef>
            </a:pPr>
            <a:r>
              <a:rPr lang="en-US" spc="-70"/>
              <a:t>Lecturer: </a:t>
            </a:r>
            <a:r>
              <a:rPr lang="en-US" spc="20"/>
              <a:t>Min </a:t>
            </a:r>
            <a:r>
              <a:rPr lang="en-US" spc="-85"/>
              <a:t>H. </a:t>
            </a:r>
            <a:r>
              <a:rPr lang="en-US" spc="-55"/>
              <a:t>Kim</a:t>
            </a:r>
            <a:r>
              <a:rPr lang="en-US" spc="-240"/>
              <a:t> </a:t>
            </a:r>
            <a:r>
              <a:rPr lang="en-US" spc="-55"/>
              <a:t>(KAIST)</a:t>
            </a:r>
            <a:endParaRPr lang="en-US" spc="-5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altLang="ko-KR" spc="-25" smtClean="0"/>
              <a:pPr marL="25400">
                <a:spcBef>
                  <a:spcPts val="40"/>
                </a:spcBef>
              </a:pPr>
              <a:t>‹#›</a:t>
            </a:fld>
            <a:endParaRPr lang="en-US" altLang="ko-KR" spc="-25" dirty="0"/>
          </a:p>
        </p:txBody>
      </p:sp>
    </p:spTree>
    <p:extLst>
      <p:ext uri="{BB962C8B-B14F-4D97-AF65-F5344CB8AC3E}">
        <p14:creationId xmlns:p14="http://schemas.microsoft.com/office/powerpoint/2010/main" val="3691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F79C-4F4E-46B8-B10B-944B55A82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" y="6442084"/>
            <a:ext cx="9144000" cy="41592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" y="31"/>
            <a:ext cx="9144000" cy="779463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latin typeface="+mj-lt"/>
              <a:ea typeface="ＭＳ Ｐゴシック" pitchFamily="-111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2" y="184150"/>
            <a:ext cx="86868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990600"/>
            <a:ext cx="86868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2" y="6629421"/>
            <a:ext cx="762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fld id="{6A475891-58FB-42F6-BAA8-6CD9C2656383}" type="datetime1">
              <a:rPr lang="ko-KR" altLang="en-US" smtClean="0">
                <a:solidFill>
                  <a:prstClr val="white"/>
                </a:solidFill>
              </a:rPr>
              <a:pPr/>
              <a:t>2022-11-06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4151" y="6487262"/>
            <a:ext cx="3903665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3" r:id="rId3"/>
    <p:sldLayoutId id="2147483675" r:id="rId4"/>
    <p:sldLayoutId id="2147483677" r:id="rId5"/>
    <p:sldLayoutId id="2147483678" r:id="rId6"/>
    <p:sldLayoutId id="2147483679" r:id="rId7"/>
    <p:sldLayoutId id="2147483684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1450776" rtl="0" eaLnBrk="1" latinLnBrk="1" hangingPunct="1">
        <a:spcBef>
          <a:spcPct val="0"/>
        </a:spcBef>
        <a:buNone/>
        <a:defRPr sz="3200" kern="1200" spc="-100" baseline="0">
          <a:solidFill>
            <a:schemeClr val="bg2"/>
          </a:solidFill>
          <a:latin typeface="+mj-lt"/>
          <a:ea typeface="+mj-ea"/>
          <a:cs typeface="Tahoma" panose="020B0604030504040204" pitchFamily="34" charset="0"/>
        </a:defRPr>
      </a:lvl1pPr>
    </p:titleStyle>
    <p:bodyStyle>
      <a:lvl1pPr marL="367730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800" kern="1200" spc="-100" baseline="0">
          <a:solidFill>
            <a:schemeClr val="tx1"/>
          </a:solidFill>
          <a:latin typeface="+mj-lt"/>
          <a:ea typeface="+mn-ea"/>
          <a:cs typeface="+mn-cs"/>
        </a:defRPr>
      </a:lvl1pPr>
      <a:lvl2pPr marL="735464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400" kern="1200" spc="-100" baseline="0">
          <a:solidFill>
            <a:schemeClr val="tx1"/>
          </a:solidFill>
          <a:latin typeface="+mj-lt"/>
          <a:ea typeface="+mn-ea"/>
          <a:cs typeface="+mn-cs"/>
        </a:defRPr>
      </a:lvl2pPr>
      <a:lvl3pPr marL="1002446" indent="-266983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3pPr>
      <a:lvl4pPr marL="1266913" indent="-264464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4pPr>
      <a:lvl5pPr marL="1450776" indent="-183866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1800" kern="1200" spc="-100" baseline="0">
          <a:solidFill>
            <a:schemeClr val="tx1"/>
          </a:solidFill>
          <a:latin typeface="+mj-lt"/>
          <a:ea typeface="+mn-ea"/>
          <a:cs typeface="+mn-cs"/>
        </a:defRPr>
      </a:lvl5pPr>
      <a:lvl6pPr marL="3989633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15020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440409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165795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72538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450776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2176163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4pPr>
      <a:lvl5pPr marL="2901551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5pPr>
      <a:lvl6pPr marL="362693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2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7pPr>
      <a:lvl8pPr marL="507771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8pPr>
      <a:lvl9pPr marL="5803102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05.png"/><Relationship Id="rId5" Type="http://schemas.openxmlformats.org/officeDocument/2006/relationships/image" Target="../media/image12.jpe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11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A7F9D8B-BF10-48D6-8B16-3088CBBA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Programming Assignment2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C62288C-EFDC-4A5F-918F-002489FFE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Structure-from-Motion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904EBB6-728A-4722-A546-41D7E6F6B8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Jun-</a:t>
            </a:r>
            <a:r>
              <a:rPr lang="en-US" altLang="ko-KR" dirty="0" err="1"/>
              <a:t>Seo</a:t>
            </a:r>
            <a:r>
              <a:rPr lang="en-US" altLang="ko-KR" dirty="0"/>
              <a:t> Ha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51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IV. Triangulation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Triangulation</a:t>
            </a:r>
          </a:p>
          <a:p>
            <a:pPr marL="814388" lvl="1" indent="-257175">
              <a:buFont typeface="Arial" panose="020B0604020202020204" pitchFamily="34" charset="0"/>
              <a:buChar char="•"/>
            </a:pPr>
            <a:r>
              <a:rPr lang="en-US" altLang="ko-KR" sz="2000" dirty="0"/>
              <a:t>Get 3D points from Camera pose &amp; correspondences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6332" y="980681"/>
                <a:ext cx="2230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3D point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Point on image coordinate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Intrinsic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ko-KR" sz="1200" b="1" dirty="0"/>
                  <a:t> (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altLang="ko-KR" sz="1200" b="1" dirty="0"/>
                  <a:t>: </a:t>
                </a:r>
                <a:r>
                  <a:rPr lang="en-US" altLang="ko-KR" sz="1200" dirty="0"/>
                  <a:t>Extrinsic matrix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32" y="980681"/>
                <a:ext cx="2230202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27" y="2116357"/>
            <a:ext cx="5729629" cy="40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I. Feature extraction &amp; matching in general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이미지 불러오기 </a:t>
            </a:r>
            <a:r>
              <a:rPr lang="en-US" altLang="ko-KR" sz="2800" dirty="0"/>
              <a:t>(‘sfm03.jpg’, ‘sfm04.jpg’)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17957-3029-4E00-93E9-6377216CBF01}"/>
              </a:ext>
            </a:extLst>
          </p:cNvPr>
          <p:cNvSpPr/>
          <p:nvPr/>
        </p:nvSpPr>
        <p:spPr>
          <a:xfrm>
            <a:off x="3339438" y="4933087"/>
            <a:ext cx="1797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Extraction</a:t>
            </a:r>
            <a:endParaRPr lang="ko-KR" altLang="en-US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A52BE2-43AC-07AD-2D25-D6216FD0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84" y="2150922"/>
            <a:ext cx="3826534" cy="25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II. Essential matrix estimation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18C49-C2FA-4B6A-A52D-AB06A883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Estimate Essential matrix ‘E’ given a set of match points {x, x’}</a:t>
            </a:r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1800" dirty="0"/>
              <a:t>Normalized image coordinate</a:t>
            </a:r>
            <a:r>
              <a:rPr lang="ko-KR" altLang="en-US" sz="1800" dirty="0"/>
              <a:t>에서 </a:t>
            </a:r>
            <a:r>
              <a:rPr lang="en-US" altLang="ko-KR" sz="1800" dirty="0"/>
              <a:t>5</a:t>
            </a:r>
            <a:r>
              <a:rPr lang="ko-KR" altLang="en-US" sz="1800" dirty="0"/>
              <a:t>개 쌍의 매칭된 점들을 </a:t>
            </a:r>
            <a:r>
              <a:rPr lang="ko-KR" altLang="en-US" sz="1800" dirty="0" err="1"/>
              <a:t>랜덤샘플링한다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367734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 err="1"/>
              <a:t>calibrated_fivepoint</a:t>
            </a:r>
            <a:r>
              <a:rPr lang="en-US" altLang="ko-KR" sz="2000" dirty="0"/>
              <a:t> .m </a:t>
            </a:r>
            <a:r>
              <a:rPr lang="ko-KR" altLang="en-US" sz="1800" dirty="0"/>
              <a:t>파일에서  이용해 </a:t>
            </a:r>
            <a:r>
              <a:rPr lang="en-US" altLang="ko-KR" sz="1800" dirty="0"/>
              <a:t>Essential matrix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후보값들을</a:t>
            </a:r>
            <a:r>
              <a:rPr lang="ko-KR" altLang="en-US" sz="1800" dirty="0"/>
              <a:t> 계산한다</a:t>
            </a:r>
            <a:r>
              <a:rPr lang="en-US" altLang="ko-KR" sz="1800" dirty="0"/>
              <a:t>.</a:t>
            </a:r>
          </a:p>
          <a:p>
            <a:pPr marL="367734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600" dirty="0"/>
              <a:t>RANSAC </a:t>
            </a:r>
            <a:r>
              <a:rPr lang="ko-KR" altLang="en-US" sz="1600" dirty="0"/>
              <a:t>알고리즘으로</a:t>
            </a:r>
            <a:r>
              <a:rPr lang="en-US" altLang="ko-KR" sz="1600" dirty="0"/>
              <a:t>,</a:t>
            </a:r>
            <a:r>
              <a:rPr lang="ko-KR" altLang="en-US" sz="1600" dirty="0"/>
              <a:t>  랜덤 </a:t>
            </a:r>
            <a:r>
              <a:rPr lang="ko-KR" altLang="en-US" sz="1600" dirty="0" err="1"/>
              <a:t>샘플링된</a:t>
            </a:r>
            <a:r>
              <a:rPr lang="ko-KR" altLang="en-US" sz="1600" dirty="0"/>
              <a:t> 매칭 쌍들에 대해 </a:t>
            </a:r>
            <a:r>
              <a:rPr lang="en-US" altLang="ko-KR" sz="1600" dirty="0" err="1"/>
              <a:t>x’Ex</a:t>
            </a:r>
            <a:r>
              <a:rPr lang="en-US" altLang="ko-KR" sz="1600" dirty="0"/>
              <a:t> &lt; threshold</a:t>
            </a:r>
            <a:r>
              <a:rPr lang="ko-KR" altLang="en-US" sz="1600" dirty="0"/>
              <a:t>를 만족하는 개수가 가장 많은 </a:t>
            </a:r>
            <a:r>
              <a:rPr lang="en-US" altLang="ko-KR" sz="1600" dirty="0"/>
              <a:t>Essential matrix</a:t>
            </a:r>
            <a:r>
              <a:rPr lang="ko-KR" altLang="en-US" sz="1600" dirty="0"/>
              <a:t>를 채택한다</a:t>
            </a:r>
            <a:r>
              <a:rPr lang="en-US" altLang="ko-KR" sz="1600" dirty="0"/>
              <a:t>. </a:t>
            </a:r>
            <a:endParaRPr lang="en-US" altLang="ko-KR" sz="2000" dirty="0"/>
          </a:p>
          <a:p>
            <a:pPr marL="367734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sz="135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>
              <a:buNone/>
            </a:pPr>
            <a:endParaRPr lang="en-US" altLang="ko-KR" sz="12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endParaRPr lang="ko-KR" altLang="en-US" dirty="0"/>
          </a:p>
        </p:txBody>
      </p:sp>
      <p:sp>
        <p:nvSpPr>
          <p:cNvPr id="149" name="Rectangle 3"/>
          <p:cNvSpPr txBox="1">
            <a:spLocks noChangeArrowheads="1"/>
          </p:cNvSpPr>
          <p:nvPr/>
        </p:nvSpPr>
        <p:spPr>
          <a:xfrm>
            <a:off x="1164568" y="1904595"/>
            <a:ext cx="6515100" cy="35166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altLang="ko-KR" sz="12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60811" y="761656"/>
            <a:ext cx="2011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[5] </a:t>
            </a:r>
            <a:r>
              <a:rPr lang="en-US" altLang="ko-KR" sz="675" dirty="0" err="1"/>
              <a:t>Nistér</a:t>
            </a:r>
            <a:r>
              <a:rPr lang="en-US" altLang="ko-KR" sz="675" dirty="0"/>
              <a:t>, David. "An efficient solution to the five-point relative pose problem.“</a:t>
            </a:r>
            <a:r>
              <a:rPr lang="en-US" altLang="ko-KR" sz="675" i="1" dirty="0"/>
              <a:t> TPAMI</a:t>
            </a:r>
            <a:r>
              <a:rPr lang="ko-KR" altLang="ko-KR" sz="675" dirty="0"/>
              <a:t> 2004</a:t>
            </a:r>
            <a:endParaRPr lang="en-US" altLang="ko-KR" sz="675" dirty="0"/>
          </a:p>
        </p:txBody>
      </p:sp>
    </p:spTree>
    <p:extLst>
      <p:ext uri="{BB962C8B-B14F-4D97-AF65-F5344CB8AC3E}">
        <p14:creationId xmlns:p14="http://schemas.microsoft.com/office/powerpoint/2010/main" val="364327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II. Essential matrix estimation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dirty="0"/>
              <a:t>5-pts algorithms with RANSAC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314" y="2409634"/>
            <a:ext cx="4686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Randomly select sets of 5 points</a:t>
            </a:r>
          </a:p>
          <a:p>
            <a:r>
              <a:rPr lang="en-US" altLang="ko-KR" sz="1600" dirty="0"/>
              <a:t>2. Generate E(hypothesis) and evaluate using other points with pre-defined threshold - </a:t>
            </a:r>
            <a:r>
              <a:rPr lang="en-US" altLang="ko-KR" sz="1600" b="1" dirty="0" err="1"/>
              <a:t>epipolar</a:t>
            </a:r>
            <a:r>
              <a:rPr lang="en-US" altLang="ko-KR" sz="1600" b="1" dirty="0"/>
              <a:t> distance </a:t>
            </a:r>
            <a:endParaRPr lang="en-US" altLang="ko-KR" sz="1600" dirty="0"/>
          </a:p>
          <a:p>
            <a:r>
              <a:rPr lang="en-US" altLang="ko-KR" sz="1600" dirty="0"/>
              <a:t>3. Do this for many times and choose the most supportive hypothesis having the most inliers</a:t>
            </a:r>
          </a:p>
          <a:p>
            <a:endParaRPr lang="en-US" altLang="ko-KR" sz="1600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23566" y="4290789"/>
            <a:ext cx="3063629" cy="1053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5357" y="4333958"/>
                <a:ext cx="1134126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35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35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57" y="4333958"/>
                <a:ext cx="1134126" cy="715581"/>
              </a:xfrm>
              <a:prstGeom prst="rect">
                <a:avLst/>
              </a:prstGeom>
              <a:blipFill>
                <a:blip r:embed="rId3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7345" y="4149946"/>
            <a:ext cx="35103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Randomly Selected correspondence </a:t>
            </a:r>
            <a:endParaRPr lang="ko-KR" altLang="en-US" sz="1350" dirty="0"/>
          </a:p>
        </p:txBody>
      </p:sp>
      <p:sp>
        <p:nvSpPr>
          <p:cNvPr id="11" name="오른쪽 화살표 10"/>
          <p:cNvSpPr/>
          <p:nvPr/>
        </p:nvSpPr>
        <p:spPr>
          <a:xfrm>
            <a:off x="2307495" y="4690007"/>
            <a:ext cx="432048" cy="16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847555" y="4496817"/>
            <a:ext cx="1595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E using calibrated </a:t>
            </a:r>
          </a:p>
          <a:p>
            <a:r>
              <a:rPr lang="en-US" altLang="ko-KR" sz="1350" dirty="0"/>
              <a:t>5-pt algorithm</a:t>
            </a:r>
            <a:endParaRPr lang="ko-KR" altLang="en-US" sz="135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560654" y="1454792"/>
            <a:ext cx="3392341" cy="2495543"/>
            <a:chOff x="1276328" y="1428736"/>
            <a:chExt cx="7283247" cy="5357850"/>
          </a:xfrm>
        </p:grpSpPr>
        <p:sp>
          <p:nvSpPr>
            <p:cNvPr id="16" name="타원 15"/>
            <p:cNvSpPr/>
            <p:nvPr/>
          </p:nvSpPr>
          <p:spPr>
            <a:xfrm>
              <a:off x="2705088" y="528638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7" name="타원 16"/>
            <p:cNvSpPr/>
            <p:nvPr/>
          </p:nvSpPr>
          <p:spPr>
            <a:xfrm>
              <a:off x="3419468" y="457200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8" name="타원 17"/>
            <p:cNvSpPr/>
            <p:nvPr/>
          </p:nvSpPr>
          <p:spPr>
            <a:xfrm>
              <a:off x="4562476" y="407194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19" name="타원 18"/>
            <p:cNvSpPr/>
            <p:nvPr/>
          </p:nvSpPr>
          <p:spPr>
            <a:xfrm>
              <a:off x="5491170" y="350043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20" name="타원 19"/>
            <p:cNvSpPr/>
            <p:nvPr/>
          </p:nvSpPr>
          <p:spPr>
            <a:xfrm>
              <a:off x="6705616" y="2928935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21" name="타원 20"/>
            <p:cNvSpPr/>
            <p:nvPr/>
          </p:nvSpPr>
          <p:spPr>
            <a:xfrm>
              <a:off x="6276988" y="478632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22" name="타원 21"/>
            <p:cNvSpPr/>
            <p:nvPr/>
          </p:nvSpPr>
          <p:spPr>
            <a:xfrm>
              <a:off x="3776658" y="4938723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23" name="타원 22"/>
            <p:cNvSpPr/>
            <p:nvPr/>
          </p:nvSpPr>
          <p:spPr>
            <a:xfrm>
              <a:off x="5205418" y="5429265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sp>
          <p:nvSpPr>
            <p:cNvPr id="24" name="타원 23"/>
            <p:cNvSpPr/>
            <p:nvPr/>
          </p:nvSpPr>
          <p:spPr>
            <a:xfrm>
              <a:off x="3133716" y="3143249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776526" y="2786059"/>
              <a:ext cx="3929090" cy="3756959"/>
              <a:chOff x="2000232" y="1928802"/>
              <a:chExt cx="3929090" cy="3756959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16200000" flipH="1">
                <a:off x="1893075" y="2035959"/>
                <a:ext cx="3286148" cy="30718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4786312" y="5214950"/>
                <a:ext cx="1143010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2 points</a:t>
                </a:r>
                <a:endParaRPr lang="ko-KR" altLang="en-US" sz="825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205550" y="1500175"/>
              <a:ext cx="2071702" cy="4143404"/>
              <a:chOff x="5429256" y="642918"/>
              <a:chExt cx="2071702" cy="4143404"/>
            </a:xfrm>
          </p:grpSpPr>
          <p:cxnSp>
            <p:nvCxnSpPr>
              <p:cNvPr id="38" name="직선 연결선 37"/>
              <p:cNvCxnSpPr/>
              <p:nvPr/>
            </p:nvCxnSpPr>
            <p:spPr>
              <a:xfrm rot="5400000">
                <a:off x="3964777" y="2393149"/>
                <a:ext cx="3857652" cy="928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357951" y="642918"/>
                <a:ext cx="1143007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2 points</a:t>
                </a:r>
                <a:endParaRPr lang="ko-KR" altLang="en-US" sz="825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619672" y="3789040"/>
              <a:ext cx="4800192" cy="2354605"/>
              <a:chOff x="843378" y="2931783"/>
              <a:chExt cx="4800192" cy="2354605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1500166" y="3286124"/>
                <a:ext cx="4143404" cy="2000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43378" y="2931783"/>
                <a:ext cx="1143007" cy="47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25" dirty="0"/>
                  <a:t>3 points</a:t>
                </a:r>
                <a:endParaRPr lang="ko-KR" altLang="en-US" sz="825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276328" y="1857365"/>
              <a:ext cx="7000924" cy="4688554"/>
              <a:chOff x="500034" y="1000108"/>
              <a:chExt cx="7000924" cy="4688554"/>
            </a:xfrm>
          </p:grpSpPr>
          <p:cxnSp>
            <p:nvCxnSpPr>
              <p:cNvPr id="34" name="직선 연결선 33"/>
              <p:cNvCxnSpPr/>
              <p:nvPr/>
            </p:nvCxnSpPr>
            <p:spPr>
              <a:xfrm rot="10800000" flipV="1">
                <a:off x="500034" y="1000108"/>
                <a:ext cx="7000924" cy="4572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071540" y="5143513"/>
                <a:ext cx="1500198" cy="545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6 points</a:t>
                </a:r>
                <a:endParaRPr lang="ko-KR" altLang="en-US" sz="105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276328" y="1428736"/>
              <a:ext cx="7153324" cy="5357850"/>
              <a:chOff x="500034" y="571479"/>
              <a:chExt cx="7153324" cy="5357850"/>
            </a:xfrm>
          </p:grpSpPr>
          <p:cxnSp>
            <p:nvCxnSpPr>
              <p:cNvPr id="32" name="직선 연결선 31"/>
              <p:cNvCxnSpPr/>
              <p:nvPr/>
            </p:nvCxnSpPr>
            <p:spPr>
              <a:xfrm rot="10800000" flipV="1">
                <a:off x="652434" y="1357297"/>
                <a:ext cx="7000924" cy="4572032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0800000" flipV="1">
                <a:off x="500034" y="571479"/>
                <a:ext cx="7000924" cy="4572032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/>
            <p:cNvCxnSpPr/>
            <p:nvPr/>
          </p:nvCxnSpPr>
          <p:spPr>
            <a:xfrm>
              <a:off x="7308304" y="2492896"/>
              <a:ext cx="216024" cy="29316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43809" y="2407266"/>
              <a:ext cx="1115766" cy="42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75" dirty="0"/>
                <a:t>threshold</a:t>
              </a:r>
              <a:endParaRPr lang="ko-KR" altLang="en-US" sz="675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9" y="5487031"/>
            <a:ext cx="4631005" cy="7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III. Essential matrix decomposition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Essential Matrix Decomposition to [R|T]</a:t>
            </a:r>
          </a:p>
          <a:p>
            <a:pPr lvl="2"/>
            <a:r>
              <a:rPr lang="en-US" altLang="ko-KR" dirty="0"/>
              <a:t>Camera matrix to essential matrix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Essential matrix to camera matrix</a:t>
            </a:r>
          </a:p>
          <a:p>
            <a:pPr lvl="3"/>
            <a:r>
              <a:rPr lang="en-US" altLang="ko-KR" dirty="0"/>
              <a:t>Make your own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5100" y="1462136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MVG 9.6 (p.257-p.260)</a:t>
            </a:r>
          </a:p>
          <a:p>
            <a:r>
              <a:rPr lang="en-US" altLang="ko-KR" sz="1200" b="1" dirty="0"/>
              <a:t>6.2.3 (p.162)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564443" y="2198358"/>
                <a:ext cx="2307575" cy="5539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Rotation, Translation</a:t>
                </a:r>
                <a:endParaRPr lang="ko-KR" alt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43" y="2198358"/>
                <a:ext cx="2307575" cy="553998"/>
              </a:xfrm>
              <a:prstGeom prst="rect">
                <a:avLst/>
              </a:prstGeom>
              <a:blipFill>
                <a:blip r:embed="rId2"/>
                <a:stretch>
                  <a:fillRect l="-1058" t="-3297" b="-10989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95" y="3784935"/>
            <a:ext cx="1729062" cy="2125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1501" y="3147643"/>
                <a:ext cx="4229590" cy="163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𝑆𝑉𝐷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𝑈𝑑𝑖𝑎𝑔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ko-KR" sz="1500" i="1" dirty="0">
                    <a:latin typeface="Cambria Math" panose="02040503050406030204" pitchFamily="18" charset="0"/>
                  </a:rPr>
                </a:br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1500" i="1" dirty="0">
                    <a:latin typeface="Cambria Math" panose="02040503050406030204" pitchFamily="18" charset="0"/>
                  </a:rPr>
                </a:br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(0,0,1)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500" dirty="0"/>
                  <a:t>: The last column vector of U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01" y="3147643"/>
                <a:ext cx="4229590" cy="1630383"/>
              </a:xfrm>
              <a:prstGeom prst="rect">
                <a:avLst/>
              </a:prstGeom>
              <a:blipFill>
                <a:blip r:embed="rId4"/>
                <a:stretch>
                  <a:fillRect l="-432" t="-373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855876" y="2117229"/>
                <a:ext cx="255858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1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76" y="2117229"/>
                <a:ext cx="2558586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045853-8075-44A1-B0B6-AFF507F8BD77}"/>
              </a:ext>
            </a:extLst>
          </p:cNvPr>
          <p:cNvGrpSpPr/>
          <p:nvPr/>
        </p:nvGrpSpPr>
        <p:grpSpPr>
          <a:xfrm>
            <a:off x="4824539" y="4847481"/>
            <a:ext cx="3759149" cy="486054"/>
            <a:chOff x="323528" y="1484904"/>
            <a:chExt cx="8352736" cy="1080000"/>
          </a:xfrm>
        </p:grpSpPr>
        <p:sp>
          <p:nvSpPr>
            <p:cNvPr id="13" name="모서리가 둥근 직사각형 127">
              <a:extLst>
                <a:ext uri="{FF2B5EF4-FFF2-40B4-BE49-F238E27FC236}">
                  <a16:creationId xmlns:a16="http://schemas.microsoft.com/office/drawing/2014/main" id="{DAF8798E-EF54-4B7E-A4D1-A61121308835}"/>
                </a:ext>
              </a:extLst>
            </p:cNvPr>
            <p:cNvSpPr/>
            <p:nvPr/>
          </p:nvSpPr>
          <p:spPr>
            <a:xfrm>
              <a:off x="323528" y="1484904"/>
              <a:ext cx="1728192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A set of images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28">
              <a:extLst>
                <a:ext uri="{FF2B5EF4-FFF2-40B4-BE49-F238E27FC236}">
                  <a16:creationId xmlns:a16="http://schemas.microsoft.com/office/drawing/2014/main" id="{269D089E-6906-4D0F-BE16-2D3C9BD151D6}"/>
                </a:ext>
              </a:extLst>
            </p:cNvPr>
            <p:cNvSpPr/>
            <p:nvPr/>
          </p:nvSpPr>
          <p:spPr>
            <a:xfrm>
              <a:off x="2531901" y="1484904"/>
              <a:ext cx="1728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Feature Extraction</a:t>
              </a:r>
            </a:p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&amp; Matching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29">
              <a:extLst>
                <a:ext uri="{FF2B5EF4-FFF2-40B4-BE49-F238E27FC236}">
                  <a16:creationId xmlns:a16="http://schemas.microsoft.com/office/drawing/2014/main" id="{E9707136-73A7-4384-806A-318FD0A71758}"/>
                </a:ext>
              </a:extLst>
            </p:cNvPr>
            <p:cNvSpPr/>
            <p:nvPr/>
          </p:nvSpPr>
          <p:spPr>
            <a:xfrm>
              <a:off x="4740082" y="1484904"/>
              <a:ext cx="1728000" cy="108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Initialization Step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30">
              <a:extLst>
                <a:ext uri="{FF2B5EF4-FFF2-40B4-BE49-F238E27FC236}">
                  <a16:creationId xmlns:a16="http://schemas.microsoft.com/office/drawing/2014/main" id="{3C3E9C1E-D6CD-4CFD-971E-355C97245E7B}"/>
                </a:ext>
              </a:extLst>
            </p:cNvPr>
            <p:cNvSpPr/>
            <p:nvPr/>
          </p:nvSpPr>
          <p:spPr>
            <a:xfrm>
              <a:off x="6948264" y="1484904"/>
              <a:ext cx="1728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Growing Step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59B78F-FACF-4F27-B4D6-93581F6D5C7B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051720" y="2024904"/>
              <a:ext cx="480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72ADCF-A128-4455-9D36-2A0D0E6F248C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4259901" y="2024904"/>
              <a:ext cx="480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1C7F986-EA82-4DF2-AE54-E84776F6B047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6468082" y="2024904"/>
              <a:ext cx="480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34">
              <a:extLst>
                <a:ext uri="{FF2B5EF4-FFF2-40B4-BE49-F238E27FC236}">
                  <a16:creationId xmlns:a16="http://schemas.microsoft.com/office/drawing/2014/main" id="{940238D1-575F-418A-8C7E-CA302E345ABD}"/>
                </a:ext>
              </a:extLst>
            </p:cNvPr>
            <p:cNvCxnSpPr>
              <a:cxnSpLocks/>
              <a:stCxn id="16" idx="3"/>
              <a:endCxn id="16" idx="1"/>
            </p:cNvCxnSpPr>
            <p:nvPr/>
          </p:nvCxnSpPr>
          <p:spPr>
            <a:xfrm flipH="1">
              <a:off x="6948264" y="2024904"/>
              <a:ext cx="1728000" cy="12700"/>
            </a:xfrm>
            <a:prstGeom prst="bentConnector5">
              <a:avLst>
                <a:gd name="adj1" fmla="val -13229"/>
                <a:gd name="adj2" fmla="val 6051969"/>
                <a:gd name="adj3" fmla="val 1132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A975F9-6FB9-487B-BFC9-9C6420A15A8E}"/>
              </a:ext>
            </a:extLst>
          </p:cNvPr>
          <p:cNvGrpSpPr/>
          <p:nvPr/>
        </p:nvGrpSpPr>
        <p:grpSpPr>
          <a:xfrm>
            <a:off x="4857274" y="5524128"/>
            <a:ext cx="3510390" cy="648072"/>
            <a:chOff x="3923928" y="5843364"/>
            <a:chExt cx="4680520" cy="864096"/>
          </a:xfrm>
        </p:grpSpPr>
        <p:sp>
          <p:nvSpPr>
            <p:cNvPr id="22" name="모서리가 둥근 직사각형 136">
              <a:extLst>
                <a:ext uri="{FF2B5EF4-FFF2-40B4-BE49-F238E27FC236}">
                  <a16:creationId xmlns:a16="http://schemas.microsoft.com/office/drawing/2014/main" id="{D7DD1EB1-B82E-43E7-B4B7-36960ABF00C7}"/>
                </a:ext>
              </a:extLst>
            </p:cNvPr>
            <p:cNvSpPr/>
            <p:nvPr/>
          </p:nvSpPr>
          <p:spPr>
            <a:xfrm>
              <a:off x="3923928" y="5843364"/>
              <a:ext cx="4680520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137">
              <a:extLst>
                <a:ext uri="{FF2B5EF4-FFF2-40B4-BE49-F238E27FC236}">
                  <a16:creationId xmlns:a16="http://schemas.microsoft.com/office/drawing/2014/main" id="{E92E79DB-C3D0-488B-9E61-C7850A0E0899}"/>
                </a:ext>
              </a:extLst>
            </p:cNvPr>
            <p:cNvSpPr/>
            <p:nvPr/>
          </p:nvSpPr>
          <p:spPr>
            <a:xfrm>
              <a:off x="5969724" y="6019828"/>
              <a:ext cx="1168442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>
                  <a:solidFill>
                    <a:schemeClr val="tx1"/>
                  </a:solidFill>
                </a:rPr>
                <a:t>Essential matrix decomposition</a:t>
              </a:r>
              <a:endParaRPr lang="ko-KR" altLang="en-US" sz="7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4A1F4ED-7454-4BC6-89CF-CD0AFF6C8140}"/>
                </a:ext>
              </a:extLst>
            </p:cNvPr>
            <p:cNvGrpSpPr/>
            <p:nvPr/>
          </p:nvGrpSpPr>
          <p:grpSpPr>
            <a:xfrm>
              <a:off x="4089220" y="5905847"/>
              <a:ext cx="1656184" cy="720080"/>
              <a:chOff x="4117995" y="5905847"/>
              <a:chExt cx="1656184" cy="720080"/>
            </a:xfrm>
          </p:grpSpPr>
          <p:sp>
            <p:nvSpPr>
              <p:cNvPr id="28" name="모서리가 둥근 직사각형 142">
                <a:extLst>
                  <a:ext uri="{FF2B5EF4-FFF2-40B4-BE49-F238E27FC236}">
                    <a16:creationId xmlns:a16="http://schemas.microsoft.com/office/drawing/2014/main" id="{9BDE81AD-482B-41ED-A8DF-7E4F59C09BBC}"/>
                  </a:ext>
                </a:extLst>
              </p:cNvPr>
              <p:cNvSpPr/>
              <p:nvPr/>
            </p:nvSpPr>
            <p:spPr>
              <a:xfrm>
                <a:off x="4117995" y="5905847"/>
                <a:ext cx="1656184" cy="32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b="1" dirty="0">
                    <a:solidFill>
                      <a:schemeClr val="tx1"/>
                    </a:solidFill>
                  </a:rPr>
                  <a:t>8, 7-pt algorithm (F)</a:t>
                </a:r>
                <a:endParaRPr lang="ko-KR" altLang="en-US" sz="7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모서리가 둥근 직사각형 143">
                <a:extLst>
                  <a:ext uri="{FF2B5EF4-FFF2-40B4-BE49-F238E27FC236}">
                    <a16:creationId xmlns:a16="http://schemas.microsoft.com/office/drawing/2014/main" id="{416E40E5-289D-4006-B0EF-944D0675B390}"/>
                  </a:ext>
                </a:extLst>
              </p:cNvPr>
              <p:cNvSpPr/>
              <p:nvPr/>
            </p:nvSpPr>
            <p:spPr>
              <a:xfrm>
                <a:off x="4117995" y="6301927"/>
                <a:ext cx="1656184" cy="32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b="1" dirty="0">
                    <a:solidFill>
                      <a:schemeClr val="tx1"/>
                    </a:solidFill>
                  </a:rPr>
                  <a:t>Calibrated, 5-pt algorithm (E)</a:t>
                </a:r>
                <a:endParaRPr lang="ko-KR" altLang="en-US" sz="7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모서리가 둥근 직사각형 139">
              <a:extLst>
                <a:ext uri="{FF2B5EF4-FFF2-40B4-BE49-F238E27FC236}">
                  <a16:creationId xmlns:a16="http://schemas.microsoft.com/office/drawing/2014/main" id="{4CB1B7DD-C194-4344-AC7B-AE5120A0945D}"/>
                </a:ext>
              </a:extLst>
            </p:cNvPr>
            <p:cNvSpPr/>
            <p:nvPr/>
          </p:nvSpPr>
          <p:spPr>
            <a:xfrm>
              <a:off x="7380311" y="6021288"/>
              <a:ext cx="1073487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>
                  <a:solidFill>
                    <a:schemeClr val="tx1"/>
                  </a:solidFill>
                </a:rPr>
                <a:t>Triangulation</a:t>
              </a:r>
              <a:endParaRPr lang="ko-KR" altLang="en-US" sz="7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4D94457-EB5E-4EAC-AE17-A80124060D32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773078" y="6289828"/>
              <a:ext cx="196646" cy="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DE2755D-A64D-4570-BC62-43AC9D2CB998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7138166" y="6289828"/>
              <a:ext cx="242145" cy="1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아래쪽 화살표 144">
            <a:extLst>
              <a:ext uri="{FF2B5EF4-FFF2-40B4-BE49-F238E27FC236}">
                <a16:creationId xmlns:a16="http://schemas.microsoft.com/office/drawing/2014/main" id="{2207255B-4253-4199-8EA7-75F8FE3605FB}"/>
              </a:ext>
            </a:extLst>
          </p:cNvPr>
          <p:cNvSpPr/>
          <p:nvPr/>
        </p:nvSpPr>
        <p:spPr>
          <a:xfrm>
            <a:off x="7123327" y="5362520"/>
            <a:ext cx="86978" cy="1437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147">
            <a:extLst>
              <a:ext uri="{FF2B5EF4-FFF2-40B4-BE49-F238E27FC236}">
                <a16:creationId xmlns:a16="http://schemas.microsoft.com/office/drawing/2014/main" id="{3D0A90DE-2464-46BD-832E-777BB754AF71}"/>
              </a:ext>
            </a:extLst>
          </p:cNvPr>
          <p:cNvSpPr/>
          <p:nvPr/>
        </p:nvSpPr>
        <p:spPr>
          <a:xfrm>
            <a:off x="6388206" y="5656476"/>
            <a:ext cx="876332" cy="4096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III. Essential matrix decomposition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6173E-9417-4CF5-AC42-ACB90A0E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65"/>
            <a:ext cx="4659086" cy="685503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179D1C2-CA65-4FB3-9302-844E6DFE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4" y="0"/>
            <a:ext cx="467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9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D8B671-0690-4583-B302-4AE1644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767B84-9909-428A-A99D-B6E0799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III. Essential matrix decomposition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162719F-F5DF-4526-895B-CBC5DF969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(Result 9.18) Suppose that the SVD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ko-KR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Udiag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(1,1,0)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/>
                  <a:t>. Using the notation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400" dirty="0"/>
                  <a:t>, there are (ignoring signs) two possible factorizations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SR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as follows: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lvl="1"/>
                <a:r>
                  <a:rPr lang="en-US" altLang="ko-KR" sz="2000" dirty="0"/>
                  <a:t>(Property 1) A 3x3 matrix is an essential matrix if and only if two of its singular values are equal, and the third is zero</a:t>
                </a:r>
              </a:p>
              <a:p>
                <a:pPr lvl="1"/>
                <a:r>
                  <a:rPr lang="en-US" altLang="ko-KR" sz="2000" dirty="0"/>
                  <a:t>(Property 2: Block decomposition) 3x3 skew-symmetric matrix S may be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UZ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orthogonal.</a:t>
                </a:r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162719F-F5DF-4526-895B-CBC5DF969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80A36C4-5F0E-4465-BE5A-65C51BF09D98}"/>
                  </a:ext>
                </a:extLst>
              </p:cNvPr>
              <p:cNvSpPr/>
              <p:nvPr/>
            </p:nvSpPr>
            <p:spPr>
              <a:xfrm>
                <a:off x="2349369" y="2361126"/>
                <a:ext cx="47858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UW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U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80A36C4-5F0E-4465-BE5A-65C51BF09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69" y="2361126"/>
                <a:ext cx="4785862" cy="461665"/>
              </a:xfrm>
              <a:prstGeom prst="rect">
                <a:avLst/>
              </a:prstGeom>
              <a:blipFill>
                <a:blip r:embed="rId3"/>
                <a:stretch>
                  <a:fillRect l="-25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E2B88FE-CB55-4636-87CD-07051EC382FD}"/>
                  </a:ext>
                </a:extLst>
              </p:cNvPr>
              <p:cNvSpPr/>
              <p:nvPr/>
            </p:nvSpPr>
            <p:spPr>
              <a:xfrm>
                <a:off x="2130719" y="2894526"/>
                <a:ext cx="5243230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E2B88FE-CB55-4636-87CD-07051EC3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19" y="2894526"/>
                <a:ext cx="5243230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III. Essential matrix decomposition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Essential Matrix Decomposition to [R|T]</a:t>
            </a:r>
          </a:p>
          <a:p>
            <a:pPr lvl="1"/>
            <a:r>
              <a:rPr lang="en-US" altLang="ko-KR" sz="1800" dirty="0"/>
              <a:t>There are four possible reconstruction</a:t>
            </a:r>
          </a:p>
          <a:p>
            <a:pPr lvl="2"/>
            <a:r>
              <a:rPr lang="en-US" altLang="ko-KR" sz="1800" dirty="0"/>
              <a:t>Depth for both camera should be </a:t>
            </a:r>
            <a:br>
              <a:rPr lang="en-US" altLang="ko-KR" sz="1800" dirty="0"/>
            </a:br>
            <a:r>
              <a:rPr lang="en-US" altLang="ko-KR" sz="1800" dirty="0"/>
              <a:t>positive value (case 1)</a:t>
            </a:r>
          </a:p>
          <a:p>
            <a:pPr lvl="2"/>
            <a:r>
              <a:rPr lang="en-US" altLang="ko-KR" sz="1800" dirty="0"/>
              <a:t>Not negative value (case 2, 3, 4)</a:t>
            </a:r>
          </a:p>
          <a:p>
            <a:pPr lvl="1"/>
            <a:r>
              <a:rPr lang="en-US" altLang="ko-KR" sz="1800" dirty="0"/>
              <a:t>You should figure out the optimal camera pose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7" y="3581400"/>
            <a:ext cx="6817259" cy="2419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63833"/>
          <a:stretch/>
        </p:blipFill>
        <p:spPr>
          <a:xfrm>
            <a:off x="5034984" y="1628685"/>
            <a:ext cx="3999959" cy="8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IV. Triangulation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ko-KR" sz="2400" dirty="0"/>
              <a:t>Triangulation</a:t>
            </a:r>
          </a:p>
          <a:p>
            <a:pPr marL="814388" lvl="1" indent="-257175">
              <a:buFont typeface="Arial" panose="020B0604020202020204" pitchFamily="34" charset="0"/>
              <a:buChar char="•"/>
            </a:pPr>
            <a:r>
              <a:rPr lang="en-US" altLang="ko-KR" sz="2000" dirty="0"/>
              <a:t>Get 3D points from Camera pose &amp; correspondences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6332" y="980681"/>
                <a:ext cx="2230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3D point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Point on image coordinate</a:t>
                </a:r>
                <a:endParaRPr lang="en-US" altLang="ko-KR" sz="12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ko-KR" sz="1200" b="1" dirty="0"/>
                  <a:t> : </a:t>
                </a:r>
                <a:r>
                  <a:rPr lang="en-US" altLang="ko-KR" sz="1200" dirty="0"/>
                  <a:t>Intrinsic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ko-KR" sz="1200" b="1" dirty="0"/>
                  <a:t> (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altLang="ko-KR" sz="1200" b="1" dirty="0"/>
                  <a:t>: </a:t>
                </a:r>
                <a:r>
                  <a:rPr lang="en-US" altLang="ko-KR" sz="1200" dirty="0"/>
                  <a:t>Extrinsic matrix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32" y="980681"/>
                <a:ext cx="2230202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67" y="2400279"/>
            <a:ext cx="2322258" cy="32522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171049" y="2160539"/>
            <a:ext cx="3014337" cy="2214630"/>
            <a:chOff x="4944011" y="1639095"/>
            <a:chExt cx="4019116" cy="2952839"/>
          </a:xfrm>
        </p:grpSpPr>
        <p:grpSp>
          <p:nvGrpSpPr>
            <p:cNvPr id="29" name="그룹 28"/>
            <p:cNvGrpSpPr/>
            <p:nvPr/>
          </p:nvGrpSpPr>
          <p:grpSpPr>
            <a:xfrm>
              <a:off x="5116876" y="1820247"/>
              <a:ext cx="3235187" cy="2755418"/>
              <a:chOff x="3563888" y="2996952"/>
              <a:chExt cx="3898347" cy="411391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3563888" y="5264201"/>
                <a:ext cx="2004786" cy="1079881"/>
                <a:chOff x="4561861" y="3558584"/>
                <a:chExt cx="1080000" cy="720000"/>
              </a:xfrm>
            </p:grpSpPr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61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68" name="타원 67"/>
                <p:cNvSpPr/>
                <p:nvPr/>
              </p:nvSpPr>
              <p:spPr>
                <a:xfrm>
                  <a:off x="4985362" y="38729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170334" y="408892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4959073" y="40253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103089" y="388528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4944784" y="409845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5395861" y="4719876"/>
                <a:ext cx="2004786" cy="1336524"/>
                <a:chOff x="5652240" y="3558584"/>
                <a:chExt cx="1080000" cy="720000"/>
              </a:xfrm>
              <a:scene3d>
                <a:camera prst="isometricRightUp"/>
                <a:lightRig rig="threePt" dir="t"/>
              </a:scene3d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240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62" name="타원 61"/>
                <p:cNvSpPr/>
                <p:nvPr/>
              </p:nvSpPr>
              <p:spPr>
                <a:xfrm>
                  <a:off x="6082625" y="387519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6135016" y="4019210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6329135" y="406511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6238455" y="387804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6158824" y="410379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cxnSp>
            <p:nvCxnSpPr>
              <p:cNvPr id="43" name="직선 연결선 42"/>
              <p:cNvCxnSpPr>
                <a:endCxn id="50" idx="4"/>
              </p:cNvCxnSpPr>
              <p:nvPr/>
            </p:nvCxnSpPr>
            <p:spPr>
              <a:xfrm flipH="1" flipV="1">
                <a:off x="3913404" y="3526146"/>
                <a:ext cx="680232" cy="30918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endCxn id="50" idx="1"/>
              </p:cNvCxnSpPr>
              <p:nvPr/>
            </p:nvCxnSpPr>
            <p:spPr>
              <a:xfrm flipH="1" flipV="1">
                <a:off x="3883398" y="3467617"/>
                <a:ext cx="3328820" cy="27398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4587741" y="2996952"/>
                <a:ext cx="128275" cy="36210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364088" y="4149080"/>
                <a:ext cx="1870474" cy="20765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4593635" y="4149080"/>
                <a:ext cx="770453" cy="24689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4716016" y="3068960"/>
                <a:ext cx="2512203" cy="31748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>
                <a:off x="4552379" y="6570857"/>
                <a:ext cx="84867" cy="68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870970" y="3457575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677916" y="3022476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311130" y="4130030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4599234" y="6618007"/>
                <a:ext cx="529070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>
                <a:off x="4593635" y="6628204"/>
                <a:ext cx="0" cy="482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endCxn id="67" idx="2"/>
              </p:cNvCxnSpPr>
              <p:nvPr/>
            </p:nvCxnSpPr>
            <p:spPr>
              <a:xfrm flipH="1" flipV="1">
                <a:off x="4566281" y="6344083"/>
                <a:ext cx="22934" cy="27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/>
              <p:cNvGrpSpPr/>
              <p:nvPr/>
            </p:nvGrpSpPr>
            <p:grpSpPr>
              <a:xfrm>
                <a:off x="6660232" y="5805264"/>
                <a:ext cx="802003" cy="893859"/>
                <a:chOff x="7400647" y="6083338"/>
                <a:chExt cx="802003" cy="893859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7904373" y="6453397"/>
                  <a:ext cx="84867" cy="685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58" name="직선 화살표 연결선 57"/>
                <p:cNvCxnSpPr/>
                <p:nvPr/>
              </p:nvCxnSpPr>
              <p:spPr>
                <a:xfrm flipV="1">
                  <a:off x="7935316" y="6083338"/>
                  <a:ext cx="267334" cy="4047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>
                  <a:off x="7929717" y="6494536"/>
                  <a:ext cx="0" cy="4826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/>
                <p:cNvCxnSpPr/>
                <p:nvPr/>
              </p:nvCxnSpPr>
              <p:spPr>
                <a:xfrm flipH="1" flipV="1">
                  <a:off x="7400647" y="6350673"/>
                  <a:ext cx="524652" cy="132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/>
            <p:cNvSpPr/>
            <p:nvPr/>
          </p:nvSpPr>
          <p:spPr>
            <a:xfrm>
              <a:off x="5268388" y="4191825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Cam1</a:t>
              </a:r>
              <a:endParaRPr lang="ko-KR" altLang="en-US" sz="135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80434" y="3877820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Cam2</a:t>
              </a:r>
              <a:endParaRPr lang="ko-KR" alt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B9F2B61-E82D-4A68-A7DF-681E61DF4B7A}"/>
              </a:ext>
            </a:extLst>
          </p:cNvPr>
          <p:cNvGrpSpPr/>
          <p:nvPr/>
        </p:nvGrpSpPr>
        <p:grpSpPr>
          <a:xfrm>
            <a:off x="4377189" y="4589102"/>
            <a:ext cx="3759149" cy="486054"/>
            <a:chOff x="323528" y="1484904"/>
            <a:chExt cx="8352736" cy="1080000"/>
          </a:xfrm>
        </p:grpSpPr>
        <p:sp>
          <p:nvSpPr>
            <p:cNvPr id="74" name="모서리가 둥근 직사각형 127">
              <a:extLst>
                <a:ext uri="{FF2B5EF4-FFF2-40B4-BE49-F238E27FC236}">
                  <a16:creationId xmlns:a16="http://schemas.microsoft.com/office/drawing/2014/main" id="{D034238A-F7F3-4D0A-8335-DE355FFB0D2F}"/>
                </a:ext>
              </a:extLst>
            </p:cNvPr>
            <p:cNvSpPr/>
            <p:nvPr/>
          </p:nvSpPr>
          <p:spPr>
            <a:xfrm>
              <a:off x="323528" y="1484904"/>
              <a:ext cx="1728192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A set of images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128">
              <a:extLst>
                <a:ext uri="{FF2B5EF4-FFF2-40B4-BE49-F238E27FC236}">
                  <a16:creationId xmlns:a16="http://schemas.microsoft.com/office/drawing/2014/main" id="{36BC92FF-AC3B-492D-B8B0-CC6AA10CEAF1}"/>
                </a:ext>
              </a:extLst>
            </p:cNvPr>
            <p:cNvSpPr/>
            <p:nvPr/>
          </p:nvSpPr>
          <p:spPr>
            <a:xfrm>
              <a:off x="2531901" y="1484904"/>
              <a:ext cx="1728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Feature Extraction</a:t>
              </a:r>
            </a:p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&amp; Matching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129">
              <a:extLst>
                <a:ext uri="{FF2B5EF4-FFF2-40B4-BE49-F238E27FC236}">
                  <a16:creationId xmlns:a16="http://schemas.microsoft.com/office/drawing/2014/main" id="{96D891B9-6F70-4331-8025-AE9882B9E0EF}"/>
                </a:ext>
              </a:extLst>
            </p:cNvPr>
            <p:cNvSpPr/>
            <p:nvPr/>
          </p:nvSpPr>
          <p:spPr>
            <a:xfrm>
              <a:off x="4740082" y="1484904"/>
              <a:ext cx="1728000" cy="108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Initialization Step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130">
              <a:extLst>
                <a:ext uri="{FF2B5EF4-FFF2-40B4-BE49-F238E27FC236}">
                  <a16:creationId xmlns:a16="http://schemas.microsoft.com/office/drawing/2014/main" id="{91499BF5-18C4-44C9-8314-2EE398736CB3}"/>
                </a:ext>
              </a:extLst>
            </p:cNvPr>
            <p:cNvSpPr/>
            <p:nvPr/>
          </p:nvSpPr>
          <p:spPr>
            <a:xfrm>
              <a:off x="6948264" y="1484904"/>
              <a:ext cx="1728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88" b="1" dirty="0">
                  <a:solidFill>
                    <a:schemeClr val="tx1"/>
                  </a:solidFill>
                </a:rPr>
                <a:t>Growing Step</a:t>
              </a:r>
              <a:endParaRPr lang="ko-KR" altLang="en-US" sz="788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C84D0D1-E4F5-4E8E-BB94-11BB96E101BC}"/>
                </a:ext>
              </a:extLst>
            </p:cNvPr>
            <p:cNvCxnSpPr>
              <a:stCxn id="74" idx="3"/>
              <a:endCxn id="75" idx="1"/>
            </p:cNvCxnSpPr>
            <p:nvPr/>
          </p:nvCxnSpPr>
          <p:spPr>
            <a:xfrm>
              <a:off x="2051720" y="2024904"/>
              <a:ext cx="480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E5FE7DC-2AE0-4D71-8060-A07F79989BDD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4259901" y="2024904"/>
              <a:ext cx="4801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B09E2D7-867A-4CB5-9726-AA8BBE6D2300}"/>
                </a:ext>
              </a:extLst>
            </p:cNvPr>
            <p:cNvCxnSpPr>
              <a:stCxn id="76" idx="3"/>
              <a:endCxn id="77" idx="1"/>
            </p:cNvCxnSpPr>
            <p:nvPr/>
          </p:nvCxnSpPr>
          <p:spPr>
            <a:xfrm>
              <a:off x="6468082" y="2024904"/>
              <a:ext cx="480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134">
              <a:extLst>
                <a:ext uri="{FF2B5EF4-FFF2-40B4-BE49-F238E27FC236}">
                  <a16:creationId xmlns:a16="http://schemas.microsoft.com/office/drawing/2014/main" id="{F3306E5E-68BE-4488-813C-7169E5DCEE1F}"/>
                </a:ext>
              </a:extLst>
            </p:cNvPr>
            <p:cNvCxnSpPr>
              <a:stCxn id="77" idx="3"/>
              <a:endCxn id="77" idx="1"/>
            </p:cNvCxnSpPr>
            <p:nvPr/>
          </p:nvCxnSpPr>
          <p:spPr>
            <a:xfrm flipH="1">
              <a:off x="6948264" y="2024904"/>
              <a:ext cx="1728000" cy="12700"/>
            </a:xfrm>
            <a:prstGeom prst="bentConnector5">
              <a:avLst>
                <a:gd name="adj1" fmla="val -13229"/>
                <a:gd name="adj2" fmla="val 6051969"/>
                <a:gd name="adj3" fmla="val 1132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3EAE94B-22D3-4919-A437-7A9BAC2E4430}"/>
              </a:ext>
            </a:extLst>
          </p:cNvPr>
          <p:cNvGrpSpPr/>
          <p:nvPr/>
        </p:nvGrpSpPr>
        <p:grpSpPr>
          <a:xfrm>
            <a:off x="4409924" y="5265749"/>
            <a:ext cx="3510390" cy="648072"/>
            <a:chOff x="3923928" y="5843364"/>
            <a:chExt cx="4680520" cy="864096"/>
          </a:xfrm>
        </p:grpSpPr>
        <p:sp>
          <p:nvSpPr>
            <p:cNvPr id="83" name="모서리가 둥근 직사각형 136">
              <a:extLst>
                <a:ext uri="{FF2B5EF4-FFF2-40B4-BE49-F238E27FC236}">
                  <a16:creationId xmlns:a16="http://schemas.microsoft.com/office/drawing/2014/main" id="{14ABFC9E-F7D8-450F-8DD3-98C000CBAF09}"/>
                </a:ext>
              </a:extLst>
            </p:cNvPr>
            <p:cNvSpPr/>
            <p:nvPr/>
          </p:nvSpPr>
          <p:spPr>
            <a:xfrm>
              <a:off x="3923928" y="5843364"/>
              <a:ext cx="4680520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모서리가 둥근 직사각형 137">
              <a:extLst>
                <a:ext uri="{FF2B5EF4-FFF2-40B4-BE49-F238E27FC236}">
                  <a16:creationId xmlns:a16="http://schemas.microsoft.com/office/drawing/2014/main" id="{34D6496A-0CC5-4CA6-B541-E337CA327D41}"/>
                </a:ext>
              </a:extLst>
            </p:cNvPr>
            <p:cNvSpPr/>
            <p:nvPr/>
          </p:nvSpPr>
          <p:spPr>
            <a:xfrm>
              <a:off x="5969724" y="6019828"/>
              <a:ext cx="1168442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>
                  <a:solidFill>
                    <a:schemeClr val="tx1"/>
                  </a:solidFill>
                </a:rPr>
                <a:t>Essential matrix decomposition</a:t>
              </a:r>
              <a:endParaRPr lang="ko-KR" altLang="en-US" sz="75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F1298B6-4D8B-42EE-8277-F76CF34A91C0}"/>
                </a:ext>
              </a:extLst>
            </p:cNvPr>
            <p:cNvGrpSpPr/>
            <p:nvPr/>
          </p:nvGrpSpPr>
          <p:grpSpPr>
            <a:xfrm>
              <a:off x="4089220" y="5905847"/>
              <a:ext cx="1656184" cy="720080"/>
              <a:chOff x="4117995" y="5905847"/>
              <a:chExt cx="1656184" cy="720080"/>
            </a:xfrm>
          </p:grpSpPr>
          <p:sp>
            <p:nvSpPr>
              <p:cNvPr id="89" name="모서리가 둥근 직사각형 142">
                <a:extLst>
                  <a:ext uri="{FF2B5EF4-FFF2-40B4-BE49-F238E27FC236}">
                    <a16:creationId xmlns:a16="http://schemas.microsoft.com/office/drawing/2014/main" id="{45E3AFA5-00B0-456E-AAF1-DBEBEEB58080}"/>
                  </a:ext>
                </a:extLst>
              </p:cNvPr>
              <p:cNvSpPr/>
              <p:nvPr/>
            </p:nvSpPr>
            <p:spPr>
              <a:xfrm>
                <a:off x="4117995" y="5905847"/>
                <a:ext cx="1656184" cy="32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b="1" dirty="0">
                    <a:solidFill>
                      <a:schemeClr val="tx1"/>
                    </a:solidFill>
                  </a:rPr>
                  <a:t>8, 7-pt algorithm (F)</a:t>
                </a:r>
                <a:endParaRPr lang="ko-KR" altLang="en-US" sz="7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143">
                <a:extLst>
                  <a:ext uri="{FF2B5EF4-FFF2-40B4-BE49-F238E27FC236}">
                    <a16:creationId xmlns:a16="http://schemas.microsoft.com/office/drawing/2014/main" id="{7E6CD354-3A14-4364-9F2E-0B35875A834B}"/>
                  </a:ext>
                </a:extLst>
              </p:cNvPr>
              <p:cNvSpPr/>
              <p:nvPr/>
            </p:nvSpPr>
            <p:spPr>
              <a:xfrm>
                <a:off x="4117995" y="6301927"/>
                <a:ext cx="1656184" cy="32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b="1" dirty="0">
                    <a:solidFill>
                      <a:schemeClr val="tx1"/>
                    </a:solidFill>
                  </a:rPr>
                  <a:t>Calibrated, 5-pt algorithm (E)</a:t>
                </a:r>
                <a:endParaRPr lang="ko-KR" altLang="en-US" sz="7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모서리가 둥근 직사각형 139">
              <a:extLst>
                <a:ext uri="{FF2B5EF4-FFF2-40B4-BE49-F238E27FC236}">
                  <a16:creationId xmlns:a16="http://schemas.microsoft.com/office/drawing/2014/main" id="{E54CC552-7ACF-4201-B1F0-4C40144C5233}"/>
                </a:ext>
              </a:extLst>
            </p:cNvPr>
            <p:cNvSpPr/>
            <p:nvPr/>
          </p:nvSpPr>
          <p:spPr>
            <a:xfrm>
              <a:off x="7380311" y="6021288"/>
              <a:ext cx="1073487" cy="5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>
                  <a:solidFill>
                    <a:schemeClr val="tx1"/>
                  </a:solidFill>
                </a:rPr>
                <a:t>Triangulation</a:t>
              </a:r>
              <a:endParaRPr lang="ko-KR" altLang="en-US" sz="75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460A278-A355-4EC5-A918-2C4E1437A0B1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5773078" y="6289828"/>
              <a:ext cx="196646" cy="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1038962-6994-49F6-BAAF-2319F264B0E3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>
              <a:off x="7138166" y="6289828"/>
              <a:ext cx="242145" cy="1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아래쪽 화살표 144">
            <a:extLst>
              <a:ext uri="{FF2B5EF4-FFF2-40B4-BE49-F238E27FC236}">
                <a16:creationId xmlns:a16="http://schemas.microsoft.com/office/drawing/2014/main" id="{86B24242-F55A-4E7E-87F3-ADA3FE4641B2}"/>
              </a:ext>
            </a:extLst>
          </p:cNvPr>
          <p:cNvSpPr/>
          <p:nvPr/>
        </p:nvSpPr>
        <p:spPr>
          <a:xfrm>
            <a:off x="6675977" y="5104142"/>
            <a:ext cx="86978" cy="1437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147">
            <a:extLst>
              <a:ext uri="{FF2B5EF4-FFF2-40B4-BE49-F238E27FC236}">
                <a16:creationId xmlns:a16="http://schemas.microsoft.com/office/drawing/2014/main" id="{92E5B591-95BD-43AE-B888-7F1F1BDA21E9}"/>
              </a:ext>
            </a:extLst>
          </p:cNvPr>
          <p:cNvSpPr/>
          <p:nvPr/>
        </p:nvSpPr>
        <p:spPr>
          <a:xfrm>
            <a:off x="6998734" y="5399193"/>
            <a:ext cx="818429" cy="4024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46078"/>
      </p:ext>
    </p:extLst>
  </p:cSld>
  <p:clrMapOvr>
    <a:masterClrMapping/>
  </p:clrMapOvr>
</p:sld>
</file>

<file path=ppt/theme/theme1.xml><?xml version="1.0" encoding="utf-8"?>
<a:theme xmlns:a="http://schemas.openxmlformats.org/drawingml/2006/main" name="1_Adobe Master Widescreen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20169</TotalTime>
  <Words>637</Words>
  <Application>Microsoft Office PowerPoint</Application>
  <PresentationFormat>화면 슬라이드 쇼(4:3)</PresentationFormat>
  <Paragraphs>121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Tahoma</vt:lpstr>
      <vt:lpstr>Trebuchet MS</vt:lpstr>
      <vt:lpstr>Wingdings</vt:lpstr>
      <vt:lpstr>1_Adobe Master Widescreen 2014</vt:lpstr>
      <vt:lpstr>Programming Assignment2</vt:lpstr>
      <vt:lpstr>Step I. Feature extraction &amp; matching in general</vt:lpstr>
      <vt:lpstr>Step II. Essential matrix estimation </vt:lpstr>
      <vt:lpstr>Step II. Essential matrix estimation</vt:lpstr>
      <vt:lpstr>Step III. Essential matrix decomposition</vt:lpstr>
      <vt:lpstr>Step III. Essential matrix decomposition</vt:lpstr>
      <vt:lpstr>Step III. Essential matrix decomposition</vt:lpstr>
      <vt:lpstr>Step III. Essential matrix decomposition</vt:lpstr>
      <vt:lpstr>Step IV. Triangulation</vt:lpstr>
      <vt:lpstr>Step IV. Triangulation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성훈</dc:creator>
  <cp:lastModifiedBy>하준서</cp:lastModifiedBy>
  <cp:revision>871</cp:revision>
  <dcterms:created xsi:type="dcterms:W3CDTF">2019-08-22T07:31:27Z</dcterms:created>
  <dcterms:modified xsi:type="dcterms:W3CDTF">2022-11-05T15:47:48Z</dcterms:modified>
</cp:coreProperties>
</file>