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charts/style2.xml" ContentType="application/vnd.ms-office.chartstyl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charts/colors2.xml" ContentType="application/vnd.ms-office.chartcolorstyl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rts/colors1.xml" ContentType="application/vnd.ms-office.chartcolorstyle+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charts/style1.xml" ContentType="application/vnd.ms-office.chart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9"/>
  </p:notesMasterIdLst>
  <p:sldIdLst>
    <p:sldId id="256" r:id="rId2"/>
    <p:sldId id="259" r:id="rId3"/>
    <p:sldId id="261" r:id="rId4"/>
    <p:sldId id="262" r:id="rId5"/>
    <p:sldId id="263" r:id="rId6"/>
    <p:sldId id="264" r:id="rId7"/>
    <p:sldId id="275" r:id="rId8"/>
    <p:sldId id="265" r:id="rId9"/>
    <p:sldId id="266" r:id="rId10"/>
    <p:sldId id="267" r:id="rId11"/>
    <p:sldId id="268" r:id="rId12"/>
    <p:sldId id="269" r:id="rId13"/>
    <p:sldId id="274" r:id="rId14"/>
    <p:sldId id="270" r:id="rId15"/>
    <p:sldId id="271" r:id="rId16"/>
    <p:sldId id="273" r:id="rId17"/>
    <p:sldId id="272" r:id="rId1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3635"/>
    <a:srgbClr val="9EFF29"/>
    <a:srgbClr val="C80064"/>
    <a:srgbClr val="C33A1F"/>
    <a:srgbClr val="0000CC"/>
    <a:srgbClr val="FF2549"/>
    <a:srgbClr val="007033"/>
    <a:srgbClr val="D6370C"/>
    <a:srgbClr val="1D3A00"/>
    <a:srgbClr val="FF856D"/>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Μεσαίο στυλ 2 - Έμφαση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4660"/>
  </p:normalViewPr>
  <p:slideViewPr>
    <p:cSldViewPr snapToGrid="0">
      <p:cViewPr varScale="1">
        <p:scale>
          <a:sx n="113" d="100"/>
          <a:sy n="113" d="100"/>
        </p:scale>
        <p:origin x="-485" y="-72"/>
      </p:cViewPr>
      <p:guideLst>
        <p:guide orient="horz" pos="162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oleObject" Target="file:///C:\Users\spiti\Downloads\Results.xlsx" TargetMode="External"/></Relationships>
</file>

<file path=ppt/charts/_rels/chart2.xml.rels><?xml version="1.0" encoding="UTF-8" standalone="yes"?>
<Relationships xmlns="http://schemas.openxmlformats.org/package/2006/relationships"><Relationship Id="rId3" Type="http://schemas.microsoft.com/office/2011/relationships/chartStyle" Target="style2.xml"/><Relationship Id="rId2" Type="http://schemas.microsoft.com/office/2011/relationships/chartColorStyle" Target="colors2.xml"/><Relationship Id="rId1" Type="http://schemas.openxmlformats.org/officeDocument/2006/relationships/oleObject" Target="file:///C:\Users\spiti\Downloads\Resul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l-GR"/>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aseline="0" dirty="0" smtClean="0"/>
              <a:t>CNN Model Results</a:t>
            </a:r>
            <a:endParaRPr lang="en-US" dirty="0"/>
          </a:p>
        </c:rich>
      </c:tx>
      <c:layout/>
      <c:spPr>
        <a:noFill/>
        <a:ln>
          <a:noFill/>
        </a:ln>
        <a:effectLst/>
      </c:spPr>
    </c:title>
    <c:plotArea>
      <c:layout/>
      <c:barChart>
        <c:barDir val="col"/>
        <c:grouping val="clustered"/>
        <c:ser>
          <c:idx val="0"/>
          <c:order val="0"/>
          <c:tx>
            <c:strRef>
              <c:f>Comparison!$B$7</c:f>
              <c:strCache>
                <c:ptCount val="1"/>
                <c:pt idx="0">
                  <c:v>precision</c:v>
                </c:pt>
              </c:strCache>
            </c:strRef>
          </c:tx>
          <c:spPr>
            <a:solidFill>
              <a:schemeClr val="accent1"/>
            </a:solidFill>
            <a:ln>
              <a:noFill/>
            </a:ln>
            <a:effectLst/>
          </c:spPr>
          <c:cat>
            <c:strRef>
              <c:f>Comparison!$A$8:$A$11</c:f>
              <c:strCache>
                <c:ptCount val="4"/>
                <c:pt idx="0">
                  <c:v>micro avg</c:v>
                </c:pt>
                <c:pt idx="1">
                  <c:v>macro avg</c:v>
                </c:pt>
                <c:pt idx="2">
                  <c:v>weighted avg</c:v>
                </c:pt>
                <c:pt idx="3">
                  <c:v>samples avg</c:v>
                </c:pt>
              </c:strCache>
            </c:strRef>
          </c:cat>
          <c:val>
            <c:numRef>
              <c:f>Comparison!$B$8:$B$11</c:f>
              <c:numCache>
                <c:formatCode>General</c:formatCode>
                <c:ptCount val="4"/>
                <c:pt idx="0">
                  <c:v>0.29000000000000004</c:v>
                </c:pt>
                <c:pt idx="1">
                  <c:v>3.0000000000000002E-2</c:v>
                </c:pt>
                <c:pt idx="2">
                  <c:v>0.13</c:v>
                </c:pt>
                <c:pt idx="3">
                  <c:v>0.24000000000000002</c:v>
                </c:pt>
              </c:numCache>
            </c:numRef>
          </c:val>
          <c:extLst xmlns:c16r2="http://schemas.microsoft.com/office/drawing/2015/06/chart">
            <c:ext xmlns:c16="http://schemas.microsoft.com/office/drawing/2014/chart" uri="{C3380CC4-5D6E-409C-BE32-E72D297353CC}">
              <c16:uniqueId val="{00000000-CB3F-4FCC-95B7-20033C83BDAD}"/>
            </c:ext>
          </c:extLst>
        </c:ser>
        <c:ser>
          <c:idx val="1"/>
          <c:order val="1"/>
          <c:tx>
            <c:strRef>
              <c:f>Comparison!$C$7</c:f>
              <c:strCache>
                <c:ptCount val="1"/>
                <c:pt idx="0">
                  <c:v>recall</c:v>
                </c:pt>
              </c:strCache>
            </c:strRef>
          </c:tx>
          <c:spPr>
            <a:solidFill>
              <a:schemeClr val="accent2"/>
            </a:solidFill>
            <a:ln>
              <a:noFill/>
            </a:ln>
            <a:effectLst/>
          </c:spPr>
          <c:cat>
            <c:strRef>
              <c:f>Comparison!$A$8:$A$11</c:f>
              <c:strCache>
                <c:ptCount val="4"/>
                <c:pt idx="0">
                  <c:v>micro avg</c:v>
                </c:pt>
                <c:pt idx="1">
                  <c:v>macro avg</c:v>
                </c:pt>
                <c:pt idx="2">
                  <c:v>weighted avg</c:v>
                </c:pt>
                <c:pt idx="3">
                  <c:v>samples avg</c:v>
                </c:pt>
              </c:strCache>
            </c:strRef>
          </c:cat>
          <c:val>
            <c:numRef>
              <c:f>Comparison!$C$8:$C$11</c:f>
              <c:numCache>
                <c:formatCode>General</c:formatCode>
                <c:ptCount val="4"/>
                <c:pt idx="0">
                  <c:v>0.29000000000000004</c:v>
                </c:pt>
                <c:pt idx="1">
                  <c:v>3.0000000000000002E-2</c:v>
                </c:pt>
                <c:pt idx="2">
                  <c:v>0.29000000000000004</c:v>
                </c:pt>
                <c:pt idx="3">
                  <c:v>0.24000000000000002</c:v>
                </c:pt>
              </c:numCache>
            </c:numRef>
          </c:val>
          <c:extLst xmlns:c16r2="http://schemas.microsoft.com/office/drawing/2015/06/chart">
            <c:ext xmlns:c16="http://schemas.microsoft.com/office/drawing/2014/chart" uri="{C3380CC4-5D6E-409C-BE32-E72D297353CC}">
              <c16:uniqueId val="{00000001-CB3F-4FCC-95B7-20033C83BDAD}"/>
            </c:ext>
          </c:extLst>
        </c:ser>
        <c:ser>
          <c:idx val="2"/>
          <c:order val="2"/>
          <c:tx>
            <c:strRef>
              <c:f>Comparison!$D$7</c:f>
              <c:strCache>
                <c:ptCount val="1"/>
                <c:pt idx="0">
                  <c:v>f1-score</c:v>
                </c:pt>
              </c:strCache>
            </c:strRef>
          </c:tx>
          <c:spPr>
            <a:solidFill>
              <a:schemeClr val="accent3"/>
            </a:solidFill>
            <a:ln>
              <a:noFill/>
            </a:ln>
            <a:effectLst/>
          </c:spPr>
          <c:cat>
            <c:strRef>
              <c:f>Comparison!$A$8:$A$11</c:f>
              <c:strCache>
                <c:ptCount val="4"/>
                <c:pt idx="0">
                  <c:v>micro avg</c:v>
                </c:pt>
                <c:pt idx="1">
                  <c:v>macro avg</c:v>
                </c:pt>
                <c:pt idx="2">
                  <c:v>weighted avg</c:v>
                </c:pt>
                <c:pt idx="3">
                  <c:v>samples avg</c:v>
                </c:pt>
              </c:strCache>
            </c:strRef>
          </c:cat>
          <c:val>
            <c:numRef>
              <c:f>Comparison!$D$8:$D$11</c:f>
              <c:numCache>
                <c:formatCode>General</c:formatCode>
                <c:ptCount val="4"/>
                <c:pt idx="0">
                  <c:v>0.29000000000000004</c:v>
                </c:pt>
                <c:pt idx="1">
                  <c:v>2.0000000000000004E-2</c:v>
                </c:pt>
                <c:pt idx="2">
                  <c:v>0.16</c:v>
                </c:pt>
                <c:pt idx="3">
                  <c:v>0.24000000000000002</c:v>
                </c:pt>
              </c:numCache>
            </c:numRef>
          </c:val>
          <c:extLst xmlns:c16r2="http://schemas.microsoft.com/office/drawing/2015/06/chart">
            <c:ext xmlns:c16="http://schemas.microsoft.com/office/drawing/2014/chart" uri="{C3380CC4-5D6E-409C-BE32-E72D297353CC}">
              <c16:uniqueId val="{00000002-CB3F-4FCC-95B7-20033C83BDAD}"/>
            </c:ext>
          </c:extLst>
        </c:ser>
        <c:dLbls/>
        <c:gapWidth val="219"/>
        <c:overlap val="-27"/>
        <c:axId val="34285056"/>
        <c:axId val="34320768"/>
      </c:barChart>
      <c:catAx>
        <c:axId val="34285056"/>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l-GR"/>
          </a:p>
        </c:txPr>
        <c:crossAx val="34320768"/>
        <c:crosses val="autoZero"/>
        <c:auto val="1"/>
        <c:lblAlgn val="ctr"/>
        <c:lblOffset val="100"/>
      </c:catAx>
      <c:valAx>
        <c:axId val="34320768"/>
        <c:scaling>
          <c:orientation val="minMax"/>
        </c:scaling>
        <c:axPos val="l"/>
        <c:majorGridlines>
          <c:spPr>
            <a:ln w="9525" cap="flat" cmpd="sng" algn="ctr">
              <a:solidFill>
                <a:schemeClr val="tx1">
                  <a:lumMod val="15000"/>
                  <a:lumOff val="85000"/>
                </a:schemeClr>
              </a:solidFill>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l-GR"/>
          </a:p>
        </c:txPr>
        <c:crossAx val="34285056"/>
        <c:crosses val="autoZero"/>
        <c:crossBetween val="between"/>
      </c:valAx>
      <c:spPr>
        <a:noFill/>
        <a:ln>
          <a:noFill/>
        </a:ln>
        <a:effectLst/>
      </c:spPr>
    </c:plotArea>
    <c:legend>
      <c:legendPos val="b"/>
      <c:layout/>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l-GR"/>
        </a:p>
      </c:txPr>
    </c:legend>
    <c:plotVisOnly val="1"/>
    <c:dispBlanksAs val="gap"/>
  </c:chart>
  <c:spPr>
    <a:noFill/>
    <a:ln>
      <a:noFill/>
    </a:ln>
    <a:effectLst/>
  </c:spPr>
  <c:txPr>
    <a:bodyPr/>
    <a:lstStyle/>
    <a:p>
      <a:pPr>
        <a:defRPr/>
      </a:pPr>
      <a:endParaRPr lang="el-GR"/>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l-GR"/>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MFCC </a:t>
            </a:r>
            <a:r>
              <a:rPr lang="en-US" dirty="0" smtClean="0"/>
              <a:t>Model</a:t>
            </a:r>
            <a:endParaRPr lang="en-US" dirty="0"/>
          </a:p>
        </c:rich>
      </c:tx>
      <c:layout/>
      <c:spPr>
        <a:noFill/>
        <a:ln>
          <a:noFill/>
        </a:ln>
        <a:effectLst/>
      </c:spPr>
    </c:title>
    <c:plotArea>
      <c:layout/>
      <c:barChart>
        <c:barDir val="col"/>
        <c:grouping val="clustered"/>
        <c:ser>
          <c:idx val="0"/>
          <c:order val="0"/>
          <c:tx>
            <c:strRef>
              <c:f>Comparison!$B$19</c:f>
              <c:strCache>
                <c:ptCount val="1"/>
                <c:pt idx="0">
                  <c:v>precision</c:v>
                </c:pt>
              </c:strCache>
            </c:strRef>
          </c:tx>
          <c:spPr>
            <a:solidFill>
              <a:schemeClr val="accent1"/>
            </a:solidFill>
            <a:ln>
              <a:noFill/>
            </a:ln>
            <a:effectLst/>
          </c:spPr>
          <c:cat>
            <c:strRef>
              <c:f>Comparison!$A$20:$A$23</c:f>
              <c:strCache>
                <c:ptCount val="4"/>
                <c:pt idx="0">
                  <c:v>micro avg</c:v>
                </c:pt>
                <c:pt idx="1">
                  <c:v>macro avg</c:v>
                </c:pt>
                <c:pt idx="2">
                  <c:v>weighted avg</c:v>
                </c:pt>
                <c:pt idx="3">
                  <c:v>samples avg</c:v>
                </c:pt>
              </c:strCache>
            </c:strRef>
          </c:cat>
          <c:val>
            <c:numRef>
              <c:f>Comparison!$B$20:$B$23</c:f>
              <c:numCache>
                <c:formatCode>General</c:formatCode>
                <c:ptCount val="4"/>
                <c:pt idx="0">
                  <c:v>0.29000000000000004</c:v>
                </c:pt>
                <c:pt idx="1">
                  <c:v>4.0000000000000008E-2</c:v>
                </c:pt>
                <c:pt idx="2">
                  <c:v>0.15000000000000002</c:v>
                </c:pt>
                <c:pt idx="3">
                  <c:v>0.25</c:v>
                </c:pt>
              </c:numCache>
            </c:numRef>
          </c:val>
          <c:extLst xmlns:c16r2="http://schemas.microsoft.com/office/drawing/2015/06/chart">
            <c:ext xmlns:c16="http://schemas.microsoft.com/office/drawing/2014/chart" uri="{C3380CC4-5D6E-409C-BE32-E72D297353CC}">
              <c16:uniqueId val="{00000000-1162-48EF-ACD0-9F146E97647F}"/>
            </c:ext>
          </c:extLst>
        </c:ser>
        <c:ser>
          <c:idx val="1"/>
          <c:order val="1"/>
          <c:tx>
            <c:strRef>
              <c:f>Comparison!$C$19</c:f>
              <c:strCache>
                <c:ptCount val="1"/>
                <c:pt idx="0">
                  <c:v>recall</c:v>
                </c:pt>
              </c:strCache>
            </c:strRef>
          </c:tx>
          <c:spPr>
            <a:solidFill>
              <a:schemeClr val="accent2"/>
            </a:solidFill>
            <a:ln>
              <a:noFill/>
            </a:ln>
            <a:effectLst/>
          </c:spPr>
          <c:cat>
            <c:strRef>
              <c:f>Comparison!$A$20:$A$23</c:f>
              <c:strCache>
                <c:ptCount val="4"/>
                <c:pt idx="0">
                  <c:v>micro avg</c:v>
                </c:pt>
                <c:pt idx="1">
                  <c:v>macro avg</c:v>
                </c:pt>
                <c:pt idx="2">
                  <c:v>weighted avg</c:v>
                </c:pt>
                <c:pt idx="3">
                  <c:v>samples avg</c:v>
                </c:pt>
              </c:strCache>
            </c:strRef>
          </c:cat>
          <c:val>
            <c:numRef>
              <c:f>Comparison!$C$20:$C$23</c:f>
              <c:numCache>
                <c:formatCode>General</c:formatCode>
                <c:ptCount val="4"/>
                <c:pt idx="0">
                  <c:v>0.29000000000000004</c:v>
                </c:pt>
                <c:pt idx="1">
                  <c:v>0.05</c:v>
                </c:pt>
                <c:pt idx="2">
                  <c:v>0.29000000000000004</c:v>
                </c:pt>
                <c:pt idx="3">
                  <c:v>0.25</c:v>
                </c:pt>
              </c:numCache>
            </c:numRef>
          </c:val>
          <c:extLst xmlns:c16r2="http://schemas.microsoft.com/office/drawing/2015/06/chart">
            <c:ext xmlns:c16="http://schemas.microsoft.com/office/drawing/2014/chart" uri="{C3380CC4-5D6E-409C-BE32-E72D297353CC}">
              <c16:uniqueId val="{00000001-1162-48EF-ACD0-9F146E97647F}"/>
            </c:ext>
          </c:extLst>
        </c:ser>
        <c:ser>
          <c:idx val="2"/>
          <c:order val="2"/>
          <c:tx>
            <c:strRef>
              <c:f>Comparison!$D$19</c:f>
              <c:strCache>
                <c:ptCount val="1"/>
                <c:pt idx="0">
                  <c:v>f1-score</c:v>
                </c:pt>
              </c:strCache>
            </c:strRef>
          </c:tx>
          <c:spPr>
            <a:solidFill>
              <a:schemeClr val="accent3"/>
            </a:solidFill>
            <a:ln>
              <a:noFill/>
            </a:ln>
            <a:effectLst/>
          </c:spPr>
          <c:cat>
            <c:strRef>
              <c:f>Comparison!$A$20:$A$23</c:f>
              <c:strCache>
                <c:ptCount val="4"/>
                <c:pt idx="0">
                  <c:v>micro avg</c:v>
                </c:pt>
                <c:pt idx="1">
                  <c:v>macro avg</c:v>
                </c:pt>
                <c:pt idx="2">
                  <c:v>weighted avg</c:v>
                </c:pt>
                <c:pt idx="3">
                  <c:v>samples avg</c:v>
                </c:pt>
              </c:strCache>
            </c:strRef>
          </c:cat>
          <c:val>
            <c:numRef>
              <c:f>Comparison!$D$20:$D$23</c:f>
              <c:numCache>
                <c:formatCode>General</c:formatCode>
                <c:ptCount val="4"/>
                <c:pt idx="0">
                  <c:v>0.29000000000000004</c:v>
                </c:pt>
                <c:pt idx="1">
                  <c:v>4.0000000000000008E-2</c:v>
                </c:pt>
                <c:pt idx="2">
                  <c:v>0.18000000000000002</c:v>
                </c:pt>
                <c:pt idx="3">
                  <c:v>0.25</c:v>
                </c:pt>
              </c:numCache>
            </c:numRef>
          </c:val>
          <c:extLst xmlns:c16r2="http://schemas.microsoft.com/office/drawing/2015/06/chart">
            <c:ext xmlns:c16="http://schemas.microsoft.com/office/drawing/2014/chart" uri="{C3380CC4-5D6E-409C-BE32-E72D297353CC}">
              <c16:uniqueId val="{00000002-1162-48EF-ACD0-9F146E97647F}"/>
            </c:ext>
          </c:extLst>
        </c:ser>
        <c:dLbls/>
        <c:gapWidth val="219"/>
        <c:overlap val="-27"/>
        <c:axId val="35952896"/>
        <c:axId val="51163136"/>
      </c:barChart>
      <c:catAx>
        <c:axId val="35952896"/>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l-GR"/>
          </a:p>
        </c:txPr>
        <c:crossAx val="51163136"/>
        <c:crosses val="autoZero"/>
        <c:auto val="1"/>
        <c:lblAlgn val="ctr"/>
        <c:lblOffset val="100"/>
      </c:catAx>
      <c:valAx>
        <c:axId val="51163136"/>
        <c:scaling>
          <c:orientation val="minMax"/>
        </c:scaling>
        <c:axPos val="l"/>
        <c:majorGridlines>
          <c:spPr>
            <a:ln w="9525" cap="flat" cmpd="sng" algn="ctr">
              <a:solidFill>
                <a:schemeClr val="tx1">
                  <a:lumMod val="15000"/>
                  <a:lumOff val="85000"/>
                </a:schemeClr>
              </a:solidFill>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l-GR"/>
          </a:p>
        </c:txPr>
        <c:crossAx val="35952896"/>
        <c:crosses val="autoZero"/>
        <c:crossBetween val="between"/>
      </c:valAx>
      <c:spPr>
        <a:noFill/>
        <a:ln>
          <a:noFill/>
        </a:ln>
        <a:effectLst/>
      </c:spPr>
    </c:plotArea>
    <c:legend>
      <c:legendPos val="b"/>
      <c:layout/>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l-GR"/>
        </a:p>
      </c:txPr>
    </c:legend>
    <c:plotVisOnly val="1"/>
    <c:dispBlanksAs val="gap"/>
  </c:chart>
  <c:spPr>
    <a:noFill/>
    <a:ln>
      <a:noFill/>
    </a:ln>
    <a:effectLst/>
  </c:spPr>
  <c:txPr>
    <a:bodyPr/>
    <a:lstStyle/>
    <a:p>
      <a:pPr>
        <a:defRPr/>
      </a:pPr>
      <a:endParaRPr lang="el-GR"/>
    </a:p>
  </c:txPr>
  <c:externalData r:id="rId1"/>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pPr/>
              <a:t>9/8/2019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pPr/>
              <a:t>‹#›</a:t>
            </a:fld>
            <a:endParaRPr lang="en-US"/>
          </a:p>
        </p:txBody>
      </p:sp>
    </p:spTree>
    <p:extLst>
      <p:ext uri="{BB962C8B-B14F-4D97-AF65-F5344CB8AC3E}">
        <p14:creationId xmlns:p14="http://schemas.microsoft.com/office/powerpoint/2010/main" xmlns=""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27703" y="1784556"/>
            <a:ext cx="8229600" cy="1688688"/>
          </a:xfrm>
          <a:noFill/>
          <a:effectLst>
            <a:outerShdw blurRad="50800" dist="38100" dir="2700000" algn="tl" rotWithShape="0">
              <a:prstClr val="black">
                <a:alpha val="40000"/>
              </a:prstClr>
            </a:outerShdw>
          </a:effectLst>
        </p:spPr>
        <p:txBody>
          <a:bodyPr>
            <a:normAutofit/>
          </a:bodyPr>
          <a:lstStyle>
            <a:lvl1pPr algn="r">
              <a:defRPr sz="3600">
                <a:solidFill>
                  <a:srgbClr val="0070C0"/>
                </a:solidFill>
              </a:defRPr>
            </a:lvl1pPr>
          </a:lstStyle>
          <a:p>
            <a:r>
              <a:rPr lang="en-US" dirty="0"/>
              <a:t>Click to edit </a:t>
            </a:r>
            <a:r>
              <a:rPr lang="en-US" dirty="0" smtClean="0"/>
              <a:t/>
            </a:r>
            <a:br>
              <a:rPr lang="en-US" dirty="0" smtClean="0"/>
            </a:br>
            <a:r>
              <a:rPr lang="en-US" dirty="0" smtClean="0"/>
              <a:t>Master </a:t>
            </a:r>
            <a:r>
              <a:rPr lang="en-US" dirty="0"/>
              <a:t>title style</a:t>
            </a:r>
          </a:p>
        </p:txBody>
      </p:sp>
      <p:sp>
        <p:nvSpPr>
          <p:cNvPr id="3" name="Subtitle 2"/>
          <p:cNvSpPr>
            <a:spLocks noGrp="1"/>
          </p:cNvSpPr>
          <p:nvPr>
            <p:ph type="subTitle" idx="1"/>
          </p:nvPr>
        </p:nvSpPr>
        <p:spPr>
          <a:xfrm>
            <a:off x="420328" y="3694468"/>
            <a:ext cx="8229600" cy="678426"/>
          </a:xfrm>
        </p:spPr>
        <p:txBody>
          <a:bodyPr>
            <a:normAutofit/>
          </a:bodyPr>
          <a:lstStyle>
            <a:lvl1pPr marL="0" indent="0" algn="r">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r>
              <a:rPr lang="en-US" dirty="0" smtClean="0"/>
              <a:t>Master </a:t>
            </a:r>
            <a:r>
              <a:rPr lang="en-US" dirty="0"/>
              <a:t>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9/8/2019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9/8/2019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xmlns=""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xmlns=""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1947" y="224337"/>
            <a:ext cx="8259098" cy="763526"/>
          </a:xfrm>
        </p:spPr>
        <p:txBody>
          <a:bodyPr>
            <a:normAutofit/>
          </a:bodyPr>
          <a:lstStyle>
            <a:lvl1pPr algn="r">
              <a:defRPr sz="3600" baseline="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3714" y="1312606"/>
            <a:ext cx="8246070" cy="3465870"/>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92106" y="406537"/>
            <a:ext cx="6283782" cy="725349"/>
          </a:xfrm>
        </p:spPr>
        <p:txBody>
          <a:bodyPr>
            <a:normAutofit/>
          </a:bodyPr>
          <a:lstStyle>
            <a:lvl1pPr algn="l">
              <a:defRPr sz="360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389238" y="1268361"/>
            <a:ext cx="6304935" cy="3420136"/>
          </a:xfrm>
        </p:spPr>
        <p:txBody>
          <a:bodyPr/>
          <a:lstStyle>
            <a:lvl1pPr>
              <a:defRPr sz="2800">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9/8/2019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9/8/2019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9/8/2019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2692" y="271648"/>
            <a:ext cx="8093365" cy="763525"/>
          </a:xfrm>
        </p:spPr>
        <p:txBody>
          <a:bodyPr>
            <a:normAutofit/>
          </a:bodyPr>
          <a:lstStyle>
            <a:lvl1pPr algn="r">
              <a:defRPr sz="3600" baseline="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22131" y="1655517"/>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22131" y="2127914"/>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57252" y="1655517"/>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57252" y="2127914"/>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9/8/2019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9/8/2019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9/8/2019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9/8/2019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9/8/2019</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xmlns=""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xmlns=""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9.wmf"/><Relationship Id="rId1" Type="http://schemas.openxmlformats.org/officeDocument/2006/relationships/slideLayout" Target="../slideLayouts/slideLayout3.xml"/><Relationship Id="rId4" Type="http://schemas.openxmlformats.org/officeDocument/2006/relationships/chart" Target="../charts/char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8" Type="http://schemas.openxmlformats.org/officeDocument/2006/relationships/hyperlink" Target="https://research.google.com/audioset/index.html" TargetMode="External"/><Relationship Id="rId13" Type="http://schemas.openxmlformats.org/officeDocument/2006/relationships/hyperlink" Target="https://scikit-learn.org/stable/modules/generated/sklearn.metrics.classification_report.html" TargetMode="External"/><Relationship Id="rId3" Type="http://schemas.openxmlformats.org/officeDocument/2006/relationships/hyperlink" Target="https://www.datasciencecentral.com/profiles/blogs/a-quick-start-to-automatic-audio-data-analysis" TargetMode="External"/><Relationship Id="rId7" Type="http://schemas.openxmlformats.org/officeDocument/2006/relationships/hyperlink" Target="https://pdfs.semanticscholar.org/3b05/d8762acf58a2a55e3520a7ccb84d673f8f7d.pdf" TargetMode="External"/><Relationship Id="rId12" Type="http://schemas.openxmlformats.org/officeDocument/2006/relationships/hyperlink" Target="https://www.pythonforbeginners.com/os/pythons-os-module" TargetMode="External"/><Relationship Id="rId2" Type="http://schemas.openxmlformats.org/officeDocument/2006/relationships/hyperlink" Target="https://www.analyticsvidhya.com/blog/2017/08/audio-voice-processing-deep-learning/" TargetMode="External"/><Relationship Id="rId1" Type="http://schemas.openxmlformats.org/officeDocument/2006/relationships/slideLayout" Target="../slideLayouts/slideLayout3.xml"/><Relationship Id="rId6" Type="http://schemas.openxmlformats.org/officeDocument/2006/relationships/hyperlink" Target="https://www.quora.com/What-is-audio-data" TargetMode="External"/><Relationship Id="rId11" Type="http://schemas.openxmlformats.org/officeDocument/2006/relationships/hyperlink" Target="https://keras.io/" TargetMode="External"/><Relationship Id="rId5" Type="http://schemas.openxmlformats.org/officeDocument/2006/relationships/hyperlink" Target="https://medium.com/@mikesmales/sound-classification-using-deep-learning-8bc2aa1990b7" TargetMode="External"/><Relationship Id="rId10" Type="http://schemas.openxmlformats.org/officeDocument/2006/relationships/hyperlink" Target="https://towardsdatascience.com/journey-to-the-center-of-multi-label-classification-384c40229bff" TargetMode="External"/><Relationship Id="rId4" Type="http://schemas.openxmlformats.org/officeDocument/2006/relationships/hyperlink" Target="https://www.researchgate.net/publication/297683425_Big_Data_Analytics_Challenges_And_Applications_For_Text_Audio_Video_And_Social_Media_Data" TargetMode="External"/><Relationship Id="rId9" Type="http://schemas.openxmlformats.org/officeDocument/2006/relationships/hyperlink" Target="https://github.com/gkoniaris/youtube-downloader"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59911" y="1895168"/>
            <a:ext cx="4204765" cy="1455666"/>
          </a:xfrm>
        </p:spPr>
        <p:txBody>
          <a:bodyPr>
            <a:normAutofit/>
          </a:bodyPr>
          <a:lstStyle/>
          <a:p>
            <a:pPr algn="ctr"/>
            <a:r>
              <a:rPr lang="en-US" sz="2200" b="1" dirty="0" err="1" smtClean="0"/>
              <a:t>Audioset</a:t>
            </a:r>
            <a:r>
              <a:rPr lang="en-US" sz="2200" b="1" dirty="0" smtClean="0"/>
              <a:t> Analysis</a:t>
            </a:r>
            <a:r>
              <a:rPr lang="en-US" sz="2200" dirty="0" smtClean="0"/>
              <a:t/>
            </a:r>
            <a:br>
              <a:rPr lang="en-US" sz="2200" dirty="0" smtClean="0"/>
            </a:br>
            <a:r>
              <a:rPr lang="en-US" sz="2200" b="1" dirty="0" smtClean="0"/>
              <a:t>Sound Classification with Neural Networks</a:t>
            </a:r>
            <a:endParaRPr lang="el-GR" sz="2200" dirty="0"/>
          </a:p>
        </p:txBody>
      </p:sp>
      <p:sp>
        <p:nvSpPr>
          <p:cNvPr id="3" name="Subtitle 2"/>
          <p:cNvSpPr>
            <a:spLocks noGrp="1"/>
          </p:cNvSpPr>
          <p:nvPr>
            <p:ph type="subTitle" idx="1"/>
          </p:nvPr>
        </p:nvSpPr>
        <p:spPr>
          <a:xfrm>
            <a:off x="5955399" y="4470982"/>
            <a:ext cx="3188601" cy="672518"/>
          </a:xfrm>
        </p:spPr>
        <p:txBody>
          <a:bodyPr>
            <a:normAutofit fontScale="47500" lnSpcReduction="20000"/>
          </a:bodyPr>
          <a:lstStyle/>
          <a:p>
            <a:pPr algn="ctr"/>
            <a:r>
              <a:rPr lang="en-US" dirty="0" err="1" smtClean="0">
                <a:latin typeface="Calibri" panose="020F0502020204030204" pitchFamily="34" charset="0"/>
                <a:cs typeface="Calibri" panose="020F0502020204030204" pitchFamily="34" charset="0"/>
              </a:rPr>
              <a:t>MSc</a:t>
            </a:r>
            <a:r>
              <a:rPr lang="en-US" dirty="0" smtClean="0">
                <a:latin typeface="Calibri" panose="020F0502020204030204" pitchFamily="34" charset="0"/>
                <a:cs typeface="Calibri" panose="020F0502020204030204" pitchFamily="34" charset="0"/>
              </a:rPr>
              <a:t> Business Analytics</a:t>
            </a:r>
          </a:p>
          <a:p>
            <a:pPr algn="ctr"/>
            <a:r>
              <a:rPr lang="en-US" dirty="0" smtClean="0">
                <a:latin typeface="Calibri" panose="020F0502020204030204" pitchFamily="34" charset="0"/>
                <a:cs typeface="Calibri" panose="020F0502020204030204" pitchFamily="34" charset="0"/>
              </a:rPr>
              <a:t>Big </a:t>
            </a:r>
            <a:r>
              <a:rPr lang="en-US" dirty="0" smtClean="0">
                <a:latin typeface="Calibri" panose="020F0502020204030204" pitchFamily="34" charset="0"/>
                <a:cs typeface="Calibri" panose="020F0502020204030204" pitchFamily="34" charset="0"/>
              </a:rPr>
              <a:t>Data Content Analytics</a:t>
            </a:r>
          </a:p>
          <a:p>
            <a:pPr algn="ctr"/>
            <a:r>
              <a:rPr lang="en-US" dirty="0" smtClean="0">
                <a:latin typeface="Calibri" panose="020F0502020204030204" pitchFamily="34" charset="0"/>
                <a:cs typeface="Calibri" panose="020F0502020204030204" pitchFamily="34" charset="0"/>
              </a:rPr>
              <a:t>Athens, September, 2019</a:t>
            </a:r>
          </a:p>
          <a:p>
            <a:endParaRPr lang="en-US" dirty="0"/>
          </a:p>
        </p:txBody>
      </p:sp>
      <p:pic>
        <p:nvPicPr>
          <p:cNvPr id="4" name="Picture 9" descr="application_form_header">
            <a:extLst>
              <a:ext uri="{FF2B5EF4-FFF2-40B4-BE49-F238E27FC236}">
                <a16:creationId xmlns:a16="http://schemas.microsoft.com/office/drawing/2014/main" xmlns="" id="{43939873-0E78-4FA2-A424-DE02342434BF}"/>
              </a:ext>
            </a:extLst>
          </p:cNvPr>
          <p:cNvPicPr/>
          <p:nvPr/>
        </p:nvPicPr>
        <p:blipFill rotWithShape="1">
          <a:blip r:embed="rId2">
            <a:extLst>
              <a:ext uri="{28A0092B-C50C-407E-A947-70E740481C1C}">
                <a14:useLocalDpi xmlns:a14="http://schemas.microsoft.com/office/drawing/2010/main" xmlns="" val="0"/>
              </a:ext>
            </a:extLst>
          </a:blip>
          <a:srcRect l="51246"/>
          <a:stretch/>
        </p:blipFill>
        <p:spPr bwMode="auto">
          <a:xfrm>
            <a:off x="6427694" y="1"/>
            <a:ext cx="2716306" cy="739588"/>
          </a:xfrm>
          <a:prstGeom prst="rect">
            <a:avLst/>
          </a:prstGeom>
          <a:noFill/>
          <a:ln>
            <a:noFill/>
          </a:ln>
        </p:spPr>
      </p:pic>
    </p:spTree>
    <p:extLst>
      <p:ext uri="{BB962C8B-B14F-4D97-AF65-F5344CB8AC3E}">
        <p14:creationId xmlns:p14="http://schemas.microsoft.com/office/powerpoint/2010/main" xmlns=""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10680" y="0"/>
            <a:ext cx="6283782" cy="725349"/>
          </a:xfrm>
        </p:spPr>
        <p:txBody>
          <a:bodyPr>
            <a:normAutofit fontScale="90000"/>
          </a:bodyPr>
          <a:lstStyle/>
          <a:p>
            <a:r>
              <a:rPr lang="en-US" sz="2400" dirty="0" smtClean="0"/>
              <a:t>Data Preparation</a:t>
            </a:r>
            <a:r>
              <a:rPr lang="en-US" sz="2200" dirty="0" smtClean="0"/>
              <a:t/>
            </a:r>
            <a:br>
              <a:rPr lang="en-US" sz="2200" dirty="0" smtClean="0"/>
            </a:br>
            <a:endParaRPr lang="en-US" sz="2200" dirty="0"/>
          </a:p>
        </p:txBody>
      </p:sp>
      <p:sp>
        <p:nvSpPr>
          <p:cNvPr id="5" name="Content Placeholder 4"/>
          <p:cNvSpPr>
            <a:spLocks noGrp="1"/>
          </p:cNvSpPr>
          <p:nvPr>
            <p:ph idx="1"/>
          </p:nvPr>
        </p:nvSpPr>
        <p:spPr>
          <a:xfrm>
            <a:off x="1954741" y="1261722"/>
            <a:ext cx="6973038" cy="3881778"/>
          </a:xfrm>
        </p:spPr>
        <p:txBody>
          <a:bodyPr>
            <a:noAutofit/>
          </a:bodyPr>
          <a:lstStyle/>
          <a:p>
            <a:pPr algn="just"/>
            <a:r>
              <a:rPr lang="en-US" sz="1600" dirty="0" smtClean="0"/>
              <a:t>Regarding the data cleaning and transformation, the corrupted mp3 files were removed from the dataset</a:t>
            </a:r>
          </a:p>
          <a:p>
            <a:pPr algn="just"/>
            <a:endParaRPr lang="en-US" sz="1600" dirty="0" smtClean="0"/>
          </a:p>
          <a:p>
            <a:pPr algn="just"/>
            <a:r>
              <a:rPr lang="en-US" sz="1600" dirty="0" smtClean="0"/>
              <a:t>20 mp3 files in the train dataset out of the 19938 mp3 files were found to be corrupted</a:t>
            </a:r>
          </a:p>
          <a:p>
            <a:pPr algn="just"/>
            <a:endParaRPr lang="en-US" sz="1600" dirty="0" smtClean="0"/>
          </a:p>
          <a:p>
            <a:pPr algn="just"/>
            <a:r>
              <a:rPr lang="en-US" sz="1600" dirty="0" smtClean="0"/>
              <a:t>8 mp3 files in the validation dataset out of the 18680 mp3 files were found to be corrupted</a:t>
            </a:r>
          </a:p>
          <a:p>
            <a:pPr algn="just"/>
            <a:endParaRPr lang="en-US" sz="1600" dirty="0" smtClean="0"/>
          </a:p>
          <a:p>
            <a:pPr algn="just">
              <a:buNone/>
            </a:pPr>
            <a:endParaRPr lang="en-US" sz="1400" dirty="0" smtClean="0"/>
          </a:p>
        </p:txBody>
      </p:sp>
      <p:sp>
        <p:nvSpPr>
          <p:cNvPr id="6" name="Freeform: Shape 152">
            <a:extLst>
              <a:ext uri="{FF2B5EF4-FFF2-40B4-BE49-F238E27FC236}">
                <a16:creationId xmlns:a16="http://schemas.microsoft.com/office/drawing/2014/main" xmlns="" id="{F3B4A34E-C246-47F5-A863-109A43C0757D}"/>
              </a:ext>
            </a:extLst>
          </p:cNvPr>
          <p:cNvSpPr/>
          <p:nvPr/>
        </p:nvSpPr>
        <p:spPr>
          <a:xfrm>
            <a:off x="7751617" y="4495800"/>
            <a:ext cx="1392383" cy="647700"/>
          </a:xfrm>
          <a:custGeom>
            <a:avLst/>
            <a:gdLst>
              <a:gd name="connsiteX0" fmla="*/ 5086770 w 5086770"/>
              <a:gd name="connsiteY0" fmla="*/ 1174706 h 3128874"/>
              <a:gd name="connsiteX1" fmla="*/ 5086770 w 5086770"/>
              <a:gd name="connsiteY1" fmla="*/ 1184663 h 3128874"/>
              <a:gd name="connsiteX2" fmla="*/ 5079830 w 5086770"/>
              <a:gd name="connsiteY2" fmla="*/ 1185820 h 3128874"/>
              <a:gd name="connsiteX3" fmla="*/ 5078289 w 5086770"/>
              <a:gd name="connsiteY3" fmla="*/ 1182737 h 3128874"/>
              <a:gd name="connsiteX4" fmla="*/ 5078289 w 5086770"/>
              <a:gd name="connsiteY4" fmla="*/ 1179654 h 3128874"/>
              <a:gd name="connsiteX5" fmla="*/ 1690658 w 5086770"/>
              <a:gd name="connsiteY5" fmla="*/ 810655 h 3128874"/>
              <a:gd name="connsiteX6" fmla="*/ 1349061 w 5086770"/>
              <a:gd name="connsiteY6" fmla="*/ 1934928 h 3128874"/>
              <a:gd name="connsiteX7" fmla="*/ 2035854 w 5086770"/>
              <a:gd name="connsiteY7" fmla="*/ 1934928 h 3128874"/>
              <a:gd name="connsiteX8" fmla="*/ 3765314 w 5086770"/>
              <a:gd name="connsiteY8" fmla="*/ 0 h 3128874"/>
              <a:gd name="connsiteX9" fmla="*/ 4465138 w 5086770"/>
              <a:gd name="connsiteY9" fmla="*/ 0 h 3128874"/>
              <a:gd name="connsiteX10" fmla="*/ 4675955 w 5086770"/>
              <a:gd name="connsiteY10" fmla="*/ 0 h 3128874"/>
              <a:gd name="connsiteX11" fmla="*/ 4659036 w 5086770"/>
              <a:gd name="connsiteY11" fmla="*/ 34412 h 3128874"/>
              <a:gd name="connsiteX12" fmla="*/ 4651327 w 5086770"/>
              <a:gd name="connsiteY12" fmla="*/ 45203 h 3128874"/>
              <a:gd name="connsiteX13" fmla="*/ 4648245 w 5086770"/>
              <a:gd name="connsiteY13" fmla="*/ 51368 h 3128874"/>
              <a:gd name="connsiteX14" fmla="*/ 4483319 w 5086770"/>
              <a:gd name="connsiteY14" fmla="*/ 361184 h 3128874"/>
              <a:gd name="connsiteX15" fmla="*/ 4480236 w 5086770"/>
              <a:gd name="connsiteY15" fmla="*/ 373515 h 3128874"/>
              <a:gd name="connsiteX16" fmla="*/ 4474071 w 5086770"/>
              <a:gd name="connsiteY16" fmla="*/ 398176 h 3128874"/>
              <a:gd name="connsiteX17" fmla="*/ 4450950 w 5086770"/>
              <a:gd name="connsiteY17" fmla="*/ 498367 h 3128874"/>
              <a:gd name="connsiteX18" fmla="*/ 4440161 w 5086770"/>
              <a:gd name="connsiteY18" fmla="*/ 527652 h 3128874"/>
              <a:gd name="connsiteX19" fmla="*/ 4441700 w 5086770"/>
              <a:gd name="connsiteY19" fmla="*/ 539983 h 3128874"/>
              <a:gd name="connsiteX20" fmla="*/ 4437078 w 5086770"/>
              <a:gd name="connsiteY20" fmla="*/ 561562 h 3128874"/>
              <a:gd name="connsiteX21" fmla="*/ 4433995 w 5086770"/>
              <a:gd name="connsiteY21" fmla="*/ 576976 h 3128874"/>
              <a:gd name="connsiteX22" fmla="*/ 4433994 w 5086770"/>
              <a:gd name="connsiteY22" fmla="*/ 578519 h 3128874"/>
              <a:gd name="connsiteX23" fmla="*/ 4413956 w 5086770"/>
              <a:gd name="connsiteY23" fmla="*/ 797393 h 3128874"/>
              <a:gd name="connsiteX24" fmla="*/ 4438619 w 5086770"/>
              <a:gd name="connsiteY24" fmla="*/ 996230 h 3128874"/>
              <a:gd name="connsiteX25" fmla="*/ 4433995 w 5086770"/>
              <a:gd name="connsiteY25" fmla="*/ 1016268 h 3128874"/>
              <a:gd name="connsiteX26" fmla="*/ 4435536 w 5086770"/>
              <a:gd name="connsiteY26" fmla="*/ 1025517 h 3128874"/>
              <a:gd name="connsiteX27" fmla="*/ 4437078 w 5086770"/>
              <a:gd name="connsiteY27" fmla="*/ 1027057 h 3128874"/>
              <a:gd name="connsiteX28" fmla="*/ 4432452 w 5086770"/>
              <a:gd name="connsiteY28" fmla="*/ 1048636 h 3128874"/>
              <a:gd name="connsiteX29" fmla="*/ 4413956 w 5086770"/>
              <a:gd name="connsiteY29" fmla="*/ 1085630 h 3128874"/>
              <a:gd name="connsiteX30" fmla="*/ 4196623 w 5086770"/>
              <a:gd name="connsiteY30" fmla="*/ 1389280 h 3128874"/>
              <a:gd name="connsiteX31" fmla="*/ 4085645 w 5086770"/>
              <a:gd name="connsiteY31" fmla="*/ 1597365 h 3128874"/>
              <a:gd name="connsiteX32" fmla="*/ 4216661 w 5086770"/>
              <a:gd name="connsiteY32" fmla="*/ 1697556 h 3128874"/>
              <a:gd name="connsiteX33" fmla="*/ 4250571 w 5086770"/>
              <a:gd name="connsiteY33" fmla="*/ 1811617 h 3128874"/>
              <a:gd name="connsiteX34" fmla="*/ 4173502 w 5086770"/>
              <a:gd name="connsiteY34" fmla="*/ 1888685 h 3128874"/>
              <a:gd name="connsiteX35" fmla="*/ 4213578 w 5086770"/>
              <a:gd name="connsiteY35" fmla="*/ 2022784 h 3128874"/>
              <a:gd name="connsiteX36" fmla="*/ 4347678 w 5086770"/>
              <a:gd name="connsiteY36" fmla="*/ 2090605 h 3128874"/>
              <a:gd name="connsiteX37" fmla="*/ 4233616 w 5086770"/>
              <a:gd name="connsiteY37" fmla="*/ 2138388 h 3128874"/>
              <a:gd name="connsiteX38" fmla="*/ 4227451 w 5086770"/>
              <a:gd name="connsiteY38" fmla="*/ 2258616 h 3128874"/>
              <a:gd name="connsiteX39" fmla="*/ 4350761 w 5086770"/>
              <a:gd name="connsiteY39" fmla="*/ 2320270 h 3128874"/>
              <a:gd name="connsiteX40" fmla="*/ 4333805 w 5086770"/>
              <a:gd name="connsiteY40" fmla="*/ 2462077 h 3128874"/>
              <a:gd name="connsiteX41" fmla="*/ 4467905 w 5086770"/>
              <a:gd name="connsiteY41" fmla="*/ 2719486 h 3128874"/>
              <a:gd name="connsiteX42" fmla="*/ 4800655 w 5086770"/>
              <a:gd name="connsiteY42" fmla="*/ 2748491 h 3128874"/>
              <a:gd name="connsiteX43" fmla="*/ 4838191 w 5086770"/>
              <a:gd name="connsiteY43" fmla="*/ 2744074 h 3128874"/>
              <a:gd name="connsiteX44" fmla="*/ 4863823 w 5086770"/>
              <a:gd name="connsiteY44" fmla="*/ 2765476 h 3128874"/>
              <a:gd name="connsiteX45" fmla="*/ 4934321 w 5086770"/>
              <a:gd name="connsiteY45" fmla="*/ 2911083 h 3128874"/>
              <a:gd name="connsiteX46" fmla="*/ 4964162 w 5086770"/>
              <a:gd name="connsiteY46" fmla="*/ 3074402 h 3128874"/>
              <a:gd name="connsiteX47" fmla="*/ 4967647 w 5086770"/>
              <a:gd name="connsiteY47" fmla="*/ 3128874 h 3128874"/>
              <a:gd name="connsiteX48" fmla="*/ 4465138 w 5086770"/>
              <a:gd name="connsiteY48" fmla="*/ 3128874 h 3128874"/>
              <a:gd name="connsiteX49" fmla="*/ 4465138 w 5086770"/>
              <a:gd name="connsiteY49" fmla="*/ 3127460 h 3128874"/>
              <a:gd name="connsiteX50" fmla="*/ 3765314 w 5086770"/>
              <a:gd name="connsiteY50" fmla="*/ 3127460 h 3128874"/>
              <a:gd name="connsiteX51" fmla="*/ 1175459 w 5086770"/>
              <a:gd name="connsiteY51" fmla="*/ 0 h 3128874"/>
              <a:gd name="connsiteX52" fmla="*/ 2229594 w 5086770"/>
              <a:gd name="connsiteY52" fmla="*/ 0 h 3128874"/>
              <a:gd name="connsiteX53" fmla="*/ 3404781 w 5086770"/>
              <a:gd name="connsiteY53" fmla="*/ 3127460 h 3128874"/>
              <a:gd name="connsiteX54" fmla="*/ 2392789 w 5086770"/>
              <a:gd name="connsiteY54" fmla="*/ 3127460 h 3128874"/>
              <a:gd name="connsiteX55" fmla="*/ 2236317 w 5086770"/>
              <a:gd name="connsiteY55" fmla="*/ 2611186 h 3128874"/>
              <a:gd name="connsiteX56" fmla="*/ 1139165 w 5086770"/>
              <a:gd name="connsiteY56" fmla="*/ 2611186 h 3128874"/>
              <a:gd name="connsiteX57" fmla="*/ 986721 w 5086770"/>
              <a:gd name="connsiteY57" fmla="*/ 3127460 h 3128874"/>
              <a:gd name="connsiteX58" fmla="*/ 0 w 5086770"/>
              <a:gd name="connsiteY58" fmla="*/ 3127460 h 312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rapezoid 13">
            <a:extLst>
              <a:ext uri="{FF2B5EF4-FFF2-40B4-BE49-F238E27FC236}">
                <a16:creationId xmlns:a16="http://schemas.microsoft.com/office/drawing/2014/main" xmlns="" id="{EAB635DE-58EF-4585-A0F5-0790A1957A5B}"/>
              </a:ext>
            </a:extLst>
          </p:cNvPr>
          <p:cNvSpPr/>
          <p:nvPr/>
        </p:nvSpPr>
        <p:spPr>
          <a:xfrm>
            <a:off x="5005562" y="674807"/>
            <a:ext cx="529844" cy="448015"/>
          </a:xfrm>
          <a:custGeom>
            <a:avLst/>
            <a:gdLst/>
            <a:ahLst/>
            <a:cxnLst/>
            <a:rect l="l" t="t" r="r" b="b"/>
            <a:pathLst>
              <a:path w="2736304" h="2313707">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Tree>
    <p:extLst>
      <p:ext uri="{BB962C8B-B14F-4D97-AF65-F5344CB8AC3E}">
        <p14:creationId xmlns:p14="http://schemas.microsoft.com/office/powerpoint/2010/main" xmlns="" val="11016338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10680" y="0"/>
            <a:ext cx="6283782" cy="725349"/>
          </a:xfrm>
        </p:spPr>
        <p:txBody>
          <a:bodyPr>
            <a:normAutofit fontScale="90000"/>
          </a:bodyPr>
          <a:lstStyle/>
          <a:p>
            <a:r>
              <a:rPr lang="en-US" sz="2400" dirty="0" smtClean="0"/>
              <a:t>Model Development (Neural Network)</a:t>
            </a:r>
            <a:r>
              <a:rPr lang="en-US" sz="2200" dirty="0" smtClean="0"/>
              <a:t/>
            </a:r>
            <a:br>
              <a:rPr lang="en-US" sz="2200" dirty="0" smtClean="0"/>
            </a:br>
            <a:endParaRPr lang="en-US" sz="2200" dirty="0"/>
          </a:p>
        </p:txBody>
      </p:sp>
      <p:sp>
        <p:nvSpPr>
          <p:cNvPr id="5" name="Content Placeholder 4"/>
          <p:cNvSpPr>
            <a:spLocks noGrp="1"/>
          </p:cNvSpPr>
          <p:nvPr>
            <p:ph idx="1"/>
          </p:nvPr>
        </p:nvSpPr>
        <p:spPr>
          <a:xfrm>
            <a:off x="1927032" y="500593"/>
            <a:ext cx="6973038" cy="3881778"/>
          </a:xfrm>
        </p:spPr>
        <p:txBody>
          <a:bodyPr>
            <a:noAutofit/>
          </a:bodyPr>
          <a:lstStyle/>
          <a:p>
            <a:pPr algn="just"/>
            <a:r>
              <a:rPr lang="en-US" sz="1600" dirty="0" smtClean="0"/>
              <a:t>Model Architecture:</a:t>
            </a:r>
          </a:p>
          <a:p>
            <a:pPr marL="630238" lvl="1" indent="-173038" algn="just"/>
            <a:r>
              <a:rPr lang="en-US" sz="1600" dirty="0" smtClean="0"/>
              <a:t>Sequential model</a:t>
            </a:r>
          </a:p>
          <a:p>
            <a:pPr marL="630238" lvl="1" indent="-173038" algn="just"/>
            <a:r>
              <a:rPr lang="en-US" sz="1600" dirty="0" smtClean="0"/>
              <a:t>Fully connected layers</a:t>
            </a:r>
          </a:p>
          <a:p>
            <a:pPr marL="630238" lvl="1" indent="-173038">
              <a:spcBef>
                <a:spcPts val="600"/>
              </a:spcBef>
            </a:pPr>
            <a:r>
              <a:rPr lang="en-US" sz="1600" dirty="0" smtClean="0"/>
              <a:t>Dropout: 0.1</a:t>
            </a:r>
          </a:p>
          <a:p>
            <a:pPr marL="630238" lvl="1" indent="-173038">
              <a:spcBef>
                <a:spcPts val="600"/>
              </a:spcBef>
            </a:pPr>
            <a:r>
              <a:rPr lang="en-US" sz="1600" dirty="0" smtClean="0"/>
              <a:t>Input layer: shape: 40, output: 25 </a:t>
            </a:r>
          </a:p>
          <a:p>
            <a:pPr marL="630238" lvl="1" indent="-173038">
              <a:spcBef>
                <a:spcPts val="600"/>
              </a:spcBef>
            </a:pPr>
            <a:r>
              <a:rPr lang="en-US" sz="1600" dirty="0" smtClean="0"/>
              <a:t>Hidden layer: shape: X, activation function: </a:t>
            </a:r>
            <a:r>
              <a:rPr lang="en-US" sz="1600" dirty="0" err="1" smtClean="0"/>
              <a:t>ReLu</a:t>
            </a:r>
            <a:endParaRPr lang="en-US" sz="1600" dirty="0" smtClean="0"/>
          </a:p>
          <a:p>
            <a:pPr marL="630238" lvl="1" indent="-173038">
              <a:spcBef>
                <a:spcPts val="600"/>
              </a:spcBef>
            </a:pPr>
            <a:r>
              <a:rPr lang="en-US" sz="1600" dirty="0" smtClean="0"/>
              <a:t>Output layer: shape: 40, sigmoid function</a:t>
            </a:r>
          </a:p>
          <a:p>
            <a:pPr lvl="1" algn="just"/>
            <a:endParaRPr lang="en-US" sz="1600" dirty="0" smtClean="0"/>
          </a:p>
          <a:p>
            <a:pPr algn="just">
              <a:buNone/>
            </a:pPr>
            <a:endParaRPr lang="en-US" sz="1400" dirty="0" smtClean="0"/>
          </a:p>
        </p:txBody>
      </p:sp>
      <p:sp>
        <p:nvSpPr>
          <p:cNvPr id="6" name="Freeform: Shape 152">
            <a:extLst>
              <a:ext uri="{FF2B5EF4-FFF2-40B4-BE49-F238E27FC236}">
                <a16:creationId xmlns:a16="http://schemas.microsoft.com/office/drawing/2014/main" xmlns="" id="{F3B4A34E-C246-47F5-A863-109A43C0757D}"/>
              </a:ext>
            </a:extLst>
          </p:cNvPr>
          <p:cNvSpPr/>
          <p:nvPr/>
        </p:nvSpPr>
        <p:spPr>
          <a:xfrm>
            <a:off x="7751617" y="4495800"/>
            <a:ext cx="1392383" cy="647700"/>
          </a:xfrm>
          <a:custGeom>
            <a:avLst/>
            <a:gdLst>
              <a:gd name="connsiteX0" fmla="*/ 5086770 w 5086770"/>
              <a:gd name="connsiteY0" fmla="*/ 1174706 h 3128874"/>
              <a:gd name="connsiteX1" fmla="*/ 5086770 w 5086770"/>
              <a:gd name="connsiteY1" fmla="*/ 1184663 h 3128874"/>
              <a:gd name="connsiteX2" fmla="*/ 5079830 w 5086770"/>
              <a:gd name="connsiteY2" fmla="*/ 1185820 h 3128874"/>
              <a:gd name="connsiteX3" fmla="*/ 5078289 w 5086770"/>
              <a:gd name="connsiteY3" fmla="*/ 1182737 h 3128874"/>
              <a:gd name="connsiteX4" fmla="*/ 5078289 w 5086770"/>
              <a:gd name="connsiteY4" fmla="*/ 1179654 h 3128874"/>
              <a:gd name="connsiteX5" fmla="*/ 1690658 w 5086770"/>
              <a:gd name="connsiteY5" fmla="*/ 810655 h 3128874"/>
              <a:gd name="connsiteX6" fmla="*/ 1349061 w 5086770"/>
              <a:gd name="connsiteY6" fmla="*/ 1934928 h 3128874"/>
              <a:gd name="connsiteX7" fmla="*/ 2035854 w 5086770"/>
              <a:gd name="connsiteY7" fmla="*/ 1934928 h 3128874"/>
              <a:gd name="connsiteX8" fmla="*/ 3765314 w 5086770"/>
              <a:gd name="connsiteY8" fmla="*/ 0 h 3128874"/>
              <a:gd name="connsiteX9" fmla="*/ 4465138 w 5086770"/>
              <a:gd name="connsiteY9" fmla="*/ 0 h 3128874"/>
              <a:gd name="connsiteX10" fmla="*/ 4675955 w 5086770"/>
              <a:gd name="connsiteY10" fmla="*/ 0 h 3128874"/>
              <a:gd name="connsiteX11" fmla="*/ 4659036 w 5086770"/>
              <a:gd name="connsiteY11" fmla="*/ 34412 h 3128874"/>
              <a:gd name="connsiteX12" fmla="*/ 4651327 w 5086770"/>
              <a:gd name="connsiteY12" fmla="*/ 45203 h 3128874"/>
              <a:gd name="connsiteX13" fmla="*/ 4648245 w 5086770"/>
              <a:gd name="connsiteY13" fmla="*/ 51368 h 3128874"/>
              <a:gd name="connsiteX14" fmla="*/ 4483319 w 5086770"/>
              <a:gd name="connsiteY14" fmla="*/ 361184 h 3128874"/>
              <a:gd name="connsiteX15" fmla="*/ 4480236 w 5086770"/>
              <a:gd name="connsiteY15" fmla="*/ 373515 h 3128874"/>
              <a:gd name="connsiteX16" fmla="*/ 4474071 w 5086770"/>
              <a:gd name="connsiteY16" fmla="*/ 398176 h 3128874"/>
              <a:gd name="connsiteX17" fmla="*/ 4450950 w 5086770"/>
              <a:gd name="connsiteY17" fmla="*/ 498367 h 3128874"/>
              <a:gd name="connsiteX18" fmla="*/ 4440161 w 5086770"/>
              <a:gd name="connsiteY18" fmla="*/ 527652 h 3128874"/>
              <a:gd name="connsiteX19" fmla="*/ 4441700 w 5086770"/>
              <a:gd name="connsiteY19" fmla="*/ 539983 h 3128874"/>
              <a:gd name="connsiteX20" fmla="*/ 4437078 w 5086770"/>
              <a:gd name="connsiteY20" fmla="*/ 561562 h 3128874"/>
              <a:gd name="connsiteX21" fmla="*/ 4433995 w 5086770"/>
              <a:gd name="connsiteY21" fmla="*/ 576976 h 3128874"/>
              <a:gd name="connsiteX22" fmla="*/ 4433994 w 5086770"/>
              <a:gd name="connsiteY22" fmla="*/ 578519 h 3128874"/>
              <a:gd name="connsiteX23" fmla="*/ 4413956 w 5086770"/>
              <a:gd name="connsiteY23" fmla="*/ 797393 h 3128874"/>
              <a:gd name="connsiteX24" fmla="*/ 4438619 w 5086770"/>
              <a:gd name="connsiteY24" fmla="*/ 996230 h 3128874"/>
              <a:gd name="connsiteX25" fmla="*/ 4433995 w 5086770"/>
              <a:gd name="connsiteY25" fmla="*/ 1016268 h 3128874"/>
              <a:gd name="connsiteX26" fmla="*/ 4435536 w 5086770"/>
              <a:gd name="connsiteY26" fmla="*/ 1025517 h 3128874"/>
              <a:gd name="connsiteX27" fmla="*/ 4437078 w 5086770"/>
              <a:gd name="connsiteY27" fmla="*/ 1027057 h 3128874"/>
              <a:gd name="connsiteX28" fmla="*/ 4432452 w 5086770"/>
              <a:gd name="connsiteY28" fmla="*/ 1048636 h 3128874"/>
              <a:gd name="connsiteX29" fmla="*/ 4413956 w 5086770"/>
              <a:gd name="connsiteY29" fmla="*/ 1085630 h 3128874"/>
              <a:gd name="connsiteX30" fmla="*/ 4196623 w 5086770"/>
              <a:gd name="connsiteY30" fmla="*/ 1389280 h 3128874"/>
              <a:gd name="connsiteX31" fmla="*/ 4085645 w 5086770"/>
              <a:gd name="connsiteY31" fmla="*/ 1597365 h 3128874"/>
              <a:gd name="connsiteX32" fmla="*/ 4216661 w 5086770"/>
              <a:gd name="connsiteY32" fmla="*/ 1697556 h 3128874"/>
              <a:gd name="connsiteX33" fmla="*/ 4250571 w 5086770"/>
              <a:gd name="connsiteY33" fmla="*/ 1811617 h 3128874"/>
              <a:gd name="connsiteX34" fmla="*/ 4173502 w 5086770"/>
              <a:gd name="connsiteY34" fmla="*/ 1888685 h 3128874"/>
              <a:gd name="connsiteX35" fmla="*/ 4213578 w 5086770"/>
              <a:gd name="connsiteY35" fmla="*/ 2022784 h 3128874"/>
              <a:gd name="connsiteX36" fmla="*/ 4347678 w 5086770"/>
              <a:gd name="connsiteY36" fmla="*/ 2090605 h 3128874"/>
              <a:gd name="connsiteX37" fmla="*/ 4233616 w 5086770"/>
              <a:gd name="connsiteY37" fmla="*/ 2138388 h 3128874"/>
              <a:gd name="connsiteX38" fmla="*/ 4227451 w 5086770"/>
              <a:gd name="connsiteY38" fmla="*/ 2258616 h 3128874"/>
              <a:gd name="connsiteX39" fmla="*/ 4350761 w 5086770"/>
              <a:gd name="connsiteY39" fmla="*/ 2320270 h 3128874"/>
              <a:gd name="connsiteX40" fmla="*/ 4333805 w 5086770"/>
              <a:gd name="connsiteY40" fmla="*/ 2462077 h 3128874"/>
              <a:gd name="connsiteX41" fmla="*/ 4467905 w 5086770"/>
              <a:gd name="connsiteY41" fmla="*/ 2719486 h 3128874"/>
              <a:gd name="connsiteX42" fmla="*/ 4800655 w 5086770"/>
              <a:gd name="connsiteY42" fmla="*/ 2748491 h 3128874"/>
              <a:gd name="connsiteX43" fmla="*/ 4838191 w 5086770"/>
              <a:gd name="connsiteY43" fmla="*/ 2744074 h 3128874"/>
              <a:gd name="connsiteX44" fmla="*/ 4863823 w 5086770"/>
              <a:gd name="connsiteY44" fmla="*/ 2765476 h 3128874"/>
              <a:gd name="connsiteX45" fmla="*/ 4934321 w 5086770"/>
              <a:gd name="connsiteY45" fmla="*/ 2911083 h 3128874"/>
              <a:gd name="connsiteX46" fmla="*/ 4964162 w 5086770"/>
              <a:gd name="connsiteY46" fmla="*/ 3074402 h 3128874"/>
              <a:gd name="connsiteX47" fmla="*/ 4967647 w 5086770"/>
              <a:gd name="connsiteY47" fmla="*/ 3128874 h 3128874"/>
              <a:gd name="connsiteX48" fmla="*/ 4465138 w 5086770"/>
              <a:gd name="connsiteY48" fmla="*/ 3128874 h 3128874"/>
              <a:gd name="connsiteX49" fmla="*/ 4465138 w 5086770"/>
              <a:gd name="connsiteY49" fmla="*/ 3127460 h 3128874"/>
              <a:gd name="connsiteX50" fmla="*/ 3765314 w 5086770"/>
              <a:gd name="connsiteY50" fmla="*/ 3127460 h 3128874"/>
              <a:gd name="connsiteX51" fmla="*/ 1175459 w 5086770"/>
              <a:gd name="connsiteY51" fmla="*/ 0 h 3128874"/>
              <a:gd name="connsiteX52" fmla="*/ 2229594 w 5086770"/>
              <a:gd name="connsiteY52" fmla="*/ 0 h 3128874"/>
              <a:gd name="connsiteX53" fmla="*/ 3404781 w 5086770"/>
              <a:gd name="connsiteY53" fmla="*/ 3127460 h 3128874"/>
              <a:gd name="connsiteX54" fmla="*/ 2392789 w 5086770"/>
              <a:gd name="connsiteY54" fmla="*/ 3127460 h 3128874"/>
              <a:gd name="connsiteX55" fmla="*/ 2236317 w 5086770"/>
              <a:gd name="connsiteY55" fmla="*/ 2611186 h 3128874"/>
              <a:gd name="connsiteX56" fmla="*/ 1139165 w 5086770"/>
              <a:gd name="connsiteY56" fmla="*/ 2611186 h 3128874"/>
              <a:gd name="connsiteX57" fmla="*/ 986721 w 5086770"/>
              <a:gd name="connsiteY57" fmla="*/ 3127460 h 3128874"/>
              <a:gd name="connsiteX58" fmla="*/ 0 w 5086770"/>
              <a:gd name="connsiteY58" fmla="*/ 3127460 h 312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2" descr="http://www.gamedev.net/reference/programming/features/vehiclenn/figure1.png"/>
          <p:cNvPicPr>
            <a:picLocks noChangeAspect="1" noChangeArrowheads="1"/>
          </p:cNvPicPr>
          <p:nvPr/>
        </p:nvPicPr>
        <p:blipFill>
          <a:blip r:embed="rId2"/>
          <a:srcRect/>
          <a:stretch>
            <a:fillRect/>
          </a:stretch>
        </p:blipFill>
        <p:spPr bwMode="auto">
          <a:xfrm>
            <a:off x="6727468" y="1326953"/>
            <a:ext cx="2319495" cy="2229057"/>
          </a:xfrm>
          <a:prstGeom prst="rect">
            <a:avLst/>
          </a:prstGeom>
          <a:noFill/>
        </p:spPr>
      </p:pic>
      <p:graphicFrame>
        <p:nvGraphicFramePr>
          <p:cNvPr id="2" name="Πίνακας 1"/>
          <p:cNvGraphicFramePr>
            <a:graphicFrameLocks noGrp="1"/>
          </p:cNvGraphicFramePr>
          <p:nvPr>
            <p:extLst>
              <p:ext uri="{D42A27DB-BD31-4B8C-83A1-F6EECF244321}">
                <p14:modId xmlns:p14="http://schemas.microsoft.com/office/powerpoint/2010/main" xmlns="" val="2410019178"/>
              </p:ext>
            </p:extLst>
          </p:nvPr>
        </p:nvGraphicFramePr>
        <p:xfrm>
          <a:off x="2022519" y="826851"/>
          <a:ext cx="4650654" cy="4204826"/>
        </p:xfrm>
        <a:graphic>
          <a:graphicData uri="http://schemas.openxmlformats.org/drawingml/2006/table">
            <a:tbl>
              <a:tblPr firstRow="1" bandRow="1">
                <a:tableStyleId>{5C22544A-7EE6-4342-B048-85BDC9FD1C3A}</a:tableStyleId>
              </a:tblPr>
              <a:tblGrid>
                <a:gridCol w="2325327"/>
                <a:gridCol w="2325327"/>
              </a:tblGrid>
              <a:tr h="365053">
                <a:tc>
                  <a:txBody>
                    <a:bodyPr/>
                    <a:lstStyle/>
                    <a:p>
                      <a:r>
                        <a:rPr lang="en-US" dirty="0" smtClean="0"/>
                        <a:t>MFCC</a:t>
                      </a:r>
                      <a:endParaRPr lang="el-GR" dirty="0"/>
                    </a:p>
                  </a:txBody>
                  <a:tcPr/>
                </a:tc>
                <a:tc>
                  <a:txBody>
                    <a:bodyPr/>
                    <a:lstStyle/>
                    <a:p>
                      <a:r>
                        <a:rPr lang="en-US" dirty="0" smtClean="0"/>
                        <a:t>Image Recognition</a:t>
                      </a:r>
                      <a:endParaRPr lang="el-GR" dirty="0"/>
                    </a:p>
                  </a:txBody>
                  <a:tcPr/>
                </a:tc>
              </a:tr>
              <a:tr h="365053">
                <a:tc>
                  <a:txBody>
                    <a:bodyPr/>
                    <a:lstStyle/>
                    <a:p>
                      <a:r>
                        <a:rPr lang="en-US" sz="1800" dirty="0" smtClean="0"/>
                        <a:t>Feed</a:t>
                      </a:r>
                      <a:r>
                        <a:rPr lang="en-US" sz="1800" baseline="0" dirty="0" smtClean="0"/>
                        <a:t> Forward </a:t>
                      </a:r>
                      <a:r>
                        <a:rPr lang="en-US" sz="1800" dirty="0" smtClean="0"/>
                        <a:t>model</a:t>
                      </a:r>
                      <a:endParaRPr lang="el-GR" dirty="0"/>
                    </a:p>
                  </a:txBody>
                  <a:tcPr/>
                </a:tc>
                <a:tc>
                  <a:txBody>
                    <a:bodyPr/>
                    <a:lstStyle/>
                    <a:p>
                      <a:r>
                        <a:rPr lang="en-US" sz="1800" dirty="0" smtClean="0"/>
                        <a:t>CNN</a:t>
                      </a:r>
                      <a:endParaRPr lang="el-GR" sz="1600" dirty="0"/>
                    </a:p>
                  </a:txBody>
                  <a:tcPr/>
                </a:tc>
              </a:tr>
              <a:tr h="365053">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600" dirty="0" smtClean="0"/>
                        <a:t>Fully connected layers</a:t>
                      </a: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600" dirty="0" smtClean="0"/>
                        <a:t>Fully connected layers</a:t>
                      </a:r>
                    </a:p>
                  </a:txBody>
                  <a:tcPr/>
                </a:tc>
              </a:tr>
              <a:tr h="365053">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600" dirty="0" smtClean="0"/>
                        <a:t>Dropout: 0.1</a:t>
                      </a:r>
                    </a:p>
                  </a:txBody>
                  <a:tcPr/>
                </a:tc>
                <a:tc>
                  <a:txBody>
                    <a:bodyPr/>
                    <a:lstStyle/>
                    <a:p>
                      <a:r>
                        <a:rPr lang="en-US" sz="1600" dirty="0" smtClean="0"/>
                        <a:t>Dropout:0.5</a:t>
                      </a:r>
                      <a:endParaRPr lang="el-GR" sz="1600" dirty="0"/>
                    </a:p>
                  </a:txBody>
                  <a:tcPr/>
                </a:tc>
              </a:tr>
              <a:tr h="365053">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600" dirty="0" smtClean="0"/>
                        <a:t>Input layer: Input shape: (128,)</a:t>
                      </a:r>
                    </a:p>
                  </a:txBody>
                  <a:tcPr/>
                </a:tc>
                <a:tc>
                  <a:txBody>
                    <a:bodyPr/>
                    <a:lstStyle/>
                    <a:p>
                      <a:r>
                        <a:rPr lang="en-US" sz="1600" dirty="0" smtClean="0"/>
                        <a:t>Input shape: (64,64,3)</a:t>
                      </a:r>
                      <a:endParaRPr lang="el-GR" sz="1600" dirty="0"/>
                    </a:p>
                  </a:txBody>
                  <a:tcPr/>
                </a:tc>
              </a:tr>
              <a:tr h="570083">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600" dirty="0" smtClean="0"/>
                        <a:t>Hidden layers: Dense</a:t>
                      </a:r>
                      <a:r>
                        <a:rPr lang="en-US" sz="1600" baseline="0" dirty="0" smtClean="0"/>
                        <a:t> layers</a:t>
                      </a:r>
                      <a:r>
                        <a:rPr lang="en-US" sz="1600" dirty="0" smtClean="0"/>
                        <a:t>, activation function: </a:t>
                      </a:r>
                      <a:r>
                        <a:rPr lang="en-US" sz="1600" dirty="0" err="1" smtClean="0"/>
                        <a:t>ReLu</a:t>
                      </a:r>
                      <a:endParaRPr lang="en-US" sz="1600" dirty="0" smtClean="0"/>
                    </a:p>
                  </a:txBody>
                  <a:tcPr/>
                </a:tc>
                <a:tc>
                  <a:txBody>
                    <a:bodyPr/>
                    <a:lstStyle/>
                    <a:p>
                      <a:r>
                        <a:rPr lang="en-US" sz="1600" dirty="0" smtClean="0"/>
                        <a:t>Conv2D, </a:t>
                      </a:r>
                      <a:r>
                        <a:rPr lang="en-US" sz="1600" dirty="0" err="1" smtClean="0"/>
                        <a:t>MaxPooling</a:t>
                      </a:r>
                      <a:r>
                        <a:rPr lang="en-US" sz="1600" dirty="0" smtClean="0"/>
                        <a:t>, activation function:</a:t>
                      </a:r>
                      <a:r>
                        <a:rPr lang="en-US" sz="1600" baseline="0" dirty="0" smtClean="0"/>
                        <a:t> </a:t>
                      </a:r>
                      <a:r>
                        <a:rPr lang="en-US" sz="1600" baseline="0" dirty="0" err="1" smtClean="0"/>
                        <a:t>Relu</a:t>
                      </a:r>
                      <a:endParaRPr lang="el-GR" sz="1600" dirty="0"/>
                    </a:p>
                  </a:txBody>
                  <a:tcPr/>
                </a:tc>
              </a:tr>
              <a:tr h="840122">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600" dirty="0" smtClean="0"/>
                        <a:t>Output layer: output shape: 527</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z="1600" dirty="0" smtClean="0"/>
                        <a:t>Final activation</a:t>
                      </a:r>
                      <a:r>
                        <a:rPr lang="en-US" sz="1600" baseline="0" dirty="0" smtClean="0"/>
                        <a:t> function: sigmoid</a:t>
                      </a:r>
                      <a:endParaRPr lang="en-US" sz="1600" dirty="0" smtClean="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600" dirty="0" smtClean="0"/>
                        <a:t>Output layer: output shape: 527</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z="1600" dirty="0" smtClean="0"/>
                        <a:t>Final activation</a:t>
                      </a:r>
                      <a:r>
                        <a:rPr lang="en-US" sz="1600" baseline="0" dirty="0" smtClean="0"/>
                        <a:t> function: sigmoid</a:t>
                      </a:r>
                      <a:endParaRPr lang="en-US" sz="1600" dirty="0" smtClean="0"/>
                    </a:p>
                    <a:p>
                      <a:endParaRPr lang="el-GR" dirty="0"/>
                    </a:p>
                  </a:txBody>
                  <a:tcPr/>
                </a:tc>
              </a:tr>
            </a:tbl>
          </a:graphicData>
        </a:graphic>
      </p:graphicFrame>
    </p:spTree>
    <p:extLst>
      <p:ext uri="{BB962C8B-B14F-4D97-AF65-F5344CB8AC3E}">
        <p14:creationId xmlns:p14="http://schemas.microsoft.com/office/powerpoint/2010/main" xmlns="" val="11016338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10680" y="0"/>
            <a:ext cx="6283782" cy="725349"/>
          </a:xfrm>
        </p:spPr>
        <p:txBody>
          <a:bodyPr>
            <a:normAutofit fontScale="90000"/>
          </a:bodyPr>
          <a:lstStyle/>
          <a:p>
            <a:r>
              <a:rPr lang="en-US" sz="2400" dirty="0" smtClean="0"/>
              <a:t>Model Development (Neural Network</a:t>
            </a:r>
            <a:r>
              <a:rPr lang="en-US" sz="2400" dirty="0" smtClean="0"/>
              <a:t>) </a:t>
            </a:r>
            <a:r>
              <a:rPr lang="en-US" sz="2200" dirty="0" smtClean="0"/>
              <a:t/>
            </a:r>
            <a:br>
              <a:rPr lang="en-US" sz="2200" dirty="0" smtClean="0"/>
            </a:br>
            <a:endParaRPr lang="en-US" sz="2200" dirty="0"/>
          </a:p>
        </p:txBody>
      </p:sp>
      <p:sp>
        <p:nvSpPr>
          <p:cNvPr id="5" name="Content Placeholder 4"/>
          <p:cNvSpPr>
            <a:spLocks noGrp="1"/>
          </p:cNvSpPr>
          <p:nvPr>
            <p:ph idx="1"/>
          </p:nvPr>
        </p:nvSpPr>
        <p:spPr>
          <a:xfrm>
            <a:off x="1940887" y="362674"/>
            <a:ext cx="6973038" cy="3881778"/>
          </a:xfrm>
        </p:spPr>
        <p:txBody>
          <a:bodyPr>
            <a:noAutofit/>
          </a:bodyPr>
          <a:lstStyle/>
          <a:p>
            <a:pPr algn="just"/>
            <a:endParaRPr lang="en-US" sz="1600" dirty="0" smtClean="0"/>
          </a:p>
          <a:p>
            <a:pPr algn="just"/>
            <a:r>
              <a:rPr lang="en-US" sz="1600" dirty="0" smtClean="0"/>
              <a:t>Model </a:t>
            </a:r>
            <a:r>
              <a:rPr lang="en-US" sz="1600" dirty="0" smtClean="0"/>
              <a:t>Compiling:</a:t>
            </a:r>
          </a:p>
          <a:p>
            <a:pPr algn="just"/>
            <a:endParaRPr lang="en-US" sz="1600" dirty="0" smtClean="0"/>
          </a:p>
          <a:p>
            <a:pPr algn="just"/>
            <a:endParaRPr lang="en-US" sz="1600" dirty="0" smtClean="0"/>
          </a:p>
          <a:p>
            <a:pPr algn="just"/>
            <a:endParaRPr lang="en-US" sz="1600" dirty="0" smtClean="0"/>
          </a:p>
          <a:p>
            <a:pPr algn="just"/>
            <a:endParaRPr lang="en-US" sz="1600" dirty="0"/>
          </a:p>
          <a:p>
            <a:pPr algn="just"/>
            <a:endParaRPr lang="en-US" sz="1600" dirty="0" smtClean="0"/>
          </a:p>
          <a:p>
            <a:pPr algn="just"/>
            <a:endParaRPr lang="en-US" sz="1600" dirty="0"/>
          </a:p>
          <a:p>
            <a:pPr algn="just"/>
            <a:endParaRPr lang="en-US" sz="1600" dirty="0" smtClean="0"/>
          </a:p>
          <a:p>
            <a:pPr algn="just"/>
            <a:endParaRPr lang="en-US" sz="1600" dirty="0"/>
          </a:p>
          <a:p>
            <a:pPr algn="just"/>
            <a:endParaRPr lang="en-US" sz="1600" dirty="0" smtClean="0"/>
          </a:p>
          <a:p>
            <a:pPr algn="just"/>
            <a:endParaRPr lang="en-US" sz="1600" dirty="0"/>
          </a:p>
          <a:p>
            <a:pPr marL="0" indent="0" algn="just">
              <a:buNone/>
            </a:pPr>
            <a:endParaRPr lang="en-US" sz="1600" dirty="0" smtClean="0"/>
          </a:p>
          <a:p>
            <a:pPr algn="just"/>
            <a:endParaRPr lang="en-US" sz="1600" dirty="0"/>
          </a:p>
          <a:p>
            <a:pPr algn="just"/>
            <a:endParaRPr lang="en-US" sz="1600" dirty="0" smtClean="0"/>
          </a:p>
          <a:p>
            <a:pPr algn="just"/>
            <a:endParaRPr lang="en-US" sz="1600" dirty="0"/>
          </a:p>
          <a:p>
            <a:pPr algn="just"/>
            <a:endParaRPr lang="en-US" sz="1600" dirty="0" smtClean="0"/>
          </a:p>
          <a:p>
            <a:pPr algn="just"/>
            <a:endParaRPr lang="en-US" sz="1600" dirty="0"/>
          </a:p>
          <a:p>
            <a:pPr algn="just"/>
            <a:endParaRPr lang="en-US" sz="1600" dirty="0" smtClean="0"/>
          </a:p>
          <a:p>
            <a:pPr algn="just">
              <a:buNone/>
            </a:pPr>
            <a:endParaRPr lang="en-US" sz="1600" dirty="0" smtClean="0"/>
          </a:p>
          <a:p>
            <a:pPr algn="just">
              <a:buNone/>
            </a:pPr>
            <a:endParaRPr lang="en-US" sz="1400" dirty="0" smtClean="0"/>
          </a:p>
        </p:txBody>
      </p:sp>
      <p:sp>
        <p:nvSpPr>
          <p:cNvPr id="6" name="Freeform: Shape 152">
            <a:extLst>
              <a:ext uri="{FF2B5EF4-FFF2-40B4-BE49-F238E27FC236}">
                <a16:creationId xmlns:a16="http://schemas.microsoft.com/office/drawing/2014/main" xmlns="" id="{F3B4A34E-C246-47F5-A863-109A43C0757D}"/>
              </a:ext>
            </a:extLst>
          </p:cNvPr>
          <p:cNvSpPr/>
          <p:nvPr/>
        </p:nvSpPr>
        <p:spPr>
          <a:xfrm>
            <a:off x="7751617" y="4495800"/>
            <a:ext cx="1392383" cy="647700"/>
          </a:xfrm>
          <a:custGeom>
            <a:avLst/>
            <a:gdLst>
              <a:gd name="connsiteX0" fmla="*/ 5086770 w 5086770"/>
              <a:gd name="connsiteY0" fmla="*/ 1174706 h 3128874"/>
              <a:gd name="connsiteX1" fmla="*/ 5086770 w 5086770"/>
              <a:gd name="connsiteY1" fmla="*/ 1184663 h 3128874"/>
              <a:gd name="connsiteX2" fmla="*/ 5079830 w 5086770"/>
              <a:gd name="connsiteY2" fmla="*/ 1185820 h 3128874"/>
              <a:gd name="connsiteX3" fmla="*/ 5078289 w 5086770"/>
              <a:gd name="connsiteY3" fmla="*/ 1182737 h 3128874"/>
              <a:gd name="connsiteX4" fmla="*/ 5078289 w 5086770"/>
              <a:gd name="connsiteY4" fmla="*/ 1179654 h 3128874"/>
              <a:gd name="connsiteX5" fmla="*/ 1690658 w 5086770"/>
              <a:gd name="connsiteY5" fmla="*/ 810655 h 3128874"/>
              <a:gd name="connsiteX6" fmla="*/ 1349061 w 5086770"/>
              <a:gd name="connsiteY6" fmla="*/ 1934928 h 3128874"/>
              <a:gd name="connsiteX7" fmla="*/ 2035854 w 5086770"/>
              <a:gd name="connsiteY7" fmla="*/ 1934928 h 3128874"/>
              <a:gd name="connsiteX8" fmla="*/ 3765314 w 5086770"/>
              <a:gd name="connsiteY8" fmla="*/ 0 h 3128874"/>
              <a:gd name="connsiteX9" fmla="*/ 4465138 w 5086770"/>
              <a:gd name="connsiteY9" fmla="*/ 0 h 3128874"/>
              <a:gd name="connsiteX10" fmla="*/ 4675955 w 5086770"/>
              <a:gd name="connsiteY10" fmla="*/ 0 h 3128874"/>
              <a:gd name="connsiteX11" fmla="*/ 4659036 w 5086770"/>
              <a:gd name="connsiteY11" fmla="*/ 34412 h 3128874"/>
              <a:gd name="connsiteX12" fmla="*/ 4651327 w 5086770"/>
              <a:gd name="connsiteY12" fmla="*/ 45203 h 3128874"/>
              <a:gd name="connsiteX13" fmla="*/ 4648245 w 5086770"/>
              <a:gd name="connsiteY13" fmla="*/ 51368 h 3128874"/>
              <a:gd name="connsiteX14" fmla="*/ 4483319 w 5086770"/>
              <a:gd name="connsiteY14" fmla="*/ 361184 h 3128874"/>
              <a:gd name="connsiteX15" fmla="*/ 4480236 w 5086770"/>
              <a:gd name="connsiteY15" fmla="*/ 373515 h 3128874"/>
              <a:gd name="connsiteX16" fmla="*/ 4474071 w 5086770"/>
              <a:gd name="connsiteY16" fmla="*/ 398176 h 3128874"/>
              <a:gd name="connsiteX17" fmla="*/ 4450950 w 5086770"/>
              <a:gd name="connsiteY17" fmla="*/ 498367 h 3128874"/>
              <a:gd name="connsiteX18" fmla="*/ 4440161 w 5086770"/>
              <a:gd name="connsiteY18" fmla="*/ 527652 h 3128874"/>
              <a:gd name="connsiteX19" fmla="*/ 4441700 w 5086770"/>
              <a:gd name="connsiteY19" fmla="*/ 539983 h 3128874"/>
              <a:gd name="connsiteX20" fmla="*/ 4437078 w 5086770"/>
              <a:gd name="connsiteY20" fmla="*/ 561562 h 3128874"/>
              <a:gd name="connsiteX21" fmla="*/ 4433995 w 5086770"/>
              <a:gd name="connsiteY21" fmla="*/ 576976 h 3128874"/>
              <a:gd name="connsiteX22" fmla="*/ 4433994 w 5086770"/>
              <a:gd name="connsiteY22" fmla="*/ 578519 h 3128874"/>
              <a:gd name="connsiteX23" fmla="*/ 4413956 w 5086770"/>
              <a:gd name="connsiteY23" fmla="*/ 797393 h 3128874"/>
              <a:gd name="connsiteX24" fmla="*/ 4438619 w 5086770"/>
              <a:gd name="connsiteY24" fmla="*/ 996230 h 3128874"/>
              <a:gd name="connsiteX25" fmla="*/ 4433995 w 5086770"/>
              <a:gd name="connsiteY25" fmla="*/ 1016268 h 3128874"/>
              <a:gd name="connsiteX26" fmla="*/ 4435536 w 5086770"/>
              <a:gd name="connsiteY26" fmla="*/ 1025517 h 3128874"/>
              <a:gd name="connsiteX27" fmla="*/ 4437078 w 5086770"/>
              <a:gd name="connsiteY27" fmla="*/ 1027057 h 3128874"/>
              <a:gd name="connsiteX28" fmla="*/ 4432452 w 5086770"/>
              <a:gd name="connsiteY28" fmla="*/ 1048636 h 3128874"/>
              <a:gd name="connsiteX29" fmla="*/ 4413956 w 5086770"/>
              <a:gd name="connsiteY29" fmla="*/ 1085630 h 3128874"/>
              <a:gd name="connsiteX30" fmla="*/ 4196623 w 5086770"/>
              <a:gd name="connsiteY30" fmla="*/ 1389280 h 3128874"/>
              <a:gd name="connsiteX31" fmla="*/ 4085645 w 5086770"/>
              <a:gd name="connsiteY31" fmla="*/ 1597365 h 3128874"/>
              <a:gd name="connsiteX32" fmla="*/ 4216661 w 5086770"/>
              <a:gd name="connsiteY32" fmla="*/ 1697556 h 3128874"/>
              <a:gd name="connsiteX33" fmla="*/ 4250571 w 5086770"/>
              <a:gd name="connsiteY33" fmla="*/ 1811617 h 3128874"/>
              <a:gd name="connsiteX34" fmla="*/ 4173502 w 5086770"/>
              <a:gd name="connsiteY34" fmla="*/ 1888685 h 3128874"/>
              <a:gd name="connsiteX35" fmla="*/ 4213578 w 5086770"/>
              <a:gd name="connsiteY35" fmla="*/ 2022784 h 3128874"/>
              <a:gd name="connsiteX36" fmla="*/ 4347678 w 5086770"/>
              <a:gd name="connsiteY36" fmla="*/ 2090605 h 3128874"/>
              <a:gd name="connsiteX37" fmla="*/ 4233616 w 5086770"/>
              <a:gd name="connsiteY37" fmla="*/ 2138388 h 3128874"/>
              <a:gd name="connsiteX38" fmla="*/ 4227451 w 5086770"/>
              <a:gd name="connsiteY38" fmla="*/ 2258616 h 3128874"/>
              <a:gd name="connsiteX39" fmla="*/ 4350761 w 5086770"/>
              <a:gd name="connsiteY39" fmla="*/ 2320270 h 3128874"/>
              <a:gd name="connsiteX40" fmla="*/ 4333805 w 5086770"/>
              <a:gd name="connsiteY40" fmla="*/ 2462077 h 3128874"/>
              <a:gd name="connsiteX41" fmla="*/ 4467905 w 5086770"/>
              <a:gd name="connsiteY41" fmla="*/ 2719486 h 3128874"/>
              <a:gd name="connsiteX42" fmla="*/ 4800655 w 5086770"/>
              <a:gd name="connsiteY42" fmla="*/ 2748491 h 3128874"/>
              <a:gd name="connsiteX43" fmla="*/ 4838191 w 5086770"/>
              <a:gd name="connsiteY43" fmla="*/ 2744074 h 3128874"/>
              <a:gd name="connsiteX44" fmla="*/ 4863823 w 5086770"/>
              <a:gd name="connsiteY44" fmla="*/ 2765476 h 3128874"/>
              <a:gd name="connsiteX45" fmla="*/ 4934321 w 5086770"/>
              <a:gd name="connsiteY45" fmla="*/ 2911083 h 3128874"/>
              <a:gd name="connsiteX46" fmla="*/ 4964162 w 5086770"/>
              <a:gd name="connsiteY46" fmla="*/ 3074402 h 3128874"/>
              <a:gd name="connsiteX47" fmla="*/ 4967647 w 5086770"/>
              <a:gd name="connsiteY47" fmla="*/ 3128874 h 3128874"/>
              <a:gd name="connsiteX48" fmla="*/ 4465138 w 5086770"/>
              <a:gd name="connsiteY48" fmla="*/ 3128874 h 3128874"/>
              <a:gd name="connsiteX49" fmla="*/ 4465138 w 5086770"/>
              <a:gd name="connsiteY49" fmla="*/ 3127460 h 3128874"/>
              <a:gd name="connsiteX50" fmla="*/ 3765314 w 5086770"/>
              <a:gd name="connsiteY50" fmla="*/ 3127460 h 3128874"/>
              <a:gd name="connsiteX51" fmla="*/ 1175459 w 5086770"/>
              <a:gd name="connsiteY51" fmla="*/ 0 h 3128874"/>
              <a:gd name="connsiteX52" fmla="*/ 2229594 w 5086770"/>
              <a:gd name="connsiteY52" fmla="*/ 0 h 3128874"/>
              <a:gd name="connsiteX53" fmla="*/ 3404781 w 5086770"/>
              <a:gd name="connsiteY53" fmla="*/ 3127460 h 3128874"/>
              <a:gd name="connsiteX54" fmla="*/ 2392789 w 5086770"/>
              <a:gd name="connsiteY54" fmla="*/ 3127460 h 3128874"/>
              <a:gd name="connsiteX55" fmla="*/ 2236317 w 5086770"/>
              <a:gd name="connsiteY55" fmla="*/ 2611186 h 3128874"/>
              <a:gd name="connsiteX56" fmla="*/ 1139165 w 5086770"/>
              <a:gd name="connsiteY56" fmla="*/ 2611186 h 3128874"/>
              <a:gd name="connsiteX57" fmla="*/ 986721 w 5086770"/>
              <a:gd name="connsiteY57" fmla="*/ 3127460 h 3128874"/>
              <a:gd name="connsiteX58" fmla="*/ 0 w 5086770"/>
              <a:gd name="connsiteY58" fmla="*/ 3127460 h 312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Πίνακας 2"/>
          <p:cNvGraphicFramePr>
            <a:graphicFrameLocks noGrp="1"/>
          </p:cNvGraphicFramePr>
          <p:nvPr>
            <p:extLst>
              <p:ext uri="{D42A27DB-BD31-4B8C-83A1-F6EECF244321}">
                <p14:modId xmlns:p14="http://schemas.microsoft.com/office/powerpoint/2010/main" xmlns="" val="4031080776"/>
              </p:ext>
            </p:extLst>
          </p:nvPr>
        </p:nvGraphicFramePr>
        <p:xfrm>
          <a:off x="2097232" y="1266169"/>
          <a:ext cx="6731764" cy="2734958"/>
        </p:xfrm>
        <a:graphic>
          <a:graphicData uri="http://schemas.openxmlformats.org/drawingml/2006/table">
            <a:tbl>
              <a:tblPr firstRow="1" bandRow="1">
                <a:tableStyleId>{5C22544A-7EE6-4342-B048-85BDC9FD1C3A}</a:tableStyleId>
              </a:tblPr>
              <a:tblGrid>
                <a:gridCol w="3365882"/>
                <a:gridCol w="3365882"/>
              </a:tblGrid>
              <a:tr h="410244">
                <a:tc>
                  <a:txBody>
                    <a:bodyPr/>
                    <a:lstStyle/>
                    <a:p>
                      <a:r>
                        <a:rPr lang="en-US" dirty="0" smtClean="0"/>
                        <a:t>MFCC</a:t>
                      </a:r>
                      <a:endParaRPr lang="el-GR" dirty="0"/>
                    </a:p>
                  </a:txBody>
                  <a:tcPr/>
                </a:tc>
                <a:tc>
                  <a:txBody>
                    <a:bodyPr/>
                    <a:lstStyle/>
                    <a:p>
                      <a:r>
                        <a:rPr lang="en-US" dirty="0" smtClean="0"/>
                        <a:t>Image</a:t>
                      </a:r>
                      <a:r>
                        <a:rPr lang="en-US" baseline="0" dirty="0" smtClean="0"/>
                        <a:t> Recognition</a:t>
                      </a:r>
                      <a:endParaRPr lang="el-GR" dirty="0"/>
                    </a:p>
                  </a:txBody>
                  <a:tcPr/>
                </a:tc>
              </a:tr>
              <a:tr h="376057">
                <a:tc>
                  <a:txBody>
                    <a:bodyPr/>
                    <a:lstStyle/>
                    <a:p>
                      <a:r>
                        <a:rPr lang="en-US" sz="1600" dirty="0" smtClean="0"/>
                        <a:t>Loss</a:t>
                      </a:r>
                      <a:r>
                        <a:rPr lang="en-US" sz="1600" baseline="0" dirty="0" smtClean="0"/>
                        <a:t> Function: Binary </a:t>
                      </a:r>
                      <a:r>
                        <a:rPr lang="en-US" sz="1600" baseline="0" dirty="0" err="1" smtClean="0"/>
                        <a:t>Crossentropy</a:t>
                      </a:r>
                      <a:endParaRPr lang="el-GR"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Loss</a:t>
                      </a:r>
                      <a:r>
                        <a:rPr lang="en-US" sz="1600" baseline="0" dirty="0" smtClean="0"/>
                        <a:t> Function: Binary </a:t>
                      </a:r>
                      <a:r>
                        <a:rPr lang="en-US" sz="1600" baseline="0" dirty="0" err="1" smtClean="0"/>
                        <a:t>Crossentropy</a:t>
                      </a:r>
                      <a:endParaRPr lang="el-GR" sz="1600" dirty="0" smtClean="0"/>
                    </a:p>
                  </a:txBody>
                  <a:tcPr/>
                </a:tc>
              </a:tr>
              <a:tr h="376057">
                <a:tc>
                  <a:txBody>
                    <a:bodyPr/>
                    <a:lstStyle/>
                    <a:p>
                      <a:r>
                        <a:rPr lang="en-US" sz="1600" dirty="0" smtClean="0"/>
                        <a:t>Optimizer:</a:t>
                      </a:r>
                      <a:r>
                        <a:rPr lang="en-US" sz="1600" baseline="0" dirty="0" smtClean="0"/>
                        <a:t> ADAM</a:t>
                      </a:r>
                      <a:endParaRPr lang="el-GR"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Optimizer:</a:t>
                      </a:r>
                      <a:r>
                        <a:rPr lang="en-US" sz="1600" baseline="0" dirty="0" smtClean="0"/>
                        <a:t> RMSP</a:t>
                      </a:r>
                      <a:endParaRPr lang="el-GR" sz="1600" dirty="0" smtClean="0"/>
                    </a:p>
                  </a:txBody>
                  <a:tcPr/>
                </a:tc>
              </a:tr>
              <a:tr h="649552">
                <a:tc>
                  <a:txBody>
                    <a:bodyPr/>
                    <a:lstStyle/>
                    <a:p>
                      <a:r>
                        <a:rPr lang="en-US" sz="1600" dirty="0" smtClean="0"/>
                        <a:t>Metrics:</a:t>
                      </a:r>
                      <a:r>
                        <a:rPr lang="en-US" sz="1600" baseline="0" dirty="0" smtClean="0"/>
                        <a:t> Accuracy, </a:t>
                      </a:r>
                      <a:r>
                        <a:rPr lang="en-US" sz="1600" baseline="0" dirty="0" err="1" smtClean="0"/>
                        <a:t>Top_k_Category_Accuracy</a:t>
                      </a:r>
                      <a:endParaRPr lang="el-GR" sz="1600" dirty="0"/>
                    </a:p>
                  </a:txBody>
                  <a:tcPr/>
                </a:tc>
                <a:tc>
                  <a:txBody>
                    <a:bodyPr/>
                    <a:lstStyle/>
                    <a:p>
                      <a:r>
                        <a:rPr lang="en-US" sz="1600" dirty="0" smtClean="0"/>
                        <a:t>Metrics:</a:t>
                      </a:r>
                      <a:r>
                        <a:rPr lang="en-US" sz="1600" baseline="0" dirty="0" smtClean="0"/>
                        <a:t> Accuracy, </a:t>
                      </a:r>
                      <a:r>
                        <a:rPr lang="en-US" sz="1600" baseline="0" dirty="0" err="1" smtClean="0"/>
                        <a:t>Top_k_Category_Accuracy</a:t>
                      </a:r>
                      <a:endParaRPr lang="el-GR" sz="1600" dirty="0"/>
                    </a:p>
                  </a:txBody>
                  <a:tcPr/>
                </a:tc>
              </a:tr>
              <a:tr h="923048">
                <a:tc>
                  <a:txBody>
                    <a:bodyPr/>
                    <a:lstStyle/>
                    <a:p>
                      <a:r>
                        <a:rPr lang="en-US" sz="1600" dirty="0" err="1" smtClean="0"/>
                        <a:t>EarlyStopping</a:t>
                      </a:r>
                      <a:r>
                        <a:rPr lang="en-US" sz="1600" dirty="0" smtClean="0"/>
                        <a:t>:</a:t>
                      </a:r>
                      <a:r>
                        <a:rPr lang="en-US" sz="1600" baseline="0" dirty="0" smtClean="0"/>
                        <a:t> Min(</a:t>
                      </a:r>
                      <a:r>
                        <a:rPr lang="en-US" sz="1600" baseline="0" dirty="0" err="1" smtClean="0"/>
                        <a:t>Val_Loss</a:t>
                      </a:r>
                      <a:r>
                        <a:rPr lang="en-US" sz="1600" baseline="0" dirty="0" smtClean="0"/>
                        <a:t>),</a:t>
                      </a:r>
                    </a:p>
                    <a:p>
                      <a:r>
                        <a:rPr lang="en-US" sz="1600" baseline="0" dirty="0" smtClean="0"/>
                        <a:t>Patience=5</a:t>
                      </a:r>
                      <a:endParaRPr lang="el-GR" sz="1600" dirty="0"/>
                    </a:p>
                  </a:txBody>
                  <a:tcPr/>
                </a:tc>
                <a:tc>
                  <a:txBody>
                    <a:bodyPr/>
                    <a:lstStyle/>
                    <a:p>
                      <a:r>
                        <a:rPr lang="en-US" sz="1600" dirty="0" err="1" smtClean="0"/>
                        <a:t>EarlyStopping</a:t>
                      </a:r>
                      <a:r>
                        <a:rPr lang="en-US" sz="1600" dirty="0" smtClean="0"/>
                        <a:t>:</a:t>
                      </a:r>
                      <a:r>
                        <a:rPr lang="en-US" sz="1600" baseline="0" dirty="0" smtClean="0"/>
                        <a:t> Min(</a:t>
                      </a:r>
                      <a:r>
                        <a:rPr lang="en-US" sz="1600" baseline="0" dirty="0" err="1" smtClean="0"/>
                        <a:t>Val_Loss</a:t>
                      </a:r>
                      <a:r>
                        <a:rPr lang="en-US" sz="1600" baseline="0" dirty="0" smtClean="0"/>
                        <a:t>),</a:t>
                      </a:r>
                    </a:p>
                    <a:p>
                      <a:r>
                        <a:rPr lang="en-US" sz="1600" baseline="0" dirty="0" smtClean="0"/>
                        <a:t>Patience=3</a:t>
                      </a:r>
                      <a:endParaRPr lang="el-GR" sz="1600" dirty="0" smtClean="0"/>
                    </a:p>
                    <a:p>
                      <a:endParaRPr lang="el-GR" sz="1600" dirty="0"/>
                    </a:p>
                  </a:txBody>
                  <a:tcPr/>
                </a:tc>
              </a:tr>
            </a:tbl>
          </a:graphicData>
        </a:graphic>
      </p:graphicFrame>
    </p:spTree>
    <p:extLst>
      <p:ext uri="{BB962C8B-B14F-4D97-AF65-F5344CB8AC3E}">
        <p14:creationId xmlns:p14="http://schemas.microsoft.com/office/powerpoint/2010/main" xmlns="" val="11016338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2264360" y="141194"/>
            <a:ext cx="6283782" cy="725349"/>
          </a:xfrm>
        </p:spPr>
        <p:txBody>
          <a:bodyPr>
            <a:normAutofit fontScale="90000"/>
          </a:bodyPr>
          <a:lstStyle/>
          <a:p>
            <a:r>
              <a:rPr lang="en-US" sz="2700" dirty="0"/>
              <a:t>Model Development (Neural Network) </a:t>
            </a:r>
            <a:r>
              <a:rPr lang="en-US" dirty="0"/>
              <a:t/>
            </a:r>
            <a:br>
              <a:rPr lang="en-US" dirty="0"/>
            </a:br>
            <a:endParaRPr lang="el-GR" dirty="0"/>
          </a:p>
        </p:txBody>
      </p:sp>
      <p:sp>
        <p:nvSpPr>
          <p:cNvPr id="3" name="Θέση περιεχομένου 2"/>
          <p:cNvSpPr>
            <a:spLocks noGrp="1"/>
          </p:cNvSpPr>
          <p:nvPr>
            <p:ph idx="1"/>
          </p:nvPr>
        </p:nvSpPr>
        <p:spPr>
          <a:xfrm>
            <a:off x="2282234" y="840344"/>
            <a:ext cx="6304935" cy="3420136"/>
          </a:xfrm>
        </p:spPr>
        <p:txBody>
          <a:bodyPr>
            <a:normAutofit/>
          </a:bodyPr>
          <a:lstStyle/>
          <a:p>
            <a:pPr algn="just"/>
            <a:r>
              <a:rPr lang="en-US" sz="1600" dirty="0"/>
              <a:t>Model </a:t>
            </a:r>
            <a:r>
              <a:rPr lang="en-US" sz="1600" dirty="0" smtClean="0"/>
              <a:t>Training:</a:t>
            </a:r>
            <a:endParaRPr lang="en-US" sz="1600" dirty="0"/>
          </a:p>
        </p:txBody>
      </p:sp>
      <p:graphicFrame>
        <p:nvGraphicFramePr>
          <p:cNvPr id="4" name="Πίνακας 3"/>
          <p:cNvGraphicFramePr>
            <a:graphicFrameLocks noGrp="1"/>
          </p:cNvGraphicFramePr>
          <p:nvPr>
            <p:extLst>
              <p:ext uri="{D42A27DB-BD31-4B8C-83A1-F6EECF244321}">
                <p14:modId xmlns:p14="http://schemas.microsoft.com/office/powerpoint/2010/main" xmlns="" val="3677822075"/>
              </p:ext>
            </p:extLst>
          </p:nvPr>
        </p:nvGraphicFramePr>
        <p:xfrm>
          <a:off x="2392106" y="1526355"/>
          <a:ext cx="5488538" cy="2339655"/>
        </p:xfrm>
        <a:graphic>
          <a:graphicData uri="http://schemas.openxmlformats.org/drawingml/2006/table">
            <a:tbl>
              <a:tblPr firstRow="1" bandRow="1">
                <a:tableStyleId>{5C22544A-7EE6-4342-B048-85BDC9FD1C3A}</a:tableStyleId>
              </a:tblPr>
              <a:tblGrid>
                <a:gridCol w="2744269"/>
                <a:gridCol w="2744269"/>
              </a:tblGrid>
              <a:tr h="540919">
                <a:tc>
                  <a:txBody>
                    <a:bodyPr/>
                    <a:lstStyle/>
                    <a:p>
                      <a:r>
                        <a:rPr lang="en-US" dirty="0" smtClean="0"/>
                        <a:t>MFCC</a:t>
                      </a:r>
                      <a:endParaRPr lang="el-GR" dirty="0"/>
                    </a:p>
                  </a:txBody>
                  <a:tcPr/>
                </a:tc>
                <a:tc>
                  <a:txBody>
                    <a:bodyPr/>
                    <a:lstStyle/>
                    <a:p>
                      <a:r>
                        <a:rPr lang="en-US" dirty="0" smtClean="0"/>
                        <a:t>Image</a:t>
                      </a:r>
                      <a:r>
                        <a:rPr lang="en-US" baseline="0" dirty="0" smtClean="0"/>
                        <a:t> Recognition</a:t>
                      </a:r>
                      <a:endParaRPr lang="el-GR" dirty="0"/>
                    </a:p>
                  </a:txBody>
                  <a:tcPr/>
                </a:tc>
              </a:tr>
              <a:tr h="422120">
                <a:tc>
                  <a:txBody>
                    <a:bodyPr/>
                    <a:lstStyle/>
                    <a:p>
                      <a:r>
                        <a:rPr lang="en-US" sz="1600" dirty="0" smtClean="0"/>
                        <a:t>Train data: 97%</a:t>
                      </a:r>
                      <a:endParaRPr lang="el-GR" sz="1600" dirty="0"/>
                    </a:p>
                  </a:txBody>
                  <a:tcPr/>
                </a:tc>
                <a:tc>
                  <a:txBody>
                    <a:bodyPr/>
                    <a:lstStyle/>
                    <a:p>
                      <a:r>
                        <a:rPr lang="en-US" sz="1600" dirty="0" smtClean="0"/>
                        <a:t>Train data: 85%</a:t>
                      </a:r>
                      <a:endParaRPr lang="el-GR" sz="1600" dirty="0"/>
                    </a:p>
                  </a:txBody>
                  <a:tcPr/>
                </a:tc>
              </a:tr>
              <a:tr h="437745">
                <a:tc>
                  <a:txBody>
                    <a:bodyPr/>
                    <a:lstStyle/>
                    <a:p>
                      <a:r>
                        <a:rPr lang="en-US" sz="1600" dirty="0" smtClean="0"/>
                        <a:t>Validation data: 1.5% </a:t>
                      </a:r>
                      <a:endParaRPr lang="el-GR" sz="1600" dirty="0"/>
                    </a:p>
                  </a:txBody>
                  <a:tcPr/>
                </a:tc>
                <a:tc>
                  <a:txBody>
                    <a:bodyPr/>
                    <a:lstStyle/>
                    <a:p>
                      <a:r>
                        <a:rPr lang="en-US" sz="1600" dirty="0" smtClean="0"/>
                        <a:t>Validation data: 10% </a:t>
                      </a:r>
                      <a:endParaRPr lang="el-GR" sz="1600" dirty="0"/>
                    </a:p>
                  </a:txBody>
                  <a:tcPr/>
                </a:tc>
              </a:tr>
              <a:tr h="408561">
                <a:tc>
                  <a:txBody>
                    <a:bodyPr/>
                    <a:lstStyle/>
                    <a:p>
                      <a:r>
                        <a:rPr lang="en-US" sz="1600" dirty="0" smtClean="0"/>
                        <a:t>Test data: 1.5%</a:t>
                      </a:r>
                      <a:endParaRPr lang="el-GR"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Test data: 5%</a:t>
                      </a:r>
                      <a:endParaRPr lang="el-GR" sz="16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l-GR" sz="1600" dirty="0" smtClean="0"/>
                    </a:p>
                  </a:txBody>
                  <a:tcPr/>
                </a:tc>
              </a:tr>
              <a:tr h="359751">
                <a:tc>
                  <a:txBody>
                    <a:bodyPr/>
                    <a:lstStyle/>
                    <a:p>
                      <a:r>
                        <a:rPr lang="en-US" sz="1600" dirty="0" smtClean="0"/>
                        <a:t>Number of epochs: 500</a:t>
                      </a:r>
                      <a:endParaRPr lang="el-GR" sz="1600" dirty="0"/>
                    </a:p>
                  </a:txBody>
                  <a:tcPr/>
                </a:tc>
                <a:tc>
                  <a:txBody>
                    <a:bodyPr/>
                    <a:lstStyle/>
                    <a:p>
                      <a:r>
                        <a:rPr lang="en-US" sz="1600" dirty="0" smtClean="0"/>
                        <a:t>Number of epochs: 500</a:t>
                      </a:r>
                      <a:endParaRPr lang="el-GR" sz="1600" dirty="0"/>
                    </a:p>
                  </a:txBody>
                  <a:tcPr/>
                </a:tc>
              </a:tr>
            </a:tbl>
          </a:graphicData>
        </a:graphic>
      </p:graphicFrame>
    </p:spTree>
    <p:extLst>
      <p:ext uri="{BB962C8B-B14F-4D97-AF65-F5344CB8AC3E}">
        <p14:creationId xmlns:p14="http://schemas.microsoft.com/office/powerpoint/2010/main" xmlns="" val="1045378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10680" y="0"/>
            <a:ext cx="6283782" cy="725349"/>
          </a:xfrm>
        </p:spPr>
        <p:txBody>
          <a:bodyPr>
            <a:normAutofit fontScale="90000"/>
          </a:bodyPr>
          <a:lstStyle/>
          <a:p>
            <a:r>
              <a:rPr lang="en-US" sz="2400" dirty="0" smtClean="0"/>
              <a:t>Results</a:t>
            </a:r>
            <a:r>
              <a:rPr lang="en-US" sz="2200" dirty="0" smtClean="0"/>
              <a:t/>
            </a:r>
            <a:br>
              <a:rPr lang="en-US" sz="2200" dirty="0" smtClean="0"/>
            </a:br>
            <a:endParaRPr lang="en-US" sz="2200" dirty="0"/>
          </a:p>
        </p:txBody>
      </p:sp>
      <p:sp>
        <p:nvSpPr>
          <p:cNvPr id="5" name="Content Placeholder 4"/>
          <p:cNvSpPr>
            <a:spLocks noGrp="1"/>
          </p:cNvSpPr>
          <p:nvPr>
            <p:ph idx="1"/>
          </p:nvPr>
        </p:nvSpPr>
        <p:spPr>
          <a:xfrm>
            <a:off x="1940887" y="784612"/>
            <a:ext cx="6973038" cy="3881778"/>
          </a:xfrm>
        </p:spPr>
        <p:txBody>
          <a:bodyPr>
            <a:noAutofit/>
          </a:bodyPr>
          <a:lstStyle/>
          <a:p>
            <a:pPr algn="just"/>
            <a:r>
              <a:rPr lang="en-US" sz="1600" dirty="0" smtClean="0"/>
              <a:t>Loss: 2%, </a:t>
            </a:r>
          </a:p>
          <a:p>
            <a:pPr algn="just"/>
            <a:r>
              <a:rPr lang="en-US" sz="1600" dirty="0" smtClean="0"/>
              <a:t>Accuracy: 99 %,</a:t>
            </a:r>
          </a:p>
          <a:p>
            <a:pPr algn="just"/>
            <a:r>
              <a:rPr lang="en-US" sz="1600" dirty="0" smtClean="0"/>
              <a:t>Top </a:t>
            </a:r>
            <a:r>
              <a:rPr lang="en-US" sz="1600" dirty="0" smtClean="0"/>
              <a:t>k categorical accuracy: 20%</a:t>
            </a:r>
          </a:p>
          <a:p>
            <a:pPr algn="just"/>
            <a:endParaRPr lang="en-US" sz="1600" dirty="0" smtClean="0"/>
          </a:p>
          <a:p>
            <a:pPr algn="just"/>
            <a:endParaRPr lang="en-US" sz="1600" dirty="0"/>
          </a:p>
          <a:p>
            <a:pPr algn="just"/>
            <a:endParaRPr lang="en-US" sz="1600" dirty="0" smtClean="0"/>
          </a:p>
          <a:p>
            <a:pPr algn="just"/>
            <a:endParaRPr lang="en-US" sz="1600" dirty="0"/>
          </a:p>
          <a:p>
            <a:pPr algn="just"/>
            <a:endParaRPr lang="en-US" sz="1600" dirty="0" smtClean="0"/>
          </a:p>
          <a:p>
            <a:pPr algn="just"/>
            <a:endParaRPr lang="en-US" sz="1600" dirty="0"/>
          </a:p>
          <a:p>
            <a:pPr algn="just"/>
            <a:endParaRPr lang="en-US" sz="1600" dirty="0" smtClean="0"/>
          </a:p>
          <a:p>
            <a:pPr algn="just"/>
            <a:endParaRPr lang="en-US" sz="1600" dirty="0"/>
          </a:p>
          <a:p>
            <a:pPr algn="just"/>
            <a:endParaRPr lang="en-US" sz="1600" dirty="0" smtClean="0"/>
          </a:p>
          <a:p>
            <a:pPr algn="just"/>
            <a:endParaRPr lang="en-US" sz="1600" dirty="0"/>
          </a:p>
          <a:p>
            <a:pPr algn="just"/>
            <a:endParaRPr lang="en-US" sz="1600" dirty="0" smtClean="0"/>
          </a:p>
          <a:p>
            <a:pPr algn="just"/>
            <a:endParaRPr lang="en-US" sz="1600" dirty="0" smtClean="0"/>
          </a:p>
          <a:p>
            <a:pPr algn="just">
              <a:buNone/>
            </a:pPr>
            <a:endParaRPr lang="en-US" sz="1600" dirty="0"/>
          </a:p>
          <a:p>
            <a:pPr algn="just">
              <a:buNone/>
            </a:pPr>
            <a:endParaRPr lang="en-US" sz="1600" dirty="0" smtClean="0"/>
          </a:p>
          <a:p>
            <a:pPr algn="just">
              <a:buNone/>
            </a:pPr>
            <a:endParaRPr lang="en-US" sz="1400" dirty="0" smtClean="0"/>
          </a:p>
          <a:p>
            <a:pPr algn="just">
              <a:buNone/>
            </a:pPr>
            <a:endParaRPr lang="en-US" sz="1400" dirty="0"/>
          </a:p>
          <a:p>
            <a:pPr algn="just">
              <a:buNone/>
            </a:pPr>
            <a:endParaRPr lang="en-US" sz="1400" dirty="0" smtClean="0"/>
          </a:p>
          <a:p>
            <a:pPr algn="just">
              <a:buNone/>
            </a:pPr>
            <a:endParaRPr lang="en-US" sz="1400" dirty="0"/>
          </a:p>
          <a:p>
            <a:pPr algn="just">
              <a:buNone/>
            </a:pPr>
            <a:endParaRPr lang="en-US" sz="1400" dirty="0" smtClean="0"/>
          </a:p>
          <a:p>
            <a:pPr algn="just">
              <a:buNone/>
            </a:pPr>
            <a:endParaRPr lang="en-US" sz="1400" dirty="0"/>
          </a:p>
          <a:p>
            <a:pPr algn="just"/>
            <a:endParaRPr lang="en-US" sz="1400" dirty="0" smtClean="0"/>
          </a:p>
        </p:txBody>
      </p:sp>
      <p:sp>
        <p:nvSpPr>
          <p:cNvPr id="6" name="Freeform: Shape 152">
            <a:extLst>
              <a:ext uri="{FF2B5EF4-FFF2-40B4-BE49-F238E27FC236}">
                <a16:creationId xmlns:a16="http://schemas.microsoft.com/office/drawing/2014/main" xmlns="" id="{F3B4A34E-C246-47F5-A863-109A43C0757D}"/>
              </a:ext>
            </a:extLst>
          </p:cNvPr>
          <p:cNvSpPr/>
          <p:nvPr/>
        </p:nvSpPr>
        <p:spPr>
          <a:xfrm>
            <a:off x="7751617" y="4495800"/>
            <a:ext cx="1392383" cy="647700"/>
          </a:xfrm>
          <a:custGeom>
            <a:avLst/>
            <a:gdLst>
              <a:gd name="connsiteX0" fmla="*/ 5086770 w 5086770"/>
              <a:gd name="connsiteY0" fmla="*/ 1174706 h 3128874"/>
              <a:gd name="connsiteX1" fmla="*/ 5086770 w 5086770"/>
              <a:gd name="connsiteY1" fmla="*/ 1184663 h 3128874"/>
              <a:gd name="connsiteX2" fmla="*/ 5079830 w 5086770"/>
              <a:gd name="connsiteY2" fmla="*/ 1185820 h 3128874"/>
              <a:gd name="connsiteX3" fmla="*/ 5078289 w 5086770"/>
              <a:gd name="connsiteY3" fmla="*/ 1182737 h 3128874"/>
              <a:gd name="connsiteX4" fmla="*/ 5078289 w 5086770"/>
              <a:gd name="connsiteY4" fmla="*/ 1179654 h 3128874"/>
              <a:gd name="connsiteX5" fmla="*/ 1690658 w 5086770"/>
              <a:gd name="connsiteY5" fmla="*/ 810655 h 3128874"/>
              <a:gd name="connsiteX6" fmla="*/ 1349061 w 5086770"/>
              <a:gd name="connsiteY6" fmla="*/ 1934928 h 3128874"/>
              <a:gd name="connsiteX7" fmla="*/ 2035854 w 5086770"/>
              <a:gd name="connsiteY7" fmla="*/ 1934928 h 3128874"/>
              <a:gd name="connsiteX8" fmla="*/ 3765314 w 5086770"/>
              <a:gd name="connsiteY8" fmla="*/ 0 h 3128874"/>
              <a:gd name="connsiteX9" fmla="*/ 4465138 w 5086770"/>
              <a:gd name="connsiteY9" fmla="*/ 0 h 3128874"/>
              <a:gd name="connsiteX10" fmla="*/ 4675955 w 5086770"/>
              <a:gd name="connsiteY10" fmla="*/ 0 h 3128874"/>
              <a:gd name="connsiteX11" fmla="*/ 4659036 w 5086770"/>
              <a:gd name="connsiteY11" fmla="*/ 34412 h 3128874"/>
              <a:gd name="connsiteX12" fmla="*/ 4651327 w 5086770"/>
              <a:gd name="connsiteY12" fmla="*/ 45203 h 3128874"/>
              <a:gd name="connsiteX13" fmla="*/ 4648245 w 5086770"/>
              <a:gd name="connsiteY13" fmla="*/ 51368 h 3128874"/>
              <a:gd name="connsiteX14" fmla="*/ 4483319 w 5086770"/>
              <a:gd name="connsiteY14" fmla="*/ 361184 h 3128874"/>
              <a:gd name="connsiteX15" fmla="*/ 4480236 w 5086770"/>
              <a:gd name="connsiteY15" fmla="*/ 373515 h 3128874"/>
              <a:gd name="connsiteX16" fmla="*/ 4474071 w 5086770"/>
              <a:gd name="connsiteY16" fmla="*/ 398176 h 3128874"/>
              <a:gd name="connsiteX17" fmla="*/ 4450950 w 5086770"/>
              <a:gd name="connsiteY17" fmla="*/ 498367 h 3128874"/>
              <a:gd name="connsiteX18" fmla="*/ 4440161 w 5086770"/>
              <a:gd name="connsiteY18" fmla="*/ 527652 h 3128874"/>
              <a:gd name="connsiteX19" fmla="*/ 4441700 w 5086770"/>
              <a:gd name="connsiteY19" fmla="*/ 539983 h 3128874"/>
              <a:gd name="connsiteX20" fmla="*/ 4437078 w 5086770"/>
              <a:gd name="connsiteY20" fmla="*/ 561562 h 3128874"/>
              <a:gd name="connsiteX21" fmla="*/ 4433995 w 5086770"/>
              <a:gd name="connsiteY21" fmla="*/ 576976 h 3128874"/>
              <a:gd name="connsiteX22" fmla="*/ 4433994 w 5086770"/>
              <a:gd name="connsiteY22" fmla="*/ 578519 h 3128874"/>
              <a:gd name="connsiteX23" fmla="*/ 4413956 w 5086770"/>
              <a:gd name="connsiteY23" fmla="*/ 797393 h 3128874"/>
              <a:gd name="connsiteX24" fmla="*/ 4438619 w 5086770"/>
              <a:gd name="connsiteY24" fmla="*/ 996230 h 3128874"/>
              <a:gd name="connsiteX25" fmla="*/ 4433995 w 5086770"/>
              <a:gd name="connsiteY25" fmla="*/ 1016268 h 3128874"/>
              <a:gd name="connsiteX26" fmla="*/ 4435536 w 5086770"/>
              <a:gd name="connsiteY26" fmla="*/ 1025517 h 3128874"/>
              <a:gd name="connsiteX27" fmla="*/ 4437078 w 5086770"/>
              <a:gd name="connsiteY27" fmla="*/ 1027057 h 3128874"/>
              <a:gd name="connsiteX28" fmla="*/ 4432452 w 5086770"/>
              <a:gd name="connsiteY28" fmla="*/ 1048636 h 3128874"/>
              <a:gd name="connsiteX29" fmla="*/ 4413956 w 5086770"/>
              <a:gd name="connsiteY29" fmla="*/ 1085630 h 3128874"/>
              <a:gd name="connsiteX30" fmla="*/ 4196623 w 5086770"/>
              <a:gd name="connsiteY30" fmla="*/ 1389280 h 3128874"/>
              <a:gd name="connsiteX31" fmla="*/ 4085645 w 5086770"/>
              <a:gd name="connsiteY31" fmla="*/ 1597365 h 3128874"/>
              <a:gd name="connsiteX32" fmla="*/ 4216661 w 5086770"/>
              <a:gd name="connsiteY32" fmla="*/ 1697556 h 3128874"/>
              <a:gd name="connsiteX33" fmla="*/ 4250571 w 5086770"/>
              <a:gd name="connsiteY33" fmla="*/ 1811617 h 3128874"/>
              <a:gd name="connsiteX34" fmla="*/ 4173502 w 5086770"/>
              <a:gd name="connsiteY34" fmla="*/ 1888685 h 3128874"/>
              <a:gd name="connsiteX35" fmla="*/ 4213578 w 5086770"/>
              <a:gd name="connsiteY35" fmla="*/ 2022784 h 3128874"/>
              <a:gd name="connsiteX36" fmla="*/ 4347678 w 5086770"/>
              <a:gd name="connsiteY36" fmla="*/ 2090605 h 3128874"/>
              <a:gd name="connsiteX37" fmla="*/ 4233616 w 5086770"/>
              <a:gd name="connsiteY37" fmla="*/ 2138388 h 3128874"/>
              <a:gd name="connsiteX38" fmla="*/ 4227451 w 5086770"/>
              <a:gd name="connsiteY38" fmla="*/ 2258616 h 3128874"/>
              <a:gd name="connsiteX39" fmla="*/ 4350761 w 5086770"/>
              <a:gd name="connsiteY39" fmla="*/ 2320270 h 3128874"/>
              <a:gd name="connsiteX40" fmla="*/ 4333805 w 5086770"/>
              <a:gd name="connsiteY40" fmla="*/ 2462077 h 3128874"/>
              <a:gd name="connsiteX41" fmla="*/ 4467905 w 5086770"/>
              <a:gd name="connsiteY41" fmla="*/ 2719486 h 3128874"/>
              <a:gd name="connsiteX42" fmla="*/ 4800655 w 5086770"/>
              <a:gd name="connsiteY42" fmla="*/ 2748491 h 3128874"/>
              <a:gd name="connsiteX43" fmla="*/ 4838191 w 5086770"/>
              <a:gd name="connsiteY43" fmla="*/ 2744074 h 3128874"/>
              <a:gd name="connsiteX44" fmla="*/ 4863823 w 5086770"/>
              <a:gd name="connsiteY44" fmla="*/ 2765476 h 3128874"/>
              <a:gd name="connsiteX45" fmla="*/ 4934321 w 5086770"/>
              <a:gd name="connsiteY45" fmla="*/ 2911083 h 3128874"/>
              <a:gd name="connsiteX46" fmla="*/ 4964162 w 5086770"/>
              <a:gd name="connsiteY46" fmla="*/ 3074402 h 3128874"/>
              <a:gd name="connsiteX47" fmla="*/ 4967647 w 5086770"/>
              <a:gd name="connsiteY47" fmla="*/ 3128874 h 3128874"/>
              <a:gd name="connsiteX48" fmla="*/ 4465138 w 5086770"/>
              <a:gd name="connsiteY48" fmla="*/ 3128874 h 3128874"/>
              <a:gd name="connsiteX49" fmla="*/ 4465138 w 5086770"/>
              <a:gd name="connsiteY49" fmla="*/ 3127460 h 3128874"/>
              <a:gd name="connsiteX50" fmla="*/ 3765314 w 5086770"/>
              <a:gd name="connsiteY50" fmla="*/ 3127460 h 3128874"/>
              <a:gd name="connsiteX51" fmla="*/ 1175459 w 5086770"/>
              <a:gd name="connsiteY51" fmla="*/ 0 h 3128874"/>
              <a:gd name="connsiteX52" fmla="*/ 2229594 w 5086770"/>
              <a:gd name="connsiteY52" fmla="*/ 0 h 3128874"/>
              <a:gd name="connsiteX53" fmla="*/ 3404781 w 5086770"/>
              <a:gd name="connsiteY53" fmla="*/ 3127460 h 3128874"/>
              <a:gd name="connsiteX54" fmla="*/ 2392789 w 5086770"/>
              <a:gd name="connsiteY54" fmla="*/ 3127460 h 3128874"/>
              <a:gd name="connsiteX55" fmla="*/ 2236317 w 5086770"/>
              <a:gd name="connsiteY55" fmla="*/ 2611186 h 3128874"/>
              <a:gd name="connsiteX56" fmla="*/ 1139165 w 5086770"/>
              <a:gd name="connsiteY56" fmla="*/ 2611186 h 3128874"/>
              <a:gd name="connsiteX57" fmla="*/ 986721 w 5086770"/>
              <a:gd name="connsiteY57" fmla="*/ 3127460 h 3128874"/>
              <a:gd name="connsiteX58" fmla="*/ 0 w 5086770"/>
              <a:gd name="connsiteY58" fmla="*/ 3127460 h 312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2" descr="C:\Documents and Settings\Linda\Local Settings\Temporary Internet Files\Content.IE5\1HAYVCQ8\MCj04420200000[1].wmf"/>
          <p:cNvPicPr>
            <a:picLocks noChangeAspect="1" noChangeArrowheads="1"/>
          </p:cNvPicPr>
          <p:nvPr/>
        </p:nvPicPr>
        <p:blipFill>
          <a:blip r:embed="rId2"/>
          <a:srcRect/>
          <a:stretch>
            <a:fillRect/>
          </a:stretch>
        </p:blipFill>
        <p:spPr bwMode="auto">
          <a:xfrm>
            <a:off x="7676215" y="1849583"/>
            <a:ext cx="1376576" cy="852053"/>
          </a:xfrm>
          <a:prstGeom prst="rect">
            <a:avLst/>
          </a:prstGeom>
          <a:noFill/>
        </p:spPr>
      </p:pic>
      <p:graphicFrame>
        <p:nvGraphicFramePr>
          <p:cNvPr id="12" name="Γράφημα 11">
            <a:extLst>
              <a:ext uri="{FF2B5EF4-FFF2-40B4-BE49-F238E27FC236}">
                <a16:creationId xmlns:lc="http://schemas.openxmlformats.org/drawingml/2006/lockedCanvas" xmlns:a16="http://schemas.microsoft.com/office/drawing/2014/main"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id="{6ABCFA66-BA6B-43E7-90B7-511B683FF62E}"/>
              </a:ext>
            </a:extLst>
          </p:cNvPr>
          <p:cNvGraphicFramePr/>
          <p:nvPr>
            <p:extLst>
              <p:ext uri="{D42A27DB-BD31-4B8C-83A1-F6EECF244321}">
                <p14:modId xmlns:p14="http://schemas.microsoft.com/office/powerpoint/2010/main" xmlns="" val="3206697181"/>
              </p:ext>
            </p:extLst>
          </p:nvPr>
        </p:nvGraphicFramePr>
        <p:xfrm>
          <a:off x="5071310" y="1849583"/>
          <a:ext cx="2604905" cy="315176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Γράφημα 13">
            <a:extLst>
              <a:ext uri="{FF2B5EF4-FFF2-40B4-BE49-F238E27FC236}">
                <a16:creationId xmlns:lc="http://schemas.openxmlformats.org/drawingml/2006/lockedCanvas" xmlns:a16="http://schemas.microsoft.com/office/drawing/2014/main"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id="{E87EA734-64FF-4623-A3C8-92797F93D43E}"/>
              </a:ext>
            </a:extLst>
          </p:cNvPr>
          <p:cNvGraphicFramePr/>
          <p:nvPr>
            <p:extLst>
              <p:ext uri="{D42A27DB-BD31-4B8C-83A1-F6EECF244321}">
                <p14:modId xmlns:p14="http://schemas.microsoft.com/office/powerpoint/2010/main" xmlns="" val="2694625374"/>
              </p:ext>
            </p:extLst>
          </p:nvPr>
        </p:nvGraphicFramePr>
        <p:xfrm>
          <a:off x="2110680" y="1849583"/>
          <a:ext cx="2767300" cy="319067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xmlns="" val="11016338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10680" y="159488"/>
            <a:ext cx="6283782" cy="565861"/>
          </a:xfrm>
        </p:spPr>
        <p:txBody>
          <a:bodyPr>
            <a:noAutofit/>
          </a:bodyPr>
          <a:lstStyle/>
          <a:p>
            <a:r>
              <a:rPr lang="en-US" sz="2200" dirty="0" smtClean="0"/>
              <a:t>Conclusions</a:t>
            </a:r>
            <a:r>
              <a:rPr lang="en-US" sz="2400" dirty="0" smtClean="0"/>
              <a:t/>
            </a:r>
            <a:br>
              <a:rPr lang="en-US" sz="2400" dirty="0" smtClean="0"/>
            </a:br>
            <a:endParaRPr lang="en-US" sz="2400" dirty="0"/>
          </a:p>
        </p:txBody>
      </p:sp>
      <p:sp>
        <p:nvSpPr>
          <p:cNvPr id="5" name="Content Placeholder 4"/>
          <p:cNvSpPr>
            <a:spLocks noGrp="1"/>
          </p:cNvSpPr>
          <p:nvPr>
            <p:ph idx="1"/>
          </p:nvPr>
        </p:nvSpPr>
        <p:spPr>
          <a:xfrm>
            <a:off x="1961058" y="502224"/>
            <a:ext cx="6973038" cy="3881778"/>
          </a:xfrm>
        </p:spPr>
        <p:txBody>
          <a:bodyPr>
            <a:noAutofit/>
          </a:bodyPr>
          <a:lstStyle/>
          <a:p>
            <a:pPr algn="just"/>
            <a:r>
              <a:rPr lang="en-US" sz="1600" dirty="0" smtClean="0"/>
              <a:t>Accuracy is </a:t>
            </a:r>
            <a:r>
              <a:rPr lang="en-US" sz="1600" dirty="0" smtClean="0"/>
              <a:t>misleading</a:t>
            </a:r>
          </a:p>
          <a:p>
            <a:pPr algn="just">
              <a:buNone/>
            </a:pPr>
            <a:endParaRPr lang="en-US" sz="1600" dirty="0" smtClean="0"/>
          </a:p>
          <a:p>
            <a:pPr algn="just"/>
            <a:r>
              <a:rPr lang="en-US" sz="1600" dirty="0" smtClean="0"/>
              <a:t>Unbalanced </a:t>
            </a:r>
            <a:r>
              <a:rPr lang="en-US" sz="1600" dirty="0" smtClean="0"/>
              <a:t>dataset</a:t>
            </a:r>
          </a:p>
          <a:p>
            <a:pPr algn="just">
              <a:buNone/>
            </a:pPr>
            <a:endParaRPr lang="en-US" sz="1600" dirty="0" smtClean="0"/>
          </a:p>
          <a:p>
            <a:pPr algn="just"/>
            <a:r>
              <a:rPr lang="en-US" sz="1600" dirty="0" smtClean="0"/>
              <a:t>Great performance in top representative labels (Music – Speech</a:t>
            </a:r>
            <a:r>
              <a:rPr lang="en-US" sz="1600" dirty="0" smtClean="0"/>
              <a:t>)</a:t>
            </a:r>
          </a:p>
          <a:p>
            <a:pPr algn="just">
              <a:buNone/>
            </a:pPr>
            <a:endParaRPr lang="en-US" sz="1600" dirty="0" smtClean="0"/>
          </a:p>
          <a:p>
            <a:pPr algn="just"/>
            <a:r>
              <a:rPr lang="en-US" sz="1600" dirty="0" smtClean="0"/>
              <a:t>Poor performance in most label recognitions</a:t>
            </a:r>
          </a:p>
          <a:p>
            <a:pPr algn="just"/>
            <a:endParaRPr lang="en-US" sz="1400" dirty="0"/>
          </a:p>
          <a:p>
            <a:pPr marL="0" indent="0" algn="just">
              <a:buNone/>
            </a:pPr>
            <a:r>
              <a:rPr lang="en-US" sz="1800" dirty="0" smtClean="0"/>
              <a:t>    </a:t>
            </a:r>
            <a:r>
              <a:rPr lang="en-US" sz="2200" dirty="0" smtClean="0">
                <a:solidFill>
                  <a:srgbClr val="0070C0"/>
                </a:solidFill>
                <a:effectLst>
                  <a:outerShdw blurRad="50800" dist="38100" dir="2700000" algn="tl" rotWithShape="0">
                    <a:prstClr val="black">
                      <a:alpha val="40000"/>
                    </a:prstClr>
                  </a:outerShdw>
                </a:effectLst>
                <a:latin typeface="+mj-lt"/>
                <a:ea typeface="+mj-ea"/>
                <a:cs typeface="+mj-cs"/>
              </a:rPr>
              <a:t>Suggestions / Future Research</a:t>
            </a:r>
          </a:p>
          <a:p>
            <a:pPr marL="0" indent="0" algn="just">
              <a:buNone/>
            </a:pPr>
            <a:endParaRPr lang="en-US" sz="800" dirty="0">
              <a:solidFill>
                <a:srgbClr val="0070C0"/>
              </a:solidFill>
              <a:effectLst>
                <a:outerShdw blurRad="50800" dist="38100" dir="2700000" algn="tl" rotWithShape="0">
                  <a:prstClr val="black">
                    <a:alpha val="40000"/>
                  </a:prstClr>
                </a:outerShdw>
              </a:effectLst>
              <a:latin typeface="+mj-lt"/>
              <a:ea typeface="+mj-ea"/>
              <a:cs typeface="+mj-cs"/>
            </a:endParaRPr>
          </a:p>
          <a:p>
            <a:pPr algn="just"/>
            <a:r>
              <a:rPr lang="en-US" sz="1600" dirty="0" smtClean="0"/>
              <a:t>Under / Over </a:t>
            </a:r>
            <a:r>
              <a:rPr lang="en-US" sz="1600" dirty="0" smtClean="0"/>
              <a:t>Sampling</a:t>
            </a:r>
          </a:p>
          <a:p>
            <a:pPr algn="just">
              <a:buNone/>
            </a:pPr>
            <a:endParaRPr lang="en-US" sz="1600" dirty="0"/>
          </a:p>
          <a:p>
            <a:pPr algn="just"/>
            <a:r>
              <a:rPr lang="en-US" sz="1600" dirty="0" smtClean="0"/>
              <a:t>Weighted </a:t>
            </a:r>
            <a:r>
              <a:rPr lang="en-US" sz="1600" dirty="0" smtClean="0"/>
              <a:t>labels</a:t>
            </a:r>
          </a:p>
          <a:p>
            <a:pPr algn="just"/>
            <a:endParaRPr lang="en-US" sz="1600" dirty="0" smtClean="0"/>
          </a:p>
          <a:p>
            <a:pPr algn="just"/>
            <a:r>
              <a:rPr lang="en-US" sz="1600" dirty="0" smtClean="0"/>
              <a:t>More computational resources</a:t>
            </a:r>
          </a:p>
          <a:p>
            <a:pPr marL="0" indent="0" algn="just">
              <a:buNone/>
            </a:pPr>
            <a:endParaRPr lang="en-US" sz="1400" dirty="0" smtClean="0"/>
          </a:p>
        </p:txBody>
      </p:sp>
      <p:sp>
        <p:nvSpPr>
          <p:cNvPr id="6" name="Freeform: Shape 152">
            <a:extLst>
              <a:ext uri="{FF2B5EF4-FFF2-40B4-BE49-F238E27FC236}">
                <a16:creationId xmlns:a16="http://schemas.microsoft.com/office/drawing/2014/main" xmlns="" id="{F3B4A34E-C246-47F5-A863-109A43C0757D}"/>
              </a:ext>
            </a:extLst>
          </p:cNvPr>
          <p:cNvSpPr/>
          <p:nvPr/>
        </p:nvSpPr>
        <p:spPr>
          <a:xfrm>
            <a:off x="7751617" y="4495800"/>
            <a:ext cx="1392383" cy="647700"/>
          </a:xfrm>
          <a:custGeom>
            <a:avLst/>
            <a:gdLst>
              <a:gd name="connsiteX0" fmla="*/ 5086770 w 5086770"/>
              <a:gd name="connsiteY0" fmla="*/ 1174706 h 3128874"/>
              <a:gd name="connsiteX1" fmla="*/ 5086770 w 5086770"/>
              <a:gd name="connsiteY1" fmla="*/ 1184663 h 3128874"/>
              <a:gd name="connsiteX2" fmla="*/ 5079830 w 5086770"/>
              <a:gd name="connsiteY2" fmla="*/ 1185820 h 3128874"/>
              <a:gd name="connsiteX3" fmla="*/ 5078289 w 5086770"/>
              <a:gd name="connsiteY3" fmla="*/ 1182737 h 3128874"/>
              <a:gd name="connsiteX4" fmla="*/ 5078289 w 5086770"/>
              <a:gd name="connsiteY4" fmla="*/ 1179654 h 3128874"/>
              <a:gd name="connsiteX5" fmla="*/ 1690658 w 5086770"/>
              <a:gd name="connsiteY5" fmla="*/ 810655 h 3128874"/>
              <a:gd name="connsiteX6" fmla="*/ 1349061 w 5086770"/>
              <a:gd name="connsiteY6" fmla="*/ 1934928 h 3128874"/>
              <a:gd name="connsiteX7" fmla="*/ 2035854 w 5086770"/>
              <a:gd name="connsiteY7" fmla="*/ 1934928 h 3128874"/>
              <a:gd name="connsiteX8" fmla="*/ 3765314 w 5086770"/>
              <a:gd name="connsiteY8" fmla="*/ 0 h 3128874"/>
              <a:gd name="connsiteX9" fmla="*/ 4465138 w 5086770"/>
              <a:gd name="connsiteY9" fmla="*/ 0 h 3128874"/>
              <a:gd name="connsiteX10" fmla="*/ 4675955 w 5086770"/>
              <a:gd name="connsiteY10" fmla="*/ 0 h 3128874"/>
              <a:gd name="connsiteX11" fmla="*/ 4659036 w 5086770"/>
              <a:gd name="connsiteY11" fmla="*/ 34412 h 3128874"/>
              <a:gd name="connsiteX12" fmla="*/ 4651327 w 5086770"/>
              <a:gd name="connsiteY12" fmla="*/ 45203 h 3128874"/>
              <a:gd name="connsiteX13" fmla="*/ 4648245 w 5086770"/>
              <a:gd name="connsiteY13" fmla="*/ 51368 h 3128874"/>
              <a:gd name="connsiteX14" fmla="*/ 4483319 w 5086770"/>
              <a:gd name="connsiteY14" fmla="*/ 361184 h 3128874"/>
              <a:gd name="connsiteX15" fmla="*/ 4480236 w 5086770"/>
              <a:gd name="connsiteY15" fmla="*/ 373515 h 3128874"/>
              <a:gd name="connsiteX16" fmla="*/ 4474071 w 5086770"/>
              <a:gd name="connsiteY16" fmla="*/ 398176 h 3128874"/>
              <a:gd name="connsiteX17" fmla="*/ 4450950 w 5086770"/>
              <a:gd name="connsiteY17" fmla="*/ 498367 h 3128874"/>
              <a:gd name="connsiteX18" fmla="*/ 4440161 w 5086770"/>
              <a:gd name="connsiteY18" fmla="*/ 527652 h 3128874"/>
              <a:gd name="connsiteX19" fmla="*/ 4441700 w 5086770"/>
              <a:gd name="connsiteY19" fmla="*/ 539983 h 3128874"/>
              <a:gd name="connsiteX20" fmla="*/ 4437078 w 5086770"/>
              <a:gd name="connsiteY20" fmla="*/ 561562 h 3128874"/>
              <a:gd name="connsiteX21" fmla="*/ 4433995 w 5086770"/>
              <a:gd name="connsiteY21" fmla="*/ 576976 h 3128874"/>
              <a:gd name="connsiteX22" fmla="*/ 4433994 w 5086770"/>
              <a:gd name="connsiteY22" fmla="*/ 578519 h 3128874"/>
              <a:gd name="connsiteX23" fmla="*/ 4413956 w 5086770"/>
              <a:gd name="connsiteY23" fmla="*/ 797393 h 3128874"/>
              <a:gd name="connsiteX24" fmla="*/ 4438619 w 5086770"/>
              <a:gd name="connsiteY24" fmla="*/ 996230 h 3128874"/>
              <a:gd name="connsiteX25" fmla="*/ 4433995 w 5086770"/>
              <a:gd name="connsiteY25" fmla="*/ 1016268 h 3128874"/>
              <a:gd name="connsiteX26" fmla="*/ 4435536 w 5086770"/>
              <a:gd name="connsiteY26" fmla="*/ 1025517 h 3128874"/>
              <a:gd name="connsiteX27" fmla="*/ 4437078 w 5086770"/>
              <a:gd name="connsiteY27" fmla="*/ 1027057 h 3128874"/>
              <a:gd name="connsiteX28" fmla="*/ 4432452 w 5086770"/>
              <a:gd name="connsiteY28" fmla="*/ 1048636 h 3128874"/>
              <a:gd name="connsiteX29" fmla="*/ 4413956 w 5086770"/>
              <a:gd name="connsiteY29" fmla="*/ 1085630 h 3128874"/>
              <a:gd name="connsiteX30" fmla="*/ 4196623 w 5086770"/>
              <a:gd name="connsiteY30" fmla="*/ 1389280 h 3128874"/>
              <a:gd name="connsiteX31" fmla="*/ 4085645 w 5086770"/>
              <a:gd name="connsiteY31" fmla="*/ 1597365 h 3128874"/>
              <a:gd name="connsiteX32" fmla="*/ 4216661 w 5086770"/>
              <a:gd name="connsiteY32" fmla="*/ 1697556 h 3128874"/>
              <a:gd name="connsiteX33" fmla="*/ 4250571 w 5086770"/>
              <a:gd name="connsiteY33" fmla="*/ 1811617 h 3128874"/>
              <a:gd name="connsiteX34" fmla="*/ 4173502 w 5086770"/>
              <a:gd name="connsiteY34" fmla="*/ 1888685 h 3128874"/>
              <a:gd name="connsiteX35" fmla="*/ 4213578 w 5086770"/>
              <a:gd name="connsiteY35" fmla="*/ 2022784 h 3128874"/>
              <a:gd name="connsiteX36" fmla="*/ 4347678 w 5086770"/>
              <a:gd name="connsiteY36" fmla="*/ 2090605 h 3128874"/>
              <a:gd name="connsiteX37" fmla="*/ 4233616 w 5086770"/>
              <a:gd name="connsiteY37" fmla="*/ 2138388 h 3128874"/>
              <a:gd name="connsiteX38" fmla="*/ 4227451 w 5086770"/>
              <a:gd name="connsiteY38" fmla="*/ 2258616 h 3128874"/>
              <a:gd name="connsiteX39" fmla="*/ 4350761 w 5086770"/>
              <a:gd name="connsiteY39" fmla="*/ 2320270 h 3128874"/>
              <a:gd name="connsiteX40" fmla="*/ 4333805 w 5086770"/>
              <a:gd name="connsiteY40" fmla="*/ 2462077 h 3128874"/>
              <a:gd name="connsiteX41" fmla="*/ 4467905 w 5086770"/>
              <a:gd name="connsiteY41" fmla="*/ 2719486 h 3128874"/>
              <a:gd name="connsiteX42" fmla="*/ 4800655 w 5086770"/>
              <a:gd name="connsiteY42" fmla="*/ 2748491 h 3128874"/>
              <a:gd name="connsiteX43" fmla="*/ 4838191 w 5086770"/>
              <a:gd name="connsiteY43" fmla="*/ 2744074 h 3128874"/>
              <a:gd name="connsiteX44" fmla="*/ 4863823 w 5086770"/>
              <a:gd name="connsiteY44" fmla="*/ 2765476 h 3128874"/>
              <a:gd name="connsiteX45" fmla="*/ 4934321 w 5086770"/>
              <a:gd name="connsiteY45" fmla="*/ 2911083 h 3128874"/>
              <a:gd name="connsiteX46" fmla="*/ 4964162 w 5086770"/>
              <a:gd name="connsiteY46" fmla="*/ 3074402 h 3128874"/>
              <a:gd name="connsiteX47" fmla="*/ 4967647 w 5086770"/>
              <a:gd name="connsiteY47" fmla="*/ 3128874 h 3128874"/>
              <a:gd name="connsiteX48" fmla="*/ 4465138 w 5086770"/>
              <a:gd name="connsiteY48" fmla="*/ 3128874 h 3128874"/>
              <a:gd name="connsiteX49" fmla="*/ 4465138 w 5086770"/>
              <a:gd name="connsiteY49" fmla="*/ 3127460 h 3128874"/>
              <a:gd name="connsiteX50" fmla="*/ 3765314 w 5086770"/>
              <a:gd name="connsiteY50" fmla="*/ 3127460 h 3128874"/>
              <a:gd name="connsiteX51" fmla="*/ 1175459 w 5086770"/>
              <a:gd name="connsiteY51" fmla="*/ 0 h 3128874"/>
              <a:gd name="connsiteX52" fmla="*/ 2229594 w 5086770"/>
              <a:gd name="connsiteY52" fmla="*/ 0 h 3128874"/>
              <a:gd name="connsiteX53" fmla="*/ 3404781 w 5086770"/>
              <a:gd name="connsiteY53" fmla="*/ 3127460 h 3128874"/>
              <a:gd name="connsiteX54" fmla="*/ 2392789 w 5086770"/>
              <a:gd name="connsiteY54" fmla="*/ 3127460 h 3128874"/>
              <a:gd name="connsiteX55" fmla="*/ 2236317 w 5086770"/>
              <a:gd name="connsiteY55" fmla="*/ 2611186 h 3128874"/>
              <a:gd name="connsiteX56" fmla="*/ 1139165 w 5086770"/>
              <a:gd name="connsiteY56" fmla="*/ 2611186 h 3128874"/>
              <a:gd name="connsiteX57" fmla="*/ 986721 w 5086770"/>
              <a:gd name="connsiteY57" fmla="*/ 3127460 h 3128874"/>
              <a:gd name="connsiteX58" fmla="*/ 0 w 5086770"/>
              <a:gd name="connsiteY58" fmla="*/ 3127460 h 312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1016338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10680" y="0"/>
            <a:ext cx="6283782" cy="725349"/>
          </a:xfrm>
        </p:spPr>
        <p:txBody>
          <a:bodyPr>
            <a:normAutofit fontScale="90000"/>
          </a:bodyPr>
          <a:lstStyle/>
          <a:p>
            <a:r>
              <a:rPr lang="en-US" sz="2400" dirty="0" smtClean="0"/>
              <a:t>References</a:t>
            </a:r>
            <a:r>
              <a:rPr lang="en-US" sz="2200" dirty="0" smtClean="0"/>
              <a:t/>
            </a:r>
            <a:br>
              <a:rPr lang="en-US" sz="2200" dirty="0" smtClean="0"/>
            </a:br>
            <a:endParaRPr lang="en-US" sz="2200" dirty="0"/>
          </a:p>
        </p:txBody>
      </p:sp>
      <p:sp>
        <p:nvSpPr>
          <p:cNvPr id="5" name="Content Placeholder 4"/>
          <p:cNvSpPr>
            <a:spLocks noGrp="1"/>
          </p:cNvSpPr>
          <p:nvPr>
            <p:ph idx="1"/>
          </p:nvPr>
        </p:nvSpPr>
        <p:spPr>
          <a:xfrm>
            <a:off x="1864687" y="826175"/>
            <a:ext cx="6973038" cy="3881778"/>
          </a:xfrm>
        </p:spPr>
        <p:txBody>
          <a:bodyPr>
            <a:noAutofit/>
          </a:bodyPr>
          <a:lstStyle/>
          <a:p>
            <a:r>
              <a:rPr lang="en-US" sz="1100" dirty="0" smtClean="0"/>
              <a:t>[1]: </a:t>
            </a:r>
            <a:r>
              <a:rPr lang="en-US" sz="1100" u="sng" dirty="0" smtClean="0">
                <a:hlinkClick r:id="rId2"/>
              </a:rPr>
              <a:t>https://www.analyticsvidhya.com/blog/2017/08/audio-voice-processing-deep-learning/</a:t>
            </a:r>
            <a:endParaRPr lang="en-US" sz="1100" dirty="0" smtClean="0"/>
          </a:p>
          <a:p>
            <a:r>
              <a:rPr lang="en-US" sz="1100" dirty="0" smtClean="0"/>
              <a:t>[2]: </a:t>
            </a:r>
            <a:r>
              <a:rPr lang="en-US" sz="1100" u="sng" dirty="0" smtClean="0">
                <a:hlinkClick r:id="rId3"/>
              </a:rPr>
              <a:t>https://www.datasciencecentral.com/profiles/blogs/a-quick-start-to-automatic-audio-data-analysis</a:t>
            </a:r>
            <a:endParaRPr lang="en-US" sz="1100" dirty="0" smtClean="0"/>
          </a:p>
          <a:p>
            <a:r>
              <a:rPr lang="en-US" sz="1100" dirty="0" smtClean="0"/>
              <a:t>[3]: </a:t>
            </a:r>
            <a:r>
              <a:rPr lang="en-US" sz="1100" u="sng" dirty="0" smtClean="0">
                <a:hlinkClick r:id="rId4"/>
              </a:rPr>
              <a:t>https://www.researchgate.net/publication/297683425_Big_Data_Analytics_Challenges_And_Applications_For_Text_Audio_Video_And_Social_Media_Data</a:t>
            </a:r>
            <a:endParaRPr lang="en-US" sz="1100" dirty="0" smtClean="0"/>
          </a:p>
          <a:p>
            <a:r>
              <a:rPr lang="en-US" sz="1100" dirty="0" smtClean="0"/>
              <a:t>[4]:</a:t>
            </a:r>
          </a:p>
          <a:p>
            <a:r>
              <a:rPr lang="en-US" sz="1100" dirty="0" err="1" smtClean="0"/>
              <a:t>Radhakrishnan</a:t>
            </a:r>
            <a:r>
              <a:rPr lang="en-US" sz="1100" dirty="0" smtClean="0"/>
              <a:t>, Ajay </a:t>
            </a:r>
            <a:r>
              <a:rPr lang="en-US" sz="1100" dirty="0" err="1" smtClean="0"/>
              <a:t>Divakaran</a:t>
            </a:r>
            <a:r>
              <a:rPr lang="en-US" sz="1100" dirty="0" smtClean="0"/>
              <a:t> and Paris </a:t>
            </a:r>
            <a:r>
              <a:rPr lang="en-US" sz="1100" dirty="0" err="1" smtClean="0"/>
              <a:t>Smaragdis</a:t>
            </a:r>
            <a:r>
              <a:rPr lang="en-US" sz="1100" dirty="0" smtClean="0"/>
              <a:t>, ―AUDIO ANALYSIS FOR SURVEILLANCE APPLICATIONS‖,  2005 IEEE Workshop on Applications of Signal Processing to Audio and Acoustics, October 16-19, 2005, New </a:t>
            </a:r>
            <a:r>
              <a:rPr lang="en-US" sz="1100" dirty="0" err="1" smtClean="0"/>
              <a:t>Paltz</a:t>
            </a:r>
            <a:r>
              <a:rPr lang="en-US" sz="1100" dirty="0" smtClean="0"/>
              <a:t>, NY.</a:t>
            </a:r>
          </a:p>
          <a:p>
            <a:r>
              <a:rPr lang="en-US" sz="1100" dirty="0" smtClean="0"/>
              <a:t>[5]: </a:t>
            </a:r>
            <a:r>
              <a:rPr lang="en-US" sz="1100" u="sng" dirty="0" smtClean="0">
                <a:hlinkClick r:id="rId5"/>
              </a:rPr>
              <a:t>https://medium.com/@mikesmales/sound-classification-using-deep-learning-8bc2aa1990b7</a:t>
            </a:r>
            <a:endParaRPr lang="en-US" sz="1100" dirty="0" smtClean="0"/>
          </a:p>
          <a:p>
            <a:r>
              <a:rPr lang="en-US" sz="1100" dirty="0" smtClean="0"/>
              <a:t>[6]: </a:t>
            </a:r>
            <a:r>
              <a:rPr lang="en-US" sz="1100" u="sng" dirty="0" smtClean="0">
                <a:hlinkClick r:id="rId6"/>
              </a:rPr>
              <a:t>https://www.quora.com/What-is-audio-data</a:t>
            </a:r>
            <a:endParaRPr lang="en-US" sz="1100" dirty="0" smtClean="0"/>
          </a:p>
          <a:p>
            <a:r>
              <a:rPr lang="en-US" sz="1100" dirty="0" smtClean="0"/>
              <a:t>[7]: </a:t>
            </a:r>
            <a:r>
              <a:rPr lang="en-US" sz="1100" u="sng" dirty="0" smtClean="0">
                <a:hlinkClick r:id="rId7"/>
              </a:rPr>
              <a:t>https://pdfs.semanticscholar.org/3b05/d8762acf58a2a55e3520a7ccb84d673f8f7d.pdf</a:t>
            </a:r>
            <a:endParaRPr lang="en-US" sz="1100" dirty="0" smtClean="0"/>
          </a:p>
          <a:p>
            <a:r>
              <a:rPr lang="en-US" sz="1100" dirty="0" smtClean="0"/>
              <a:t>[8]: </a:t>
            </a:r>
            <a:r>
              <a:rPr lang="en-US" sz="1100" u="sng" dirty="0" smtClean="0">
                <a:hlinkClick r:id="rId8"/>
              </a:rPr>
              <a:t>https://research.google.com/audioset/index.html</a:t>
            </a:r>
            <a:endParaRPr lang="en-US" sz="1100" dirty="0" smtClean="0"/>
          </a:p>
          <a:p>
            <a:r>
              <a:rPr lang="en-US" sz="1100" dirty="0" smtClean="0"/>
              <a:t>[9]:  </a:t>
            </a:r>
            <a:r>
              <a:rPr lang="en-US" sz="1100" u="sng" dirty="0" smtClean="0">
                <a:hlinkClick r:id="rId9"/>
              </a:rPr>
              <a:t>https://github.com/gkoniaris/youtube-downloader</a:t>
            </a:r>
            <a:endParaRPr lang="en-US" sz="1100" dirty="0" smtClean="0"/>
          </a:p>
          <a:p>
            <a:r>
              <a:rPr lang="en-US" sz="1100" dirty="0" smtClean="0"/>
              <a:t>[10]: </a:t>
            </a:r>
            <a:r>
              <a:rPr lang="en-US" sz="1100" u="sng" dirty="0" smtClean="0">
                <a:hlinkClick r:id="rId10"/>
              </a:rPr>
              <a:t>https://towardsdatascience.com/journey-to-the-center-of-multi-label-classification-384c40229bff</a:t>
            </a:r>
            <a:endParaRPr lang="en-US" sz="1100" dirty="0" smtClean="0"/>
          </a:p>
          <a:p>
            <a:r>
              <a:rPr lang="en-US" sz="1100" dirty="0" smtClean="0"/>
              <a:t>[11]: </a:t>
            </a:r>
            <a:r>
              <a:rPr lang="en-US" sz="1100" u="sng" dirty="0" smtClean="0">
                <a:hlinkClick r:id="rId11"/>
              </a:rPr>
              <a:t>https://keras.io/</a:t>
            </a:r>
            <a:r>
              <a:rPr lang="en-US" sz="1100" dirty="0" smtClean="0"/>
              <a:t> </a:t>
            </a:r>
          </a:p>
          <a:p>
            <a:r>
              <a:rPr lang="en-US" sz="1100" dirty="0" smtClean="0"/>
              <a:t>[12]: </a:t>
            </a:r>
            <a:r>
              <a:rPr lang="en-US" sz="1100" u="sng" dirty="0" smtClean="0">
                <a:hlinkClick r:id="rId12"/>
              </a:rPr>
              <a:t>https://www.pythonforbeginners.com/os/pythons-os-module</a:t>
            </a:r>
            <a:endParaRPr lang="en-US" sz="1100" dirty="0" smtClean="0"/>
          </a:p>
          <a:p>
            <a:r>
              <a:rPr lang="en-US" sz="1100" dirty="0" smtClean="0"/>
              <a:t>[13]: </a:t>
            </a:r>
            <a:r>
              <a:rPr lang="en-US" sz="1100" u="sng" dirty="0" smtClean="0">
                <a:hlinkClick r:id="rId5"/>
              </a:rPr>
              <a:t>https://medium.com/@mikesmales/sound-classification-using-deep-learning-8bc2aa1990b7</a:t>
            </a:r>
            <a:endParaRPr lang="en-US" sz="1100" dirty="0" smtClean="0"/>
          </a:p>
          <a:p>
            <a:r>
              <a:rPr lang="en-US" sz="1100" dirty="0" smtClean="0"/>
              <a:t>[14]: </a:t>
            </a:r>
            <a:r>
              <a:rPr lang="en-US" sz="1100" u="sng" dirty="0" smtClean="0">
                <a:hlinkClick r:id="rId5"/>
              </a:rPr>
              <a:t>https://medium.com/@</a:t>
            </a:r>
            <a:r>
              <a:rPr lang="en-US" sz="1100" u="sng" dirty="0" smtClean="0">
                <a:hlinkClick r:id="rId5"/>
              </a:rPr>
              <a:t>mikesmales/sound-classification-using-deep-learning-8bc2aa1990b7</a:t>
            </a:r>
            <a:endParaRPr lang="en-US" sz="1100" u="sng" dirty="0" smtClean="0"/>
          </a:p>
          <a:p>
            <a:r>
              <a:rPr lang="en-GB" sz="1100" dirty="0" smtClean="0"/>
              <a:t>[15]: </a:t>
            </a:r>
            <a:r>
              <a:rPr lang="en-GB" sz="1100" u="sng" dirty="0" smtClean="0">
                <a:hlinkClick r:id="rId13"/>
              </a:rPr>
              <a:t>https://scikit-learn.org/stable/modules/generated/sklearn.metrics.classification_report.html</a:t>
            </a:r>
            <a:endParaRPr lang="en-US" sz="1100" dirty="0" smtClean="0"/>
          </a:p>
        </p:txBody>
      </p:sp>
      <p:sp>
        <p:nvSpPr>
          <p:cNvPr id="6" name="Freeform: Shape 152">
            <a:extLst>
              <a:ext uri="{FF2B5EF4-FFF2-40B4-BE49-F238E27FC236}">
                <a16:creationId xmlns:a16="http://schemas.microsoft.com/office/drawing/2014/main" xmlns="" id="{F3B4A34E-C246-47F5-A863-109A43C0757D}"/>
              </a:ext>
            </a:extLst>
          </p:cNvPr>
          <p:cNvSpPr/>
          <p:nvPr/>
        </p:nvSpPr>
        <p:spPr>
          <a:xfrm>
            <a:off x="7751617" y="4495800"/>
            <a:ext cx="1392383" cy="647700"/>
          </a:xfrm>
          <a:custGeom>
            <a:avLst/>
            <a:gdLst>
              <a:gd name="connsiteX0" fmla="*/ 5086770 w 5086770"/>
              <a:gd name="connsiteY0" fmla="*/ 1174706 h 3128874"/>
              <a:gd name="connsiteX1" fmla="*/ 5086770 w 5086770"/>
              <a:gd name="connsiteY1" fmla="*/ 1184663 h 3128874"/>
              <a:gd name="connsiteX2" fmla="*/ 5079830 w 5086770"/>
              <a:gd name="connsiteY2" fmla="*/ 1185820 h 3128874"/>
              <a:gd name="connsiteX3" fmla="*/ 5078289 w 5086770"/>
              <a:gd name="connsiteY3" fmla="*/ 1182737 h 3128874"/>
              <a:gd name="connsiteX4" fmla="*/ 5078289 w 5086770"/>
              <a:gd name="connsiteY4" fmla="*/ 1179654 h 3128874"/>
              <a:gd name="connsiteX5" fmla="*/ 1690658 w 5086770"/>
              <a:gd name="connsiteY5" fmla="*/ 810655 h 3128874"/>
              <a:gd name="connsiteX6" fmla="*/ 1349061 w 5086770"/>
              <a:gd name="connsiteY6" fmla="*/ 1934928 h 3128874"/>
              <a:gd name="connsiteX7" fmla="*/ 2035854 w 5086770"/>
              <a:gd name="connsiteY7" fmla="*/ 1934928 h 3128874"/>
              <a:gd name="connsiteX8" fmla="*/ 3765314 w 5086770"/>
              <a:gd name="connsiteY8" fmla="*/ 0 h 3128874"/>
              <a:gd name="connsiteX9" fmla="*/ 4465138 w 5086770"/>
              <a:gd name="connsiteY9" fmla="*/ 0 h 3128874"/>
              <a:gd name="connsiteX10" fmla="*/ 4675955 w 5086770"/>
              <a:gd name="connsiteY10" fmla="*/ 0 h 3128874"/>
              <a:gd name="connsiteX11" fmla="*/ 4659036 w 5086770"/>
              <a:gd name="connsiteY11" fmla="*/ 34412 h 3128874"/>
              <a:gd name="connsiteX12" fmla="*/ 4651327 w 5086770"/>
              <a:gd name="connsiteY12" fmla="*/ 45203 h 3128874"/>
              <a:gd name="connsiteX13" fmla="*/ 4648245 w 5086770"/>
              <a:gd name="connsiteY13" fmla="*/ 51368 h 3128874"/>
              <a:gd name="connsiteX14" fmla="*/ 4483319 w 5086770"/>
              <a:gd name="connsiteY14" fmla="*/ 361184 h 3128874"/>
              <a:gd name="connsiteX15" fmla="*/ 4480236 w 5086770"/>
              <a:gd name="connsiteY15" fmla="*/ 373515 h 3128874"/>
              <a:gd name="connsiteX16" fmla="*/ 4474071 w 5086770"/>
              <a:gd name="connsiteY16" fmla="*/ 398176 h 3128874"/>
              <a:gd name="connsiteX17" fmla="*/ 4450950 w 5086770"/>
              <a:gd name="connsiteY17" fmla="*/ 498367 h 3128874"/>
              <a:gd name="connsiteX18" fmla="*/ 4440161 w 5086770"/>
              <a:gd name="connsiteY18" fmla="*/ 527652 h 3128874"/>
              <a:gd name="connsiteX19" fmla="*/ 4441700 w 5086770"/>
              <a:gd name="connsiteY19" fmla="*/ 539983 h 3128874"/>
              <a:gd name="connsiteX20" fmla="*/ 4437078 w 5086770"/>
              <a:gd name="connsiteY20" fmla="*/ 561562 h 3128874"/>
              <a:gd name="connsiteX21" fmla="*/ 4433995 w 5086770"/>
              <a:gd name="connsiteY21" fmla="*/ 576976 h 3128874"/>
              <a:gd name="connsiteX22" fmla="*/ 4433994 w 5086770"/>
              <a:gd name="connsiteY22" fmla="*/ 578519 h 3128874"/>
              <a:gd name="connsiteX23" fmla="*/ 4413956 w 5086770"/>
              <a:gd name="connsiteY23" fmla="*/ 797393 h 3128874"/>
              <a:gd name="connsiteX24" fmla="*/ 4438619 w 5086770"/>
              <a:gd name="connsiteY24" fmla="*/ 996230 h 3128874"/>
              <a:gd name="connsiteX25" fmla="*/ 4433995 w 5086770"/>
              <a:gd name="connsiteY25" fmla="*/ 1016268 h 3128874"/>
              <a:gd name="connsiteX26" fmla="*/ 4435536 w 5086770"/>
              <a:gd name="connsiteY26" fmla="*/ 1025517 h 3128874"/>
              <a:gd name="connsiteX27" fmla="*/ 4437078 w 5086770"/>
              <a:gd name="connsiteY27" fmla="*/ 1027057 h 3128874"/>
              <a:gd name="connsiteX28" fmla="*/ 4432452 w 5086770"/>
              <a:gd name="connsiteY28" fmla="*/ 1048636 h 3128874"/>
              <a:gd name="connsiteX29" fmla="*/ 4413956 w 5086770"/>
              <a:gd name="connsiteY29" fmla="*/ 1085630 h 3128874"/>
              <a:gd name="connsiteX30" fmla="*/ 4196623 w 5086770"/>
              <a:gd name="connsiteY30" fmla="*/ 1389280 h 3128874"/>
              <a:gd name="connsiteX31" fmla="*/ 4085645 w 5086770"/>
              <a:gd name="connsiteY31" fmla="*/ 1597365 h 3128874"/>
              <a:gd name="connsiteX32" fmla="*/ 4216661 w 5086770"/>
              <a:gd name="connsiteY32" fmla="*/ 1697556 h 3128874"/>
              <a:gd name="connsiteX33" fmla="*/ 4250571 w 5086770"/>
              <a:gd name="connsiteY33" fmla="*/ 1811617 h 3128874"/>
              <a:gd name="connsiteX34" fmla="*/ 4173502 w 5086770"/>
              <a:gd name="connsiteY34" fmla="*/ 1888685 h 3128874"/>
              <a:gd name="connsiteX35" fmla="*/ 4213578 w 5086770"/>
              <a:gd name="connsiteY35" fmla="*/ 2022784 h 3128874"/>
              <a:gd name="connsiteX36" fmla="*/ 4347678 w 5086770"/>
              <a:gd name="connsiteY36" fmla="*/ 2090605 h 3128874"/>
              <a:gd name="connsiteX37" fmla="*/ 4233616 w 5086770"/>
              <a:gd name="connsiteY37" fmla="*/ 2138388 h 3128874"/>
              <a:gd name="connsiteX38" fmla="*/ 4227451 w 5086770"/>
              <a:gd name="connsiteY38" fmla="*/ 2258616 h 3128874"/>
              <a:gd name="connsiteX39" fmla="*/ 4350761 w 5086770"/>
              <a:gd name="connsiteY39" fmla="*/ 2320270 h 3128874"/>
              <a:gd name="connsiteX40" fmla="*/ 4333805 w 5086770"/>
              <a:gd name="connsiteY40" fmla="*/ 2462077 h 3128874"/>
              <a:gd name="connsiteX41" fmla="*/ 4467905 w 5086770"/>
              <a:gd name="connsiteY41" fmla="*/ 2719486 h 3128874"/>
              <a:gd name="connsiteX42" fmla="*/ 4800655 w 5086770"/>
              <a:gd name="connsiteY42" fmla="*/ 2748491 h 3128874"/>
              <a:gd name="connsiteX43" fmla="*/ 4838191 w 5086770"/>
              <a:gd name="connsiteY43" fmla="*/ 2744074 h 3128874"/>
              <a:gd name="connsiteX44" fmla="*/ 4863823 w 5086770"/>
              <a:gd name="connsiteY44" fmla="*/ 2765476 h 3128874"/>
              <a:gd name="connsiteX45" fmla="*/ 4934321 w 5086770"/>
              <a:gd name="connsiteY45" fmla="*/ 2911083 h 3128874"/>
              <a:gd name="connsiteX46" fmla="*/ 4964162 w 5086770"/>
              <a:gd name="connsiteY46" fmla="*/ 3074402 h 3128874"/>
              <a:gd name="connsiteX47" fmla="*/ 4967647 w 5086770"/>
              <a:gd name="connsiteY47" fmla="*/ 3128874 h 3128874"/>
              <a:gd name="connsiteX48" fmla="*/ 4465138 w 5086770"/>
              <a:gd name="connsiteY48" fmla="*/ 3128874 h 3128874"/>
              <a:gd name="connsiteX49" fmla="*/ 4465138 w 5086770"/>
              <a:gd name="connsiteY49" fmla="*/ 3127460 h 3128874"/>
              <a:gd name="connsiteX50" fmla="*/ 3765314 w 5086770"/>
              <a:gd name="connsiteY50" fmla="*/ 3127460 h 3128874"/>
              <a:gd name="connsiteX51" fmla="*/ 1175459 w 5086770"/>
              <a:gd name="connsiteY51" fmla="*/ 0 h 3128874"/>
              <a:gd name="connsiteX52" fmla="*/ 2229594 w 5086770"/>
              <a:gd name="connsiteY52" fmla="*/ 0 h 3128874"/>
              <a:gd name="connsiteX53" fmla="*/ 3404781 w 5086770"/>
              <a:gd name="connsiteY53" fmla="*/ 3127460 h 3128874"/>
              <a:gd name="connsiteX54" fmla="*/ 2392789 w 5086770"/>
              <a:gd name="connsiteY54" fmla="*/ 3127460 h 3128874"/>
              <a:gd name="connsiteX55" fmla="*/ 2236317 w 5086770"/>
              <a:gd name="connsiteY55" fmla="*/ 2611186 h 3128874"/>
              <a:gd name="connsiteX56" fmla="*/ 1139165 w 5086770"/>
              <a:gd name="connsiteY56" fmla="*/ 2611186 h 3128874"/>
              <a:gd name="connsiteX57" fmla="*/ 986721 w 5086770"/>
              <a:gd name="connsiteY57" fmla="*/ 3127460 h 3128874"/>
              <a:gd name="connsiteX58" fmla="*/ 0 w 5086770"/>
              <a:gd name="connsiteY58" fmla="*/ 3127460 h 312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9">
            <a:extLst>
              <a:ext uri="{FF2B5EF4-FFF2-40B4-BE49-F238E27FC236}">
                <a16:creationId xmlns:a16="http://schemas.microsoft.com/office/drawing/2014/main" xmlns="" id="{444E6227-4972-4DE6-BEB0-C3FC42991182}"/>
              </a:ext>
            </a:extLst>
          </p:cNvPr>
          <p:cNvSpPr/>
          <p:nvPr/>
        </p:nvSpPr>
        <p:spPr>
          <a:xfrm>
            <a:off x="4851447" y="367145"/>
            <a:ext cx="621098" cy="415917"/>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rgbClr val="4C93DF"/>
          </a:solidFill>
          <a:ln w="12700" cap="flat" cmpd="sng" algn="ctr">
            <a:noFill/>
            <a:prstDash val="solid"/>
            <a:miter lim="800000"/>
          </a:ln>
          <a:effectLst/>
        </p:spPr>
        <p:txBody>
          <a:bodyPr rtlCol="0" anchor="ctr"/>
          <a:lstStyle/>
          <a:p>
            <a:pPr marL="0" marR="0" lvl="0" indent="0" algn="ctr" defTabSz="914286"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ea typeface="Arial Unicode MS"/>
              <a:cs typeface="+mn-cs"/>
            </a:endParaRPr>
          </a:p>
        </p:txBody>
      </p:sp>
    </p:spTree>
    <p:extLst>
      <p:ext uri="{BB962C8B-B14F-4D97-AF65-F5344CB8AC3E}">
        <p14:creationId xmlns:p14="http://schemas.microsoft.com/office/powerpoint/2010/main" xmlns="" val="11016338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152">
            <a:extLst>
              <a:ext uri="{FF2B5EF4-FFF2-40B4-BE49-F238E27FC236}">
                <a16:creationId xmlns:a16="http://schemas.microsoft.com/office/drawing/2014/main" xmlns="" id="{F3B4A34E-C246-47F5-A863-109A43C0757D}"/>
              </a:ext>
            </a:extLst>
          </p:cNvPr>
          <p:cNvSpPr/>
          <p:nvPr/>
        </p:nvSpPr>
        <p:spPr>
          <a:xfrm>
            <a:off x="7751617" y="4495800"/>
            <a:ext cx="1392383" cy="647700"/>
          </a:xfrm>
          <a:custGeom>
            <a:avLst/>
            <a:gdLst>
              <a:gd name="connsiteX0" fmla="*/ 5086770 w 5086770"/>
              <a:gd name="connsiteY0" fmla="*/ 1174706 h 3128874"/>
              <a:gd name="connsiteX1" fmla="*/ 5086770 w 5086770"/>
              <a:gd name="connsiteY1" fmla="*/ 1184663 h 3128874"/>
              <a:gd name="connsiteX2" fmla="*/ 5079830 w 5086770"/>
              <a:gd name="connsiteY2" fmla="*/ 1185820 h 3128874"/>
              <a:gd name="connsiteX3" fmla="*/ 5078289 w 5086770"/>
              <a:gd name="connsiteY3" fmla="*/ 1182737 h 3128874"/>
              <a:gd name="connsiteX4" fmla="*/ 5078289 w 5086770"/>
              <a:gd name="connsiteY4" fmla="*/ 1179654 h 3128874"/>
              <a:gd name="connsiteX5" fmla="*/ 1690658 w 5086770"/>
              <a:gd name="connsiteY5" fmla="*/ 810655 h 3128874"/>
              <a:gd name="connsiteX6" fmla="*/ 1349061 w 5086770"/>
              <a:gd name="connsiteY6" fmla="*/ 1934928 h 3128874"/>
              <a:gd name="connsiteX7" fmla="*/ 2035854 w 5086770"/>
              <a:gd name="connsiteY7" fmla="*/ 1934928 h 3128874"/>
              <a:gd name="connsiteX8" fmla="*/ 3765314 w 5086770"/>
              <a:gd name="connsiteY8" fmla="*/ 0 h 3128874"/>
              <a:gd name="connsiteX9" fmla="*/ 4465138 w 5086770"/>
              <a:gd name="connsiteY9" fmla="*/ 0 h 3128874"/>
              <a:gd name="connsiteX10" fmla="*/ 4675955 w 5086770"/>
              <a:gd name="connsiteY10" fmla="*/ 0 h 3128874"/>
              <a:gd name="connsiteX11" fmla="*/ 4659036 w 5086770"/>
              <a:gd name="connsiteY11" fmla="*/ 34412 h 3128874"/>
              <a:gd name="connsiteX12" fmla="*/ 4651327 w 5086770"/>
              <a:gd name="connsiteY12" fmla="*/ 45203 h 3128874"/>
              <a:gd name="connsiteX13" fmla="*/ 4648245 w 5086770"/>
              <a:gd name="connsiteY13" fmla="*/ 51368 h 3128874"/>
              <a:gd name="connsiteX14" fmla="*/ 4483319 w 5086770"/>
              <a:gd name="connsiteY14" fmla="*/ 361184 h 3128874"/>
              <a:gd name="connsiteX15" fmla="*/ 4480236 w 5086770"/>
              <a:gd name="connsiteY15" fmla="*/ 373515 h 3128874"/>
              <a:gd name="connsiteX16" fmla="*/ 4474071 w 5086770"/>
              <a:gd name="connsiteY16" fmla="*/ 398176 h 3128874"/>
              <a:gd name="connsiteX17" fmla="*/ 4450950 w 5086770"/>
              <a:gd name="connsiteY17" fmla="*/ 498367 h 3128874"/>
              <a:gd name="connsiteX18" fmla="*/ 4440161 w 5086770"/>
              <a:gd name="connsiteY18" fmla="*/ 527652 h 3128874"/>
              <a:gd name="connsiteX19" fmla="*/ 4441700 w 5086770"/>
              <a:gd name="connsiteY19" fmla="*/ 539983 h 3128874"/>
              <a:gd name="connsiteX20" fmla="*/ 4437078 w 5086770"/>
              <a:gd name="connsiteY20" fmla="*/ 561562 h 3128874"/>
              <a:gd name="connsiteX21" fmla="*/ 4433995 w 5086770"/>
              <a:gd name="connsiteY21" fmla="*/ 576976 h 3128874"/>
              <a:gd name="connsiteX22" fmla="*/ 4433994 w 5086770"/>
              <a:gd name="connsiteY22" fmla="*/ 578519 h 3128874"/>
              <a:gd name="connsiteX23" fmla="*/ 4413956 w 5086770"/>
              <a:gd name="connsiteY23" fmla="*/ 797393 h 3128874"/>
              <a:gd name="connsiteX24" fmla="*/ 4438619 w 5086770"/>
              <a:gd name="connsiteY24" fmla="*/ 996230 h 3128874"/>
              <a:gd name="connsiteX25" fmla="*/ 4433995 w 5086770"/>
              <a:gd name="connsiteY25" fmla="*/ 1016268 h 3128874"/>
              <a:gd name="connsiteX26" fmla="*/ 4435536 w 5086770"/>
              <a:gd name="connsiteY26" fmla="*/ 1025517 h 3128874"/>
              <a:gd name="connsiteX27" fmla="*/ 4437078 w 5086770"/>
              <a:gd name="connsiteY27" fmla="*/ 1027057 h 3128874"/>
              <a:gd name="connsiteX28" fmla="*/ 4432452 w 5086770"/>
              <a:gd name="connsiteY28" fmla="*/ 1048636 h 3128874"/>
              <a:gd name="connsiteX29" fmla="*/ 4413956 w 5086770"/>
              <a:gd name="connsiteY29" fmla="*/ 1085630 h 3128874"/>
              <a:gd name="connsiteX30" fmla="*/ 4196623 w 5086770"/>
              <a:gd name="connsiteY30" fmla="*/ 1389280 h 3128874"/>
              <a:gd name="connsiteX31" fmla="*/ 4085645 w 5086770"/>
              <a:gd name="connsiteY31" fmla="*/ 1597365 h 3128874"/>
              <a:gd name="connsiteX32" fmla="*/ 4216661 w 5086770"/>
              <a:gd name="connsiteY32" fmla="*/ 1697556 h 3128874"/>
              <a:gd name="connsiteX33" fmla="*/ 4250571 w 5086770"/>
              <a:gd name="connsiteY33" fmla="*/ 1811617 h 3128874"/>
              <a:gd name="connsiteX34" fmla="*/ 4173502 w 5086770"/>
              <a:gd name="connsiteY34" fmla="*/ 1888685 h 3128874"/>
              <a:gd name="connsiteX35" fmla="*/ 4213578 w 5086770"/>
              <a:gd name="connsiteY35" fmla="*/ 2022784 h 3128874"/>
              <a:gd name="connsiteX36" fmla="*/ 4347678 w 5086770"/>
              <a:gd name="connsiteY36" fmla="*/ 2090605 h 3128874"/>
              <a:gd name="connsiteX37" fmla="*/ 4233616 w 5086770"/>
              <a:gd name="connsiteY37" fmla="*/ 2138388 h 3128874"/>
              <a:gd name="connsiteX38" fmla="*/ 4227451 w 5086770"/>
              <a:gd name="connsiteY38" fmla="*/ 2258616 h 3128874"/>
              <a:gd name="connsiteX39" fmla="*/ 4350761 w 5086770"/>
              <a:gd name="connsiteY39" fmla="*/ 2320270 h 3128874"/>
              <a:gd name="connsiteX40" fmla="*/ 4333805 w 5086770"/>
              <a:gd name="connsiteY40" fmla="*/ 2462077 h 3128874"/>
              <a:gd name="connsiteX41" fmla="*/ 4467905 w 5086770"/>
              <a:gd name="connsiteY41" fmla="*/ 2719486 h 3128874"/>
              <a:gd name="connsiteX42" fmla="*/ 4800655 w 5086770"/>
              <a:gd name="connsiteY42" fmla="*/ 2748491 h 3128874"/>
              <a:gd name="connsiteX43" fmla="*/ 4838191 w 5086770"/>
              <a:gd name="connsiteY43" fmla="*/ 2744074 h 3128874"/>
              <a:gd name="connsiteX44" fmla="*/ 4863823 w 5086770"/>
              <a:gd name="connsiteY44" fmla="*/ 2765476 h 3128874"/>
              <a:gd name="connsiteX45" fmla="*/ 4934321 w 5086770"/>
              <a:gd name="connsiteY45" fmla="*/ 2911083 h 3128874"/>
              <a:gd name="connsiteX46" fmla="*/ 4964162 w 5086770"/>
              <a:gd name="connsiteY46" fmla="*/ 3074402 h 3128874"/>
              <a:gd name="connsiteX47" fmla="*/ 4967647 w 5086770"/>
              <a:gd name="connsiteY47" fmla="*/ 3128874 h 3128874"/>
              <a:gd name="connsiteX48" fmla="*/ 4465138 w 5086770"/>
              <a:gd name="connsiteY48" fmla="*/ 3128874 h 3128874"/>
              <a:gd name="connsiteX49" fmla="*/ 4465138 w 5086770"/>
              <a:gd name="connsiteY49" fmla="*/ 3127460 h 3128874"/>
              <a:gd name="connsiteX50" fmla="*/ 3765314 w 5086770"/>
              <a:gd name="connsiteY50" fmla="*/ 3127460 h 3128874"/>
              <a:gd name="connsiteX51" fmla="*/ 1175459 w 5086770"/>
              <a:gd name="connsiteY51" fmla="*/ 0 h 3128874"/>
              <a:gd name="connsiteX52" fmla="*/ 2229594 w 5086770"/>
              <a:gd name="connsiteY52" fmla="*/ 0 h 3128874"/>
              <a:gd name="connsiteX53" fmla="*/ 3404781 w 5086770"/>
              <a:gd name="connsiteY53" fmla="*/ 3127460 h 3128874"/>
              <a:gd name="connsiteX54" fmla="*/ 2392789 w 5086770"/>
              <a:gd name="connsiteY54" fmla="*/ 3127460 h 3128874"/>
              <a:gd name="connsiteX55" fmla="*/ 2236317 w 5086770"/>
              <a:gd name="connsiteY55" fmla="*/ 2611186 h 3128874"/>
              <a:gd name="connsiteX56" fmla="*/ 1139165 w 5086770"/>
              <a:gd name="connsiteY56" fmla="*/ 2611186 h 3128874"/>
              <a:gd name="connsiteX57" fmla="*/ 986721 w 5086770"/>
              <a:gd name="connsiteY57" fmla="*/ 3127460 h 3128874"/>
              <a:gd name="connsiteX58" fmla="*/ 0 w 5086770"/>
              <a:gd name="connsiteY58" fmla="*/ 3127460 h 312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6 - TextBox"/>
          <p:cNvSpPr txBox="1"/>
          <p:nvPr/>
        </p:nvSpPr>
        <p:spPr>
          <a:xfrm>
            <a:off x="1648691" y="4227097"/>
            <a:ext cx="4523509" cy="830997"/>
          </a:xfrm>
          <a:prstGeom prst="rect">
            <a:avLst/>
          </a:prstGeom>
          <a:noFill/>
        </p:spPr>
        <p:txBody>
          <a:bodyPr wrap="square" rtlCol="0">
            <a:spAutoFit/>
          </a:bodyPr>
          <a:lstStyle/>
          <a:p>
            <a:r>
              <a:rPr lang="en-US" sz="1600" dirty="0" err="1" smtClean="0"/>
              <a:t>Kotoulas</a:t>
            </a:r>
            <a:r>
              <a:rPr lang="en-US" sz="1600" dirty="0" smtClean="0"/>
              <a:t> </a:t>
            </a:r>
            <a:r>
              <a:rPr lang="en-US" sz="1600" dirty="0" err="1" smtClean="0"/>
              <a:t>Evangelos</a:t>
            </a:r>
            <a:r>
              <a:rPr lang="en-US" sz="1600" dirty="0" smtClean="0"/>
              <a:t>: kotoulasvagelis@gmail.com</a:t>
            </a:r>
          </a:p>
          <a:p>
            <a:r>
              <a:rPr lang="en-US" sz="1600" dirty="0" smtClean="0"/>
              <a:t>Kyritsis </a:t>
            </a:r>
            <a:r>
              <a:rPr lang="en-US" sz="1600" dirty="0" err="1" smtClean="0"/>
              <a:t>Georgios</a:t>
            </a:r>
            <a:r>
              <a:rPr lang="en-US" sz="1600" dirty="0" smtClean="0"/>
              <a:t>: gkyr92@gmail.com</a:t>
            </a:r>
            <a:endParaRPr lang="en-US" sz="1600" dirty="0" smtClean="0"/>
          </a:p>
          <a:p>
            <a:r>
              <a:rPr lang="en-US" sz="1600" dirty="0" err="1" smtClean="0"/>
              <a:t>Voudris</a:t>
            </a:r>
            <a:r>
              <a:rPr lang="en-US" sz="1600" dirty="0" smtClean="0"/>
              <a:t> </a:t>
            </a:r>
            <a:r>
              <a:rPr lang="en-US" sz="1600" dirty="0" err="1" smtClean="0"/>
              <a:t>Athanasios</a:t>
            </a:r>
            <a:r>
              <a:rPr lang="en-US" sz="1600" dirty="0" smtClean="0"/>
              <a:t>: voudristhanos@gmail.com </a:t>
            </a:r>
            <a:endParaRPr lang="el-GR" sz="1600" dirty="0"/>
          </a:p>
        </p:txBody>
      </p:sp>
      <p:grpSp>
        <p:nvGrpSpPr>
          <p:cNvPr id="8" name="Group 63">
            <a:extLst>
              <a:ext uri="{FF2B5EF4-FFF2-40B4-BE49-F238E27FC236}">
                <a16:creationId xmlns:a16="http://schemas.microsoft.com/office/drawing/2014/main" xmlns="" id="{99F6F43F-775A-4225-A38D-F9D0B282EFB9}"/>
              </a:ext>
            </a:extLst>
          </p:cNvPr>
          <p:cNvGrpSpPr/>
          <p:nvPr/>
        </p:nvGrpSpPr>
        <p:grpSpPr>
          <a:xfrm>
            <a:off x="4026320" y="711789"/>
            <a:ext cx="1979431" cy="3296560"/>
            <a:chOff x="3832184" y="1890347"/>
            <a:chExt cx="2537664" cy="4226246"/>
          </a:xfrm>
        </p:grpSpPr>
        <p:grpSp>
          <p:nvGrpSpPr>
            <p:cNvPr id="9" name="Group 64">
              <a:extLst>
                <a:ext uri="{FF2B5EF4-FFF2-40B4-BE49-F238E27FC236}">
                  <a16:creationId xmlns:a16="http://schemas.microsoft.com/office/drawing/2014/main" xmlns="" id="{67717040-2EDB-48CB-8186-194EF8A60511}"/>
                </a:ext>
              </a:extLst>
            </p:cNvPr>
            <p:cNvGrpSpPr/>
            <p:nvPr/>
          </p:nvGrpSpPr>
          <p:grpSpPr>
            <a:xfrm flipH="1">
              <a:off x="5217892" y="4482968"/>
              <a:ext cx="524487" cy="1633625"/>
              <a:chOff x="4327928" y="4494196"/>
              <a:chExt cx="619256" cy="1928803"/>
            </a:xfrm>
          </p:grpSpPr>
          <p:sp>
            <p:nvSpPr>
              <p:cNvPr id="43" name="Freeform: Shape 101">
                <a:extLst>
                  <a:ext uri="{FF2B5EF4-FFF2-40B4-BE49-F238E27FC236}">
                    <a16:creationId xmlns:a16="http://schemas.microsoft.com/office/drawing/2014/main" xmlns="" id="{8A2BB7A8-2AEE-4AAC-913E-BD7D2935B82C}"/>
                  </a:ext>
                </a:extLst>
              </p:cNvPr>
              <p:cNvSpPr/>
              <p:nvPr/>
            </p:nvSpPr>
            <p:spPr>
              <a:xfrm>
                <a:off x="4327928" y="6164976"/>
                <a:ext cx="619256" cy="258023"/>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44" name="Freeform: Shape 102">
                <a:extLst>
                  <a:ext uri="{FF2B5EF4-FFF2-40B4-BE49-F238E27FC236}">
                    <a16:creationId xmlns:a16="http://schemas.microsoft.com/office/drawing/2014/main" xmlns="" id="{42F3BE04-4A44-44DC-9036-833C5789D660}"/>
                  </a:ext>
                </a:extLst>
              </p:cNvPr>
              <p:cNvSpPr/>
              <p:nvPr/>
            </p:nvSpPr>
            <p:spPr>
              <a:xfrm rot="588051">
                <a:off x="4623839" y="4494196"/>
                <a:ext cx="217892" cy="768475"/>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45" name="Freeform: Shape 103">
                <a:extLst>
                  <a:ext uri="{FF2B5EF4-FFF2-40B4-BE49-F238E27FC236}">
                    <a16:creationId xmlns:a16="http://schemas.microsoft.com/office/drawing/2014/main" xmlns="" id="{D8D1785E-6EA3-4168-8C7C-8AC52CE540AD}"/>
                  </a:ext>
                </a:extLst>
              </p:cNvPr>
              <p:cNvSpPr/>
              <p:nvPr/>
            </p:nvSpPr>
            <p:spPr>
              <a:xfrm rot="20921205">
                <a:off x="4606985" y="5223974"/>
                <a:ext cx="217892" cy="844028"/>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46" name="Freeform: Shape 104">
                <a:extLst>
                  <a:ext uri="{FF2B5EF4-FFF2-40B4-BE49-F238E27FC236}">
                    <a16:creationId xmlns:a16="http://schemas.microsoft.com/office/drawing/2014/main" xmlns="" id="{67F4FDE6-9331-49FD-94BD-DC80A50EFF99}"/>
                  </a:ext>
                </a:extLst>
              </p:cNvPr>
              <p:cNvSpPr/>
              <p:nvPr/>
            </p:nvSpPr>
            <p:spPr>
              <a:xfrm>
                <a:off x="4498455" y="5181431"/>
                <a:ext cx="290278" cy="258024"/>
              </a:xfrm>
              <a:custGeom>
                <a:avLst/>
                <a:gdLst>
                  <a:gd name="connsiteX0" fmla="*/ 82391 w 85725"/>
                  <a:gd name="connsiteY0" fmla="*/ 60484 h 76200"/>
                  <a:gd name="connsiteX1" fmla="*/ 51911 w 85725"/>
                  <a:gd name="connsiteY1" fmla="*/ 74771 h 76200"/>
                  <a:gd name="connsiteX2" fmla="*/ 37624 w 85725"/>
                  <a:gd name="connsiteY2" fmla="*/ 74771 h 76200"/>
                  <a:gd name="connsiteX3" fmla="*/ 7144 w 85725"/>
                  <a:gd name="connsiteY3" fmla="*/ 60484 h 76200"/>
                  <a:gd name="connsiteX4" fmla="*/ 7144 w 85725"/>
                  <a:gd name="connsiteY4" fmla="*/ 21431 h 76200"/>
                  <a:gd name="connsiteX5" fmla="*/ 37624 w 85725"/>
                  <a:gd name="connsiteY5" fmla="*/ 7144 h 76200"/>
                  <a:gd name="connsiteX6" fmla="*/ 51911 w 85725"/>
                  <a:gd name="connsiteY6" fmla="*/ 7144 h 76200"/>
                  <a:gd name="connsiteX7" fmla="*/ 82391 w 85725"/>
                  <a:gd name="connsiteY7" fmla="*/ 21431 h 76200"/>
                  <a:gd name="connsiteX8" fmla="*/ 82391 w 85725"/>
                  <a:gd name="connsiteY8" fmla="*/ 6048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82391" y="60484"/>
                    </a:moveTo>
                    <a:cubicBezTo>
                      <a:pt x="82391" y="68104"/>
                      <a:pt x="69056" y="74771"/>
                      <a:pt x="51911" y="74771"/>
                    </a:cubicBezTo>
                    <a:lnTo>
                      <a:pt x="37624" y="74771"/>
                    </a:lnTo>
                    <a:cubicBezTo>
                      <a:pt x="21431" y="74771"/>
                      <a:pt x="7144" y="68104"/>
                      <a:pt x="7144" y="60484"/>
                    </a:cubicBezTo>
                    <a:lnTo>
                      <a:pt x="7144" y="21431"/>
                    </a:lnTo>
                    <a:cubicBezTo>
                      <a:pt x="7144" y="13811"/>
                      <a:pt x="20479" y="7144"/>
                      <a:pt x="37624" y="7144"/>
                    </a:cubicBezTo>
                    <a:lnTo>
                      <a:pt x="51911" y="7144"/>
                    </a:lnTo>
                    <a:cubicBezTo>
                      <a:pt x="68104" y="7144"/>
                      <a:pt x="82391" y="13811"/>
                      <a:pt x="82391" y="21431"/>
                    </a:cubicBezTo>
                    <a:lnTo>
                      <a:pt x="82391" y="60484"/>
                    </a:lnTo>
                    <a:close/>
                  </a:path>
                </a:pathLst>
              </a:custGeom>
              <a:solidFill>
                <a:schemeClr val="accent1"/>
              </a:solidFill>
              <a:ln w="9525" cap="flat">
                <a:noFill/>
                <a:prstDash val="solid"/>
                <a:miter/>
              </a:ln>
            </p:spPr>
            <p:txBody>
              <a:bodyPr rtlCol="0" anchor="ctr"/>
              <a:lstStyle/>
              <a:p>
                <a:endParaRPr lang="en-US"/>
              </a:p>
            </p:txBody>
          </p:sp>
          <p:sp>
            <p:nvSpPr>
              <p:cNvPr id="47" name="Freeform: Shape 105">
                <a:extLst>
                  <a:ext uri="{FF2B5EF4-FFF2-40B4-BE49-F238E27FC236}">
                    <a16:creationId xmlns:a16="http://schemas.microsoft.com/office/drawing/2014/main" xmlns="" id="{D929DED7-9004-44A5-9BCF-5D2B1D15E507}"/>
                  </a:ext>
                </a:extLst>
              </p:cNvPr>
              <p:cNvSpPr/>
              <p:nvPr/>
            </p:nvSpPr>
            <p:spPr>
              <a:xfrm>
                <a:off x="4688096" y="6001129"/>
                <a:ext cx="231962" cy="206188"/>
              </a:xfrm>
              <a:custGeom>
                <a:avLst/>
                <a:gdLst>
                  <a:gd name="connsiteX0" fmla="*/ 82391 w 85725"/>
                  <a:gd name="connsiteY0" fmla="*/ 60484 h 76200"/>
                  <a:gd name="connsiteX1" fmla="*/ 51911 w 85725"/>
                  <a:gd name="connsiteY1" fmla="*/ 74771 h 76200"/>
                  <a:gd name="connsiteX2" fmla="*/ 37624 w 85725"/>
                  <a:gd name="connsiteY2" fmla="*/ 74771 h 76200"/>
                  <a:gd name="connsiteX3" fmla="*/ 7144 w 85725"/>
                  <a:gd name="connsiteY3" fmla="*/ 60484 h 76200"/>
                  <a:gd name="connsiteX4" fmla="*/ 7144 w 85725"/>
                  <a:gd name="connsiteY4" fmla="*/ 21431 h 76200"/>
                  <a:gd name="connsiteX5" fmla="*/ 37624 w 85725"/>
                  <a:gd name="connsiteY5" fmla="*/ 7144 h 76200"/>
                  <a:gd name="connsiteX6" fmla="*/ 51911 w 85725"/>
                  <a:gd name="connsiteY6" fmla="*/ 7144 h 76200"/>
                  <a:gd name="connsiteX7" fmla="*/ 82391 w 85725"/>
                  <a:gd name="connsiteY7" fmla="*/ 21431 h 76200"/>
                  <a:gd name="connsiteX8" fmla="*/ 82391 w 85725"/>
                  <a:gd name="connsiteY8" fmla="*/ 6048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82391" y="60484"/>
                    </a:moveTo>
                    <a:cubicBezTo>
                      <a:pt x="82391" y="68104"/>
                      <a:pt x="69056" y="74771"/>
                      <a:pt x="51911" y="74771"/>
                    </a:cubicBezTo>
                    <a:lnTo>
                      <a:pt x="37624" y="74771"/>
                    </a:lnTo>
                    <a:cubicBezTo>
                      <a:pt x="21431" y="74771"/>
                      <a:pt x="7144" y="68104"/>
                      <a:pt x="7144" y="60484"/>
                    </a:cubicBezTo>
                    <a:lnTo>
                      <a:pt x="7144" y="21431"/>
                    </a:lnTo>
                    <a:cubicBezTo>
                      <a:pt x="7144" y="13811"/>
                      <a:pt x="20479" y="7144"/>
                      <a:pt x="37624" y="7144"/>
                    </a:cubicBezTo>
                    <a:lnTo>
                      <a:pt x="51911" y="7144"/>
                    </a:lnTo>
                    <a:cubicBezTo>
                      <a:pt x="68104" y="7144"/>
                      <a:pt x="82391" y="13811"/>
                      <a:pt x="82391" y="21431"/>
                    </a:cubicBezTo>
                    <a:lnTo>
                      <a:pt x="82391" y="60484"/>
                    </a:lnTo>
                    <a:close/>
                  </a:path>
                </a:pathLst>
              </a:custGeom>
              <a:solidFill>
                <a:schemeClr val="accent1"/>
              </a:solidFill>
              <a:ln w="9525" cap="flat">
                <a:noFill/>
                <a:prstDash val="solid"/>
                <a:miter/>
              </a:ln>
            </p:spPr>
            <p:txBody>
              <a:bodyPr rtlCol="0" anchor="ctr"/>
              <a:lstStyle/>
              <a:p>
                <a:endParaRPr lang="en-US"/>
              </a:p>
            </p:txBody>
          </p:sp>
        </p:grpSp>
        <p:grpSp>
          <p:nvGrpSpPr>
            <p:cNvPr id="10" name="Group 65">
              <a:extLst>
                <a:ext uri="{FF2B5EF4-FFF2-40B4-BE49-F238E27FC236}">
                  <a16:creationId xmlns:a16="http://schemas.microsoft.com/office/drawing/2014/main" xmlns="" id="{B63CE366-BF09-4B50-850E-2341A74F17FD}"/>
                </a:ext>
              </a:extLst>
            </p:cNvPr>
            <p:cNvGrpSpPr/>
            <p:nvPr/>
          </p:nvGrpSpPr>
          <p:grpSpPr>
            <a:xfrm>
              <a:off x="4388356" y="4482968"/>
              <a:ext cx="524487" cy="1633625"/>
              <a:chOff x="4327928" y="4494196"/>
              <a:chExt cx="619256" cy="1928803"/>
            </a:xfrm>
          </p:grpSpPr>
          <p:sp>
            <p:nvSpPr>
              <p:cNvPr id="38" name="Freeform: Shape 96">
                <a:extLst>
                  <a:ext uri="{FF2B5EF4-FFF2-40B4-BE49-F238E27FC236}">
                    <a16:creationId xmlns:a16="http://schemas.microsoft.com/office/drawing/2014/main" xmlns="" id="{26586860-2C8A-4A90-98E8-ACF711BCBAFD}"/>
                  </a:ext>
                </a:extLst>
              </p:cNvPr>
              <p:cNvSpPr/>
              <p:nvPr/>
            </p:nvSpPr>
            <p:spPr>
              <a:xfrm>
                <a:off x="4327928" y="6164976"/>
                <a:ext cx="619256" cy="258023"/>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39" name="Freeform: Shape 97">
                <a:extLst>
                  <a:ext uri="{FF2B5EF4-FFF2-40B4-BE49-F238E27FC236}">
                    <a16:creationId xmlns:a16="http://schemas.microsoft.com/office/drawing/2014/main" xmlns="" id="{C6348ED1-CB3E-4550-8C67-99366DC8AC9D}"/>
                  </a:ext>
                </a:extLst>
              </p:cNvPr>
              <p:cNvSpPr/>
              <p:nvPr/>
            </p:nvSpPr>
            <p:spPr>
              <a:xfrm rot="588051">
                <a:off x="4623839" y="4494196"/>
                <a:ext cx="217892" cy="768475"/>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40" name="Freeform: Shape 98">
                <a:extLst>
                  <a:ext uri="{FF2B5EF4-FFF2-40B4-BE49-F238E27FC236}">
                    <a16:creationId xmlns:a16="http://schemas.microsoft.com/office/drawing/2014/main" xmlns="" id="{3760EE54-A58C-4871-BDA5-48F981A741F2}"/>
                  </a:ext>
                </a:extLst>
              </p:cNvPr>
              <p:cNvSpPr/>
              <p:nvPr/>
            </p:nvSpPr>
            <p:spPr>
              <a:xfrm rot="20921205">
                <a:off x="4606985" y="5223974"/>
                <a:ext cx="217892" cy="844028"/>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41" name="Freeform: Shape 99">
                <a:extLst>
                  <a:ext uri="{FF2B5EF4-FFF2-40B4-BE49-F238E27FC236}">
                    <a16:creationId xmlns:a16="http://schemas.microsoft.com/office/drawing/2014/main" xmlns="" id="{0CF5E29C-3546-4EDA-A82C-F59B134BC847}"/>
                  </a:ext>
                </a:extLst>
              </p:cNvPr>
              <p:cNvSpPr/>
              <p:nvPr/>
            </p:nvSpPr>
            <p:spPr>
              <a:xfrm>
                <a:off x="4498455" y="5181431"/>
                <a:ext cx="290278" cy="258024"/>
              </a:xfrm>
              <a:custGeom>
                <a:avLst/>
                <a:gdLst>
                  <a:gd name="connsiteX0" fmla="*/ 82391 w 85725"/>
                  <a:gd name="connsiteY0" fmla="*/ 60484 h 76200"/>
                  <a:gd name="connsiteX1" fmla="*/ 51911 w 85725"/>
                  <a:gd name="connsiteY1" fmla="*/ 74771 h 76200"/>
                  <a:gd name="connsiteX2" fmla="*/ 37624 w 85725"/>
                  <a:gd name="connsiteY2" fmla="*/ 74771 h 76200"/>
                  <a:gd name="connsiteX3" fmla="*/ 7144 w 85725"/>
                  <a:gd name="connsiteY3" fmla="*/ 60484 h 76200"/>
                  <a:gd name="connsiteX4" fmla="*/ 7144 w 85725"/>
                  <a:gd name="connsiteY4" fmla="*/ 21431 h 76200"/>
                  <a:gd name="connsiteX5" fmla="*/ 37624 w 85725"/>
                  <a:gd name="connsiteY5" fmla="*/ 7144 h 76200"/>
                  <a:gd name="connsiteX6" fmla="*/ 51911 w 85725"/>
                  <a:gd name="connsiteY6" fmla="*/ 7144 h 76200"/>
                  <a:gd name="connsiteX7" fmla="*/ 82391 w 85725"/>
                  <a:gd name="connsiteY7" fmla="*/ 21431 h 76200"/>
                  <a:gd name="connsiteX8" fmla="*/ 82391 w 85725"/>
                  <a:gd name="connsiteY8" fmla="*/ 6048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82391" y="60484"/>
                    </a:moveTo>
                    <a:cubicBezTo>
                      <a:pt x="82391" y="68104"/>
                      <a:pt x="69056" y="74771"/>
                      <a:pt x="51911" y="74771"/>
                    </a:cubicBezTo>
                    <a:lnTo>
                      <a:pt x="37624" y="74771"/>
                    </a:lnTo>
                    <a:cubicBezTo>
                      <a:pt x="21431" y="74771"/>
                      <a:pt x="7144" y="68104"/>
                      <a:pt x="7144" y="60484"/>
                    </a:cubicBezTo>
                    <a:lnTo>
                      <a:pt x="7144" y="21431"/>
                    </a:lnTo>
                    <a:cubicBezTo>
                      <a:pt x="7144" y="13811"/>
                      <a:pt x="20479" y="7144"/>
                      <a:pt x="37624" y="7144"/>
                    </a:cubicBezTo>
                    <a:lnTo>
                      <a:pt x="51911" y="7144"/>
                    </a:lnTo>
                    <a:cubicBezTo>
                      <a:pt x="68104" y="7144"/>
                      <a:pt x="82391" y="13811"/>
                      <a:pt x="82391" y="21431"/>
                    </a:cubicBezTo>
                    <a:lnTo>
                      <a:pt x="82391" y="60484"/>
                    </a:lnTo>
                    <a:close/>
                  </a:path>
                </a:pathLst>
              </a:custGeom>
              <a:solidFill>
                <a:schemeClr val="accent1"/>
              </a:solidFill>
              <a:ln w="9525" cap="flat">
                <a:noFill/>
                <a:prstDash val="solid"/>
                <a:miter/>
              </a:ln>
            </p:spPr>
            <p:txBody>
              <a:bodyPr rtlCol="0" anchor="ctr"/>
              <a:lstStyle/>
              <a:p>
                <a:endParaRPr lang="en-US"/>
              </a:p>
            </p:txBody>
          </p:sp>
          <p:sp>
            <p:nvSpPr>
              <p:cNvPr id="42" name="Freeform: Shape 100">
                <a:extLst>
                  <a:ext uri="{FF2B5EF4-FFF2-40B4-BE49-F238E27FC236}">
                    <a16:creationId xmlns:a16="http://schemas.microsoft.com/office/drawing/2014/main" xmlns="" id="{8D6C55A6-4D86-40FB-8941-E402A0297672}"/>
                  </a:ext>
                </a:extLst>
              </p:cNvPr>
              <p:cNvSpPr/>
              <p:nvPr/>
            </p:nvSpPr>
            <p:spPr>
              <a:xfrm>
                <a:off x="4688096" y="6001129"/>
                <a:ext cx="231962" cy="206188"/>
              </a:xfrm>
              <a:custGeom>
                <a:avLst/>
                <a:gdLst>
                  <a:gd name="connsiteX0" fmla="*/ 82391 w 85725"/>
                  <a:gd name="connsiteY0" fmla="*/ 60484 h 76200"/>
                  <a:gd name="connsiteX1" fmla="*/ 51911 w 85725"/>
                  <a:gd name="connsiteY1" fmla="*/ 74771 h 76200"/>
                  <a:gd name="connsiteX2" fmla="*/ 37624 w 85725"/>
                  <a:gd name="connsiteY2" fmla="*/ 74771 h 76200"/>
                  <a:gd name="connsiteX3" fmla="*/ 7144 w 85725"/>
                  <a:gd name="connsiteY3" fmla="*/ 60484 h 76200"/>
                  <a:gd name="connsiteX4" fmla="*/ 7144 w 85725"/>
                  <a:gd name="connsiteY4" fmla="*/ 21431 h 76200"/>
                  <a:gd name="connsiteX5" fmla="*/ 37624 w 85725"/>
                  <a:gd name="connsiteY5" fmla="*/ 7144 h 76200"/>
                  <a:gd name="connsiteX6" fmla="*/ 51911 w 85725"/>
                  <a:gd name="connsiteY6" fmla="*/ 7144 h 76200"/>
                  <a:gd name="connsiteX7" fmla="*/ 82391 w 85725"/>
                  <a:gd name="connsiteY7" fmla="*/ 21431 h 76200"/>
                  <a:gd name="connsiteX8" fmla="*/ 82391 w 85725"/>
                  <a:gd name="connsiteY8" fmla="*/ 6048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82391" y="60484"/>
                    </a:moveTo>
                    <a:cubicBezTo>
                      <a:pt x="82391" y="68104"/>
                      <a:pt x="69056" y="74771"/>
                      <a:pt x="51911" y="74771"/>
                    </a:cubicBezTo>
                    <a:lnTo>
                      <a:pt x="37624" y="74771"/>
                    </a:lnTo>
                    <a:cubicBezTo>
                      <a:pt x="21431" y="74771"/>
                      <a:pt x="7144" y="68104"/>
                      <a:pt x="7144" y="60484"/>
                    </a:cubicBezTo>
                    <a:lnTo>
                      <a:pt x="7144" y="21431"/>
                    </a:lnTo>
                    <a:cubicBezTo>
                      <a:pt x="7144" y="13811"/>
                      <a:pt x="20479" y="7144"/>
                      <a:pt x="37624" y="7144"/>
                    </a:cubicBezTo>
                    <a:lnTo>
                      <a:pt x="51911" y="7144"/>
                    </a:lnTo>
                    <a:cubicBezTo>
                      <a:pt x="68104" y="7144"/>
                      <a:pt x="82391" y="13811"/>
                      <a:pt x="82391" y="21431"/>
                    </a:cubicBezTo>
                    <a:lnTo>
                      <a:pt x="82391" y="60484"/>
                    </a:lnTo>
                    <a:close/>
                  </a:path>
                </a:pathLst>
              </a:custGeom>
              <a:solidFill>
                <a:schemeClr val="accent1"/>
              </a:solidFill>
              <a:ln w="9525" cap="flat">
                <a:noFill/>
                <a:prstDash val="solid"/>
                <a:miter/>
              </a:ln>
            </p:spPr>
            <p:txBody>
              <a:bodyPr rtlCol="0" anchor="ctr"/>
              <a:lstStyle/>
              <a:p>
                <a:endParaRPr lang="en-US"/>
              </a:p>
            </p:txBody>
          </p:sp>
        </p:grpSp>
        <p:grpSp>
          <p:nvGrpSpPr>
            <p:cNvPr id="11" name="Group 66">
              <a:extLst>
                <a:ext uri="{FF2B5EF4-FFF2-40B4-BE49-F238E27FC236}">
                  <a16:creationId xmlns:a16="http://schemas.microsoft.com/office/drawing/2014/main" xmlns="" id="{DA8E1245-CDDF-4CF7-BB6F-A847DAC22D80}"/>
                </a:ext>
              </a:extLst>
            </p:cNvPr>
            <p:cNvGrpSpPr/>
            <p:nvPr/>
          </p:nvGrpSpPr>
          <p:grpSpPr>
            <a:xfrm>
              <a:off x="3832181" y="1890340"/>
              <a:ext cx="2537663" cy="2787163"/>
              <a:chOff x="5369718" y="2683668"/>
              <a:chExt cx="1452563" cy="1595377"/>
            </a:xfrm>
          </p:grpSpPr>
          <p:sp>
            <p:nvSpPr>
              <p:cNvPr id="12" name="Freeform: Shape 67">
                <a:extLst>
                  <a:ext uri="{FF2B5EF4-FFF2-40B4-BE49-F238E27FC236}">
                    <a16:creationId xmlns:a16="http://schemas.microsoft.com/office/drawing/2014/main" xmlns="" id="{8C4CEA36-E2C4-42CA-B5C6-64E81711DCB2}"/>
                  </a:ext>
                </a:extLst>
              </p:cNvPr>
              <p:cNvSpPr/>
              <p:nvPr/>
            </p:nvSpPr>
            <p:spPr>
              <a:xfrm>
                <a:off x="6075509" y="4015008"/>
                <a:ext cx="264037" cy="264037"/>
              </a:xfrm>
              <a:custGeom>
                <a:avLst/>
                <a:gdLst>
                  <a:gd name="connsiteX0" fmla="*/ 7144 w 228600"/>
                  <a:gd name="connsiteY0" fmla="*/ 114776 h 228600"/>
                  <a:gd name="connsiteX1" fmla="*/ 114776 w 228600"/>
                  <a:gd name="connsiteY1" fmla="*/ 222409 h 228600"/>
                  <a:gd name="connsiteX2" fmla="*/ 222409 w 228600"/>
                  <a:gd name="connsiteY2" fmla="*/ 114776 h 228600"/>
                  <a:gd name="connsiteX3" fmla="*/ 114776 w 228600"/>
                  <a:gd name="connsiteY3" fmla="*/ 7144 h 228600"/>
                  <a:gd name="connsiteX4" fmla="*/ 7144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7144" y="114776"/>
                    </a:moveTo>
                    <a:cubicBezTo>
                      <a:pt x="7144" y="173831"/>
                      <a:pt x="55721" y="222409"/>
                      <a:pt x="114776" y="222409"/>
                    </a:cubicBezTo>
                    <a:cubicBezTo>
                      <a:pt x="173831" y="222409"/>
                      <a:pt x="222409" y="173831"/>
                      <a:pt x="222409" y="114776"/>
                    </a:cubicBezTo>
                    <a:cubicBezTo>
                      <a:pt x="222409" y="55721"/>
                      <a:pt x="173831" y="7144"/>
                      <a:pt x="114776" y="7144"/>
                    </a:cubicBezTo>
                    <a:cubicBezTo>
                      <a:pt x="54769" y="7144"/>
                      <a:pt x="7144" y="54769"/>
                      <a:pt x="7144" y="114776"/>
                    </a:cubicBezTo>
                    <a:close/>
                  </a:path>
                </a:pathLst>
              </a:custGeom>
              <a:solidFill>
                <a:schemeClr val="accent1"/>
              </a:solidFill>
              <a:ln w="9525" cap="flat">
                <a:noFill/>
                <a:prstDash val="solid"/>
                <a:miter/>
              </a:ln>
            </p:spPr>
            <p:txBody>
              <a:bodyPr rtlCol="0" anchor="ctr"/>
              <a:lstStyle/>
              <a:p>
                <a:endParaRPr lang="en-US" dirty="0"/>
              </a:p>
            </p:txBody>
          </p:sp>
          <p:sp>
            <p:nvSpPr>
              <p:cNvPr id="13" name="Freeform: Shape 68">
                <a:extLst>
                  <a:ext uri="{FF2B5EF4-FFF2-40B4-BE49-F238E27FC236}">
                    <a16:creationId xmlns:a16="http://schemas.microsoft.com/office/drawing/2014/main" xmlns="" id="{6993D6C2-EDE4-4365-98D1-A8B551D644DA}"/>
                  </a:ext>
                </a:extLst>
              </p:cNvPr>
              <p:cNvSpPr/>
              <p:nvPr/>
            </p:nvSpPr>
            <p:spPr>
              <a:xfrm>
                <a:off x="5820521" y="4015008"/>
                <a:ext cx="264037" cy="264037"/>
              </a:xfrm>
              <a:custGeom>
                <a:avLst/>
                <a:gdLst>
                  <a:gd name="connsiteX0" fmla="*/ 222409 w 228600"/>
                  <a:gd name="connsiteY0" fmla="*/ 114776 h 228600"/>
                  <a:gd name="connsiteX1" fmla="*/ 114776 w 228600"/>
                  <a:gd name="connsiteY1" fmla="*/ 222409 h 228600"/>
                  <a:gd name="connsiteX2" fmla="*/ 7144 w 228600"/>
                  <a:gd name="connsiteY2" fmla="*/ 114776 h 228600"/>
                  <a:gd name="connsiteX3" fmla="*/ 114776 w 228600"/>
                  <a:gd name="connsiteY3" fmla="*/ 7144 h 228600"/>
                  <a:gd name="connsiteX4" fmla="*/ 222409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409" y="114776"/>
                    </a:moveTo>
                    <a:cubicBezTo>
                      <a:pt x="222409" y="173831"/>
                      <a:pt x="173831" y="222409"/>
                      <a:pt x="114776" y="222409"/>
                    </a:cubicBezTo>
                    <a:cubicBezTo>
                      <a:pt x="55721" y="222409"/>
                      <a:pt x="7144" y="173831"/>
                      <a:pt x="7144" y="114776"/>
                    </a:cubicBezTo>
                    <a:cubicBezTo>
                      <a:pt x="7144" y="55721"/>
                      <a:pt x="55721" y="7144"/>
                      <a:pt x="114776" y="7144"/>
                    </a:cubicBezTo>
                    <a:cubicBezTo>
                      <a:pt x="174784" y="7144"/>
                      <a:pt x="222409" y="54769"/>
                      <a:pt x="222409" y="114776"/>
                    </a:cubicBezTo>
                    <a:close/>
                  </a:path>
                </a:pathLst>
              </a:custGeom>
              <a:solidFill>
                <a:schemeClr val="accent1"/>
              </a:solidFill>
              <a:ln w="9525" cap="flat">
                <a:noFill/>
                <a:prstDash val="solid"/>
                <a:miter/>
              </a:ln>
            </p:spPr>
            <p:txBody>
              <a:bodyPr rtlCol="0" anchor="ctr"/>
              <a:lstStyle/>
              <a:p>
                <a:endParaRPr lang="en-US"/>
              </a:p>
            </p:txBody>
          </p:sp>
          <p:sp>
            <p:nvSpPr>
              <p:cNvPr id="14" name="Freeform: Shape 69">
                <a:extLst>
                  <a:ext uri="{FF2B5EF4-FFF2-40B4-BE49-F238E27FC236}">
                    <a16:creationId xmlns:a16="http://schemas.microsoft.com/office/drawing/2014/main" xmlns="" id="{2559FF1A-CDCC-43E3-B4DF-E123224BE77B}"/>
                  </a:ext>
                </a:extLst>
              </p:cNvPr>
              <p:cNvSpPr/>
              <p:nvPr/>
            </p:nvSpPr>
            <p:spPr>
              <a:xfrm>
                <a:off x="5420716" y="3610451"/>
                <a:ext cx="333375" cy="285750"/>
              </a:xfrm>
              <a:custGeom>
                <a:avLst/>
                <a:gdLst>
                  <a:gd name="connsiteX0" fmla="*/ 299046 w 333375"/>
                  <a:gd name="connsiteY0" fmla="*/ 7144 h 285750"/>
                  <a:gd name="connsiteX1" fmla="*/ 42823 w 333375"/>
                  <a:gd name="connsiteY1" fmla="*/ 103346 h 285750"/>
                  <a:gd name="connsiteX2" fmla="*/ 12343 w 333375"/>
                  <a:gd name="connsiteY2" fmla="*/ 273844 h 285750"/>
                  <a:gd name="connsiteX3" fmla="*/ 80923 w 333375"/>
                  <a:gd name="connsiteY3" fmla="*/ 270034 h 285750"/>
                  <a:gd name="connsiteX4" fmla="*/ 80923 w 333375"/>
                  <a:gd name="connsiteY4" fmla="*/ 279559 h 285750"/>
                  <a:gd name="connsiteX5" fmla="*/ 97116 w 333375"/>
                  <a:gd name="connsiteY5" fmla="*/ 147161 h 285750"/>
                  <a:gd name="connsiteX6" fmla="*/ 298093 w 333375"/>
                  <a:gd name="connsiteY6" fmla="*/ 77629 h 285750"/>
                  <a:gd name="connsiteX7" fmla="*/ 333336 w 333375"/>
                  <a:gd name="connsiteY7" fmla="*/ 42386 h 285750"/>
                  <a:gd name="connsiteX8" fmla="*/ 299046 w 333375"/>
                  <a:gd name="connsiteY8" fmla="*/ 7144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3375" h="285750">
                    <a:moveTo>
                      <a:pt x="299046" y="7144"/>
                    </a:moveTo>
                    <a:cubicBezTo>
                      <a:pt x="162838" y="7144"/>
                      <a:pt x="96163" y="39529"/>
                      <a:pt x="42823" y="103346"/>
                    </a:cubicBezTo>
                    <a:cubicBezTo>
                      <a:pt x="-11469" y="169069"/>
                      <a:pt x="12343" y="270986"/>
                      <a:pt x="12343" y="273844"/>
                    </a:cubicBezTo>
                    <a:lnTo>
                      <a:pt x="80923" y="270034"/>
                    </a:lnTo>
                    <a:lnTo>
                      <a:pt x="80923" y="279559"/>
                    </a:lnTo>
                    <a:cubicBezTo>
                      <a:pt x="80923" y="277654"/>
                      <a:pt x="63778" y="186214"/>
                      <a:pt x="97116" y="147161"/>
                    </a:cubicBezTo>
                    <a:cubicBezTo>
                      <a:pt x="135216" y="101441"/>
                      <a:pt x="186651" y="77629"/>
                      <a:pt x="298093" y="77629"/>
                    </a:cubicBezTo>
                    <a:cubicBezTo>
                      <a:pt x="317143" y="77629"/>
                      <a:pt x="333336" y="62389"/>
                      <a:pt x="333336" y="42386"/>
                    </a:cubicBezTo>
                    <a:cubicBezTo>
                      <a:pt x="334288" y="22384"/>
                      <a:pt x="318096" y="7144"/>
                      <a:pt x="299046" y="7144"/>
                    </a:cubicBezTo>
                    <a:close/>
                  </a:path>
                </a:pathLst>
              </a:custGeom>
              <a:solidFill>
                <a:schemeClr val="accent5"/>
              </a:solidFill>
              <a:ln w="9525" cap="flat">
                <a:noFill/>
                <a:prstDash val="solid"/>
                <a:miter/>
              </a:ln>
            </p:spPr>
            <p:txBody>
              <a:bodyPr rtlCol="0" anchor="ctr"/>
              <a:lstStyle/>
              <a:p>
                <a:endParaRPr lang="en-US"/>
              </a:p>
            </p:txBody>
          </p:sp>
          <p:sp>
            <p:nvSpPr>
              <p:cNvPr id="15" name="Freeform: Shape 70">
                <a:extLst>
                  <a:ext uri="{FF2B5EF4-FFF2-40B4-BE49-F238E27FC236}">
                    <a16:creationId xmlns:a16="http://schemas.microsoft.com/office/drawing/2014/main" xmlns="" id="{D196D407-9EFD-4C73-87F4-E4B4CCB0AFA7}"/>
                  </a:ext>
                </a:extLst>
              </p:cNvPr>
              <p:cNvSpPr/>
              <p:nvPr/>
            </p:nvSpPr>
            <p:spPr>
              <a:xfrm>
                <a:off x="5426868" y="3847623"/>
                <a:ext cx="85725" cy="76200"/>
              </a:xfrm>
              <a:custGeom>
                <a:avLst/>
                <a:gdLst>
                  <a:gd name="connsiteX0" fmla="*/ 82391 w 85725"/>
                  <a:gd name="connsiteY0" fmla="*/ 60484 h 76200"/>
                  <a:gd name="connsiteX1" fmla="*/ 51911 w 85725"/>
                  <a:gd name="connsiteY1" fmla="*/ 74771 h 76200"/>
                  <a:gd name="connsiteX2" fmla="*/ 37624 w 85725"/>
                  <a:gd name="connsiteY2" fmla="*/ 74771 h 76200"/>
                  <a:gd name="connsiteX3" fmla="*/ 7144 w 85725"/>
                  <a:gd name="connsiteY3" fmla="*/ 60484 h 76200"/>
                  <a:gd name="connsiteX4" fmla="*/ 7144 w 85725"/>
                  <a:gd name="connsiteY4" fmla="*/ 21431 h 76200"/>
                  <a:gd name="connsiteX5" fmla="*/ 37624 w 85725"/>
                  <a:gd name="connsiteY5" fmla="*/ 7144 h 76200"/>
                  <a:gd name="connsiteX6" fmla="*/ 51911 w 85725"/>
                  <a:gd name="connsiteY6" fmla="*/ 7144 h 76200"/>
                  <a:gd name="connsiteX7" fmla="*/ 82391 w 85725"/>
                  <a:gd name="connsiteY7" fmla="*/ 21431 h 76200"/>
                  <a:gd name="connsiteX8" fmla="*/ 82391 w 85725"/>
                  <a:gd name="connsiteY8" fmla="*/ 6048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82391" y="60484"/>
                    </a:moveTo>
                    <a:cubicBezTo>
                      <a:pt x="82391" y="68104"/>
                      <a:pt x="69056" y="74771"/>
                      <a:pt x="51911" y="74771"/>
                    </a:cubicBezTo>
                    <a:lnTo>
                      <a:pt x="37624" y="74771"/>
                    </a:lnTo>
                    <a:cubicBezTo>
                      <a:pt x="21431" y="74771"/>
                      <a:pt x="7144" y="68104"/>
                      <a:pt x="7144" y="60484"/>
                    </a:cubicBezTo>
                    <a:lnTo>
                      <a:pt x="7144" y="21431"/>
                    </a:lnTo>
                    <a:cubicBezTo>
                      <a:pt x="7144" y="13811"/>
                      <a:pt x="20479" y="7144"/>
                      <a:pt x="37624" y="7144"/>
                    </a:cubicBezTo>
                    <a:lnTo>
                      <a:pt x="51911" y="7144"/>
                    </a:lnTo>
                    <a:cubicBezTo>
                      <a:pt x="68104" y="7144"/>
                      <a:pt x="82391" y="13811"/>
                      <a:pt x="82391" y="21431"/>
                    </a:cubicBezTo>
                    <a:lnTo>
                      <a:pt x="82391" y="60484"/>
                    </a:lnTo>
                    <a:close/>
                  </a:path>
                </a:pathLst>
              </a:custGeom>
              <a:solidFill>
                <a:schemeClr val="accent1"/>
              </a:solidFill>
              <a:ln w="9525" cap="flat">
                <a:noFill/>
                <a:prstDash val="solid"/>
                <a:miter/>
              </a:ln>
            </p:spPr>
            <p:txBody>
              <a:bodyPr rtlCol="0" anchor="ctr"/>
              <a:lstStyle/>
              <a:p>
                <a:endParaRPr lang="en-US"/>
              </a:p>
            </p:txBody>
          </p:sp>
          <p:sp>
            <p:nvSpPr>
              <p:cNvPr id="16" name="Freeform: Shape 71">
                <a:extLst>
                  <a:ext uri="{FF2B5EF4-FFF2-40B4-BE49-F238E27FC236}">
                    <a16:creationId xmlns:a16="http://schemas.microsoft.com/office/drawing/2014/main" xmlns="" id="{BB9AF9D8-A5BF-472B-92A8-0A7606F58DF7}"/>
                  </a:ext>
                </a:extLst>
              </p:cNvPr>
              <p:cNvSpPr/>
              <p:nvPr/>
            </p:nvSpPr>
            <p:spPr>
              <a:xfrm>
                <a:off x="5369718" y="3911100"/>
                <a:ext cx="209550" cy="171450"/>
              </a:xfrm>
              <a:custGeom>
                <a:avLst/>
                <a:gdLst>
                  <a:gd name="connsiteX0" fmla="*/ 203359 w 209550"/>
                  <a:gd name="connsiteY0" fmla="*/ 134167 h 171450"/>
                  <a:gd name="connsiteX1" fmla="*/ 203359 w 209550"/>
                  <a:gd name="connsiteY1" fmla="*/ 105592 h 171450"/>
                  <a:gd name="connsiteX2" fmla="*/ 95726 w 209550"/>
                  <a:gd name="connsiteY2" fmla="*/ 7485 h 171450"/>
                  <a:gd name="connsiteX3" fmla="*/ 7144 w 209550"/>
                  <a:gd name="connsiteY3" fmla="*/ 108450 h 171450"/>
                  <a:gd name="connsiteX4" fmla="*/ 7144 w 209550"/>
                  <a:gd name="connsiteY4" fmla="*/ 132263 h 171450"/>
                  <a:gd name="connsiteX5" fmla="*/ 39529 w 209550"/>
                  <a:gd name="connsiteY5" fmla="*/ 167505 h 171450"/>
                  <a:gd name="connsiteX6" fmla="*/ 74771 w 209550"/>
                  <a:gd name="connsiteY6" fmla="*/ 134167 h 171450"/>
                  <a:gd name="connsiteX7" fmla="*/ 74771 w 209550"/>
                  <a:gd name="connsiteY7" fmla="*/ 106545 h 171450"/>
                  <a:gd name="connsiteX8" fmla="*/ 99536 w 209550"/>
                  <a:gd name="connsiteY8" fmla="*/ 75112 h 171450"/>
                  <a:gd name="connsiteX9" fmla="*/ 135731 w 209550"/>
                  <a:gd name="connsiteY9" fmla="*/ 104640 h 171450"/>
                  <a:gd name="connsiteX10" fmla="*/ 135731 w 209550"/>
                  <a:gd name="connsiteY10" fmla="*/ 131310 h 171450"/>
                  <a:gd name="connsiteX11" fmla="*/ 163354 w 209550"/>
                  <a:gd name="connsiteY11" fmla="*/ 166553 h 171450"/>
                  <a:gd name="connsiteX12" fmla="*/ 203359 w 209550"/>
                  <a:gd name="connsiteY12" fmla="*/ 134167 h 171450"/>
                  <a:gd name="connsiteX13" fmla="*/ 123349 w 209550"/>
                  <a:gd name="connsiteY13" fmla="*/ 39870 h 171450"/>
                  <a:gd name="connsiteX14" fmla="*/ 103346 w 209550"/>
                  <a:gd name="connsiteY14" fmla="*/ 59872 h 171450"/>
                  <a:gd name="connsiteX15" fmla="*/ 83344 w 209550"/>
                  <a:gd name="connsiteY15" fmla="*/ 39870 h 171450"/>
                  <a:gd name="connsiteX16" fmla="*/ 103346 w 209550"/>
                  <a:gd name="connsiteY16" fmla="*/ 19867 h 171450"/>
                  <a:gd name="connsiteX17" fmla="*/ 123349 w 209550"/>
                  <a:gd name="connsiteY17" fmla="*/ 39870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9550" h="171450">
                    <a:moveTo>
                      <a:pt x="203359" y="134167"/>
                    </a:moveTo>
                    <a:lnTo>
                      <a:pt x="203359" y="105592"/>
                    </a:lnTo>
                    <a:cubicBezTo>
                      <a:pt x="203359" y="48442"/>
                      <a:pt x="153829" y="2722"/>
                      <a:pt x="95726" y="7485"/>
                    </a:cubicBezTo>
                    <a:cubicBezTo>
                      <a:pt x="45244" y="12247"/>
                      <a:pt x="7144" y="57015"/>
                      <a:pt x="7144" y="108450"/>
                    </a:cubicBezTo>
                    <a:lnTo>
                      <a:pt x="7144" y="132263"/>
                    </a:lnTo>
                    <a:cubicBezTo>
                      <a:pt x="7144" y="150360"/>
                      <a:pt x="20479" y="166553"/>
                      <a:pt x="39529" y="167505"/>
                    </a:cubicBezTo>
                    <a:cubicBezTo>
                      <a:pt x="58579" y="168458"/>
                      <a:pt x="74771" y="153217"/>
                      <a:pt x="74771" y="134167"/>
                    </a:cubicBezTo>
                    <a:lnTo>
                      <a:pt x="74771" y="106545"/>
                    </a:lnTo>
                    <a:cubicBezTo>
                      <a:pt x="74771" y="91305"/>
                      <a:pt x="84296" y="77970"/>
                      <a:pt x="99536" y="75112"/>
                    </a:cubicBezTo>
                    <a:cubicBezTo>
                      <a:pt x="118586" y="71303"/>
                      <a:pt x="135731" y="86542"/>
                      <a:pt x="135731" y="104640"/>
                    </a:cubicBezTo>
                    <a:lnTo>
                      <a:pt x="135731" y="131310"/>
                    </a:lnTo>
                    <a:cubicBezTo>
                      <a:pt x="135731" y="148455"/>
                      <a:pt x="147161" y="163695"/>
                      <a:pt x="163354" y="166553"/>
                    </a:cubicBezTo>
                    <a:cubicBezTo>
                      <a:pt x="185261" y="171315"/>
                      <a:pt x="203359" y="155122"/>
                      <a:pt x="203359" y="134167"/>
                    </a:cubicBezTo>
                    <a:close/>
                    <a:moveTo>
                      <a:pt x="123349" y="39870"/>
                    </a:moveTo>
                    <a:cubicBezTo>
                      <a:pt x="123349" y="51300"/>
                      <a:pt x="113824" y="59872"/>
                      <a:pt x="103346" y="59872"/>
                    </a:cubicBezTo>
                    <a:cubicBezTo>
                      <a:pt x="92869" y="59872"/>
                      <a:pt x="83344" y="50347"/>
                      <a:pt x="83344" y="39870"/>
                    </a:cubicBezTo>
                    <a:cubicBezTo>
                      <a:pt x="83344" y="28440"/>
                      <a:pt x="92869" y="19867"/>
                      <a:pt x="103346" y="19867"/>
                    </a:cubicBezTo>
                    <a:cubicBezTo>
                      <a:pt x="113824" y="19867"/>
                      <a:pt x="123349" y="28440"/>
                      <a:pt x="123349" y="39870"/>
                    </a:cubicBezTo>
                    <a:close/>
                  </a:path>
                </a:pathLst>
              </a:custGeom>
              <a:solidFill>
                <a:schemeClr val="accent5"/>
              </a:solidFill>
              <a:ln w="9525" cap="flat">
                <a:noFill/>
                <a:prstDash val="solid"/>
                <a:miter/>
              </a:ln>
            </p:spPr>
            <p:txBody>
              <a:bodyPr rtlCol="0" anchor="ctr"/>
              <a:lstStyle/>
              <a:p>
                <a:endParaRPr lang="en-US"/>
              </a:p>
            </p:txBody>
          </p:sp>
          <p:sp>
            <p:nvSpPr>
              <p:cNvPr id="17" name="Freeform: Shape 72">
                <a:extLst>
                  <a:ext uri="{FF2B5EF4-FFF2-40B4-BE49-F238E27FC236}">
                    <a16:creationId xmlns:a16="http://schemas.microsoft.com/office/drawing/2014/main" xmlns="" id="{55CDAF7C-2BA1-4E8C-AACE-01413F836A4F}"/>
                  </a:ext>
                </a:extLst>
              </p:cNvPr>
              <p:cNvSpPr/>
              <p:nvPr/>
            </p:nvSpPr>
            <p:spPr>
              <a:xfrm>
                <a:off x="6389803" y="3429476"/>
                <a:ext cx="371475" cy="247650"/>
              </a:xfrm>
              <a:custGeom>
                <a:avLst/>
                <a:gdLst>
                  <a:gd name="connsiteX0" fmla="*/ 41476 w 371475"/>
                  <a:gd name="connsiteY0" fmla="*/ 245269 h 247650"/>
                  <a:gd name="connsiteX1" fmla="*/ 326274 w 371475"/>
                  <a:gd name="connsiteY1" fmla="*/ 149066 h 247650"/>
                  <a:gd name="connsiteX2" fmla="*/ 366279 w 371475"/>
                  <a:gd name="connsiteY2" fmla="*/ 7144 h 247650"/>
                  <a:gd name="connsiteX3" fmla="*/ 297699 w 371475"/>
                  <a:gd name="connsiteY3" fmla="*/ 20479 h 247650"/>
                  <a:gd name="connsiteX4" fmla="*/ 297699 w 371475"/>
                  <a:gd name="connsiteY4" fmla="*/ 20479 h 247650"/>
                  <a:gd name="connsiteX5" fmla="*/ 271981 w 371475"/>
                  <a:gd name="connsiteY5" fmla="*/ 105251 h 247650"/>
                  <a:gd name="connsiteX6" fmla="*/ 42429 w 371475"/>
                  <a:gd name="connsiteY6" fmla="*/ 174784 h 247650"/>
                  <a:gd name="connsiteX7" fmla="*/ 7186 w 371475"/>
                  <a:gd name="connsiteY7" fmla="*/ 210026 h 247650"/>
                  <a:gd name="connsiteX8" fmla="*/ 41476 w 371475"/>
                  <a:gd name="connsiteY8" fmla="*/ 245269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475" h="247650">
                    <a:moveTo>
                      <a:pt x="41476" y="245269"/>
                    </a:moveTo>
                    <a:cubicBezTo>
                      <a:pt x="177684" y="245269"/>
                      <a:pt x="272934" y="212884"/>
                      <a:pt x="326274" y="149066"/>
                    </a:cubicBezTo>
                    <a:cubicBezTo>
                      <a:pt x="380566" y="83344"/>
                      <a:pt x="366279" y="10001"/>
                      <a:pt x="366279" y="7144"/>
                    </a:cubicBezTo>
                    <a:lnTo>
                      <a:pt x="297699" y="20479"/>
                    </a:lnTo>
                    <a:lnTo>
                      <a:pt x="297699" y="20479"/>
                    </a:lnTo>
                    <a:cubicBezTo>
                      <a:pt x="297699" y="22384"/>
                      <a:pt x="305319" y="66199"/>
                      <a:pt x="271981" y="105251"/>
                    </a:cubicBezTo>
                    <a:cubicBezTo>
                      <a:pt x="233881" y="150971"/>
                      <a:pt x="153871" y="174784"/>
                      <a:pt x="42429" y="174784"/>
                    </a:cubicBezTo>
                    <a:cubicBezTo>
                      <a:pt x="23379" y="174784"/>
                      <a:pt x="7186" y="190024"/>
                      <a:pt x="7186" y="210026"/>
                    </a:cubicBezTo>
                    <a:cubicBezTo>
                      <a:pt x="6234" y="229076"/>
                      <a:pt x="21474" y="245269"/>
                      <a:pt x="41476" y="245269"/>
                    </a:cubicBezTo>
                    <a:close/>
                  </a:path>
                </a:pathLst>
              </a:custGeom>
              <a:solidFill>
                <a:schemeClr val="accent5"/>
              </a:solidFill>
              <a:ln w="9525" cap="flat">
                <a:noFill/>
                <a:prstDash val="solid"/>
                <a:miter/>
              </a:ln>
            </p:spPr>
            <p:txBody>
              <a:bodyPr rtlCol="0" anchor="ctr"/>
              <a:lstStyle/>
              <a:p>
                <a:endParaRPr lang="en-US"/>
              </a:p>
            </p:txBody>
          </p:sp>
          <p:sp>
            <p:nvSpPr>
              <p:cNvPr id="18" name="Freeform: Shape 73">
                <a:extLst>
                  <a:ext uri="{FF2B5EF4-FFF2-40B4-BE49-F238E27FC236}">
                    <a16:creationId xmlns:a16="http://schemas.microsoft.com/office/drawing/2014/main" xmlns="" id="{67A635C4-6D61-4D6A-8217-8521AE854DAA}"/>
                  </a:ext>
                </a:extLst>
              </p:cNvPr>
              <p:cNvSpPr/>
              <p:nvPr/>
            </p:nvSpPr>
            <p:spPr>
              <a:xfrm>
                <a:off x="6677501" y="3390423"/>
                <a:ext cx="85725" cy="76200"/>
              </a:xfrm>
              <a:custGeom>
                <a:avLst/>
                <a:gdLst>
                  <a:gd name="connsiteX0" fmla="*/ 7144 w 85725"/>
                  <a:gd name="connsiteY0" fmla="*/ 21431 h 76200"/>
                  <a:gd name="connsiteX1" fmla="*/ 37624 w 85725"/>
                  <a:gd name="connsiteY1" fmla="*/ 7144 h 76200"/>
                  <a:gd name="connsiteX2" fmla="*/ 51911 w 85725"/>
                  <a:gd name="connsiteY2" fmla="*/ 7144 h 76200"/>
                  <a:gd name="connsiteX3" fmla="*/ 82391 w 85725"/>
                  <a:gd name="connsiteY3" fmla="*/ 21431 h 76200"/>
                  <a:gd name="connsiteX4" fmla="*/ 82391 w 85725"/>
                  <a:gd name="connsiteY4" fmla="*/ 60484 h 76200"/>
                  <a:gd name="connsiteX5" fmla="*/ 51911 w 85725"/>
                  <a:gd name="connsiteY5" fmla="*/ 74771 h 76200"/>
                  <a:gd name="connsiteX6" fmla="*/ 37624 w 85725"/>
                  <a:gd name="connsiteY6" fmla="*/ 74771 h 76200"/>
                  <a:gd name="connsiteX7" fmla="*/ 7144 w 85725"/>
                  <a:gd name="connsiteY7" fmla="*/ 60484 h 76200"/>
                  <a:gd name="connsiteX8" fmla="*/ 7144 w 85725"/>
                  <a:gd name="connsiteY8" fmla="*/ 21431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7144" y="21431"/>
                    </a:moveTo>
                    <a:cubicBezTo>
                      <a:pt x="7144" y="13811"/>
                      <a:pt x="20479" y="7144"/>
                      <a:pt x="37624" y="7144"/>
                    </a:cubicBezTo>
                    <a:lnTo>
                      <a:pt x="51911" y="7144"/>
                    </a:lnTo>
                    <a:cubicBezTo>
                      <a:pt x="68104" y="7144"/>
                      <a:pt x="82391" y="13811"/>
                      <a:pt x="82391" y="21431"/>
                    </a:cubicBezTo>
                    <a:lnTo>
                      <a:pt x="82391" y="60484"/>
                    </a:lnTo>
                    <a:cubicBezTo>
                      <a:pt x="82391" y="68104"/>
                      <a:pt x="69056" y="74771"/>
                      <a:pt x="51911" y="74771"/>
                    </a:cubicBezTo>
                    <a:lnTo>
                      <a:pt x="37624" y="74771"/>
                    </a:lnTo>
                    <a:cubicBezTo>
                      <a:pt x="21431" y="74771"/>
                      <a:pt x="7144" y="68104"/>
                      <a:pt x="7144" y="60484"/>
                    </a:cubicBezTo>
                    <a:lnTo>
                      <a:pt x="7144" y="21431"/>
                    </a:lnTo>
                    <a:close/>
                  </a:path>
                </a:pathLst>
              </a:custGeom>
              <a:solidFill>
                <a:schemeClr val="accent1"/>
              </a:solidFill>
              <a:ln w="9525" cap="flat">
                <a:noFill/>
                <a:prstDash val="solid"/>
                <a:miter/>
              </a:ln>
            </p:spPr>
            <p:txBody>
              <a:bodyPr rtlCol="0" anchor="ctr"/>
              <a:lstStyle/>
              <a:p>
                <a:endParaRPr lang="en-US"/>
              </a:p>
            </p:txBody>
          </p:sp>
          <p:sp>
            <p:nvSpPr>
              <p:cNvPr id="19" name="Freeform: Shape 74">
                <a:extLst>
                  <a:ext uri="{FF2B5EF4-FFF2-40B4-BE49-F238E27FC236}">
                    <a16:creationId xmlns:a16="http://schemas.microsoft.com/office/drawing/2014/main" xmlns="" id="{10D3D63E-B04E-4EE3-9A8B-43D75FD28A17}"/>
                  </a:ext>
                </a:extLst>
              </p:cNvPr>
              <p:cNvSpPr/>
              <p:nvPr/>
            </p:nvSpPr>
            <p:spPr>
              <a:xfrm>
                <a:off x="6612731" y="3234171"/>
                <a:ext cx="209550" cy="171450"/>
              </a:xfrm>
              <a:custGeom>
                <a:avLst/>
                <a:gdLst>
                  <a:gd name="connsiteX0" fmla="*/ 7144 w 209550"/>
                  <a:gd name="connsiteY0" fmla="*/ 40524 h 171450"/>
                  <a:gd name="connsiteX1" fmla="*/ 7144 w 209550"/>
                  <a:gd name="connsiteY1" fmla="*/ 69099 h 171450"/>
                  <a:gd name="connsiteX2" fmla="*/ 114776 w 209550"/>
                  <a:gd name="connsiteY2" fmla="*/ 167206 h 171450"/>
                  <a:gd name="connsiteX3" fmla="*/ 203359 w 209550"/>
                  <a:gd name="connsiteY3" fmla="*/ 66241 h 171450"/>
                  <a:gd name="connsiteX4" fmla="*/ 203359 w 209550"/>
                  <a:gd name="connsiteY4" fmla="*/ 42429 h 171450"/>
                  <a:gd name="connsiteX5" fmla="*/ 170974 w 209550"/>
                  <a:gd name="connsiteY5" fmla="*/ 7186 h 171450"/>
                  <a:gd name="connsiteX6" fmla="*/ 135731 w 209550"/>
                  <a:gd name="connsiteY6" fmla="*/ 40524 h 171450"/>
                  <a:gd name="connsiteX7" fmla="*/ 135731 w 209550"/>
                  <a:gd name="connsiteY7" fmla="*/ 68146 h 171450"/>
                  <a:gd name="connsiteX8" fmla="*/ 110966 w 209550"/>
                  <a:gd name="connsiteY8" fmla="*/ 99579 h 171450"/>
                  <a:gd name="connsiteX9" fmla="*/ 74771 w 209550"/>
                  <a:gd name="connsiteY9" fmla="*/ 70051 h 171450"/>
                  <a:gd name="connsiteX10" fmla="*/ 74771 w 209550"/>
                  <a:gd name="connsiteY10" fmla="*/ 43381 h 171450"/>
                  <a:gd name="connsiteX11" fmla="*/ 47149 w 209550"/>
                  <a:gd name="connsiteY11" fmla="*/ 8139 h 171450"/>
                  <a:gd name="connsiteX12" fmla="*/ 7144 w 209550"/>
                  <a:gd name="connsiteY12" fmla="*/ 40524 h 171450"/>
                  <a:gd name="connsiteX13" fmla="*/ 87154 w 209550"/>
                  <a:gd name="connsiteY13" fmla="*/ 134821 h 171450"/>
                  <a:gd name="connsiteX14" fmla="*/ 107156 w 209550"/>
                  <a:gd name="connsiteY14" fmla="*/ 114819 h 171450"/>
                  <a:gd name="connsiteX15" fmla="*/ 127159 w 209550"/>
                  <a:gd name="connsiteY15" fmla="*/ 134821 h 171450"/>
                  <a:gd name="connsiteX16" fmla="*/ 107156 w 209550"/>
                  <a:gd name="connsiteY16" fmla="*/ 154824 h 171450"/>
                  <a:gd name="connsiteX17" fmla="*/ 87154 w 209550"/>
                  <a:gd name="connsiteY17" fmla="*/ 134821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9550" h="171450">
                    <a:moveTo>
                      <a:pt x="7144" y="40524"/>
                    </a:moveTo>
                    <a:lnTo>
                      <a:pt x="7144" y="69099"/>
                    </a:lnTo>
                    <a:cubicBezTo>
                      <a:pt x="7144" y="126249"/>
                      <a:pt x="56674" y="171969"/>
                      <a:pt x="114776" y="167206"/>
                    </a:cubicBezTo>
                    <a:cubicBezTo>
                      <a:pt x="165259" y="162444"/>
                      <a:pt x="203359" y="117676"/>
                      <a:pt x="203359" y="66241"/>
                    </a:cubicBezTo>
                    <a:lnTo>
                      <a:pt x="203359" y="42429"/>
                    </a:lnTo>
                    <a:cubicBezTo>
                      <a:pt x="203359" y="24331"/>
                      <a:pt x="190024" y="8139"/>
                      <a:pt x="170974" y="7186"/>
                    </a:cubicBezTo>
                    <a:cubicBezTo>
                      <a:pt x="151924" y="6234"/>
                      <a:pt x="135731" y="21474"/>
                      <a:pt x="135731" y="40524"/>
                    </a:cubicBezTo>
                    <a:lnTo>
                      <a:pt x="135731" y="68146"/>
                    </a:lnTo>
                    <a:cubicBezTo>
                      <a:pt x="135731" y="83386"/>
                      <a:pt x="126206" y="96721"/>
                      <a:pt x="110966" y="99579"/>
                    </a:cubicBezTo>
                    <a:cubicBezTo>
                      <a:pt x="91916" y="103389"/>
                      <a:pt x="74771" y="88149"/>
                      <a:pt x="74771" y="70051"/>
                    </a:cubicBezTo>
                    <a:lnTo>
                      <a:pt x="74771" y="43381"/>
                    </a:lnTo>
                    <a:cubicBezTo>
                      <a:pt x="74771" y="26236"/>
                      <a:pt x="63341" y="10996"/>
                      <a:pt x="47149" y="8139"/>
                    </a:cubicBezTo>
                    <a:cubicBezTo>
                      <a:pt x="26194" y="3376"/>
                      <a:pt x="7144" y="19569"/>
                      <a:pt x="7144" y="40524"/>
                    </a:cubicBezTo>
                    <a:close/>
                    <a:moveTo>
                      <a:pt x="87154" y="134821"/>
                    </a:moveTo>
                    <a:cubicBezTo>
                      <a:pt x="87154" y="123391"/>
                      <a:pt x="96679" y="114819"/>
                      <a:pt x="107156" y="114819"/>
                    </a:cubicBezTo>
                    <a:cubicBezTo>
                      <a:pt x="117634" y="114819"/>
                      <a:pt x="127159" y="124344"/>
                      <a:pt x="127159" y="134821"/>
                    </a:cubicBezTo>
                    <a:cubicBezTo>
                      <a:pt x="127159" y="146251"/>
                      <a:pt x="117634" y="154824"/>
                      <a:pt x="107156" y="154824"/>
                    </a:cubicBezTo>
                    <a:cubicBezTo>
                      <a:pt x="96679" y="154824"/>
                      <a:pt x="87154" y="146251"/>
                      <a:pt x="87154" y="134821"/>
                    </a:cubicBezTo>
                    <a:close/>
                  </a:path>
                </a:pathLst>
              </a:custGeom>
              <a:solidFill>
                <a:schemeClr val="accent5"/>
              </a:solidFill>
              <a:ln w="9525" cap="flat">
                <a:noFill/>
                <a:prstDash val="solid"/>
                <a:miter/>
              </a:ln>
            </p:spPr>
            <p:txBody>
              <a:bodyPr rtlCol="0" anchor="ctr"/>
              <a:lstStyle/>
              <a:p>
                <a:endParaRPr lang="en-US"/>
              </a:p>
            </p:txBody>
          </p:sp>
          <p:sp>
            <p:nvSpPr>
              <p:cNvPr id="20" name="Freeform: Shape 75">
                <a:extLst>
                  <a:ext uri="{FF2B5EF4-FFF2-40B4-BE49-F238E27FC236}">
                    <a16:creationId xmlns:a16="http://schemas.microsoft.com/office/drawing/2014/main" xmlns="" id="{ADC59D86-FF4F-4BE8-9815-6199CB7875E3}"/>
                  </a:ext>
                </a:extLst>
              </p:cNvPr>
              <p:cNvSpPr/>
              <p:nvPr/>
            </p:nvSpPr>
            <p:spPr>
              <a:xfrm>
                <a:off x="6213633" y="3518058"/>
                <a:ext cx="228600" cy="228600"/>
              </a:xfrm>
              <a:custGeom>
                <a:avLst/>
                <a:gdLst>
                  <a:gd name="connsiteX0" fmla="*/ 7144 w 228600"/>
                  <a:gd name="connsiteY0" fmla="*/ 114776 h 228600"/>
                  <a:gd name="connsiteX1" fmla="*/ 114776 w 228600"/>
                  <a:gd name="connsiteY1" fmla="*/ 222409 h 228600"/>
                  <a:gd name="connsiteX2" fmla="*/ 222409 w 228600"/>
                  <a:gd name="connsiteY2" fmla="*/ 114776 h 228600"/>
                  <a:gd name="connsiteX3" fmla="*/ 114776 w 228600"/>
                  <a:gd name="connsiteY3" fmla="*/ 7144 h 228600"/>
                  <a:gd name="connsiteX4" fmla="*/ 7144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7144" y="114776"/>
                    </a:moveTo>
                    <a:cubicBezTo>
                      <a:pt x="7144" y="173831"/>
                      <a:pt x="55721" y="222409"/>
                      <a:pt x="114776" y="222409"/>
                    </a:cubicBezTo>
                    <a:cubicBezTo>
                      <a:pt x="173831" y="222409"/>
                      <a:pt x="222409" y="173831"/>
                      <a:pt x="222409" y="114776"/>
                    </a:cubicBezTo>
                    <a:cubicBezTo>
                      <a:pt x="222409" y="55721"/>
                      <a:pt x="173831" y="7144"/>
                      <a:pt x="114776" y="7144"/>
                    </a:cubicBezTo>
                    <a:cubicBezTo>
                      <a:pt x="54769" y="7144"/>
                      <a:pt x="7144" y="54769"/>
                      <a:pt x="7144" y="114776"/>
                    </a:cubicBezTo>
                    <a:close/>
                  </a:path>
                </a:pathLst>
              </a:custGeom>
              <a:solidFill>
                <a:schemeClr val="accent1"/>
              </a:solidFill>
              <a:ln w="9525" cap="flat">
                <a:noFill/>
                <a:prstDash val="solid"/>
                <a:miter/>
              </a:ln>
            </p:spPr>
            <p:txBody>
              <a:bodyPr rtlCol="0" anchor="ctr"/>
              <a:lstStyle/>
              <a:p>
                <a:endParaRPr lang="en-US"/>
              </a:p>
            </p:txBody>
          </p:sp>
          <p:sp>
            <p:nvSpPr>
              <p:cNvPr id="21" name="Freeform: Shape 76">
                <a:extLst>
                  <a:ext uri="{FF2B5EF4-FFF2-40B4-BE49-F238E27FC236}">
                    <a16:creationId xmlns:a16="http://schemas.microsoft.com/office/drawing/2014/main" xmlns="" id="{F413FA9D-F54E-4C6C-9810-7171C13A26E5}"/>
                  </a:ext>
                </a:extLst>
              </p:cNvPr>
              <p:cNvSpPr/>
              <p:nvPr/>
            </p:nvSpPr>
            <p:spPr>
              <a:xfrm>
                <a:off x="5699283" y="3522821"/>
                <a:ext cx="228600" cy="228600"/>
              </a:xfrm>
              <a:custGeom>
                <a:avLst/>
                <a:gdLst>
                  <a:gd name="connsiteX0" fmla="*/ 222409 w 228600"/>
                  <a:gd name="connsiteY0" fmla="*/ 114776 h 228600"/>
                  <a:gd name="connsiteX1" fmla="*/ 114776 w 228600"/>
                  <a:gd name="connsiteY1" fmla="*/ 222409 h 228600"/>
                  <a:gd name="connsiteX2" fmla="*/ 7144 w 228600"/>
                  <a:gd name="connsiteY2" fmla="*/ 114776 h 228600"/>
                  <a:gd name="connsiteX3" fmla="*/ 114776 w 228600"/>
                  <a:gd name="connsiteY3" fmla="*/ 7144 h 228600"/>
                  <a:gd name="connsiteX4" fmla="*/ 222409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409" y="114776"/>
                    </a:moveTo>
                    <a:cubicBezTo>
                      <a:pt x="222409" y="173831"/>
                      <a:pt x="173831" y="222409"/>
                      <a:pt x="114776" y="222409"/>
                    </a:cubicBezTo>
                    <a:cubicBezTo>
                      <a:pt x="55721" y="222409"/>
                      <a:pt x="7144" y="173831"/>
                      <a:pt x="7144" y="114776"/>
                    </a:cubicBezTo>
                    <a:cubicBezTo>
                      <a:pt x="7144" y="55721"/>
                      <a:pt x="55721" y="7144"/>
                      <a:pt x="114776" y="7144"/>
                    </a:cubicBezTo>
                    <a:cubicBezTo>
                      <a:pt x="174784" y="7144"/>
                      <a:pt x="222409" y="54769"/>
                      <a:pt x="222409" y="114776"/>
                    </a:cubicBezTo>
                    <a:close/>
                  </a:path>
                </a:pathLst>
              </a:custGeom>
              <a:solidFill>
                <a:schemeClr val="accent1"/>
              </a:solidFill>
              <a:ln w="9525" cap="flat">
                <a:noFill/>
                <a:prstDash val="solid"/>
                <a:miter/>
              </a:ln>
            </p:spPr>
            <p:txBody>
              <a:bodyPr rtlCol="0" anchor="ctr"/>
              <a:lstStyle/>
              <a:p>
                <a:endParaRPr lang="en-US"/>
              </a:p>
            </p:txBody>
          </p:sp>
          <p:sp>
            <p:nvSpPr>
              <p:cNvPr id="22" name="Freeform: Shape 77">
                <a:extLst>
                  <a:ext uri="{FF2B5EF4-FFF2-40B4-BE49-F238E27FC236}">
                    <a16:creationId xmlns:a16="http://schemas.microsoft.com/office/drawing/2014/main" xmlns="" id="{07B9FCE2-3853-4650-A731-BBAAA93D4F9E}"/>
                  </a:ext>
                </a:extLst>
              </p:cNvPr>
              <p:cNvSpPr/>
              <p:nvPr/>
            </p:nvSpPr>
            <p:spPr>
              <a:xfrm>
                <a:off x="5790723" y="3423761"/>
                <a:ext cx="561975" cy="504825"/>
              </a:xfrm>
              <a:custGeom>
                <a:avLst/>
                <a:gdLst>
                  <a:gd name="connsiteX0" fmla="*/ 381476 w 561975"/>
                  <a:gd name="connsiteY0" fmla="*/ 7144 h 504825"/>
                  <a:gd name="connsiteX1" fmla="*/ 381476 w 561975"/>
                  <a:gd name="connsiteY1" fmla="*/ 7144 h 504825"/>
                  <a:gd name="connsiteX2" fmla="*/ 183356 w 561975"/>
                  <a:gd name="connsiteY2" fmla="*/ 7144 h 504825"/>
                  <a:gd name="connsiteX3" fmla="*/ 183356 w 561975"/>
                  <a:gd name="connsiteY3" fmla="*/ 7144 h 504825"/>
                  <a:gd name="connsiteX4" fmla="*/ 7144 w 561975"/>
                  <a:gd name="connsiteY4" fmla="*/ 255746 h 504825"/>
                  <a:gd name="connsiteX5" fmla="*/ 7144 w 561975"/>
                  <a:gd name="connsiteY5" fmla="*/ 504349 h 504825"/>
                  <a:gd name="connsiteX6" fmla="*/ 200501 w 561975"/>
                  <a:gd name="connsiteY6" fmla="*/ 504349 h 504825"/>
                  <a:gd name="connsiteX7" fmla="*/ 363379 w 561975"/>
                  <a:gd name="connsiteY7" fmla="*/ 504349 h 504825"/>
                  <a:gd name="connsiteX8" fmla="*/ 557689 w 561975"/>
                  <a:gd name="connsiteY8" fmla="*/ 504349 h 504825"/>
                  <a:gd name="connsiteX9" fmla="*/ 557689 w 561975"/>
                  <a:gd name="connsiteY9" fmla="*/ 255746 h 504825"/>
                  <a:gd name="connsiteX10" fmla="*/ 381476 w 561975"/>
                  <a:gd name="connsiteY10" fmla="*/ 7144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1975" h="504825">
                    <a:moveTo>
                      <a:pt x="381476" y="7144"/>
                    </a:moveTo>
                    <a:lnTo>
                      <a:pt x="381476" y="7144"/>
                    </a:lnTo>
                    <a:lnTo>
                      <a:pt x="183356" y="7144"/>
                    </a:lnTo>
                    <a:lnTo>
                      <a:pt x="183356" y="7144"/>
                    </a:lnTo>
                    <a:cubicBezTo>
                      <a:pt x="86201" y="9049"/>
                      <a:pt x="7144" y="119539"/>
                      <a:pt x="7144" y="255746"/>
                    </a:cubicBezTo>
                    <a:lnTo>
                      <a:pt x="7144" y="504349"/>
                    </a:lnTo>
                    <a:lnTo>
                      <a:pt x="200501" y="504349"/>
                    </a:lnTo>
                    <a:lnTo>
                      <a:pt x="363379" y="504349"/>
                    </a:lnTo>
                    <a:lnTo>
                      <a:pt x="557689" y="504349"/>
                    </a:lnTo>
                    <a:lnTo>
                      <a:pt x="557689" y="255746"/>
                    </a:lnTo>
                    <a:cubicBezTo>
                      <a:pt x="557689" y="119539"/>
                      <a:pt x="478631" y="9049"/>
                      <a:pt x="381476" y="7144"/>
                    </a:cubicBez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23" name="Freeform: Shape 78">
                <a:extLst>
                  <a:ext uri="{FF2B5EF4-FFF2-40B4-BE49-F238E27FC236}">
                    <a16:creationId xmlns:a16="http://schemas.microsoft.com/office/drawing/2014/main" xmlns="" id="{65EA468A-3453-4134-AA9C-75B2E781AF3A}"/>
                  </a:ext>
                </a:extLst>
              </p:cNvPr>
              <p:cNvSpPr/>
              <p:nvPr/>
            </p:nvSpPr>
            <p:spPr>
              <a:xfrm>
                <a:off x="5790723" y="3661886"/>
                <a:ext cx="561975" cy="504825"/>
              </a:xfrm>
              <a:custGeom>
                <a:avLst/>
                <a:gdLst>
                  <a:gd name="connsiteX0" fmla="*/ 352901 w 561975"/>
                  <a:gd name="connsiteY0" fmla="*/ 504349 h 504825"/>
                  <a:gd name="connsiteX1" fmla="*/ 381476 w 561975"/>
                  <a:gd name="connsiteY1" fmla="*/ 504349 h 504825"/>
                  <a:gd name="connsiteX2" fmla="*/ 221456 w 561975"/>
                  <a:gd name="connsiteY2" fmla="*/ 504349 h 504825"/>
                  <a:gd name="connsiteX3" fmla="*/ 211931 w 561975"/>
                  <a:gd name="connsiteY3" fmla="*/ 504349 h 504825"/>
                  <a:gd name="connsiteX4" fmla="*/ 7144 w 561975"/>
                  <a:gd name="connsiteY4" fmla="*/ 255746 h 504825"/>
                  <a:gd name="connsiteX5" fmla="*/ 7144 w 561975"/>
                  <a:gd name="connsiteY5" fmla="*/ 7144 h 504825"/>
                  <a:gd name="connsiteX6" fmla="*/ 200501 w 561975"/>
                  <a:gd name="connsiteY6" fmla="*/ 7144 h 504825"/>
                  <a:gd name="connsiteX7" fmla="*/ 363379 w 561975"/>
                  <a:gd name="connsiteY7" fmla="*/ 7144 h 504825"/>
                  <a:gd name="connsiteX8" fmla="*/ 557689 w 561975"/>
                  <a:gd name="connsiteY8" fmla="*/ 7144 h 504825"/>
                  <a:gd name="connsiteX9" fmla="*/ 557689 w 561975"/>
                  <a:gd name="connsiteY9" fmla="*/ 255746 h 504825"/>
                  <a:gd name="connsiteX10" fmla="*/ 352901 w 561975"/>
                  <a:gd name="connsiteY10" fmla="*/ 504349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1975" h="504825">
                    <a:moveTo>
                      <a:pt x="352901" y="504349"/>
                    </a:moveTo>
                    <a:lnTo>
                      <a:pt x="381476" y="504349"/>
                    </a:lnTo>
                    <a:lnTo>
                      <a:pt x="221456" y="504349"/>
                    </a:lnTo>
                    <a:lnTo>
                      <a:pt x="211931" y="504349"/>
                    </a:lnTo>
                    <a:cubicBezTo>
                      <a:pt x="114776" y="502444"/>
                      <a:pt x="7144" y="391954"/>
                      <a:pt x="7144" y="255746"/>
                    </a:cubicBezTo>
                    <a:lnTo>
                      <a:pt x="7144" y="7144"/>
                    </a:lnTo>
                    <a:lnTo>
                      <a:pt x="200501" y="7144"/>
                    </a:lnTo>
                    <a:lnTo>
                      <a:pt x="363379" y="7144"/>
                    </a:lnTo>
                    <a:lnTo>
                      <a:pt x="557689" y="7144"/>
                    </a:lnTo>
                    <a:lnTo>
                      <a:pt x="557689" y="255746"/>
                    </a:lnTo>
                    <a:cubicBezTo>
                      <a:pt x="557689" y="391954"/>
                      <a:pt x="450056" y="502444"/>
                      <a:pt x="352901" y="504349"/>
                    </a:cubicBez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24" name="Freeform: Shape 79">
                <a:extLst>
                  <a:ext uri="{FF2B5EF4-FFF2-40B4-BE49-F238E27FC236}">
                    <a16:creationId xmlns:a16="http://schemas.microsoft.com/office/drawing/2014/main" xmlns="" id="{9DDCC2C4-D502-4A91-A879-15A19F8559B2}"/>
                  </a:ext>
                </a:extLst>
              </p:cNvPr>
              <p:cNvSpPr/>
              <p:nvPr/>
            </p:nvSpPr>
            <p:spPr>
              <a:xfrm>
                <a:off x="6311741" y="3046571"/>
                <a:ext cx="152400" cy="228600"/>
              </a:xfrm>
              <a:custGeom>
                <a:avLst/>
                <a:gdLst>
                  <a:gd name="connsiteX0" fmla="*/ 148114 w 152400"/>
                  <a:gd name="connsiteY0" fmla="*/ 155734 h 228600"/>
                  <a:gd name="connsiteX1" fmla="*/ 77629 w 152400"/>
                  <a:gd name="connsiteY1" fmla="*/ 226219 h 228600"/>
                  <a:gd name="connsiteX2" fmla="*/ 77629 w 152400"/>
                  <a:gd name="connsiteY2" fmla="*/ 226219 h 228600"/>
                  <a:gd name="connsiteX3" fmla="*/ 7144 w 152400"/>
                  <a:gd name="connsiteY3" fmla="*/ 155734 h 228600"/>
                  <a:gd name="connsiteX4" fmla="*/ 7144 w 152400"/>
                  <a:gd name="connsiteY4" fmla="*/ 77629 h 228600"/>
                  <a:gd name="connsiteX5" fmla="*/ 77629 w 152400"/>
                  <a:gd name="connsiteY5" fmla="*/ 7144 h 228600"/>
                  <a:gd name="connsiteX6" fmla="*/ 77629 w 152400"/>
                  <a:gd name="connsiteY6" fmla="*/ 7144 h 228600"/>
                  <a:gd name="connsiteX7" fmla="*/ 148114 w 152400"/>
                  <a:gd name="connsiteY7" fmla="*/ 77629 h 228600"/>
                  <a:gd name="connsiteX8" fmla="*/ 148114 w 152400"/>
                  <a:gd name="connsiteY8" fmla="*/ 15573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 h="228600">
                    <a:moveTo>
                      <a:pt x="148114" y="155734"/>
                    </a:moveTo>
                    <a:cubicBezTo>
                      <a:pt x="148114" y="194786"/>
                      <a:pt x="116681" y="226219"/>
                      <a:pt x="77629" y="226219"/>
                    </a:cubicBezTo>
                    <a:lnTo>
                      <a:pt x="77629" y="226219"/>
                    </a:lnTo>
                    <a:cubicBezTo>
                      <a:pt x="38576" y="226219"/>
                      <a:pt x="7144" y="194786"/>
                      <a:pt x="7144" y="155734"/>
                    </a:cubicBezTo>
                    <a:lnTo>
                      <a:pt x="7144" y="77629"/>
                    </a:lnTo>
                    <a:cubicBezTo>
                      <a:pt x="7144" y="38576"/>
                      <a:pt x="38576" y="7144"/>
                      <a:pt x="77629" y="7144"/>
                    </a:cubicBezTo>
                    <a:lnTo>
                      <a:pt x="77629" y="7144"/>
                    </a:lnTo>
                    <a:cubicBezTo>
                      <a:pt x="116681" y="7144"/>
                      <a:pt x="148114" y="38576"/>
                      <a:pt x="148114" y="77629"/>
                    </a:cubicBezTo>
                    <a:lnTo>
                      <a:pt x="148114" y="155734"/>
                    </a:lnTo>
                    <a:close/>
                  </a:path>
                </a:pathLst>
              </a:custGeom>
              <a:solidFill>
                <a:schemeClr val="accent5"/>
              </a:solidFill>
              <a:ln w="9525" cap="flat">
                <a:noFill/>
                <a:prstDash val="solid"/>
                <a:miter/>
              </a:ln>
            </p:spPr>
            <p:txBody>
              <a:bodyPr rtlCol="0" anchor="ctr"/>
              <a:lstStyle/>
              <a:p>
                <a:endParaRPr lang="en-US"/>
              </a:p>
            </p:txBody>
          </p:sp>
          <p:sp>
            <p:nvSpPr>
              <p:cNvPr id="25" name="Freeform: Shape 80">
                <a:extLst>
                  <a:ext uri="{FF2B5EF4-FFF2-40B4-BE49-F238E27FC236}">
                    <a16:creationId xmlns:a16="http://schemas.microsoft.com/office/drawing/2014/main" xmlns="" id="{E93D5BF8-FF2C-41DB-8BB3-9B81615A2103}"/>
                  </a:ext>
                </a:extLst>
              </p:cNvPr>
              <p:cNvSpPr/>
              <p:nvPr/>
            </p:nvSpPr>
            <p:spPr>
              <a:xfrm>
                <a:off x="5679281" y="3046571"/>
                <a:ext cx="152400" cy="228600"/>
              </a:xfrm>
              <a:custGeom>
                <a:avLst/>
                <a:gdLst>
                  <a:gd name="connsiteX0" fmla="*/ 148114 w 152400"/>
                  <a:gd name="connsiteY0" fmla="*/ 155734 h 228600"/>
                  <a:gd name="connsiteX1" fmla="*/ 77629 w 152400"/>
                  <a:gd name="connsiteY1" fmla="*/ 226219 h 228600"/>
                  <a:gd name="connsiteX2" fmla="*/ 77629 w 152400"/>
                  <a:gd name="connsiteY2" fmla="*/ 226219 h 228600"/>
                  <a:gd name="connsiteX3" fmla="*/ 7144 w 152400"/>
                  <a:gd name="connsiteY3" fmla="*/ 155734 h 228600"/>
                  <a:gd name="connsiteX4" fmla="*/ 7144 w 152400"/>
                  <a:gd name="connsiteY4" fmla="*/ 77629 h 228600"/>
                  <a:gd name="connsiteX5" fmla="*/ 77629 w 152400"/>
                  <a:gd name="connsiteY5" fmla="*/ 7144 h 228600"/>
                  <a:gd name="connsiteX6" fmla="*/ 77629 w 152400"/>
                  <a:gd name="connsiteY6" fmla="*/ 7144 h 228600"/>
                  <a:gd name="connsiteX7" fmla="*/ 148114 w 152400"/>
                  <a:gd name="connsiteY7" fmla="*/ 77629 h 228600"/>
                  <a:gd name="connsiteX8" fmla="*/ 148114 w 152400"/>
                  <a:gd name="connsiteY8" fmla="*/ 15573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 h="228600">
                    <a:moveTo>
                      <a:pt x="148114" y="155734"/>
                    </a:moveTo>
                    <a:cubicBezTo>
                      <a:pt x="148114" y="194786"/>
                      <a:pt x="116681" y="226219"/>
                      <a:pt x="77629" y="226219"/>
                    </a:cubicBezTo>
                    <a:lnTo>
                      <a:pt x="77629" y="226219"/>
                    </a:lnTo>
                    <a:cubicBezTo>
                      <a:pt x="38576" y="226219"/>
                      <a:pt x="7144" y="194786"/>
                      <a:pt x="7144" y="155734"/>
                    </a:cubicBezTo>
                    <a:lnTo>
                      <a:pt x="7144" y="77629"/>
                    </a:lnTo>
                    <a:cubicBezTo>
                      <a:pt x="7144" y="38576"/>
                      <a:pt x="38576" y="7144"/>
                      <a:pt x="77629" y="7144"/>
                    </a:cubicBezTo>
                    <a:lnTo>
                      <a:pt x="77629" y="7144"/>
                    </a:lnTo>
                    <a:cubicBezTo>
                      <a:pt x="116681" y="7144"/>
                      <a:pt x="148114" y="38576"/>
                      <a:pt x="148114" y="77629"/>
                    </a:cubicBezTo>
                    <a:lnTo>
                      <a:pt x="148114" y="155734"/>
                    </a:lnTo>
                    <a:close/>
                  </a:path>
                </a:pathLst>
              </a:custGeom>
              <a:solidFill>
                <a:schemeClr val="accent5"/>
              </a:solidFill>
              <a:ln w="9525" cap="flat">
                <a:noFill/>
                <a:prstDash val="solid"/>
                <a:miter/>
              </a:ln>
            </p:spPr>
            <p:txBody>
              <a:bodyPr rtlCol="0" anchor="ctr"/>
              <a:lstStyle/>
              <a:p>
                <a:endParaRPr lang="en-US"/>
              </a:p>
            </p:txBody>
          </p:sp>
          <p:sp>
            <p:nvSpPr>
              <p:cNvPr id="26" name="Freeform: Shape 81">
                <a:extLst>
                  <a:ext uri="{FF2B5EF4-FFF2-40B4-BE49-F238E27FC236}">
                    <a16:creationId xmlns:a16="http://schemas.microsoft.com/office/drawing/2014/main" xmlns="" id="{17AA396F-A974-4ADE-B23A-0B3EA3E86F24}"/>
                  </a:ext>
                </a:extLst>
              </p:cNvPr>
              <p:cNvSpPr/>
              <p:nvPr/>
            </p:nvSpPr>
            <p:spPr>
              <a:xfrm>
                <a:off x="5749766" y="2922746"/>
                <a:ext cx="638175" cy="466725"/>
              </a:xfrm>
              <a:custGeom>
                <a:avLst/>
                <a:gdLst>
                  <a:gd name="connsiteX0" fmla="*/ 639604 w 638175"/>
                  <a:gd name="connsiteY0" fmla="*/ 273844 h 466725"/>
                  <a:gd name="connsiteX1" fmla="*/ 451009 w 638175"/>
                  <a:gd name="connsiteY1" fmla="*/ 462439 h 466725"/>
                  <a:gd name="connsiteX2" fmla="*/ 195739 w 638175"/>
                  <a:gd name="connsiteY2" fmla="*/ 462439 h 466725"/>
                  <a:gd name="connsiteX3" fmla="*/ 7144 w 638175"/>
                  <a:gd name="connsiteY3" fmla="*/ 273844 h 466725"/>
                  <a:gd name="connsiteX4" fmla="*/ 7144 w 638175"/>
                  <a:gd name="connsiteY4" fmla="*/ 195739 h 466725"/>
                  <a:gd name="connsiteX5" fmla="*/ 195739 w 638175"/>
                  <a:gd name="connsiteY5" fmla="*/ 7144 h 466725"/>
                  <a:gd name="connsiteX6" fmla="*/ 451009 w 638175"/>
                  <a:gd name="connsiteY6" fmla="*/ 7144 h 466725"/>
                  <a:gd name="connsiteX7" fmla="*/ 639604 w 638175"/>
                  <a:gd name="connsiteY7" fmla="*/ 195739 h 466725"/>
                  <a:gd name="connsiteX8" fmla="*/ 639604 w 638175"/>
                  <a:gd name="connsiteY8" fmla="*/ 273844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8175" h="466725">
                    <a:moveTo>
                      <a:pt x="639604" y="273844"/>
                    </a:moveTo>
                    <a:cubicBezTo>
                      <a:pt x="639604" y="377666"/>
                      <a:pt x="554831" y="462439"/>
                      <a:pt x="451009" y="462439"/>
                    </a:cubicBezTo>
                    <a:lnTo>
                      <a:pt x="195739" y="462439"/>
                    </a:lnTo>
                    <a:cubicBezTo>
                      <a:pt x="91916" y="462439"/>
                      <a:pt x="7144" y="377666"/>
                      <a:pt x="7144" y="273844"/>
                    </a:cubicBezTo>
                    <a:lnTo>
                      <a:pt x="7144" y="195739"/>
                    </a:lnTo>
                    <a:cubicBezTo>
                      <a:pt x="7144" y="91916"/>
                      <a:pt x="91916" y="7144"/>
                      <a:pt x="195739" y="7144"/>
                    </a:cubicBezTo>
                    <a:lnTo>
                      <a:pt x="451009" y="7144"/>
                    </a:lnTo>
                    <a:cubicBezTo>
                      <a:pt x="554831" y="7144"/>
                      <a:pt x="639604" y="91916"/>
                      <a:pt x="639604" y="195739"/>
                    </a:cubicBezTo>
                    <a:lnTo>
                      <a:pt x="639604" y="273844"/>
                    </a:ln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27" name="Freeform: Shape 82">
                <a:extLst>
                  <a:ext uri="{FF2B5EF4-FFF2-40B4-BE49-F238E27FC236}">
                    <a16:creationId xmlns:a16="http://schemas.microsoft.com/office/drawing/2014/main" xmlns="" id="{1C894E2E-635C-4138-9924-81B37563A231}"/>
                  </a:ext>
                </a:extLst>
              </p:cNvPr>
              <p:cNvSpPr/>
              <p:nvPr/>
            </p:nvSpPr>
            <p:spPr>
              <a:xfrm>
                <a:off x="5949791" y="2833211"/>
                <a:ext cx="228600" cy="95250"/>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28" name="Freeform: Shape 86">
                <a:extLst>
                  <a:ext uri="{FF2B5EF4-FFF2-40B4-BE49-F238E27FC236}">
                    <a16:creationId xmlns:a16="http://schemas.microsoft.com/office/drawing/2014/main" xmlns="" id="{F96A9CCE-DB21-4CA0-B5FF-E000C1B15DBC}"/>
                  </a:ext>
                </a:extLst>
              </p:cNvPr>
              <p:cNvSpPr/>
              <p:nvPr/>
            </p:nvSpPr>
            <p:spPr>
              <a:xfrm>
                <a:off x="6037355" y="2683668"/>
                <a:ext cx="57150" cy="190500"/>
              </a:xfrm>
              <a:custGeom>
                <a:avLst/>
                <a:gdLst>
                  <a:gd name="connsiteX0" fmla="*/ 21497 w 57150"/>
                  <a:gd name="connsiteY0" fmla="*/ 35719 h 190500"/>
                  <a:gd name="connsiteX1" fmla="*/ 7209 w 57150"/>
                  <a:gd name="connsiteY1" fmla="*/ 158591 h 190500"/>
                  <a:gd name="connsiteX2" fmla="*/ 28164 w 57150"/>
                  <a:gd name="connsiteY2" fmla="*/ 189071 h 190500"/>
                  <a:gd name="connsiteX3" fmla="*/ 50072 w 57150"/>
                  <a:gd name="connsiteY3" fmla="*/ 159544 h 190500"/>
                  <a:gd name="connsiteX4" fmla="*/ 43404 w 57150"/>
                  <a:gd name="connsiteY4" fmla="*/ 37624 h 190500"/>
                  <a:gd name="connsiteX5" fmla="*/ 33879 w 57150"/>
                  <a:gd name="connsiteY5" fmla="*/ 7144 h 190500"/>
                  <a:gd name="connsiteX6" fmla="*/ 21497 w 57150"/>
                  <a:gd name="connsiteY6" fmla="*/ 3571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190500">
                    <a:moveTo>
                      <a:pt x="21497" y="35719"/>
                    </a:moveTo>
                    <a:lnTo>
                      <a:pt x="7209" y="158591"/>
                    </a:lnTo>
                    <a:cubicBezTo>
                      <a:pt x="6257" y="174784"/>
                      <a:pt x="15782" y="189071"/>
                      <a:pt x="28164" y="189071"/>
                    </a:cubicBezTo>
                    <a:cubicBezTo>
                      <a:pt x="39594" y="189071"/>
                      <a:pt x="50072" y="176689"/>
                      <a:pt x="50072" y="159544"/>
                    </a:cubicBezTo>
                    <a:lnTo>
                      <a:pt x="43404" y="37624"/>
                    </a:lnTo>
                    <a:cubicBezTo>
                      <a:pt x="44357" y="21431"/>
                      <a:pt x="45309" y="7144"/>
                      <a:pt x="33879" y="7144"/>
                    </a:cubicBezTo>
                    <a:cubicBezTo>
                      <a:pt x="21497" y="7144"/>
                      <a:pt x="22449" y="19526"/>
                      <a:pt x="21497" y="35719"/>
                    </a:cubicBezTo>
                    <a:close/>
                  </a:path>
                </a:pathLst>
              </a:custGeom>
              <a:solidFill>
                <a:schemeClr val="accent5"/>
              </a:solidFill>
              <a:ln w="9525" cap="flat">
                <a:noFill/>
                <a:prstDash val="solid"/>
                <a:miter/>
              </a:ln>
            </p:spPr>
            <p:txBody>
              <a:bodyPr rtlCol="0" anchor="ctr"/>
              <a:lstStyle/>
              <a:p>
                <a:endParaRPr lang="en-US"/>
              </a:p>
            </p:txBody>
          </p:sp>
          <p:sp>
            <p:nvSpPr>
              <p:cNvPr id="29" name="Freeform: Shape 87">
                <a:extLst>
                  <a:ext uri="{FF2B5EF4-FFF2-40B4-BE49-F238E27FC236}">
                    <a16:creationId xmlns:a16="http://schemas.microsoft.com/office/drawing/2014/main" xmlns="" id="{32E5C182-B9C5-49E9-9D5B-96286F5E3654}"/>
                  </a:ext>
                </a:extLst>
              </p:cNvPr>
              <p:cNvSpPr/>
              <p:nvPr/>
            </p:nvSpPr>
            <p:spPr>
              <a:xfrm>
                <a:off x="5975508"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2861"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30" name="Freeform: Shape 88">
                <a:extLst>
                  <a:ext uri="{FF2B5EF4-FFF2-40B4-BE49-F238E27FC236}">
                    <a16:creationId xmlns:a16="http://schemas.microsoft.com/office/drawing/2014/main" xmlns="" id="{0FB0D80E-3D1B-42B8-8683-DB425242D063}"/>
                  </a:ext>
                </a:extLst>
              </p:cNvPr>
              <p:cNvSpPr/>
              <p:nvPr/>
            </p:nvSpPr>
            <p:spPr>
              <a:xfrm>
                <a:off x="6029801"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3814"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31" name="Freeform: Shape 89">
                <a:extLst>
                  <a:ext uri="{FF2B5EF4-FFF2-40B4-BE49-F238E27FC236}">
                    <a16:creationId xmlns:a16="http://schemas.microsoft.com/office/drawing/2014/main" xmlns="" id="{5CF09EF6-5972-42F4-AC05-9EA07CBED21E}"/>
                  </a:ext>
                </a:extLst>
              </p:cNvPr>
              <p:cNvSpPr/>
              <p:nvPr/>
            </p:nvSpPr>
            <p:spPr>
              <a:xfrm>
                <a:off x="6081236"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2861"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32" name="Freeform: Shape 90">
                <a:extLst>
                  <a:ext uri="{FF2B5EF4-FFF2-40B4-BE49-F238E27FC236}">
                    <a16:creationId xmlns:a16="http://schemas.microsoft.com/office/drawing/2014/main" xmlns="" id="{DF7B1910-133B-4FAA-945E-13B140E4D168}"/>
                  </a:ext>
                </a:extLst>
              </p:cNvPr>
              <p:cNvSpPr/>
              <p:nvPr/>
            </p:nvSpPr>
            <p:spPr>
              <a:xfrm>
                <a:off x="6135528"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3814"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33" name="Freeform: Shape 91">
                <a:extLst>
                  <a:ext uri="{FF2B5EF4-FFF2-40B4-BE49-F238E27FC236}">
                    <a16:creationId xmlns:a16="http://schemas.microsoft.com/office/drawing/2014/main" xmlns="" id="{FB535BA5-DBD4-4E86-9DB6-772AEA69CC0D}"/>
                  </a:ext>
                </a:extLst>
              </p:cNvPr>
              <p:cNvSpPr/>
              <p:nvPr/>
            </p:nvSpPr>
            <p:spPr>
              <a:xfrm>
                <a:off x="5829776" y="3046571"/>
                <a:ext cx="485775" cy="161925"/>
              </a:xfrm>
              <a:custGeom>
                <a:avLst/>
                <a:gdLst>
                  <a:gd name="connsiteX0" fmla="*/ 401479 w 485775"/>
                  <a:gd name="connsiteY0" fmla="*/ 7144 h 161925"/>
                  <a:gd name="connsiteX1" fmla="*/ 84296 w 485775"/>
                  <a:gd name="connsiteY1" fmla="*/ 7144 h 161925"/>
                  <a:gd name="connsiteX2" fmla="*/ 7144 w 485775"/>
                  <a:gd name="connsiteY2" fmla="*/ 84296 h 161925"/>
                  <a:gd name="connsiteX3" fmla="*/ 84296 w 485775"/>
                  <a:gd name="connsiteY3" fmla="*/ 161449 h 161925"/>
                  <a:gd name="connsiteX4" fmla="*/ 401479 w 485775"/>
                  <a:gd name="connsiteY4" fmla="*/ 161449 h 161925"/>
                  <a:gd name="connsiteX5" fmla="*/ 478631 w 485775"/>
                  <a:gd name="connsiteY5" fmla="*/ 84296 h 161925"/>
                  <a:gd name="connsiteX6" fmla="*/ 401479 w 485775"/>
                  <a:gd name="connsiteY6" fmla="*/ 7144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775" h="161925">
                    <a:moveTo>
                      <a:pt x="401479" y="7144"/>
                    </a:moveTo>
                    <a:lnTo>
                      <a:pt x="84296" y="7144"/>
                    </a:lnTo>
                    <a:cubicBezTo>
                      <a:pt x="41434" y="7144"/>
                      <a:pt x="7144" y="41434"/>
                      <a:pt x="7144" y="84296"/>
                    </a:cubicBezTo>
                    <a:cubicBezTo>
                      <a:pt x="7144" y="127159"/>
                      <a:pt x="41434" y="161449"/>
                      <a:pt x="84296" y="161449"/>
                    </a:cubicBezTo>
                    <a:lnTo>
                      <a:pt x="401479" y="161449"/>
                    </a:lnTo>
                    <a:cubicBezTo>
                      <a:pt x="444341" y="161449"/>
                      <a:pt x="478631" y="127159"/>
                      <a:pt x="478631" y="84296"/>
                    </a:cubicBezTo>
                    <a:cubicBezTo>
                      <a:pt x="478631" y="41434"/>
                      <a:pt x="444341" y="7144"/>
                      <a:pt x="401479" y="7144"/>
                    </a:cubicBezTo>
                    <a:close/>
                  </a:path>
                </a:pathLst>
              </a:custGeom>
              <a:solidFill>
                <a:schemeClr val="accent5"/>
              </a:solidFill>
              <a:ln w="9525" cap="flat">
                <a:noFill/>
                <a:prstDash val="solid"/>
                <a:miter/>
              </a:ln>
            </p:spPr>
            <p:txBody>
              <a:bodyPr rtlCol="0" anchor="ctr"/>
              <a:lstStyle/>
              <a:p>
                <a:endParaRPr lang="en-US"/>
              </a:p>
            </p:txBody>
          </p:sp>
          <p:sp>
            <p:nvSpPr>
              <p:cNvPr id="34" name="Freeform: Shape 92">
                <a:extLst>
                  <a:ext uri="{FF2B5EF4-FFF2-40B4-BE49-F238E27FC236}">
                    <a16:creationId xmlns:a16="http://schemas.microsoft.com/office/drawing/2014/main" xmlns="" id="{E538BCBB-02AA-4F34-82B1-7A5E336FA2EE}"/>
                  </a:ext>
                </a:extLst>
              </p:cNvPr>
              <p:cNvSpPr/>
              <p:nvPr/>
            </p:nvSpPr>
            <p:spPr>
              <a:xfrm>
                <a:off x="5923121" y="3090386"/>
                <a:ext cx="57150" cy="57150"/>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6196"/>
                      <a:pt x="45244" y="56674"/>
                      <a:pt x="31909" y="56674"/>
                    </a:cubicBezTo>
                    <a:cubicBezTo>
                      <a:pt x="17621" y="56674"/>
                      <a:pt x="7144" y="45244"/>
                      <a:pt x="7144" y="31909"/>
                    </a:cubicBezTo>
                    <a:cubicBezTo>
                      <a:pt x="7144" y="17621"/>
                      <a:pt x="18574" y="7144"/>
                      <a:pt x="31909" y="7144"/>
                    </a:cubicBezTo>
                    <a:cubicBezTo>
                      <a:pt x="45244" y="7144"/>
                      <a:pt x="56674" y="18574"/>
                      <a:pt x="56674" y="31909"/>
                    </a:cubicBezTo>
                    <a:close/>
                  </a:path>
                </a:pathLst>
              </a:custGeom>
              <a:solidFill>
                <a:schemeClr val="accent1"/>
              </a:solidFill>
              <a:ln w="9525" cap="flat">
                <a:noFill/>
                <a:prstDash val="solid"/>
                <a:miter/>
              </a:ln>
            </p:spPr>
            <p:txBody>
              <a:bodyPr rtlCol="0" anchor="ctr"/>
              <a:lstStyle/>
              <a:p>
                <a:endParaRPr lang="en-US"/>
              </a:p>
            </p:txBody>
          </p:sp>
          <p:sp>
            <p:nvSpPr>
              <p:cNvPr id="35" name="Freeform: Shape 93">
                <a:extLst>
                  <a:ext uri="{FF2B5EF4-FFF2-40B4-BE49-F238E27FC236}">
                    <a16:creationId xmlns:a16="http://schemas.microsoft.com/office/drawing/2014/main" xmlns="" id="{EB4474BE-02D9-4157-8C0F-77B05BC0FA70}"/>
                  </a:ext>
                </a:extLst>
              </p:cNvPr>
              <p:cNvSpPr/>
              <p:nvPr/>
            </p:nvSpPr>
            <p:spPr>
              <a:xfrm>
                <a:off x="6164103" y="3090386"/>
                <a:ext cx="57150" cy="57150"/>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6196"/>
                      <a:pt x="45244" y="56674"/>
                      <a:pt x="31909" y="56674"/>
                    </a:cubicBezTo>
                    <a:cubicBezTo>
                      <a:pt x="17621" y="56674"/>
                      <a:pt x="7144" y="45244"/>
                      <a:pt x="7144" y="31909"/>
                    </a:cubicBezTo>
                    <a:cubicBezTo>
                      <a:pt x="7144" y="17621"/>
                      <a:pt x="18574" y="7144"/>
                      <a:pt x="31909" y="7144"/>
                    </a:cubicBezTo>
                    <a:cubicBezTo>
                      <a:pt x="45244" y="7144"/>
                      <a:pt x="56674" y="18574"/>
                      <a:pt x="56674" y="31909"/>
                    </a:cubicBezTo>
                    <a:close/>
                  </a:path>
                </a:pathLst>
              </a:custGeom>
              <a:solidFill>
                <a:schemeClr val="accent1"/>
              </a:solidFill>
              <a:ln w="9525" cap="flat">
                <a:noFill/>
                <a:prstDash val="solid"/>
                <a:miter/>
              </a:ln>
            </p:spPr>
            <p:txBody>
              <a:bodyPr rtlCol="0" anchor="ctr"/>
              <a:lstStyle/>
              <a:p>
                <a:endParaRPr lang="en-US"/>
              </a:p>
            </p:txBody>
          </p:sp>
          <p:sp>
            <p:nvSpPr>
              <p:cNvPr id="36" name="Freeform: Shape 94">
                <a:extLst>
                  <a:ext uri="{FF2B5EF4-FFF2-40B4-BE49-F238E27FC236}">
                    <a16:creationId xmlns:a16="http://schemas.microsoft.com/office/drawing/2014/main" xmlns="" id="{908C908A-45F2-4924-AB6C-4861C32BC108}"/>
                  </a:ext>
                </a:extLst>
              </p:cNvPr>
              <p:cNvSpPr/>
              <p:nvPr/>
            </p:nvSpPr>
            <p:spPr>
              <a:xfrm>
                <a:off x="5936456" y="3367563"/>
                <a:ext cx="276225" cy="66675"/>
              </a:xfrm>
              <a:custGeom>
                <a:avLst/>
                <a:gdLst>
                  <a:gd name="connsiteX0" fmla="*/ 273844 w 276225"/>
                  <a:gd name="connsiteY0" fmla="*/ 35719 h 66675"/>
                  <a:gd name="connsiteX1" fmla="*/ 245269 w 276225"/>
                  <a:gd name="connsiteY1" fmla="*/ 64294 h 66675"/>
                  <a:gd name="connsiteX2" fmla="*/ 35719 w 276225"/>
                  <a:gd name="connsiteY2" fmla="*/ 64294 h 66675"/>
                  <a:gd name="connsiteX3" fmla="*/ 7144 w 276225"/>
                  <a:gd name="connsiteY3" fmla="*/ 35719 h 66675"/>
                  <a:gd name="connsiteX4" fmla="*/ 7144 w 276225"/>
                  <a:gd name="connsiteY4" fmla="*/ 35719 h 66675"/>
                  <a:gd name="connsiteX5" fmla="*/ 35719 w 276225"/>
                  <a:gd name="connsiteY5" fmla="*/ 7144 h 66675"/>
                  <a:gd name="connsiteX6" fmla="*/ 245269 w 276225"/>
                  <a:gd name="connsiteY6" fmla="*/ 7144 h 66675"/>
                  <a:gd name="connsiteX7" fmla="*/ 273844 w 276225"/>
                  <a:gd name="connsiteY7" fmla="*/ 35719 h 66675"/>
                  <a:gd name="connsiteX8" fmla="*/ 273844 w 276225"/>
                  <a:gd name="connsiteY8" fmla="*/ 35719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225" h="66675">
                    <a:moveTo>
                      <a:pt x="273844" y="35719"/>
                    </a:moveTo>
                    <a:cubicBezTo>
                      <a:pt x="273844" y="50959"/>
                      <a:pt x="261461" y="64294"/>
                      <a:pt x="245269" y="64294"/>
                    </a:cubicBezTo>
                    <a:lnTo>
                      <a:pt x="35719" y="64294"/>
                    </a:lnTo>
                    <a:cubicBezTo>
                      <a:pt x="20479" y="64294"/>
                      <a:pt x="7144" y="51911"/>
                      <a:pt x="7144" y="35719"/>
                    </a:cubicBezTo>
                    <a:lnTo>
                      <a:pt x="7144" y="35719"/>
                    </a:lnTo>
                    <a:cubicBezTo>
                      <a:pt x="7144" y="20479"/>
                      <a:pt x="19526" y="7144"/>
                      <a:pt x="35719" y="7144"/>
                    </a:cubicBezTo>
                    <a:lnTo>
                      <a:pt x="245269" y="7144"/>
                    </a:lnTo>
                    <a:cubicBezTo>
                      <a:pt x="260509" y="7144"/>
                      <a:pt x="273844" y="19526"/>
                      <a:pt x="273844" y="35719"/>
                    </a:cubicBezTo>
                    <a:lnTo>
                      <a:pt x="273844" y="35719"/>
                    </a:lnTo>
                    <a:close/>
                  </a:path>
                </a:pathLst>
              </a:custGeom>
              <a:solidFill>
                <a:schemeClr val="accent5"/>
              </a:solidFill>
              <a:ln w="9525" cap="flat">
                <a:noFill/>
                <a:prstDash val="solid"/>
                <a:miter/>
              </a:ln>
            </p:spPr>
            <p:txBody>
              <a:bodyPr rtlCol="0" anchor="ctr"/>
              <a:lstStyle/>
              <a:p>
                <a:endParaRPr lang="en-US"/>
              </a:p>
            </p:txBody>
          </p:sp>
          <p:sp>
            <p:nvSpPr>
              <p:cNvPr id="37" name="Freeform: Shape 95">
                <a:extLst>
                  <a:ext uri="{FF2B5EF4-FFF2-40B4-BE49-F238E27FC236}">
                    <a16:creationId xmlns:a16="http://schemas.microsoft.com/office/drawing/2014/main" xmlns="" id="{81E7388F-61B0-4502-89E5-F52604D4CD44}"/>
                  </a:ext>
                </a:extLst>
              </p:cNvPr>
              <p:cNvSpPr/>
              <p:nvPr/>
            </p:nvSpPr>
            <p:spPr>
              <a:xfrm>
                <a:off x="5853588" y="3629501"/>
                <a:ext cx="438150" cy="304800"/>
              </a:xfrm>
              <a:custGeom>
                <a:avLst/>
                <a:gdLst>
                  <a:gd name="connsiteX0" fmla="*/ 392906 w 438150"/>
                  <a:gd name="connsiteY0" fmla="*/ 298609 h 304800"/>
                  <a:gd name="connsiteX1" fmla="*/ 48101 w 438150"/>
                  <a:gd name="connsiteY1" fmla="*/ 298609 h 304800"/>
                  <a:gd name="connsiteX2" fmla="*/ 7144 w 438150"/>
                  <a:gd name="connsiteY2" fmla="*/ 257651 h 304800"/>
                  <a:gd name="connsiteX3" fmla="*/ 7144 w 438150"/>
                  <a:gd name="connsiteY3" fmla="*/ 48101 h 304800"/>
                  <a:gd name="connsiteX4" fmla="*/ 48101 w 438150"/>
                  <a:gd name="connsiteY4" fmla="*/ 7144 h 304800"/>
                  <a:gd name="connsiteX5" fmla="*/ 393859 w 438150"/>
                  <a:gd name="connsiteY5" fmla="*/ 7144 h 304800"/>
                  <a:gd name="connsiteX6" fmla="*/ 434816 w 438150"/>
                  <a:gd name="connsiteY6" fmla="*/ 48101 h 304800"/>
                  <a:gd name="connsiteX7" fmla="*/ 434816 w 438150"/>
                  <a:gd name="connsiteY7" fmla="*/ 257651 h 304800"/>
                  <a:gd name="connsiteX8" fmla="*/ 392906 w 438150"/>
                  <a:gd name="connsiteY8" fmla="*/ 298609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150" h="304800">
                    <a:moveTo>
                      <a:pt x="392906" y="298609"/>
                    </a:moveTo>
                    <a:lnTo>
                      <a:pt x="48101" y="298609"/>
                    </a:lnTo>
                    <a:cubicBezTo>
                      <a:pt x="26194" y="298609"/>
                      <a:pt x="7144" y="280511"/>
                      <a:pt x="7144" y="257651"/>
                    </a:cubicBezTo>
                    <a:lnTo>
                      <a:pt x="7144" y="48101"/>
                    </a:lnTo>
                    <a:cubicBezTo>
                      <a:pt x="7144" y="26194"/>
                      <a:pt x="25241" y="7144"/>
                      <a:pt x="48101" y="7144"/>
                    </a:cubicBezTo>
                    <a:lnTo>
                      <a:pt x="393859" y="7144"/>
                    </a:lnTo>
                    <a:cubicBezTo>
                      <a:pt x="415766" y="7144"/>
                      <a:pt x="434816" y="25241"/>
                      <a:pt x="434816" y="48101"/>
                    </a:cubicBezTo>
                    <a:lnTo>
                      <a:pt x="434816" y="257651"/>
                    </a:lnTo>
                    <a:cubicBezTo>
                      <a:pt x="433864" y="280511"/>
                      <a:pt x="414814" y="298609"/>
                      <a:pt x="392906" y="298609"/>
                    </a:cubicBezTo>
                    <a:close/>
                  </a:path>
                </a:pathLst>
              </a:custGeom>
              <a:solidFill>
                <a:schemeClr val="accent5"/>
              </a:solidFill>
              <a:ln w="9525" cap="flat">
                <a:noFill/>
                <a:prstDash val="solid"/>
                <a:miter/>
              </a:ln>
            </p:spPr>
            <p:txBody>
              <a:bodyPr rtlCol="0" anchor="ctr"/>
              <a:lstStyle/>
              <a:p>
                <a:endParaRPr lang="en-US"/>
              </a:p>
            </p:txBody>
          </p:sp>
        </p:grpSp>
      </p:grpSp>
      <p:sp>
        <p:nvSpPr>
          <p:cNvPr id="48" name="47 - TextBox"/>
          <p:cNvSpPr txBox="1"/>
          <p:nvPr/>
        </p:nvSpPr>
        <p:spPr>
          <a:xfrm>
            <a:off x="4585854" y="1939636"/>
            <a:ext cx="845126" cy="523220"/>
          </a:xfrm>
          <a:prstGeom prst="rect">
            <a:avLst/>
          </a:prstGeom>
          <a:noFill/>
        </p:spPr>
        <p:txBody>
          <a:bodyPr wrap="square" rtlCol="0">
            <a:spAutoFit/>
          </a:bodyPr>
          <a:lstStyle/>
          <a:p>
            <a:pPr algn="ctr"/>
            <a:r>
              <a:rPr lang="en-US" sz="1400" dirty="0" smtClean="0"/>
              <a:t>Thank You!</a:t>
            </a:r>
            <a:endParaRPr lang="el-GR" sz="1400" dirty="0"/>
          </a:p>
        </p:txBody>
      </p:sp>
      <p:sp>
        <p:nvSpPr>
          <p:cNvPr id="50" name="Isosceles Triangle 51">
            <a:extLst>
              <a:ext uri="{FF2B5EF4-FFF2-40B4-BE49-F238E27FC236}">
                <a16:creationId xmlns:a16="http://schemas.microsoft.com/office/drawing/2014/main" xmlns="" id="{2296D13E-298C-4F01-A77D-43547A7AEFA9}"/>
              </a:ext>
            </a:extLst>
          </p:cNvPr>
          <p:cNvSpPr/>
          <p:nvPr/>
        </p:nvSpPr>
        <p:spPr>
          <a:xfrm>
            <a:off x="5978236" y="4451358"/>
            <a:ext cx="533400" cy="376951"/>
          </a:xfrm>
          <a:custGeom>
            <a:avLst/>
            <a:gdLst/>
            <a:ahLst/>
            <a:cxnLst/>
            <a:rect l="l" t="t" r="r" b="b"/>
            <a:pathLst>
              <a:path w="3240001" h="2375905">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Tree>
    <p:extLst>
      <p:ext uri="{BB962C8B-B14F-4D97-AF65-F5344CB8AC3E}">
        <p14:creationId xmlns:p14="http://schemas.microsoft.com/office/powerpoint/2010/main" xmlns="" val="11016338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67931" y="0"/>
            <a:ext cx="6283782" cy="725349"/>
          </a:xfrm>
        </p:spPr>
        <p:txBody>
          <a:bodyPr>
            <a:normAutofit fontScale="90000"/>
          </a:bodyPr>
          <a:lstStyle/>
          <a:p>
            <a:r>
              <a:rPr lang="en-US" sz="2400" dirty="0" smtClean="0"/>
              <a:t>Team Members &amp; Roles</a:t>
            </a:r>
            <a:r>
              <a:rPr lang="en-US" sz="2200" dirty="0" smtClean="0"/>
              <a:t/>
            </a:r>
            <a:br>
              <a:rPr lang="en-US" sz="2200" dirty="0" smtClean="0"/>
            </a:br>
            <a:endParaRPr lang="en-US" sz="2200" dirty="0"/>
          </a:p>
        </p:txBody>
      </p:sp>
      <p:sp>
        <p:nvSpPr>
          <p:cNvPr id="5" name="Content Placeholder 4"/>
          <p:cNvSpPr>
            <a:spLocks noGrp="1"/>
          </p:cNvSpPr>
          <p:nvPr>
            <p:ph idx="1"/>
          </p:nvPr>
        </p:nvSpPr>
        <p:spPr>
          <a:xfrm>
            <a:off x="2112237" y="1321366"/>
            <a:ext cx="6304935" cy="3420136"/>
          </a:xfrm>
        </p:spPr>
        <p:txBody>
          <a:bodyPr>
            <a:normAutofit/>
          </a:bodyPr>
          <a:lstStyle/>
          <a:p>
            <a:pPr algn="just"/>
            <a:r>
              <a:rPr lang="en-US" sz="1600" b="1" dirty="0" smtClean="0"/>
              <a:t>Data Engineer (</a:t>
            </a:r>
            <a:r>
              <a:rPr lang="en-US" sz="1600" b="1" dirty="0" err="1" smtClean="0"/>
              <a:t>Kotoulas</a:t>
            </a:r>
            <a:r>
              <a:rPr lang="en-US" sz="1600" b="1" dirty="0" smtClean="0"/>
              <a:t> </a:t>
            </a:r>
            <a:r>
              <a:rPr lang="en-US" sz="1600" b="1" dirty="0" err="1" smtClean="0"/>
              <a:t>Evangelos</a:t>
            </a:r>
            <a:r>
              <a:rPr lang="en-US" sz="1600" b="1" dirty="0" smtClean="0"/>
              <a:t>)</a:t>
            </a:r>
          </a:p>
          <a:p>
            <a:pPr algn="just">
              <a:buNone/>
            </a:pPr>
            <a:r>
              <a:rPr lang="en-US" sz="1600" dirty="0" smtClean="0"/>
              <a:t>Data preparation, interpretation and Neural Network construction</a:t>
            </a:r>
          </a:p>
          <a:p>
            <a:pPr algn="just">
              <a:buNone/>
            </a:pPr>
            <a:endParaRPr lang="en-US" sz="1600" dirty="0" smtClean="0"/>
          </a:p>
          <a:p>
            <a:pPr algn="just"/>
            <a:r>
              <a:rPr lang="en-US" sz="1600" b="1" dirty="0" smtClean="0"/>
              <a:t>Data Scientist (Kyritsis </a:t>
            </a:r>
            <a:r>
              <a:rPr lang="en-US" sz="1600" b="1" dirty="0" err="1" smtClean="0"/>
              <a:t>Georgios</a:t>
            </a:r>
            <a:r>
              <a:rPr lang="en-US" sz="1600" b="1" dirty="0" smtClean="0"/>
              <a:t>)</a:t>
            </a:r>
          </a:p>
          <a:p>
            <a:pPr algn="just">
              <a:buNone/>
            </a:pPr>
            <a:r>
              <a:rPr lang="en-US" sz="1600" dirty="0" smtClean="0"/>
              <a:t>Research, implementation and review of the Neural Networks performance</a:t>
            </a:r>
          </a:p>
          <a:p>
            <a:pPr algn="just">
              <a:buNone/>
            </a:pPr>
            <a:endParaRPr lang="en-US" sz="1600" dirty="0" smtClean="0"/>
          </a:p>
          <a:p>
            <a:pPr algn="just"/>
            <a:r>
              <a:rPr lang="en-US" sz="1600" b="1" dirty="0" smtClean="0"/>
              <a:t>Business Analyst (</a:t>
            </a:r>
            <a:r>
              <a:rPr lang="en-US" sz="1600" b="1" dirty="0" err="1" smtClean="0"/>
              <a:t>Voudris</a:t>
            </a:r>
            <a:r>
              <a:rPr lang="en-US" sz="1600" b="1" dirty="0" smtClean="0"/>
              <a:t> </a:t>
            </a:r>
            <a:r>
              <a:rPr lang="en-US" sz="1600" b="1" dirty="0" err="1" smtClean="0"/>
              <a:t>Athanasios</a:t>
            </a:r>
            <a:r>
              <a:rPr lang="en-US" sz="1600" b="1" dirty="0" smtClean="0"/>
              <a:t>)</a:t>
            </a:r>
          </a:p>
          <a:p>
            <a:pPr algn="just">
              <a:buNone/>
            </a:pPr>
            <a:r>
              <a:rPr lang="en-US" sz="1600" dirty="0" smtClean="0"/>
              <a:t>Business case analysis and interpretation of the Neural Network analysis results</a:t>
            </a:r>
            <a:endParaRPr lang="en-US" sz="1600" dirty="0"/>
          </a:p>
        </p:txBody>
      </p:sp>
      <p:sp>
        <p:nvSpPr>
          <p:cNvPr id="7" name="Freeform: Shape 152">
            <a:extLst>
              <a:ext uri="{FF2B5EF4-FFF2-40B4-BE49-F238E27FC236}">
                <a16:creationId xmlns:a16="http://schemas.microsoft.com/office/drawing/2014/main" xmlns="" id="{F3B4A34E-C246-47F5-A863-109A43C0757D}"/>
              </a:ext>
            </a:extLst>
          </p:cNvPr>
          <p:cNvSpPr/>
          <p:nvPr/>
        </p:nvSpPr>
        <p:spPr>
          <a:xfrm>
            <a:off x="7751617" y="4495800"/>
            <a:ext cx="1392383" cy="647700"/>
          </a:xfrm>
          <a:custGeom>
            <a:avLst/>
            <a:gdLst>
              <a:gd name="connsiteX0" fmla="*/ 5086770 w 5086770"/>
              <a:gd name="connsiteY0" fmla="*/ 1174706 h 3128874"/>
              <a:gd name="connsiteX1" fmla="*/ 5086770 w 5086770"/>
              <a:gd name="connsiteY1" fmla="*/ 1184663 h 3128874"/>
              <a:gd name="connsiteX2" fmla="*/ 5079830 w 5086770"/>
              <a:gd name="connsiteY2" fmla="*/ 1185820 h 3128874"/>
              <a:gd name="connsiteX3" fmla="*/ 5078289 w 5086770"/>
              <a:gd name="connsiteY3" fmla="*/ 1182737 h 3128874"/>
              <a:gd name="connsiteX4" fmla="*/ 5078289 w 5086770"/>
              <a:gd name="connsiteY4" fmla="*/ 1179654 h 3128874"/>
              <a:gd name="connsiteX5" fmla="*/ 1690658 w 5086770"/>
              <a:gd name="connsiteY5" fmla="*/ 810655 h 3128874"/>
              <a:gd name="connsiteX6" fmla="*/ 1349061 w 5086770"/>
              <a:gd name="connsiteY6" fmla="*/ 1934928 h 3128874"/>
              <a:gd name="connsiteX7" fmla="*/ 2035854 w 5086770"/>
              <a:gd name="connsiteY7" fmla="*/ 1934928 h 3128874"/>
              <a:gd name="connsiteX8" fmla="*/ 3765314 w 5086770"/>
              <a:gd name="connsiteY8" fmla="*/ 0 h 3128874"/>
              <a:gd name="connsiteX9" fmla="*/ 4465138 w 5086770"/>
              <a:gd name="connsiteY9" fmla="*/ 0 h 3128874"/>
              <a:gd name="connsiteX10" fmla="*/ 4675955 w 5086770"/>
              <a:gd name="connsiteY10" fmla="*/ 0 h 3128874"/>
              <a:gd name="connsiteX11" fmla="*/ 4659036 w 5086770"/>
              <a:gd name="connsiteY11" fmla="*/ 34412 h 3128874"/>
              <a:gd name="connsiteX12" fmla="*/ 4651327 w 5086770"/>
              <a:gd name="connsiteY12" fmla="*/ 45203 h 3128874"/>
              <a:gd name="connsiteX13" fmla="*/ 4648245 w 5086770"/>
              <a:gd name="connsiteY13" fmla="*/ 51368 h 3128874"/>
              <a:gd name="connsiteX14" fmla="*/ 4483319 w 5086770"/>
              <a:gd name="connsiteY14" fmla="*/ 361184 h 3128874"/>
              <a:gd name="connsiteX15" fmla="*/ 4480236 w 5086770"/>
              <a:gd name="connsiteY15" fmla="*/ 373515 h 3128874"/>
              <a:gd name="connsiteX16" fmla="*/ 4474071 w 5086770"/>
              <a:gd name="connsiteY16" fmla="*/ 398176 h 3128874"/>
              <a:gd name="connsiteX17" fmla="*/ 4450950 w 5086770"/>
              <a:gd name="connsiteY17" fmla="*/ 498367 h 3128874"/>
              <a:gd name="connsiteX18" fmla="*/ 4440161 w 5086770"/>
              <a:gd name="connsiteY18" fmla="*/ 527652 h 3128874"/>
              <a:gd name="connsiteX19" fmla="*/ 4441700 w 5086770"/>
              <a:gd name="connsiteY19" fmla="*/ 539983 h 3128874"/>
              <a:gd name="connsiteX20" fmla="*/ 4437078 w 5086770"/>
              <a:gd name="connsiteY20" fmla="*/ 561562 h 3128874"/>
              <a:gd name="connsiteX21" fmla="*/ 4433995 w 5086770"/>
              <a:gd name="connsiteY21" fmla="*/ 576976 h 3128874"/>
              <a:gd name="connsiteX22" fmla="*/ 4433994 w 5086770"/>
              <a:gd name="connsiteY22" fmla="*/ 578519 h 3128874"/>
              <a:gd name="connsiteX23" fmla="*/ 4413956 w 5086770"/>
              <a:gd name="connsiteY23" fmla="*/ 797393 h 3128874"/>
              <a:gd name="connsiteX24" fmla="*/ 4438619 w 5086770"/>
              <a:gd name="connsiteY24" fmla="*/ 996230 h 3128874"/>
              <a:gd name="connsiteX25" fmla="*/ 4433995 w 5086770"/>
              <a:gd name="connsiteY25" fmla="*/ 1016268 h 3128874"/>
              <a:gd name="connsiteX26" fmla="*/ 4435536 w 5086770"/>
              <a:gd name="connsiteY26" fmla="*/ 1025517 h 3128874"/>
              <a:gd name="connsiteX27" fmla="*/ 4437078 w 5086770"/>
              <a:gd name="connsiteY27" fmla="*/ 1027057 h 3128874"/>
              <a:gd name="connsiteX28" fmla="*/ 4432452 w 5086770"/>
              <a:gd name="connsiteY28" fmla="*/ 1048636 h 3128874"/>
              <a:gd name="connsiteX29" fmla="*/ 4413956 w 5086770"/>
              <a:gd name="connsiteY29" fmla="*/ 1085630 h 3128874"/>
              <a:gd name="connsiteX30" fmla="*/ 4196623 w 5086770"/>
              <a:gd name="connsiteY30" fmla="*/ 1389280 h 3128874"/>
              <a:gd name="connsiteX31" fmla="*/ 4085645 w 5086770"/>
              <a:gd name="connsiteY31" fmla="*/ 1597365 h 3128874"/>
              <a:gd name="connsiteX32" fmla="*/ 4216661 w 5086770"/>
              <a:gd name="connsiteY32" fmla="*/ 1697556 h 3128874"/>
              <a:gd name="connsiteX33" fmla="*/ 4250571 w 5086770"/>
              <a:gd name="connsiteY33" fmla="*/ 1811617 h 3128874"/>
              <a:gd name="connsiteX34" fmla="*/ 4173502 w 5086770"/>
              <a:gd name="connsiteY34" fmla="*/ 1888685 h 3128874"/>
              <a:gd name="connsiteX35" fmla="*/ 4213578 w 5086770"/>
              <a:gd name="connsiteY35" fmla="*/ 2022784 h 3128874"/>
              <a:gd name="connsiteX36" fmla="*/ 4347678 w 5086770"/>
              <a:gd name="connsiteY36" fmla="*/ 2090605 h 3128874"/>
              <a:gd name="connsiteX37" fmla="*/ 4233616 w 5086770"/>
              <a:gd name="connsiteY37" fmla="*/ 2138388 h 3128874"/>
              <a:gd name="connsiteX38" fmla="*/ 4227451 w 5086770"/>
              <a:gd name="connsiteY38" fmla="*/ 2258616 h 3128874"/>
              <a:gd name="connsiteX39" fmla="*/ 4350761 w 5086770"/>
              <a:gd name="connsiteY39" fmla="*/ 2320270 h 3128874"/>
              <a:gd name="connsiteX40" fmla="*/ 4333805 w 5086770"/>
              <a:gd name="connsiteY40" fmla="*/ 2462077 h 3128874"/>
              <a:gd name="connsiteX41" fmla="*/ 4467905 w 5086770"/>
              <a:gd name="connsiteY41" fmla="*/ 2719486 h 3128874"/>
              <a:gd name="connsiteX42" fmla="*/ 4800655 w 5086770"/>
              <a:gd name="connsiteY42" fmla="*/ 2748491 h 3128874"/>
              <a:gd name="connsiteX43" fmla="*/ 4838191 w 5086770"/>
              <a:gd name="connsiteY43" fmla="*/ 2744074 h 3128874"/>
              <a:gd name="connsiteX44" fmla="*/ 4863823 w 5086770"/>
              <a:gd name="connsiteY44" fmla="*/ 2765476 h 3128874"/>
              <a:gd name="connsiteX45" fmla="*/ 4934321 w 5086770"/>
              <a:gd name="connsiteY45" fmla="*/ 2911083 h 3128874"/>
              <a:gd name="connsiteX46" fmla="*/ 4964162 w 5086770"/>
              <a:gd name="connsiteY46" fmla="*/ 3074402 h 3128874"/>
              <a:gd name="connsiteX47" fmla="*/ 4967647 w 5086770"/>
              <a:gd name="connsiteY47" fmla="*/ 3128874 h 3128874"/>
              <a:gd name="connsiteX48" fmla="*/ 4465138 w 5086770"/>
              <a:gd name="connsiteY48" fmla="*/ 3128874 h 3128874"/>
              <a:gd name="connsiteX49" fmla="*/ 4465138 w 5086770"/>
              <a:gd name="connsiteY49" fmla="*/ 3127460 h 3128874"/>
              <a:gd name="connsiteX50" fmla="*/ 3765314 w 5086770"/>
              <a:gd name="connsiteY50" fmla="*/ 3127460 h 3128874"/>
              <a:gd name="connsiteX51" fmla="*/ 1175459 w 5086770"/>
              <a:gd name="connsiteY51" fmla="*/ 0 h 3128874"/>
              <a:gd name="connsiteX52" fmla="*/ 2229594 w 5086770"/>
              <a:gd name="connsiteY52" fmla="*/ 0 h 3128874"/>
              <a:gd name="connsiteX53" fmla="*/ 3404781 w 5086770"/>
              <a:gd name="connsiteY53" fmla="*/ 3127460 h 3128874"/>
              <a:gd name="connsiteX54" fmla="*/ 2392789 w 5086770"/>
              <a:gd name="connsiteY54" fmla="*/ 3127460 h 3128874"/>
              <a:gd name="connsiteX55" fmla="*/ 2236317 w 5086770"/>
              <a:gd name="connsiteY55" fmla="*/ 2611186 h 3128874"/>
              <a:gd name="connsiteX56" fmla="*/ 1139165 w 5086770"/>
              <a:gd name="connsiteY56" fmla="*/ 2611186 h 3128874"/>
              <a:gd name="connsiteX57" fmla="*/ 986721 w 5086770"/>
              <a:gd name="connsiteY57" fmla="*/ 3127460 h 3128874"/>
              <a:gd name="connsiteX58" fmla="*/ 0 w 5086770"/>
              <a:gd name="connsiteY58" fmla="*/ 3127460 h 312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hord 15">
            <a:extLst>
              <a:ext uri="{FF2B5EF4-FFF2-40B4-BE49-F238E27FC236}">
                <a16:creationId xmlns:a16="http://schemas.microsoft.com/office/drawing/2014/main" xmlns="" id="{42E9D490-3DD3-4F66-B124-FE910E0FACBF}"/>
              </a:ext>
            </a:extLst>
          </p:cNvPr>
          <p:cNvSpPr/>
          <p:nvPr/>
        </p:nvSpPr>
        <p:spPr>
          <a:xfrm>
            <a:off x="5237017" y="658090"/>
            <a:ext cx="221673" cy="498765"/>
          </a:xfrm>
          <a:custGeom>
            <a:avLst/>
            <a:gdLst/>
            <a:ahLst/>
            <a:cxnLst/>
            <a:rect l="l" t="t" r="r" b="b"/>
            <a:pathLst>
              <a:path w="1492970" h="3255081">
                <a:moveTo>
                  <a:pt x="1492970" y="1569688"/>
                </a:moveTo>
                <a:cubicBezTo>
                  <a:pt x="1492970" y="1957118"/>
                  <a:pt x="1197680" y="2277765"/>
                  <a:pt x="816277" y="2310957"/>
                </a:cubicBezTo>
                <a:lnTo>
                  <a:pt x="816277" y="2787043"/>
                </a:lnTo>
                <a:cubicBezTo>
                  <a:pt x="873982" y="2789209"/>
                  <a:pt x="931009" y="2798017"/>
                  <a:pt x="986081" y="2811674"/>
                </a:cubicBezTo>
                <a:cubicBezTo>
                  <a:pt x="1252919" y="2877847"/>
                  <a:pt x="1430830" y="3046369"/>
                  <a:pt x="1433593" y="3235566"/>
                </a:cubicBezTo>
                <a:lnTo>
                  <a:pt x="57488" y="3255081"/>
                </a:lnTo>
                <a:cubicBezTo>
                  <a:pt x="47920" y="3062506"/>
                  <a:pt x="221127" y="2886615"/>
                  <a:pt x="490574" y="2815284"/>
                </a:cubicBezTo>
                <a:cubicBezTo>
                  <a:pt x="549928" y="2799571"/>
                  <a:pt x="611777" y="2789553"/>
                  <a:pt x="674460" y="2787163"/>
                </a:cubicBezTo>
                <a:lnTo>
                  <a:pt x="674460" y="2310809"/>
                </a:lnTo>
                <a:cubicBezTo>
                  <a:pt x="317470" y="2280245"/>
                  <a:pt x="28405" y="1994114"/>
                  <a:pt x="0" y="1627428"/>
                </a:cubicBezTo>
                <a:lnTo>
                  <a:pt x="142201" y="1616413"/>
                </a:lnTo>
                <a:cubicBezTo>
                  <a:pt x="167304" y="1940464"/>
                  <a:pt x="443969" y="2186771"/>
                  <a:pt x="768748" y="2174211"/>
                </a:cubicBezTo>
                <a:cubicBezTo>
                  <a:pt x="1093527" y="2161650"/>
                  <a:pt x="1350342" y="1894710"/>
                  <a:pt x="1350342" y="1569689"/>
                </a:cubicBezTo>
                <a:close/>
                <a:moveTo>
                  <a:pt x="745368" y="0"/>
                </a:moveTo>
                <a:cubicBezTo>
                  <a:pt x="989132" y="0"/>
                  <a:pt x="1186742" y="197610"/>
                  <a:pt x="1186742" y="441374"/>
                </a:cubicBezTo>
                <a:lnTo>
                  <a:pt x="1186742" y="1575353"/>
                </a:lnTo>
                <a:cubicBezTo>
                  <a:pt x="1186742" y="1819117"/>
                  <a:pt x="989132" y="2016727"/>
                  <a:pt x="745368" y="2016727"/>
                </a:cubicBezTo>
                <a:cubicBezTo>
                  <a:pt x="501604" y="2016727"/>
                  <a:pt x="303994" y="1819117"/>
                  <a:pt x="303994" y="1575353"/>
                </a:cubicBezTo>
                <a:lnTo>
                  <a:pt x="303994" y="441374"/>
                </a:lnTo>
                <a:cubicBezTo>
                  <a:pt x="303994" y="197610"/>
                  <a:pt x="501604" y="0"/>
                  <a:pt x="74536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Tree>
    <p:extLst>
      <p:ext uri="{BB962C8B-B14F-4D97-AF65-F5344CB8AC3E}">
        <p14:creationId xmlns:p14="http://schemas.microsoft.com/office/powerpoint/2010/main" xmlns="" val="11016338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62031" y="0"/>
            <a:ext cx="6283782" cy="725349"/>
          </a:xfrm>
        </p:spPr>
        <p:txBody>
          <a:bodyPr>
            <a:normAutofit fontScale="90000"/>
          </a:bodyPr>
          <a:lstStyle/>
          <a:p>
            <a:r>
              <a:rPr lang="en-US" sz="2400" dirty="0" smtClean="0"/>
              <a:t>Contents</a:t>
            </a:r>
            <a:r>
              <a:rPr lang="en-US" sz="2200" dirty="0" smtClean="0"/>
              <a:t/>
            </a:r>
            <a:br>
              <a:rPr lang="en-US" sz="2200" dirty="0" smtClean="0"/>
            </a:br>
            <a:endParaRPr lang="en-US" sz="2200" dirty="0"/>
          </a:p>
        </p:txBody>
      </p:sp>
      <p:sp>
        <p:nvSpPr>
          <p:cNvPr id="5" name="Content Placeholder 4"/>
          <p:cNvSpPr>
            <a:spLocks noGrp="1"/>
          </p:cNvSpPr>
          <p:nvPr>
            <p:ph idx="1"/>
          </p:nvPr>
        </p:nvSpPr>
        <p:spPr>
          <a:xfrm>
            <a:off x="1961669" y="923157"/>
            <a:ext cx="6973038" cy="3881778"/>
          </a:xfrm>
        </p:spPr>
        <p:txBody>
          <a:bodyPr>
            <a:normAutofit fontScale="25000" lnSpcReduction="20000"/>
          </a:bodyPr>
          <a:lstStyle/>
          <a:p>
            <a:pPr algn="just"/>
            <a:r>
              <a:rPr lang="en-US" sz="6400" dirty="0" smtClean="0"/>
              <a:t>Problem Identification / Business Idea</a:t>
            </a:r>
          </a:p>
          <a:p>
            <a:pPr algn="just">
              <a:buNone/>
            </a:pPr>
            <a:endParaRPr lang="en-US" sz="6400" dirty="0" smtClean="0"/>
          </a:p>
          <a:p>
            <a:pPr algn="just"/>
            <a:r>
              <a:rPr lang="en-US" sz="6400" dirty="0" smtClean="0"/>
              <a:t>Dataset Description</a:t>
            </a:r>
          </a:p>
          <a:p>
            <a:pPr algn="just">
              <a:buNone/>
            </a:pPr>
            <a:endParaRPr lang="en-US" sz="6400" dirty="0" smtClean="0"/>
          </a:p>
          <a:p>
            <a:pPr algn="just"/>
            <a:r>
              <a:rPr lang="en-US" sz="6400" dirty="0" smtClean="0"/>
              <a:t>Exploratory Data Analysis (Technology, Process, Results)</a:t>
            </a:r>
          </a:p>
          <a:p>
            <a:pPr algn="just">
              <a:buNone/>
            </a:pPr>
            <a:endParaRPr lang="en-US" sz="6400" dirty="0" smtClean="0"/>
          </a:p>
          <a:p>
            <a:pPr algn="just"/>
            <a:r>
              <a:rPr lang="en-US" sz="6400" dirty="0" smtClean="0"/>
              <a:t>Data Preparation</a:t>
            </a:r>
          </a:p>
          <a:p>
            <a:pPr algn="just">
              <a:buNone/>
            </a:pPr>
            <a:endParaRPr lang="en-US" sz="6400" dirty="0" smtClean="0"/>
          </a:p>
          <a:p>
            <a:pPr algn="just"/>
            <a:r>
              <a:rPr lang="en-US" sz="6400" dirty="0" smtClean="0"/>
              <a:t>Model Development</a:t>
            </a:r>
          </a:p>
          <a:p>
            <a:pPr algn="just">
              <a:buNone/>
            </a:pPr>
            <a:endParaRPr lang="en-US" sz="6400" dirty="0" smtClean="0"/>
          </a:p>
          <a:p>
            <a:pPr algn="just"/>
            <a:r>
              <a:rPr lang="en-US" sz="6400" dirty="0" smtClean="0"/>
              <a:t>Evaluation</a:t>
            </a:r>
          </a:p>
          <a:p>
            <a:pPr algn="just">
              <a:buNone/>
            </a:pPr>
            <a:endParaRPr lang="en-US" sz="6400" dirty="0" smtClean="0"/>
          </a:p>
          <a:p>
            <a:pPr algn="just"/>
            <a:r>
              <a:rPr lang="en-US" sz="6400" dirty="0" smtClean="0"/>
              <a:t>Results</a:t>
            </a:r>
          </a:p>
          <a:p>
            <a:pPr algn="just">
              <a:buNone/>
            </a:pPr>
            <a:endParaRPr lang="en-US" sz="6400" dirty="0" smtClean="0"/>
          </a:p>
          <a:p>
            <a:pPr algn="just"/>
            <a:r>
              <a:rPr lang="en-US" sz="6400" dirty="0" smtClean="0"/>
              <a:t>Conclusions</a:t>
            </a:r>
          </a:p>
          <a:p>
            <a:pPr algn="just"/>
            <a:endParaRPr lang="en-US" sz="2000" dirty="0" smtClean="0"/>
          </a:p>
          <a:p>
            <a:pPr algn="just"/>
            <a:endParaRPr lang="en-US" sz="2000" dirty="0"/>
          </a:p>
        </p:txBody>
      </p:sp>
      <p:sp>
        <p:nvSpPr>
          <p:cNvPr id="6" name="Freeform: Shape 152">
            <a:extLst>
              <a:ext uri="{FF2B5EF4-FFF2-40B4-BE49-F238E27FC236}">
                <a16:creationId xmlns:a16="http://schemas.microsoft.com/office/drawing/2014/main" xmlns="" id="{F3B4A34E-C246-47F5-A863-109A43C0757D}"/>
              </a:ext>
            </a:extLst>
          </p:cNvPr>
          <p:cNvSpPr/>
          <p:nvPr/>
        </p:nvSpPr>
        <p:spPr>
          <a:xfrm>
            <a:off x="7751617" y="4495800"/>
            <a:ext cx="1392383" cy="647700"/>
          </a:xfrm>
          <a:custGeom>
            <a:avLst/>
            <a:gdLst>
              <a:gd name="connsiteX0" fmla="*/ 5086770 w 5086770"/>
              <a:gd name="connsiteY0" fmla="*/ 1174706 h 3128874"/>
              <a:gd name="connsiteX1" fmla="*/ 5086770 w 5086770"/>
              <a:gd name="connsiteY1" fmla="*/ 1184663 h 3128874"/>
              <a:gd name="connsiteX2" fmla="*/ 5079830 w 5086770"/>
              <a:gd name="connsiteY2" fmla="*/ 1185820 h 3128874"/>
              <a:gd name="connsiteX3" fmla="*/ 5078289 w 5086770"/>
              <a:gd name="connsiteY3" fmla="*/ 1182737 h 3128874"/>
              <a:gd name="connsiteX4" fmla="*/ 5078289 w 5086770"/>
              <a:gd name="connsiteY4" fmla="*/ 1179654 h 3128874"/>
              <a:gd name="connsiteX5" fmla="*/ 1690658 w 5086770"/>
              <a:gd name="connsiteY5" fmla="*/ 810655 h 3128874"/>
              <a:gd name="connsiteX6" fmla="*/ 1349061 w 5086770"/>
              <a:gd name="connsiteY6" fmla="*/ 1934928 h 3128874"/>
              <a:gd name="connsiteX7" fmla="*/ 2035854 w 5086770"/>
              <a:gd name="connsiteY7" fmla="*/ 1934928 h 3128874"/>
              <a:gd name="connsiteX8" fmla="*/ 3765314 w 5086770"/>
              <a:gd name="connsiteY8" fmla="*/ 0 h 3128874"/>
              <a:gd name="connsiteX9" fmla="*/ 4465138 w 5086770"/>
              <a:gd name="connsiteY9" fmla="*/ 0 h 3128874"/>
              <a:gd name="connsiteX10" fmla="*/ 4675955 w 5086770"/>
              <a:gd name="connsiteY10" fmla="*/ 0 h 3128874"/>
              <a:gd name="connsiteX11" fmla="*/ 4659036 w 5086770"/>
              <a:gd name="connsiteY11" fmla="*/ 34412 h 3128874"/>
              <a:gd name="connsiteX12" fmla="*/ 4651327 w 5086770"/>
              <a:gd name="connsiteY12" fmla="*/ 45203 h 3128874"/>
              <a:gd name="connsiteX13" fmla="*/ 4648245 w 5086770"/>
              <a:gd name="connsiteY13" fmla="*/ 51368 h 3128874"/>
              <a:gd name="connsiteX14" fmla="*/ 4483319 w 5086770"/>
              <a:gd name="connsiteY14" fmla="*/ 361184 h 3128874"/>
              <a:gd name="connsiteX15" fmla="*/ 4480236 w 5086770"/>
              <a:gd name="connsiteY15" fmla="*/ 373515 h 3128874"/>
              <a:gd name="connsiteX16" fmla="*/ 4474071 w 5086770"/>
              <a:gd name="connsiteY16" fmla="*/ 398176 h 3128874"/>
              <a:gd name="connsiteX17" fmla="*/ 4450950 w 5086770"/>
              <a:gd name="connsiteY17" fmla="*/ 498367 h 3128874"/>
              <a:gd name="connsiteX18" fmla="*/ 4440161 w 5086770"/>
              <a:gd name="connsiteY18" fmla="*/ 527652 h 3128874"/>
              <a:gd name="connsiteX19" fmla="*/ 4441700 w 5086770"/>
              <a:gd name="connsiteY19" fmla="*/ 539983 h 3128874"/>
              <a:gd name="connsiteX20" fmla="*/ 4437078 w 5086770"/>
              <a:gd name="connsiteY20" fmla="*/ 561562 h 3128874"/>
              <a:gd name="connsiteX21" fmla="*/ 4433995 w 5086770"/>
              <a:gd name="connsiteY21" fmla="*/ 576976 h 3128874"/>
              <a:gd name="connsiteX22" fmla="*/ 4433994 w 5086770"/>
              <a:gd name="connsiteY22" fmla="*/ 578519 h 3128874"/>
              <a:gd name="connsiteX23" fmla="*/ 4413956 w 5086770"/>
              <a:gd name="connsiteY23" fmla="*/ 797393 h 3128874"/>
              <a:gd name="connsiteX24" fmla="*/ 4438619 w 5086770"/>
              <a:gd name="connsiteY24" fmla="*/ 996230 h 3128874"/>
              <a:gd name="connsiteX25" fmla="*/ 4433995 w 5086770"/>
              <a:gd name="connsiteY25" fmla="*/ 1016268 h 3128874"/>
              <a:gd name="connsiteX26" fmla="*/ 4435536 w 5086770"/>
              <a:gd name="connsiteY26" fmla="*/ 1025517 h 3128874"/>
              <a:gd name="connsiteX27" fmla="*/ 4437078 w 5086770"/>
              <a:gd name="connsiteY27" fmla="*/ 1027057 h 3128874"/>
              <a:gd name="connsiteX28" fmla="*/ 4432452 w 5086770"/>
              <a:gd name="connsiteY28" fmla="*/ 1048636 h 3128874"/>
              <a:gd name="connsiteX29" fmla="*/ 4413956 w 5086770"/>
              <a:gd name="connsiteY29" fmla="*/ 1085630 h 3128874"/>
              <a:gd name="connsiteX30" fmla="*/ 4196623 w 5086770"/>
              <a:gd name="connsiteY30" fmla="*/ 1389280 h 3128874"/>
              <a:gd name="connsiteX31" fmla="*/ 4085645 w 5086770"/>
              <a:gd name="connsiteY31" fmla="*/ 1597365 h 3128874"/>
              <a:gd name="connsiteX32" fmla="*/ 4216661 w 5086770"/>
              <a:gd name="connsiteY32" fmla="*/ 1697556 h 3128874"/>
              <a:gd name="connsiteX33" fmla="*/ 4250571 w 5086770"/>
              <a:gd name="connsiteY33" fmla="*/ 1811617 h 3128874"/>
              <a:gd name="connsiteX34" fmla="*/ 4173502 w 5086770"/>
              <a:gd name="connsiteY34" fmla="*/ 1888685 h 3128874"/>
              <a:gd name="connsiteX35" fmla="*/ 4213578 w 5086770"/>
              <a:gd name="connsiteY35" fmla="*/ 2022784 h 3128874"/>
              <a:gd name="connsiteX36" fmla="*/ 4347678 w 5086770"/>
              <a:gd name="connsiteY36" fmla="*/ 2090605 h 3128874"/>
              <a:gd name="connsiteX37" fmla="*/ 4233616 w 5086770"/>
              <a:gd name="connsiteY37" fmla="*/ 2138388 h 3128874"/>
              <a:gd name="connsiteX38" fmla="*/ 4227451 w 5086770"/>
              <a:gd name="connsiteY38" fmla="*/ 2258616 h 3128874"/>
              <a:gd name="connsiteX39" fmla="*/ 4350761 w 5086770"/>
              <a:gd name="connsiteY39" fmla="*/ 2320270 h 3128874"/>
              <a:gd name="connsiteX40" fmla="*/ 4333805 w 5086770"/>
              <a:gd name="connsiteY40" fmla="*/ 2462077 h 3128874"/>
              <a:gd name="connsiteX41" fmla="*/ 4467905 w 5086770"/>
              <a:gd name="connsiteY41" fmla="*/ 2719486 h 3128874"/>
              <a:gd name="connsiteX42" fmla="*/ 4800655 w 5086770"/>
              <a:gd name="connsiteY42" fmla="*/ 2748491 h 3128874"/>
              <a:gd name="connsiteX43" fmla="*/ 4838191 w 5086770"/>
              <a:gd name="connsiteY43" fmla="*/ 2744074 h 3128874"/>
              <a:gd name="connsiteX44" fmla="*/ 4863823 w 5086770"/>
              <a:gd name="connsiteY44" fmla="*/ 2765476 h 3128874"/>
              <a:gd name="connsiteX45" fmla="*/ 4934321 w 5086770"/>
              <a:gd name="connsiteY45" fmla="*/ 2911083 h 3128874"/>
              <a:gd name="connsiteX46" fmla="*/ 4964162 w 5086770"/>
              <a:gd name="connsiteY46" fmla="*/ 3074402 h 3128874"/>
              <a:gd name="connsiteX47" fmla="*/ 4967647 w 5086770"/>
              <a:gd name="connsiteY47" fmla="*/ 3128874 h 3128874"/>
              <a:gd name="connsiteX48" fmla="*/ 4465138 w 5086770"/>
              <a:gd name="connsiteY48" fmla="*/ 3128874 h 3128874"/>
              <a:gd name="connsiteX49" fmla="*/ 4465138 w 5086770"/>
              <a:gd name="connsiteY49" fmla="*/ 3127460 h 3128874"/>
              <a:gd name="connsiteX50" fmla="*/ 3765314 w 5086770"/>
              <a:gd name="connsiteY50" fmla="*/ 3127460 h 3128874"/>
              <a:gd name="connsiteX51" fmla="*/ 1175459 w 5086770"/>
              <a:gd name="connsiteY51" fmla="*/ 0 h 3128874"/>
              <a:gd name="connsiteX52" fmla="*/ 2229594 w 5086770"/>
              <a:gd name="connsiteY52" fmla="*/ 0 h 3128874"/>
              <a:gd name="connsiteX53" fmla="*/ 3404781 w 5086770"/>
              <a:gd name="connsiteY53" fmla="*/ 3127460 h 3128874"/>
              <a:gd name="connsiteX54" fmla="*/ 2392789 w 5086770"/>
              <a:gd name="connsiteY54" fmla="*/ 3127460 h 3128874"/>
              <a:gd name="connsiteX55" fmla="*/ 2236317 w 5086770"/>
              <a:gd name="connsiteY55" fmla="*/ 2611186 h 3128874"/>
              <a:gd name="connsiteX56" fmla="*/ 1139165 w 5086770"/>
              <a:gd name="connsiteY56" fmla="*/ 2611186 h 3128874"/>
              <a:gd name="connsiteX57" fmla="*/ 986721 w 5086770"/>
              <a:gd name="connsiteY57" fmla="*/ 3127460 h 3128874"/>
              <a:gd name="connsiteX58" fmla="*/ 0 w 5086770"/>
              <a:gd name="connsiteY58" fmla="*/ 3127460 h 312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Isosceles Triangle 8">
            <a:extLst>
              <a:ext uri="{FF2B5EF4-FFF2-40B4-BE49-F238E27FC236}">
                <a16:creationId xmlns:a16="http://schemas.microsoft.com/office/drawing/2014/main" xmlns="" id="{FED1BF7A-7546-4AF8-89CC-3CEC8A5874C0}"/>
              </a:ext>
            </a:extLst>
          </p:cNvPr>
          <p:cNvSpPr/>
          <p:nvPr/>
        </p:nvSpPr>
        <p:spPr>
          <a:xfrm rot="16200000">
            <a:off x="5065889" y="350845"/>
            <a:ext cx="444149" cy="529543"/>
          </a:xfrm>
          <a:custGeom>
            <a:avLst/>
            <a:gdLst/>
            <a:ahLst/>
            <a:cxnLst/>
            <a:rect l="l" t="t" r="r" b="b"/>
            <a:pathLst>
              <a:path w="2708011" h="3228660">
                <a:moveTo>
                  <a:pt x="1895121" y="2005092"/>
                </a:moveTo>
                <a:cubicBezTo>
                  <a:pt x="1769067" y="2196199"/>
                  <a:pt x="1559641" y="2315968"/>
                  <a:pt x="1331007" y="2327705"/>
                </a:cubicBezTo>
                <a:cubicBezTo>
                  <a:pt x="1102373" y="2339443"/>
                  <a:pt x="881783" y="2241749"/>
                  <a:pt x="736821" y="2064556"/>
                </a:cubicBezTo>
                <a:lnTo>
                  <a:pt x="885891" y="1942602"/>
                </a:lnTo>
                <a:cubicBezTo>
                  <a:pt x="992076" y="2072396"/>
                  <a:pt x="1153658" y="2143956"/>
                  <a:pt x="1321132" y="2135359"/>
                </a:cubicBezTo>
                <a:cubicBezTo>
                  <a:pt x="1488607" y="2126761"/>
                  <a:pt x="1642011" y="2039030"/>
                  <a:pt x="1734346" y="1899045"/>
                </a:cubicBezTo>
                <a:close/>
                <a:moveTo>
                  <a:pt x="2315256" y="2179725"/>
                </a:moveTo>
                <a:cubicBezTo>
                  <a:pt x="2124977" y="2519973"/>
                  <a:pt x="1777729" y="2743099"/>
                  <a:pt x="1389179" y="2774782"/>
                </a:cubicBezTo>
                <a:cubicBezTo>
                  <a:pt x="1000629" y="2806465"/>
                  <a:pt x="621821" y="2642541"/>
                  <a:pt x="378934" y="2337614"/>
                </a:cubicBezTo>
                <a:lnTo>
                  <a:pt x="519502" y="2225645"/>
                </a:lnTo>
                <a:cubicBezTo>
                  <a:pt x="725082" y="2483736"/>
                  <a:pt x="1045705" y="2622480"/>
                  <a:pt x="1374574" y="2595664"/>
                </a:cubicBezTo>
                <a:cubicBezTo>
                  <a:pt x="1703443" y="2568848"/>
                  <a:pt x="1997353" y="2379994"/>
                  <a:pt x="2158406" y="2092008"/>
                </a:cubicBezTo>
                <a:close/>
                <a:moveTo>
                  <a:pt x="2315941" y="1615003"/>
                </a:moveTo>
                <a:lnTo>
                  <a:pt x="272242" y="1615003"/>
                </a:lnTo>
                <a:lnTo>
                  <a:pt x="872561" y="666216"/>
                </a:lnTo>
                <a:lnTo>
                  <a:pt x="872561" y="219906"/>
                </a:lnTo>
                <a:cubicBezTo>
                  <a:pt x="872561" y="98674"/>
                  <a:pt x="970839" y="396"/>
                  <a:pt x="1092071" y="396"/>
                </a:cubicBezTo>
                <a:lnTo>
                  <a:pt x="1293841" y="396"/>
                </a:lnTo>
                <a:lnTo>
                  <a:pt x="1294092" y="0"/>
                </a:lnTo>
                <a:lnTo>
                  <a:pt x="1294343" y="396"/>
                </a:lnTo>
                <a:lnTo>
                  <a:pt x="1470231" y="396"/>
                </a:lnTo>
                <a:cubicBezTo>
                  <a:pt x="1591463" y="396"/>
                  <a:pt x="1689741" y="98674"/>
                  <a:pt x="1689741" y="219906"/>
                </a:cubicBezTo>
                <a:lnTo>
                  <a:pt x="1689741" y="625313"/>
                </a:lnTo>
                <a:close/>
                <a:moveTo>
                  <a:pt x="2708011" y="2399368"/>
                </a:moveTo>
                <a:cubicBezTo>
                  <a:pt x="2440740" y="2877288"/>
                  <a:pt x="1950128" y="3187847"/>
                  <a:pt x="1403807" y="3224932"/>
                </a:cubicBezTo>
                <a:cubicBezTo>
                  <a:pt x="857486" y="3262017"/>
                  <a:pt x="329406" y="3020609"/>
                  <a:pt x="0" y="2583191"/>
                </a:cubicBezTo>
                <a:lnTo>
                  <a:pt x="143153" y="2475389"/>
                </a:lnTo>
                <a:cubicBezTo>
                  <a:pt x="436120" y="2864419"/>
                  <a:pt x="905784" y="3079123"/>
                  <a:pt x="1391671" y="3046140"/>
                </a:cubicBezTo>
                <a:cubicBezTo>
                  <a:pt x="1877558" y="3013157"/>
                  <a:pt x="2313899" y="2736952"/>
                  <a:pt x="2551604" y="2311899"/>
                </a:cubicBezTo>
                <a:close/>
              </a:path>
            </a:pathLst>
          </a:custGeom>
          <a:solidFill>
            <a:srgbClr val="4C93DF"/>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286"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ea typeface="Arial Unicode MS"/>
              <a:cs typeface="+mn-cs"/>
            </a:endParaRPr>
          </a:p>
        </p:txBody>
      </p:sp>
    </p:spTree>
    <p:extLst>
      <p:ext uri="{BB962C8B-B14F-4D97-AF65-F5344CB8AC3E}">
        <p14:creationId xmlns:p14="http://schemas.microsoft.com/office/powerpoint/2010/main" xmlns="" val="11016338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03753" y="0"/>
            <a:ext cx="6283782" cy="725349"/>
          </a:xfrm>
        </p:spPr>
        <p:txBody>
          <a:bodyPr>
            <a:normAutofit fontScale="90000"/>
          </a:bodyPr>
          <a:lstStyle/>
          <a:p>
            <a:r>
              <a:rPr lang="en-US" sz="2400" dirty="0" smtClean="0"/>
              <a:t>Problem Identification / Business Idea</a:t>
            </a:r>
            <a:r>
              <a:rPr lang="en-US" sz="2200" dirty="0" smtClean="0"/>
              <a:t/>
            </a:r>
            <a:br>
              <a:rPr lang="en-US" sz="2200" dirty="0" smtClean="0"/>
            </a:br>
            <a:endParaRPr lang="en-US" sz="2200" dirty="0"/>
          </a:p>
        </p:txBody>
      </p:sp>
      <p:sp>
        <p:nvSpPr>
          <p:cNvPr id="5" name="Content Placeholder 4"/>
          <p:cNvSpPr>
            <a:spLocks noGrp="1"/>
          </p:cNvSpPr>
          <p:nvPr>
            <p:ph idx="1"/>
          </p:nvPr>
        </p:nvSpPr>
        <p:spPr>
          <a:xfrm>
            <a:off x="1954742" y="1103267"/>
            <a:ext cx="6973038" cy="3881778"/>
          </a:xfrm>
        </p:spPr>
        <p:txBody>
          <a:bodyPr>
            <a:normAutofit/>
          </a:bodyPr>
          <a:lstStyle/>
          <a:p>
            <a:pPr algn="just"/>
            <a:r>
              <a:rPr lang="en-US" sz="1600" dirty="0" smtClean="0"/>
              <a:t>Directly or indirectly, we are always in contact with audio. Our brain is continuously processing and understanding audio data and giving us information about the environment.</a:t>
            </a:r>
          </a:p>
          <a:p>
            <a:pPr algn="just">
              <a:buNone/>
            </a:pPr>
            <a:endParaRPr lang="en-US" sz="1600" dirty="0" smtClean="0"/>
          </a:p>
          <a:p>
            <a:pPr algn="just"/>
            <a:r>
              <a:rPr lang="en-US" sz="1600" dirty="0" smtClean="0"/>
              <a:t>Audio analytics is the process of compressing data and packaging the data into single format called audio. Audio Analytics refers to the extraction of meaning and information from audio signals for Analysis. </a:t>
            </a:r>
          </a:p>
          <a:p>
            <a:pPr algn="just"/>
            <a:endParaRPr lang="en-US" sz="1600" dirty="0" smtClean="0"/>
          </a:p>
          <a:p>
            <a:pPr algn="just"/>
            <a:r>
              <a:rPr lang="en-US" sz="1600" dirty="0" smtClean="0"/>
              <a:t>The mission of the project is to try and build a model that can with a good accuracy predict, based on recorded audio data, the classification of audio data.</a:t>
            </a:r>
          </a:p>
          <a:p>
            <a:pPr algn="just"/>
            <a:endParaRPr lang="en-US" sz="2000" dirty="0"/>
          </a:p>
        </p:txBody>
      </p:sp>
      <p:sp>
        <p:nvSpPr>
          <p:cNvPr id="6" name="Freeform: Shape 152">
            <a:extLst>
              <a:ext uri="{FF2B5EF4-FFF2-40B4-BE49-F238E27FC236}">
                <a16:creationId xmlns:a16="http://schemas.microsoft.com/office/drawing/2014/main" xmlns="" id="{F3B4A34E-C246-47F5-A863-109A43C0757D}"/>
              </a:ext>
            </a:extLst>
          </p:cNvPr>
          <p:cNvSpPr/>
          <p:nvPr/>
        </p:nvSpPr>
        <p:spPr>
          <a:xfrm>
            <a:off x="7751617" y="4495800"/>
            <a:ext cx="1392383" cy="647700"/>
          </a:xfrm>
          <a:custGeom>
            <a:avLst/>
            <a:gdLst>
              <a:gd name="connsiteX0" fmla="*/ 5086770 w 5086770"/>
              <a:gd name="connsiteY0" fmla="*/ 1174706 h 3128874"/>
              <a:gd name="connsiteX1" fmla="*/ 5086770 w 5086770"/>
              <a:gd name="connsiteY1" fmla="*/ 1184663 h 3128874"/>
              <a:gd name="connsiteX2" fmla="*/ 5079830 w 5086770"/>
              <a:gd name="connsiteY2" fmla="*/ 1185820 h 3128874"/>
              <a:gd name="connsiteX3" fmla="*/ 5078289 w 5086770"/>
              <a:gd name="connsiteY3" fmla="*/ 1182737 h 3128874"/>
              <a:gd name="connsiteX4" fmla="*/ 5078289 w 5086770"/>
              <a:gd name="connsiteY4" fmla="*/ 1179654 h 3128874"/>
              <a:gd name="connsiteX5" fmla="*/ 1690658 w 5086770"/>
              <a:gd name="connsiteY5" fmla="*/ 810655 h 3128874"/>
              <a:gd name="connsiteX6" fmla="*/ 1349061 w 5086770"/>
              <a:gd name="connsiteY6" fmla="*/ 1934928 h 3128874"/>
              <a:gd name="connsiteX7" fmla="*/ 2035854 w 5086770"/>
              <a:gd name="connsiteY7" fmla="*/ 1934928 h 3128874"/>
              <a:gd name="connsiteX8" fmla="*/ 3765314 w 5086770"/>
              <a:gd name="connsiteY8" fmla="*/ 0 h 3128874"/>
              <a:gd name="connsiteX9" fmla="*/ 4465138 w 5086770"/>
              <a:gd name="connsiteY9" fmla="*/ 0 h 3128874"/>
              <a:gd name="connsiteX10" fmla="*/ 4675955 w 5086770"/>
              <a:gd name="connsiteY10" fmla="*/ 0 h 3128874"/>
              <a:gd name="connsiteX11" fmla="*/ 4659036 w 5086770"/>
              <a:gd name="connsiteY11" fmla="*/ 34412 h 3128874"/>
              <a:gd name="connsiteX12" fmla="*/ 4651327 w 5086770"/>
              <a:gd name="connsiteY12" fmla="*/ 45203 h 3128874"/>
              <a:gd name="connsiteX13" fmla="*/ 4648245 w 5086770"/>
              <a:gd name="connsiteY13" fmla="*/ 51368 h 3128874"/>
              <a:gd name="connsiteX14" fmla="*/ 4483319 w 5086770"/>
              <a:gd name="connsiteY14" fmla="*/ 361184 h 3128874"/>
              <a:gd name="connsiteX15" fmla="*/ 4480236 w 5086770"/>
              <a:gd name="connsiteY15" fmla="*/ 373515 h 3128874"/>
              <a:gd name="connsiteX16" fmla="*/ 4474071 w 5086770"/>
              <a:gd name="connsiteY16" fmla="*/ 398176 h 3128874"/>
              <a:gd name="connsiteX17" fmla="*/ 4450950 w 5086770"/>
              <a:gd name="connsiteY17" fmla="*/ 498367 h 3128874"/>
              <a:gd name="connsiteX18" fmla="*/ 4440161 w 5086770"/>
              <a:gd name="connsiteY18" fmla="*/ 527652 h 3128874"/>
              <a:gd name="connsiteX19" fmla="*/ 4441700 w 5086770"/>
              <a:gd name="connsiteY19" fmla="*/ 539983 h 3128874"/>
              <a:gd name="connsiteX20" fmla="*/ 4437078 w 5086770"/>
              <a:gd name="connsiteY20" fmla="*/ 561562 h 3128874"/>
              <a:gd name="connsiteX21" fmla="*/ 4433995 w 5086770"/>
              <a:gd name="connsiteY21" fmla="*/ 576976 h 3128874"/>
              <a:gd name="connsiteX22" fmla="*/ 4433994 w 5086770"/>
              <a:gd name="connsiteY22" fmla="*/ 578519 h 3128874"/>
              <a:gd name="connsiteX23" fmla="*/ 4413956 w 5086770"/>
              <a:gd name="connsiteY23" fmla="*/ 797393 h 3128874"/>
              <a:gd name="connsiteX24" fmla="*/ 4438619 w 5086770"/>
              <a:gd name="connsiteY24" fmla="*/ 996230 h 3128874"/>
              <a:gd name="connsiteX25" fmla="*/ 4433995 w 5086770"/>
              <a:gd name="connsiteY25" fmla="*/ 1016268 h 3128874"/>
              <a:gd name="connsiteX26" fmla="*/ 4435536 w 5086770"/>
              <a:gd name="connsiteY26" fmla="*/ 1025517 h 3128874"/>
              <a:gd name="connsiteX27" fmla="*/ 4437078 w 5086770"/>
              <a:gd name="connsiteY27" fmla="*/ 1027057 h 3128874"/>
              <a:gd name="connsiteX28" fmla="*/ 4432452 w 5086770"/>
              <a:gd name="connsiteY28" fmla="*/ 1048636 h 3128874"/>
              <a:gd name="connsiteX29" fmla="*/ 4413956 w 5086770"/>
              <a:gd name="connsiteY29" fmla="*/ 1085630 h 3128874"/>
              <a:gd name="connsiteX30" fmla="*/ 4196623 w 5086770"/>
              <a:gd name="connsiteY30" fmla="*/ 1389280 h 3128874"/>
              <a:gd name="connsiteX31" fmla="*/ 4085645 w 5086770"/>
              <a:gd name="connsiteY31" fmla="*/ 1597365 h 3128874"/>
              <a:gd name="connsiteX32" fmla="*/ 4216661 w 5086770"/>
              <a:gd name="connsiteY32" fmla="*/ 1697556 h 3128874"/>
              <a:gd name="connsiteX33" fmla="*/ 4250571 w 5086770"/>
              <a:gd name="connsiteY33" fmla="*/ 1811617 h 3128874"/>
              <a:gd name="connsiteX34" fmla="*/ 4173502 w 5086770"/>
              <a:gd name="connsiteY34" fmla="*/ 1888685 h 3128874"/>
              <a:gd name="connsiteX35" fmla="*/ 4213578 w 5086770"/>
              <a:gd name="connsiteY35" fmla="*/ 2022784 h 3128874"/>
              <a:gd name="connsiteX36" fmla="*/ 4347678 w 5086770"/>
              <a:gd name="connsiteY36" fmla="*/ 2090605 h 3128874"/>
              <a:gd name="connsiteX37" fmla="*/ 4233616 w 5086770"/>
              <a:gd name="connsiteY37" fmla="*/ 2138388 h 3128874"/>
              <a:gd name="connsiteX38" fmla="*/ 4227451 w 5086770"/>
              <a:gd name="connsiteY38" fmla="*/ 2258616 h 3128874"/>
              <a:gd name="connsiteX39" fmla="*/ 4350761 w 5086770"/>
              <a:gd name="connsiteY39" fmla="*/ 2320270 h 3128874"/>
              <a:gd name="connsiteX40" fmla="*/ 4333805 w 5086770"/>
              <a:gd name="connsiteY40" fmla="*/ 2462077 h 3128874"/>
              <a:gd name="connsiteX41" fmla="*/ 4467905 w 5086770"/>
              <a:gd name="connsiteY41" fmla="*/ 2719486 h 3128874"/>
              <a:gd name="connsiteX42" fmla="*/ 4800655 w 5086770"/>
              <a:gd name="connsiteY42" fmla="*/ 2748491 h 3128874"/>
              <a:gd name="connsiteX43" fmla="*/ 4838191 w 5086770"/>
              <a:gd name="connsiteY43" fmla="*/ 2744074 h 3128874"/>
              <a:gd name="connsiteX44" fmla="*/ 4863823 w 5086770"/>
              <a:gd name="connsiteY44" fmla="*/ 2765476 h 3128874"/>
              <a:gd name="connsiteX45" fmla="*/ 4934321 w 5086770"/>
              <a:gd name="connsiteY45" fmla="*/ 2911083 h 3128874"/>
              <a:gd name="connsiteX46" fmla="*/ 4964162 w 5086770"/>
              <a:gd name="connsiteY46" fmla="*/ 3074402 h 3128874"/>
              <a:gd name="connsiteX47" fmla="*/ 4967647 w 5086770"/>
              <a:gd name="connsiteY47" fmla="*/ 3128874 h 3128874"/>
              <a:gd name="connsiteX48" fmla="*/ 4465138 w 5086770"/>
              <a:gd name="connsiteY48" fmla="*/ 3128874 h 3128874"/>
              <a:gd name="connsiteX49" fmla="*/ 4465138 w 5086770"/>
              <a:gd name="connsiteY49" fmla="*/ 3127460 h 3128874"/>
              <a:gd name="connsiteX50" fmla="*/ 3765314 w 5086770"/>
              <a:gd name="connsiteY50" fmla="*/ 3127460 h 3128874"/>
              <a:gd name="connsiteX51" fmla="*/ 1175459 w 5086770"/>
              <a:gd name="connsiteY51" fmla="*/ 0 h 3128874"/>
              <a:gd name="connsiteX52" fmla="*/ 2229594 w 5086770"/>
              <a:gd name="connsiteY52" fmla="*/ 0 h 3128874"/>
              <a:gd name="connsiteX53" fmla="*/ 3404781 w 5086770"/>
              <a:gd name="connsiteY53" fmla="*/ 3127460 h 3128874"/>
              <a:gd name="connsiteX54" fmla="*/ 2392789 w 5086770"/>
              <a:gd name="connsiteY54" fmla="*/ 3127460 h 3128874"/>
              <a:gd name="connsiteX55" fmla="*/ 2236317 w 5086770"/>
              <a:gd name="connsiteY55" fmla="*/ 2611186 h 3128874"/>
              <a:gd name="connsiteX56" fmla="*/ 1139165 w 5086770"/>
              <a:gd name="connsiteY56" fmla="*/ 2611186 h 3128874"/>
              <a:gd name="connsiteX57" fmla="*/ 986721 w 5086770"/>
              <a:gd name="connsiteY57" fmla="*/ 3127460 h 3128874"/>
              <a:gd name="connsiteX58" fmla="*/ 0 w 5086770"/>
              <a:gd name="connsiteY58" fmla="*/ 3127460 h 312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51">
            <a:extLst>
              <a:ext uri="{FF2B5EF4-FFF2-40B4-BE49-F238E27FC236}">
                <a16:creationId xmlns:a16="http://schemas.microsoft.com/office/drawing/2014/main" xmlns="" id="{B83253D3-E181-4488-9CD9-39D21527F719}"/>
              </a:ext>
            </a:extLst>
          </p:cNvPr>
          <p:cNvSpPr/>
          <p:nvPr/>
        </p:nvSpPr>
        <p:spPr>
          <a:xfrm rot="16200000" flipH="1">
            <a:off x="5182464" y="522826"/>
            <a:ext cx="541566" cy="510026"/>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Tree>
    <p:extLst>
      <p:ext uri="{BB962C8B-B14F-4D97-AF65-F5344CB8AC3E}">
        <p14:creationId xmlns:p14="http://schemas.microsoft.com/office/powerpoint/2010/main" xmlns="" val="11016338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03753" y="0"/>
            <a:ext cx="6283782" cy="725349"/>
          </a:xfrm>
        </p:spPr>
        <p:txBody>
          <a:bodyPr>
            <a:normAutofit fontScale="90000"/>
          </a:bodyPr>
          <a:lstStyle/>
          <a:p>
            <a:r>
              <a:rPr lang="en-US" sz="2400" dirty="0" smtClean="0"/>
              <a:t>Dataset Description</a:t>
            </a:r>
            <a:r>
              <a:rPr lang="en-US" sz="2200" dirty="0" smtClean="0"/>
              <a:t/>
            </a:r>
            <a:br>
              <a:rPr lang="en-US" sz="2200" dirty="0" smtClean="0"/>
            </a:br>
            <a:endParaRPr lang="en-US" sz="2200" dirty="0"/>
          </a:p>
        </p:txBody>
      </p:sp>
      <p:sp>
        <p:nvSpPr>
          <p:cNvPr id="5" name="Content Placeholder 4"/>
          <p:cNvSpPr>
            <a:spLocks noGrp="1"/>
          </p:cNvSpPr>
          <p:nvPr>
            <p:ph idx="1"/>
          </p:nvPr>
        </p:nvSpPr>
        <p:spPr>
          <a:xfrm>
            <a:off x="1947813" y="1009748"/>
            <a:ext cx="6974513" cy="4133752"/>
          </a:xfrm>
        </p:spPr>
        <p:txBody>
          <a:bodyPr>
            <a:normAutofit fontScale="77500" lnSpcReduction="20000"/>
          </a:bodyPr>
          <a:lstStyle/>
          <a:p>
            <a:pPr algn="just"/>
            <a:r>
              <a:rPr lang="en-US" sz="2100" dirty="0" smtClean="0"/>
              <a:t>In total, there are 2.1 million annotated videos, 5.8 thousand hours of audio and 527 classes (labels) of annotated sounds.</a:t>
            </a:r>
          </a:p>
          <a:p>
            <a:pPr algn="just"/>
            <a:endParaRPr lang="en-US" sz="2100" dirty="0" smtClean="0"/>
          </a:p>
          <a:p>
            <a:r>
              <a:rPr lang="en-US" sz="2100" dirty="0" smtClean="0"/>
              <a:t>The dataset consists of </a:t>
            </a:r>
            <a:r>
              <a:rPr lang="en-US" sz="2100" dirty="0" err="1" smtClean="0"/>
              <a:t>csv</a:t>
            </a:r>
            <a:r>
              <a:rPr lang="en-US" sz="2100" dirty="0" smtClean="0"/>
              <a:t> files describing, for each segment, the YouTube video ID, start time, end time, and one or more labels.</a:t>
            </a:r>
          </a:p>
          <a:p>
            <a:endParaRPr lang="en-US" sz="2100" dirty="0" smtClean="0"/>
          </a:p>
          <a:p>
            <a:r>
              <a:rPr lang="en-US" sz="2100" dirty="0" smtClean="0"/>
              <a:t>The dataset is divided into three disjoint sets: a balanced evaluation set, a balanced training set, and an unbalanced training set. </a:t>
            </a:r>
          </a:p>
          <a:p>
            <a:endParaRPr lang="en-US" sz="2100" dirty="0" smtClean="0"/>
          </a:p>
          <a:p>
            <a:r>
              <a:rPr lang="en-US" sz="2100" dirty="0" smtClean="0"/>
              <a:t>Balanced train dataset: 22,176 segments from distinct videos chosen with the same criteria: providing at least 59 examples per class with the fewest number of total segments.</a:t>
            </a:r>
          </a:p>
          <a:p>
            <a:endParaRPr lang="en-US" sz="2100" dirty="0" smtClean="0"/>
          </a:p>
          <a:p>
            <a:r>
              <a:rPr lang="en-US" sz="2100" dirty="0" smtClean="0"/>
              <a:t>Evaluation dataset: 20,383 segments from distinct videos, providing at least 59 examples for each of the 527 sound classes that are used. Because of label co-occurrence, many classes have more examples. </a:t>
            </a:r>
            <a:r>
              <a:rPr lang="en-US" sz="2000" dirty="0" smtClean="0"/>
              <a:t/>
            </a:r>
            <a:br>
              <a:rPr lang="en-US" sz="2000" dirty="0" smtClean="0"/>
            </a:br>
            <a:r>
              <a:rPr lang="en-US" sz="2000" dirty="0" smtClean="0"/>
              <a:t> </a:t>
            </a:r>
            <a:br>
              <a:rPr lang="en-US" sz="2000" dirty="0" smtClean="0"/>
            </a:br>
            <a:endParaRPr lang="en-US" sz="2000" dirty="0"/>
          </a:p>
        </p:txBody>
      </p:sp>
      <p:sp>
        <p:nvSpPr>
          <p:cNvPr id="6" name="Freeform: Shape 152">
            <a:extLst>
              <a:ext uri="{FF2B5EF4-FFF2-40B4-BE49-F238E27FC236}">
                <a16:creationId xmlns:a16="http://schemas.microsoft.com/office/drawing/2014/main" xmlns="" id="{F3B4A34E-C246-47F5-A863-109A43C0757D}"/>
              </a:ext>
            </a:extLst>
          </p:cNvPr>
          <p:cNvSpPr/>
          <p:nvPr/>
        </p:nvSpPr>
        <p:spPr>
          <a:xfrm>
            <a:off x="7751617" y="4495800"/>
            <a:ext cx="1392383" cy="647700"/>
          </a:xfrm>
          <a:custGeom>
            <a:avLst/>
            <a:gdLst>
              <a:gd name="connsiteX0" fmla="*/ 5086770 w 5086770"/>
              <a:gd name="connsiteY0" fmla="*/ 1174706 h 3128874"/>
              <a:gd name="connsiteX1" fmla="*/ 5086770 w 5086770"/>
              <a:gd name="connsiteY1" fmla="*/ 1184663 h 3128874"/>
              <a:gd name="connsiteX2" fmla="*/ 5079830 w 5086770"/>
              <a:gd name="connsiteY2" fmla="*/ 1185820 h 3128874"/>
              <a:gd name="connsiteX3" fmla="*/ 5078289 w 5086770"/>
              <a:gd name="connsiteY3" fmla="*/ 1182737 h 3128874"/>
              <a:gd name="connsiteX4" fmla="*/ 5078289 w 5086770"/>
              <a:gd name="connsiteY4" fmla="*/ 1179654 h 3128874"/>
              <a:gd name="connsiteX5" fmla="*/ 1690658 w 5086770"/>
              <a:gd name="connsiteY5" fmla="*/ 810655 h 3128874"/>
              <a:gd name="connsiteX6" fmla="*/ 1349061 w 5086770"/>
              <a:gd name="connsiteY6" fmla="*/ 1934928 h 3128874"/>
              <a:gd name="connsiteX7" fmla="*/ 2035854 w 5086770"/>
              <a:gd name="connsiteY7" fmla="*/ 1934928 h 3128874"/>
              <a:gd name="connsiteX8" fmla="*/ 3765314 w 5086770"/>
              <a:gd name="connsiteY8" fmla="*/ 0 h 3128874"/>
              <a:gd name="connsiteX9" fmla="*/ 4465138 w 5086770"/>
              <a:gd name="connsiteY9" fmla="*/ 0 h 3128874"/>
              <a:gd name="connsiteX10" fmla="*/ 4675955 w 5086770"/>
              <a:gd name="connsiteY10" fmla="*/ 0 h 3128874"/>
              <a:gd name="connsiteX11" fmla="*/ 4659036 w 5086770"/>
              <a:gd name="connsiteY11" fmla="*/ 34412 h 3128874"/>
              <a:gd name="connsiteX12" fmla="*/ 4651327 w 5086770"/>
              <a:gd name="connsiteY12" fmla="*/ 45203 h 3128874"/>
              <a:gd name="connsiteX13" fmla="*/ 4648245 w 5086770"/>
              <a:gd name="connsiteY13" fmla="*/ 51368 h 3128874"/>
              <a:gd name="connsiteX14" fmla="*/ 4483319 w 5086770"/>
              <a:gd name="connsiteY14" fmla="*/ 361184 h 3128874"/>
              <a:gd name="connsiteX15" fmla="*/ 4480236 w 5086770"/>
              <a:gd name="connsiteY15" fmla="*/ 373515 h 3128874"/>
              <a:gd name="connsiteX16" fmla="*/ 4474071 w 5086770"/>
              <a:gd name="connsiteY16" fmla="*/ 398176 h 3128874"/>
              <a:gd name="connsiteX17" fmla="*/ 4450950 w 5086770"/>
              <a:gd name="connsiteY17" fmla="*/ 498367 h 3128874"/>
              <a:gd name="connsiteX18" fmla="*/ 4440161 w 5086770"/>
              <a:gd name="connsiteY18" fmla="*/ 527652 h 3128874"/>
              <a:gd name="connsiteX19" fmla="*/ 4441700 w 5086770"/>
              <a:gd name="connsiteY19" fmla="*/ 539983 h 3128874"/>
              <a:gd name="connsiteX20" fmla="*/ 4437078 w 5086770"/>
              <a:gd name="connsiteY20" fmla="*/ 561562 h 3128874"/>
              <a:gd name="connsiteX21" fmla="*/ 4433995 w 5086770"/>
              <a:gd name="connsiteY21" fmla="*/ 576976 h 3128874"/>
              <a:gd name="connsiteX22" fmla="*/ 4433994 w 5086770"/>
              <a:gd name="connsiteY22" fmla="*/ 578519 h 3128874"/>
              <a:gd name="connsiteX23" fmla="*/ 4413956 w 5086770"/>
              <a:gd name="connsiteY23" fmla="*/ 797393 h 3128874"/>
              <a:gd name="connsiteX24" fmla="*/ 4438619 w 5086770"/>
              <a:gd name="connsiteY24" fmla="*/ 996230 h 3128874"/>
              <a:gd name="connsiteX25" fmla="*/ 4433995 w 5086770"/>
              <a:gd name="connsiteY25" fmla="*/ 1016268 h 3128874"/>
              <a:gd name="connsiteX26" fmla="*/ 4435536 w 5086770"/>
              <a:gd name="connsiteY26" fmla="*/ 1025517 h 3128874"/>
              <a:gd name="connsiteX27" fmla="*/ 4437078 w 5086770"/>
              <a:gd name="connsiteY27" fmla="*/ 1027057 h 3128874"/>
              <a:gd name="connsiteX28" fmla="*/ 4432452 w 5086770"/>
              <a:gd name="connsiteY28" fmla="*/ 1048636 h 3128874"/>
              <a:gd name="connsiteX29" fmla="*/ 4413956 w 5086770"/>
              <a:gd name="connsiteY29" fmla="*/ 1085630 h 3128874"/>
              <a:gd name="connsiteX30" fmla="*/ 4196623 w 5086770"/>
              <a:gd name="connsiteY30" fmla="*/ 1389280 h 3128874"/>
              <a:gd name="connsiteX31" fmla="*/ 4085645 w 5086770"/>
              <a:gd name="connsiteY31" fmla="*/ 1597365 h 3128874"/>
              <a:gd name="connsiteX32" fmla="*/ 4216661 w 5086770"/>
              <a:gd name="connsiteY32" fmla="*/ 1697556 h 3128874"/>
              <a:gd name="connsiteX33" fmla="*/ 4250571 w 5086770"/>
              <a:gd name="connsiteY33" fmla="*/ 1811617 h 3128874"/>
              <a:gd name="connsiteX34" fmla="*/ 4173502 w 5086770"/>
              <a:gd name="connsiteY34" fmla="*/ 1888685 h 3128874"/>
              <a:gd name="connsiteX35" fmla="*/ 4213578 w 5086770"/>
              <a:gd name="connsiteY35" fmla="*/ 2022784 h 3128874"/>
              <a:gd name="connsiteX36" fmla="*/ 4347678 w 5086770"/>
              <a:gd name="connsiteY36" fmla="*/ 2090605 h 3128874"/>
              <a:gd name="connsiteX37" fmla="*/ 4233616 w 5086770"/>
              <a:gd name="connsiteY37" fmla="*/ 2138388 h 3128874"/>
              <a:gd name="connsiteX38" fmla="*/ 4227451 w 5086770"/>
              <a:gd name="connsiteY38" fmla="*/ 2258616 h 3128874"/>
              <a:gd name="connsiteX39" fmla="*/ 4350761 w 5086770"/>
              <a:gd name="connsiteY39" fmla="*/ 2320270 h 3128874"/>
              <a:gd name="connsiteX40" fmla="*/ 4333805 w 5086770"/>
              <a:gd name="connsiteY40" fmla="*/ 2462077 h 3128874"/>
              <a:gd name="connsiteX41" fmla="*/ 4467905 w 5086770"/>
              <a:gd name="connsiteY41" fmla="*/ 2719486 h 3128874"/>
              <a:gd name="connsiteX42" fmla="*/ 4800655 w 5086770"/>
              <a:gd name="connsiteY42" fmla="*/ 2748491 h 3128874"/>
              <a:gd name="connsiteX43" fmla="*/ 4838191 w 5086770"/>
              <a:gd name="connsiteY43" fmla="*/ 2744074 h 3128874"/>
              <a:gd name="connsiteX44" fmla="*/ 4863823 w 5086770"/>
              <a:gd name="connsiteY44" fmla="*/ 2765476 h 3128874"/>
              <a:gd name="connsiteX45" fmla="*/ 4934321 w 5086770"/>
              <a:gd name="connsiteY45" fmla="*/ 2911083 h 3128874"/>
              <a:gd name="connsiteX46" fmla="*/ 4964162 w 5086770"/>
              <a:gd name="connsiteY46" fmla="*/ 3074402 h 3128874"/>
              <a:gd name="connsiteX47" fmla="*/ 4967647 w 5086770"/>
              <a:gd name="connsiteY47" fmla="*/ 3128874 h 3128874"/>
              <a:gd name="connsiteX48" fmla="*/ 4465138 w 5086770"/>
              <a:gd name="connsiteY48" fmla="*/ 3128874 h 3128874"/>
              <a:gd name="connsiteX49" fmla="*/ 4465138 w 5086770"/>
              <a:gd name="connsiteY49" fmla="*/ 3127460 h 3128874"/>
              <a:gd name="connsiteX50" fmla="*/ 3765314 w 5086770"/>
              <a:gd name="connsiteY50" fmla="*/ 3127460 h 3128874"/>
              <a:gd name="connsiteX51" fmla="*/ 1175459 w 5086770"/>
              <a:gd name="connsiteY51" fmla="*/ 0 h 3128874"/>
              <a:gd name="connsiteX52" fmla="*/ 2229594 w 5086770"/>
              <a:gd name="connsiteY52" fmla="*/ 0 h 3128874"/>
              <a:gd name="connsiteX53" fmla="*/ 3404781 w 5086770"/>
              <a:gd name="connsiteY53" fmla="*/ 3127460 h 3128874"/>
              <a:gd name="connsiteX54" fmla="*/ 2392789 w 5086770"/>
              <a:gd name="connsiteY54" fmla="*/ 3127460 h 3128874"/>
              <a:gd name="connsiteX55" fmla="*/ 2236317 w 5086770"/>
              <a:gd name="connsiteY55" fmla="*/ 2611186 h 3128874"/>
              <a:gd name="connsiteX56" fmla="*/ 1139165 w 5086770"/>
              <a:gd name="connsiteY56" fmla="*/ 2611186 h 3128874"/>
              <a:gd name="connsiteX57" fmla="*/ 986721 w 5086770"/>
              <a:gd name="connsiteY57" fmla="*/ 3127460 h 3128874"/>
              <a:gd name="connsiteX58" fmla="*/ 0 w 5086770"/>
              <a:gd name="connsiteY58" fmla="*/ 3127460 h 312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30">
            <a:extLst>
              <a:ext uri="{FF2B5EF4-FFF2-40B4-BE49-F238E27FC236}">
                <a16:creationId xmlns:a16="http://schemas.microsoft.com/office/drawing/2014/main" xmlns="" id="{3BFEE74E-183A-4C32-9BDF-AC2573B061E0}"/>
              </a:ext>
            </a:extLst>
          </p:cNvPr>
          <p:cNvSpPr/>
          <p:nvPr/>
        </p:nvSpPr>
        <p:spPr>
          <a:xfrm>
            <a:off x="5112327" y="462512"/>
            <a:ext cx="437631" cy="403397"/>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rgbClr val="4C93DF"/>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286"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ea typeface="Arial Unicode MS"/>
              <a:cs typeface="+mn-cs"/>
            </a:endParaRPr>
          </a:p>
        </p:txBody>
      </p:sp>
    </p:spTree>
    <p:extLst>
      <p:ext uri="{BB962C8B-B14F-4D97-AF65-F5344CB8AC3E}">
        <p14:creationId xmlns:p14="http://schemas.microsoft.com/office/powerpoint/2010/main" xmlns="" val="11016338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24535" y="0"/>
            <a:ext cx="6283782" cy="725349"/>
          </a:xfrm>
        </p:spPr>
        <p:txBody>
          <a:bodyPr>
            <a:normAutofit fontScale="90000"/>
          </a:bodyPr>
          <a:lstStyle/>
          <a:p>
            <a:r>
              <a:rPr lang="en-US" sz="2400" dirty="0" smtClean="0"/>
              <a:t>Exploratory Data Analysis (Technology &amp; Process)</a:t>
            </a:r>
            <a:r>
              <a:rPr lang="en-US" sz="2200" dirty="0" smtClean="0"/>
              <a:t/>
            </a:r>
            <a:br>
              <a:rPr lang="en-US" sz="2200" dirty="0" smtClean="0"/>
            </a:br>
            <a:endParaRPr lang="en-US" sz="2200" dirty="0"/>
          </a:p>
        </p:txBody>
      </p:sp>
      <p:sp>
        <p:nvSpPr>
          <p:cNvPr id="5" name="Content Placeholder 4"/>
          <p:cNvSpPr>
            <a:spLocks noGrp="1"/>
          </p:cNvSpPr>
          <p:nvPr>
            <p:ph idx="1"/>
          </p:nvPr>
        </p:nvSpPr>
        <p:spPr>
          <a:xfrm>
            <a:off x="1940887" y="784612"/>
            <a:ext cx="6973038" cy="3881778"/>
          </a:xfrm>
        </p:spPr>
        <p:txBody>
          <a:bodyPr>
            <a:noAutofit/>
          </a:bodyPr>
          <a:lstStyle/>
          <a:p>
            <a:pPr algn="just"/>
            <a:r>
              <a:rPr lang="en-US" sz="1600" dirty="0" smtClean="0"/>
              <a:t>EDA Technology:</a:t>
            </a:r>
          </a:p>
          <a:p>
            <a:pPr lvl="1" algn="just"/>
            <a:r>
              <a:rPr lang="en-US" sz="1600" dirty="0" smtClean="0"/>
              <a:t>Important Libraries/Packages: </a:t>
            </a:r>
            <a:r>
              <a:rPr lang="en-US" sz="1600" dirty="0" err="1" smtClean="0"/>
              <a:t>Keras</a:t>
            </a:r>
            <a:r>
              <a:rPr lang="en-US" sz="1600" dirty="0" smtClean="0"/>
              <a:t>, </a:t>
            </a:r>
            <a:r>
              <a:rPr lang="en-US" sz="1600" dirty="0" err="1" smtClean="0"/>
              <a:t>Tensorflow</a:t>
            </a:r>
            <a:r>
              <a:rPr lang="en-US" sz="1600" dirty="0" smtClean="0"/>
              <a:t>, OS, </a:t>
            </a:r>
            <a:r>
              <a:rPr lang="en-US" sz="1600" dirty="0" err="1" smtClean="0"/>
              <a:t>Librosa</a:t>
            </a:r>
            <a:endParaRPr lang="en-US" sz="1600" dirty="0" smtClean="0"/>
          </a:p>
          <a:p>
            <a:pPr algn="just"/>
            <a:endParaRPr lang="en-US" sz="1600" dirty="0" smtClean="0"/>
          </a:p>
          <a:p>
            <a:pPr algn="just"/>
            <a:r>
              <a:rPr lang="en-US" sz="1600" dirty="0" smtClean="0"/>
              <a:t>EDA Process:</a:t>
            </a:r>
          </a:p>
          <a:p>
            <a:pPr lvl="1"/>
            <a:r>
              <a:rPr lang="en-GB" sz="1600" dirty="0" smtClean="0"/>
              <a:t>The balanced </a:t>
            </a:r>
            <a:r>
              <a:rPr lang="en-GB" sz="1600" dirty="0" err="1" smtClean="0"/>
              <a:t>csv</a:t>
            </a:r>
            <a:r>
              <a:rPr lang="en-GB" sz="1600" dirty="0" smtClean="0"/>
              <a:t> file is loaded and the </a:t>
            </a:r>
            <a:r>
              <a:rPr lang="en-GB" sz="1600" dirty="0" err="1" smtClean="0"/>
              <a:t>dataframe</a:t>
            </a:r>
            <a:r>
              <a:rPr lang="en-GB" sz="1600" dirty="0" smtClean="0"/>
              <a:t> includes the following columns: (</a:t>
            </a:r>
            <a:r>
              <a:rPr lang="en-GB" sz="1600" dirty="0" err="1" smtClean="0"/>
              <a:t>url</a:t>
            </a:r>
            <a:r>
              <a:rPr lang="en-GB" sz="1600" dirty="0" smtClean="0"/>
              <a:t> (i.e. –</a:t>
            </a:r>
            <a:r>
              <a:rPr lang="en-GB" sz="1600" dirty="0" err="1" smtClean="0"/>
              <a:t>PJHxphWEs</a:t>
            </a:r>
            <a:r>
              <a:rPr lang="en-GB" sz="1600" dirty="0" smtClean="0"/>
              <a:t>), </a:t>
            </a:r>
            <a:r>
              <a:rPr lang="en-GB" sz="1600" dirty="0" err="1" smtClean="0"/>
              <a:t>start_time</a:t>
            </a:r>
            <a:r>
              <a:rPr lang="en-GB" sz="1600" dirty="0" smtClean="0"/>
              <a:t> (i.e. 30.0), </a:t>
            </a:r>
            <a:r>
              <a:rPr lang="en-GB" sz="1600" dirty="0" err="1" smtClean="0"/>
              <a:t>end_time</a:t>
            </a:r>
            <a:r>
              <a:rPr lang="en-GB" sz="1600" dirty="0" smtClean="0"/>
              <a:t> (i.e. 40.0), labels (i.e. /m/09x0r,/t/dd00088), </a:t>
            </a:r>
            <a:r>
              <a:rPr lang="en-GB" sz="1600" dirty="0" err="1" smtClean="0"/>
              <a:t>file_downloaded</a:t>
            </a:r>
            <a:r>
              <a:rPr lang="en-GB" sz="1600" dirty="0" smtClean="0"/>
              <a:t> (i.e. 1), filename (i.e. __pjhxphwes.mp3))</a:t>
            </a:r>
          </a:p>
          <a:p>
            <a:pPr lvl="1"/>
            <a:r>
              <a:rPr lang="en-US" sz="1600" dirty="0" smtClean="0"/>
              <a:t>A temporary </a:t>
            </a:r>
            <a:r>
              <a:rPr lang="en-US" sz="1600" dirty="0" err="1" smtClean="0"/>
              <a:t>dataframe</a:t>
            </a:r>
            <a:r>
              <a:rPr lang="en-US" sz="1600" dirty="0" smtClean="0"/>
              <a:t> is created including the labels of each file (</a:t>
            </a:r>
            <a:r>
              <a:rPr lang="en-GB" sz="1600" dirty="0" smtClean="0"/>
              <a:t>'/g/122z_qxw': 'Firecracker‘)</a:t>
            </a:r>
          </a:p>
          <a:p>
            <a:pPr lvl="1"/>
            <a:r>
              <a:rPr lang="en-US" sz="1600" dirty="0" smtClean="0"/>
              <a:t>All the indexes (i.e. /g/122z_qxw) are replaced in the temporary </a:t>
            </a:r>
            <a:r>
              <a:rPr lang="en-US" sz="1600" dirty="0" err="1" smtClean="0"/>
              <a:t>dataframe</a:t>
            </a:r>
            <a:r>
              <a:rPr lang="en-US" sz="1600" dirty="0" smtClean="0"/>
              <a:t> with their labels (i.e. Firecracker)</a:t>
            </a:r>
          </a:p>
          <a:p>
            <a:pPr lvl="1"/>
            <a:r>
              <a:rPr lang="en-US" sz="1600" dirty="0" smtClean="0"/>
              <a:t>Finally, the </a:t>
            </a:r>
            <a:r>
              <a:rPr lang="en-US" sz="1600" dirty="0" err="1" smtClean="0"/>
              <a:t>dataframes</a:t>
            </a:r>
            <a:r>
              <a:rPr lang="en-US" sz="1600" dirty="0" smtClean="0"/>
              <a:t> balanced and temporary are concatenated</a:t>
            </a:r>
          </a:p>
          <a:p>
            <a:pPr lvl="1"/>
            <a:r>
              <a:rPr lang="en-US" sz="1600" dirty="0" smtClean="0"/>
              <a:t>The same process is followed for the evaluation </a:t>
            </a:r>
            <a:r>
              <a:rPr lang="en-US" sz="1600" dirty="0" err="1" smtClean="0"/>
              <a:t>csv</a:t>
            </a:r>
            <a:r>
              <a:rPr lang="en-US" sz="1600" dirty="0" smtClean="0"/>
              <a:t> file</a:t>
            </a:r>
          </a:p>
          <a:p>
            <a:pPr>
              <a:buNone/>
            </a:pPr>
            <a:endParaRPr lang="en-US" sz="1600" dirty="0" smtClean="0"/>
          </a:p>
        </p:txBody>
      </p:sp>
      <p:sp>
        <p:nvSpPr>
          <p:cNvPr id="6" name="Freeform: Shape 152">
            <a:extLst>
              <a:ext uri="{FF2B5EF4-FFF2-40B4-BE49-F238E27FC236}">
                <a16:creationId xmlns:a16="http://schemas.microsoft.com/office/drawing/2014/main" xmlns="" id="{F3B4A34E-C246-47F5-A863-109A43C0757D}"/>
              </a:ext>
            </a:extLst>
          </p:cNvPr>
          <p:cNvSpPr/>
          <p:nvPr/>
        </p:nvSpPr>
        <p:spPr>
          <a:xfrm>
            <a:off x="7751617" y="4495800"/>
            <a:ext cx="1392383" cy="647700"/>
          </a:xfrm>
          <a:custGeom>
            <a:avLst/>
            <a:gdLst>
              <a:gd name="connsiteX0" fmla="*/ 5086770 w 5086770"/>
              <a:gd name="connsiteY0" fmla="*/ 1174706 h 3128874"/>
              <a:gd name="connsiteX1" fmla="*/ 5086770 w 5086770"/>
              <a:gd name="connsiteY1" fmla="*/ 1184663 h 3128874"/>
              <a:gd name="connsiteX2" fmla="*/ 5079830 w 5086770"/>
              <a:gd name="connsiteY2" fmla="*/ 1185820 h 3128874"/>
              <a:gd name="connsiteX3" fmla="*/ 5078289 w 5086770"/>
              <a:gd name="connsiteY3" fmla="*/ 1182737 h 3128874"/>
              <a:gd name="connsiteX4" fmla="*/ 5078289 w 5086770"/>
              <a:gd name="connsiteY4" fmla="*/ 1179654 h 3128874"/>
              <a:gd name="connsiteX5" fmla="*/ 1690658 w 5086770"/>
              <a:gd name="connsiteY5" fmla="*/ 810655 h 3128874"/>
              <a:gd name="connsiteX6" fmla="*/ 1349061 w 5086770"/>
              <a:gd name="connsiteY6" fmla="*/ 1934928 h 3128874"/>
              <a:gd name="connsiteX7" fmla="*/ 2035854 w 5086770"/>
              <a:gd name="connsiteY7" fmla="*/ 1934928 h 3128874"/>
              <a:gd name="connsiteX8" fmla="*/ 3765314 w 5086770"/>
              <a:gd name="connsiteY8" fmla="*/ 0 h 3128874"/>
              <a:gd name="connsiteX9" fmla="*/ 4465138 w 5086770"/>
              <a:gd name="connsiteY9" fmla="*/ 0 h 3128874"/>
              <a:gd name="connsiteX10" fmla="*/ 4675955 w 5086770"/>
              <a:gd name="connsiteY10" fmla="*/ 0 h 3128874"/>
              <a:gd name="connsiteX11" fmla="*/ 4659036 w 5086770"/>
              <a:gd name="connsiteY11" fmla="*/ 34412 h 3128874"/>
              <a:gd name="connsiteX12" fmla="*/ 4651327 w 5086770"/>
              <a:gd name="connsiteY12" fmla="*/ 45203 h 3128874"/>
              <a:gd name="connsiteX13" fmla="*/ 4648245 w 5086770"/>
              <a:gd name="connsiteY13" fmla="*/ 51368 h 3128874"/>
              <a:gd name="connsiteX14" fmla="*/ 4483319 w 5086770"/>
              <a:gd name="connsiteY14" fmla="*/ 361184 h 3128874"/>
              <a:gd name="connsiteX15" fmla="*/ 4480236 w 5086770"/>
              <a:gd name="connsiteY15" fmla="*/ 373515 h 3128874"/>
              <a:gd name="connsiteX16" fmla="*/ 4474071 w 5086770"/>
              <a:gd name="connsiteY16" fmla="*/ 398176 h 3128874"/>
              <a:gd name="connsiteX17" fmla="*/ 4450950 w 5086770"/>
              <a:gd name="connsiteY17" fmla="*/ 498367 h 3128874"/>
              <a:gd name="connsiteX18" fmla="*/ 4440161 w 5086770"/>
              <a:gd name="connsiteY18" fmla="*/ 527652 h 3128874"/>
              <a:gd name="connsiteX19" fmla="*/ 4441700 w 5086770"/>
              <a:gd name="connsiteY19" fmla="*/ 539983 h 3128874"/>
              <a:gd name="connsiteX20" fmla="*/ 4437078 w 5086770"/>
              <a:gd name="connsiteY20" fmla="*/ 561562 h 3128874"/>
              <a:gd name="connsiteX21" fmla="*/ 4433995 w 5086770"/>
              <a:gd name="connsiteY21" fmla="*/ 576976 h 3128874"/>
              <a:gd name="connsiteX22" fmla="*/ 4433994 w 5086770"/>
              <a:gd name="connsiteY22" fmla="*/ 578519 h 3128874"/>
              <a:gd name="connsiteX23" fmla="*/ 4413956 w 5086770"/>
              <a:gd name="connsiteY23" fmla="*/ 797393 h 3128874"/>
              <a:gd name="connsiteX24" fmla="*/ 4438619 w 5086770"/>
              <a:gd name="connsiteY24" fmla="*/ 996230 h 3128874"/>
              <a:gd name="connsiteX25" fmla="*/ 4433995 w 5086770"/>
              <a:gd name="connsiteY25" fmla="*/ 1016268 h 3128874"/>
              <a:gd name="connsiteX26" fmla="*/ 4435536 w 5086770"/>
              <a:gd name="connsiteY26" fmla="*/ 1025517 h 3128874"/>
              <a:gd name="connsiteX27" fmla="*/ 4437078 w 5086770"/>
              <a:gd name="connsiteY27" fmla="*/ 1027057 h 3128874"/>
              <a:gd name="connsiteX28" fmla="*/ 4432452 w 5086770"/>
              <a:gd name="connsiteY28" fmla="*/ 1048636 h 3128874"/>
              <a:gd name="connsiteX29" fmla="*/ 4413956 w 5086770"/>
              <a:gd name="connsiteY29" fmla="*/ 1085630 h 3128874"/>
              <a:gd name="connsiteX30" fmla="*/ 4196623 w 5086770"/>
              <a:gd name="connsiteY30" fmla="*/ 1389280 h 3128874"/>
              <a:gd name="connsiteX31" fmla="*/ 4085645 w 5086770"/>
              <a:gd name="connsiteY31" fmla="*/ 1597365 h 3128874"/>
              <a:gd name="connsiteX32" fmla="*/ 4216661 w 5086770"/>
              <a:gd name="connsiteY32" fmla="*/ 1697556 h 3128874"/>
              <a:gd name="connsiteX33" fmla="*/ 4250571 w 5086770"/>
              <a:gd name="connsiteY33" fmla="*/ 1811617 h 3128874"/>
              <a:gd name="connsiteX34" fmla="*/ 4173502 w 5086770"/>
              <a:gd name="connsiteY34" fmla="*/ 1888685 h 3128874"/>
              <a:gd name="connsiteX35" fmla="*/ 4213578 w 5086770"/>
              <a:gd name="connsiteY35" fmla="*/ 2022784 h 3128874"/>
              <a:gd name="connsiteX36" fmla="*/ 4347678 w 5086770"/>
              <a:gd name="connsiteY36" fmla="*/ 2090605 h 3128874"/>
              <a:gd name="connsiteX37" fmla="*/ 4233616 w 5086770"/>
              <a:gd name="connsiteY37" fmla="*/ 2138388 h 3128874"/>
              <a:gd name="connsiteX38" fmla="*/ 4227451 w 5086770"/>
              <a:gd name="connsiteY38" fmla="*/ 2258616 h 3128874"/>
              <a:gd name="connsiteX39" fmla="*/ 4350761 w 5086770"/>
              <a:gd name="connsiteY39" fmla="*/ 2320270 h 3128874"/>
              <a:gd name="connsiteX40" fmla="*/ 4333805 w 5086770"/>
              <a:gd name="connsiteY40" fmla="*/ 2462077 h 3128874"/>
              <a:gd name="connsiteX41" fmla="*/ 4467905 w 5086770"/>
              <a:gd name="connsiteY41" fmla="*/ 2719486 h 3128874"/>
              <a:gd name="connsiteX42" fmla="*/ 4800655 w 5086770"/>
              <a:gd name="connsiteY42" fmla="*/ 2748491 h 3128874"/>
              <a:gd name="connsiteX43" fmla="*/ 4838191 w 5086770"/>
              <a:gd name="connsiteY43" fmla="*/ 2744074 h 3128874"/>
              <a:gd name="connsiteX44" fmla="*/ 4863823 w 5086770"/>
              <a:gd name="connsiteY44" fmla="*/ 2765476 h 3128874"/>
              <a:gd name="connsiteX45" fmla="*/ 4934321 w 5086770"/>
              <a:gd name="connsiteY45" fmla="*/ 2911083 h 3128874"/>
              <a:gd name="connsiteX46" fmla="*/ 4964162 w 5086770"/>
              <a:gd name="connsiteY46" fmla="*/ 3074402 h 3128874"/>
              <a:gd name="connsiteX47" fmla="*/ 4967647 w 5086770"/>
              <a:gd name="connsiteY47" fmla="*/ 3128874 h 3128874"/>
              <a:gd name="connsiteX48" fmla="*/ 4465138 w 5086770"/>
              <a:gd name="connsiteY48" fmla="*/ 3128874 h 3128874"/>
              <a:gd name="connsiteX49" fmla="*/ 4465138 w 5086770"/>
              <a:gd name="connsiteY49" fmla="*/ 3127460 h 3128874"/>
              <a:gd name="connsiteX50" fmla="*/ 3765314 w 5086770"/>
              <a:gd name="connsiteY50" fmla="*/ 3127460 h 3128874"/>
              <a:gd name="connsiteX51" fmla="*/ 1175459 w 5086770"/>
              <a:gd name="connsiteY51" fmla="*/ 0 h 3128874"/>
              <a:gd name="connsiteX52" fmla="*/ 2229594 w 5086770"/>
              <a:gd name="connsiteY52" fmla="*/ 0 h 3128874"/>
              <a:gd name="connsiteX53" fmla="*/ 3404781 w 5086770"/>
              <a:gd name="connsiteY53" fmla="*/ 3127460 h 3128874"/>
              <a:gd name="connsiteX54" fmla="*/ 2392789 w 5086770"/>
              <a:gd name="connsiteY54" fmla="*/ 3127460 h 3128874"/>
              <a:gd name="connsiteX55" fmla="*/ 2236317 w 5086770"/>
              <a:gd name="connsiteY55" fmla="*/ 2611186 h 3128874"/>
              <a:gd name="connsiteX56" fmla="*/ 1139165 w 5086770"/>
              <a:gd name="connsiteY56" fmla="*/ 2611186 h 3128874"/>
              <a:gd name="connsiteX57" fmla="*/ 986721 w 5086770"/>
              <a:gd name="connsiteY57" fmla="*/ 3127460 h 3128874"/>
              <a:gd name="connsiteX58" fmla="*/ 0 w 5086770"/>
              <a:gd name="connsiteY58" fmla="*/ 3127460 h 312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1016338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2311424" y="0"/>
            <a:ext cx="6283782" cy="725349"/>
          </a:xfrm>
        </p:spPr>
        <p:txBody>
          <a:bodyPr>
            <a:noAutofit/>
          </a:bodyPr>
          <a:lstStyle/>
          <a:p>
            <a:r>
              <a:rPr lang="en-US" sz="2200" dirty="0"/>
              <a:t>Exploratory Data Analysis (Results)</a:t>
            </a:r>
            <a:r>
              <a:rPr lang="en-US" sz="2800" dirty="0"/>
              <a:t/>
            </a:r>
            <a:br>
              <a:rPr lang="en-US" sz="2800" dirty="0"/>
            </a:br>
            <a:endParaRPr lang="el-GR" sz="2800" dirty="0"/>
          </a:p>
        </p:txBody>
      </p:sp>
      <p:sp>
        <p:nvSpPr>
          <p:cNvPr id="3" name="Θέση περιεχομένου 2"/>
          <p:cNvSpPr>
            <a:spLocks noGrp="1"/>
          </p:cNvSpPr>
          <p:nvPr>
            <p:ph idx="1"/>
          </p:nvPr>
        </p:nvSpPr>
        <p:spPr>
          <a:xfrm>
            <a:off x="2301832" y="690138"/>
            <a:ext cx="6304935" cy="3420136"/>
          </a:xfrm>
        </p:spPr>
        <p:txBody>
          <a:bodyPr>
            <a:normAutofit/>
          </a:bodyPr>
          <a:lstStyle/>
          <a:p>
            <a:pPr marL="0" indent="0">
              <a:buNone/>
            </a:pPr>
            <a:r>
              <a:rPr lang="en-US" sz="2000" b="1" dirty="0" smtClean="0"/>
              <a:t> 	</a:t>
            </a:r>
            <a:r>
              <a:rPr lang="en-US" sz="1600" b="1" dirty="0" smtClean="0"/>
              <a:t>MFCC </a:t>
            </a:r>
            <a:r>
              <a:rPr lang="en-US" sz="1600" b="1" dirty="0"/>
              <a:t>— </a:t>
            </a:r>
            <a:r>
              <a:rPr lang="en-US" sz="1600" b="1" dirty="0" smtClean="0"/>
              <a:t>Mel-Frequency </a:t>
            </a:r>
            <a:r>
              <a:rPr lang="en-US" sz="1600" b="1" dirty="0" err="1"/>
              <a:t>Cepstral</a:t>
            </a:r>
            <a:r>
              <a:rPr lang="en-US" sz="1600" b="1" dirty="0"/>
              <a:t> </a:t>
            </a:r>
            <a:r>
              <a:rPr lang="en-US" sz="1600" b="1" dirty="0" smtClean="0"/>
              <a:t>Coefficients</a:t>
            </a:r>
          </a:p>
          <a:p>
            <a:pPr marL="0" indent="0">
              <a:buNone/>
            </a:pPr>
            <a:endParaRPr lang="en-US" sz="1600" b="1" dirty="0" smtClean="0"/>
          </a:p>
          <a:p>
            <a:r>
              <a:rPr lang="en-US" sz="1600" dirty="0" smtClean="0"/>
              <a:t>One </a:t>
            </a:r>
            <a:r>
              <a:rPr lang="en-US" sz="1600" dirty="0"/>
              <a:t>of the most important </a:t>
            </a:r>
            <a:r>
              <a:rPr lang="en-US" sz="1600" dirty="0" smtClean="0"/>
              <a:t>methods </a:t>
            </a:r>
            <a:r>
              <a:rPr lang="en-US" sz="1600" dirty="0"/>
              <a:t>to extract a feature of an audio </a:t>
            </a:r>
            <a:r>
              <a:rPr lang="en-US" sz="1600" dirty="0" smtClean="0"/>
              <a:t>signal</a:t>
            </a:r>
          </a:p>
          <a:p>
            <a:pPr>
              <a:buNone/>
            </a:pPr>
            <a:endParaRPr lang="en-US" sz="1600" dirty="0" smtClean="0"/>
          </a:p>
          <a:p>
            <a:r>
              <a:rPr lang="en-US" sz="1600" dirty="0" smtClean="0"/>
              <a:t>It is </a:t>
            </a:r>
            <a:r>
              <a:rPr lang="en-US" sz="1600" dirty="0"/>
              <a:t>used majorly whenever working on audio </a:t>
            </a:r>
            <a:r>
              <a:rPr lang="en-US" sz="1600" dirty="0" smtClean="0"/>
              <a:t>signals</a:t>
            </a:r>
          </a:p>
          <a:p>
            <a:pPr>
              <a:buNone/>
            </a:pPr>
            <a:endParaRPr lang="en-US" sz="1600" dirty="0" smtClean="0"/>
          </a:p>
          <a:p>
            <a:r>
              <a:rPr lang="en-US" sz="1600" dirty="0" smtClean="0"/>
              <a:t>MFCC’s </a:t>
            </a:r>
            <a:r>
              <a:rPr lang="en-US" sz="1600" dirty="0" smtClean="0"/>
              <a:t>of </a:t>
            </a:r>
            <a:r>
              <a:rPr lang="en-US" sz="1600" dirty="0"/>
              <a:t>a signal are a small set of features </a:t>
            </a:r>
            <a:r>
              <a:rPr lang="en-US" sz="1600" dirty="0" smtClean="0"/>
              <a:t>which </a:t>
            </a:r>
            <a:r>
              <a:rPr lang="en-US" sz="1600" dirty="0"/>
              <a:t>concisely describe the overall shape of a spectral </a:t>
            </a:r>
            <a:r>
              <a:rPr lang="en-US" sz="1600" dirty="0" smtClean="0"/>
              <a:t>envelope</a:t>
            </a:r>
          </a:p>
          <a:p>
            <a:pPr>
              <a:buNone/>
            </a:pPr>
            <a:endParaRPr lang="en-US" sz="1600" dirty="0" smtClean="0"/>
          </a:p>
          <a:p>
            <a:r>
              <a:rPr lang="en-US" sz="1600" dirty="0" err="1" smtClean="0"/>
              <a:t>Librosa</a:t>
            </a:r>
            <a:r>
              <a:rPr lang="en-US" sz="1600" dirty="0" smtClean="0"/>
              <a:t> library in Python</a:t>
            </a:r>
            <a:endParaRPr lang="el-GR" sz="1600" dirty="0"/>
          </a:p>
        </p:txBody>
      </p:sp>
    </p:spTree>
    <p:extLst>
      <p:ext uri="{BB962C8B-B14F-4D97-AF65-F5344CB8AC3E}">
        <p14:creationId xmlns:p14="http://schemas.microsoft.com/office/powerpoint/2010/main" xmlns="" val="2990342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10680" y="0"/>
            <a:ext cx="6283782" cy="725349"/>
          </a:xfrm>
        </p:spPr>
        <p:txBody>
          <a:bodyPr>
            <a:normAutofit fontScale="90000"/>
          </a:bodyPr>
          <a:lstStyle/>
          <a:p>
            <a:r>
              <a:rPr lang="en-US" sz="2400" dirty="0" smtClean="0"/>
              <a:t>Exploratory Data Analysis (Results)</a:t>
            </a:r>
            <a:r>
              <a:rPr lang="en-US" sz="2200" dirty="0" smtClean="0"/>
              <a:t/>
            </a:r>
            <a:br>
              <a:rPr lang="en-US" sz="2200" dirty="0" smtClean="0"/>
            </a:br>
            <a:endParaRPr lang="en-US" sz="2200" dirty="0"/>
          </a:p>
        </p:txBody>
      </p:sp>
      <p:sp>
        <p:nvSpPr>
          <p:cNvPr id="5" name="Content Placeholder 4"/>
          <p:cNvSpPr>
            <a:spLocks noGrp="1"/>
          </p:cNvSpPr>
          <p:nvPr>
            <p:ph idx="1"/>
          </p:nvPr>
        </p:nvSpPr>
        <p:spPr>
          <a:xfrm>
            <a:off x="1475509" y="459029"/>
            <a:ext cx="7389925" cy="4684471"/>
          </a:xfrm>
        </p:spPr>
        <p:txBody>
          <a:bodyPr>
            <a:noAutofit/>
          </a:bodyPr>
          <a:lstStyle/>
          <a:p>
            <a:pPr algn="just">
              <a:buNone/>
            </a:pPr>
            <a:endParaRPr lang="en-US" sz="1600" dirty="0" smtClean="0"/>
          </a:p>
          <a:p>
            <a:pPr algn="just"/>
            <a:endParaRPr lang="en-US" sz="1600" dirty="0" smtClean="0"/>
          </a:p>
          <a:p>
            <a:pPr algn="just">
              <a:buNone/>
            </a:pPr>
            <a:endParaRPr lang="en-US" sz="1400" dirty="0" smtClean="0"/>
          </a:p>
          <a:p>
            <a:pPr algn="just">
              <a:buNone/>
            </a:pPr>
            <a:endParaRPr lang="en-US" sz="1400" dirty="0" smtClean="0"/>
          </a:p>
          <a:p>
            <a:pPr algn="just">
              <a:buNone/>
            </a:pPr>
            <a:endParaRPr lang="en-US" sz="1400" dirty="0" smtClean="0"/>
          </a:p>
          <a:p>
            <a:pPr algn="just">
              <a:buNone/>
            </a:pPr>
            <a:endParaRPr lang="en-US" sz="1400" dirty="0" smtClean="0"/>
          </a:p>
          <a:p>
            <a:pPr algn="just">
              <a:buNone/>
            </a:pPr>
            <a:endParaRPr lang="en-US" sz="1400" dirty="0" smtClean="0"/>
          </a:p>
          <a:p>
            <a:pPr algn="just">
              <a:buNone/>
            </a:pPr>
            <a:endParaRPr lang="en-US" sz="1400" dirty="0" smtClean="0"/>
          </a:p>
          <a:p>
            <a:pPr algn="just">
              <a:buNone/>
            </a:pPr>
            <a:endParaRPr lang="en-US" sz="1400" dirty="0" smtClean="0"/>
          </a:p>
          <a:p>
            <a:pPr algn="just">
              <a:buNone/>
            </a:pPr>
            <a:endParaRPr lang="en-US" sz="1400" dirty="0" smtClean="0"/>
          </a:p>
          <a:p>
            <a:pPr algn="just">
              <a:buNone/>
            </a:pPr>
            <a:endParaRPr lang="en-US" sz="1400" dirty="0" smtClean="0"/>
          </a:p>
          <a:p>
            <a:pPr algn="just">
              <a:buNone/>
            </a:pPr>
            <a:endParaRPr lang="en-US" sz="1400" dirty="0" smtClean="0"/>
          </a:p>
          <a:p>
            <a:pPr algn="just">
              <a:buNone/>
            </a:pPr>
            <a:endParaRPr lang="en-US" sz="1400" dirty="0" smtClean="0"/>
          </a:p>
          <a:p>
            <a:pPr marL="179388" indent="0" algn="just"/>
            <a:r>
              <a:rPr lang="en-US" sz="1600" dirty="0" smtClean="0"/>
              <a:t> For the above presented images we have used the embedded function of the </a:t>
            </a:r>
            <a:r>
              <a:rPr lang="en-US" sz="1600" dirty="0" err="1" smtClean="0"/>
              <a:t>Librosa</a:t>
            </a:r>
            <a:r>
              <a:rPr lang="en-US" sz="1600" dirty="0" smtClean="0"/>
              <a:t> library </a:t>
            </a:r>
            <a:r>
              <a:rPr lang="en-US" sz="1600" dirty="0" err="1" smtClean="0"/>
              <a:t>waveplot</a:t>
            </a:r>
            <a:r>
              <a:rPr lang="en-US" sz="1600" dirty="0" smtClean="0"/>
              <a:t>, but as it can be observed the waveforms of the sounds do not depict a clear distinctive characteristic for classification purposes.</a:t>
            </a:r>
          </a:p>
        </p:txBody>
      </p:sp>
      <p:pic>
        <p:nvPicPr>
          <p:cNvPr id="1026" name="Picture 2" descr="https://lh3.googleusercontent.com/OXgr83R4cOYtQtsrGOyADOEiGkMiUMYOXjowPiNQFW0tHdMfSsSsx7VKzxmESXEfJFJi1Q6vyZtTPvY6xUY8X25AyfwDDP7u9lnArHJlBsn0YEiXPXEgrhNkN3dpzg"/>
          <p:cNvPicPr>
            <a:picLocks noChangeAspect="1" noChangeArrowheads="1"/>
          </p:cNvPicPr>
          <p:nvPr/>
        </p:nvPicPr>
        <p:blipFill>
          <a:blip r:embed="rId2"/>
          <a:srcRect/>
          <a:stretch>
            <a:fillRect/>
          </a:stretch>
        </p:blipFill>
        <p:spPr bwMode="auto">
          <a:xfrm>
            <a:off x="2957945" y="496309"/>
            <a:ext cx="5103478" cy="3445309"/>
          </a:xfrm>
          <a:prstGeom prst="rect">
            <a:avLst/>
          </a:prstGeom>
          <a:noFill/>
        </p:spPr>
      </p:pic>
      <p:sp>
        <p:nvSpPr>
          <p:cNvPr id="6" name="Freeform: Shape 152">
            <a:extLst>
              <a:ext uri="{FF2B5EF4-FFF2-40B4-BE49-F238E27FC236}">
                <a16:creationId xmlns:a16="http://schemas.microsoft.com/office/drawing/2014/main" xmlns="" id="{F3B4A34E-C246-47F5-A863-109A43C0757D}"/>
              </a:ext>
            </a:extLst>
          </p:cNvPr>
          <p:cNvSpPr/>
          <p:nvPr/>
        </p:nvSpPr>
        <p:spPr>
          <a:xfrm>
            <a:off x="7751617" y="4495800"/>
            <a:ext cx="1392383" cy="647700"/>
          </a:xfrm>
          <a:custGeom>
            <a:avLst/>
            <a:gdLst>
              <a:gd name="connsiteX0" fmla="*/ 5086770 w 5086770"/>
              <a:gd name="connsiteY0" fmla="*/ 1174706 h 3128874"/>
              <a:gd name="connsiteX1" fmla="*/ 5086770 w 5086770"/>
              <a:gd name="connsiteY1" fmla="*/ 1184663 h 3128874"/>
              <a:gd name="connsiteX2" fmla="*/ 5079830 w 5086770"/>
              <a:gd name="connsiteY2" fmla="*/ 1185820 h 3128874"/>
              <a:gd name="connsiteX3" fmla="*/ 5078289 w 5086770"/>
              <a:gd name="connsiteY3" fmla="*/ 1182737 h 3128874"/>
              <a:gd name="connsiteX4" fmla="*/ 5078289 w 5086770"/>
              <a:gd name="connsiteY4" fmla="*/ 1179654 h 3128874"/>
              <a:gd name="connsiteX5" fmla="*/ 1690658 w 5086770"/>
              <a:gd name="connsiteY5" fmla="*/ 810655 h 3128874"/>
              <a:gd name="connsiteX6" fmla="*/ 1349061 w 5086770"/>
              <a:gd name="connsiteY6" fmla="*/ 1934928 h 3128874"/>
              <a:gd name="connsiteX7" fmla="*/ 2035854 w 5086770"/>
              <a:gd name="connsiteY7" fmla="*/ 1934928 h 3128874"/>
              <a:gd name="connsiteX8" fmla="*/ 3765314 w 5086770"/>
              <a:gd name="connsiteY8" fmla="*/ 0 h 3128874"/>
              <a:gd name="connsiteX9" fmla="*/ 4465138 w 5086770"/>
              <a:gd name="connsiteY9" fmla="*/ 0 h 3128874"/>
              <a:gd name="connsiteX10" fmla="*/ 4675955 w 5086770"/>
              <a:gd name="connsiteY10" fmla="*/ 0 h 3128874"/>
              <a:gd name="connsiteX11" fmla="*/ 4659036 w 5086770"/>
              <a:gd name="connsiteY11" fmla="*/ 34412 h 3128874"/>
              <a:gd name="connsiteX12" fmla="*/ 4651327 w 5086770"/>
              <a:gd name="connsiteY12" fmla="*/ 45203 h 3128874"/>
              <a:gd name="connsiteX13" fmla="*/ 4648245 w 5086770"/>
              <a:gd name="connsiteY13" fmla="*/ 51368 h 3128874"/>
              <a:gd name="connsiteX14" fmla="*/ 4483319 w 5086770"/>
              <a:gd name="connsiteY14" fmla="*/ 361184 h 3128874"/>
              <a:gd name="connsiteX15" fmla="*/ 4480236 w 5086770"/>
              <a:gd name="connsiteY15" fmla="*/ 373515 h 3128874"/>
              <a:gd name="connsiteX16" fmla="*/ 4474071 w 5086770"/>
              <a:gd name="connsiteY16" fmla="*/ 398176 h 3128874"/>
              <a:gd name="connsiteX17" fmla="*/ 4450950 w 5086770"/>
              <a:gd name="connsiteY17" fmla="*/ 498367 h 3128874"/>
              <a:gd name="connsiteX18" fmla="*/ 4440161 w 5086770"/>
              <a:gd name="connsiteY18" fmla="*/ 527652 h 3128874"/>
              <a:gd name="connsiteX19" fmla="*/ 4441700 w 5086770"/>
              <a:gd name="connsiteY19" fmla="*/ 539983 h 3128874"/>
              <a:gd name="connsiteX20" fmla="*/ 4437078 w 5086770"/>
              <a:gd name="connsiteY20" fmla="*/ 561562 h 3128874"/>
              <a:gd name="connsiteX21" fmla="*/ 4433995 w 5086770"/>
              <a:gd name="connsiteY21" fmla="*/ 576976 h 3128874"/>
              <a:gd name="connsiteX22" fmla="*/ 4433994 w 5086770"/>
              <a:gd name="connsiteY22" fmla="*/ 578519 h 3128874"/>
              <a:gd name="connsiteX23" fmla="*/ 4413956 w 5086770"/>
              <a:gd name="connsiteY23" fmla="*/ 797393 h 3128874"/>
              <a:gd name="connsiteX24" fmla="*/ 4438619 w 5086770"/>
              <a:gd name="connsiteY24" fmla="*/ 996230 h 3128874"/>
              <a:gd name="connsiteX25" fmla="*/ 4433995 w 5086770"/>
              <a:gd name="connsiteY25" fmla="*/ 1016268 h 3128874"/>
              <a:gd name="connsiteX26" fmla="*/ 4435536 w 5086770"/>
              <a:gd name="connsiteY26" fmla="*/ 1025517 h 3128874"/>
              <a:gd name="connsiteX27" fmla="*/ 4437078 w 5086770"/>
              <a:gd name="connsiteY27" fmla="*/ 1027057 h 3128874"/>
              <a:gd name="connsiteX28" fmla="*/ 4432452 w 5086770"/>
              <a:gd name="connsiteY28" fmla="*/ 1048636 h 3128874"/>
              <a:gd name="connsiteX29" fmla="*/ 4413956 w 5086770"/>
              <a:gd name="connsiteY29" fmla="*/ 1085630 h 3128874"/>
              <a:gd name="connsiteX30" fmla="*/ 4196623 w 5086770"/>
              <a:gd name="connsiteY30" fmla="*/ 1389280 h 3128874"/>
              <a:gd name="connsiteX31" fmla="*/ 4085645 w 5086770"/>
              <a:gd name="connsiteY31" fmla="*/ 1597365 h 3128874"/>
              <a:gd name="connsiteX32" fmla="*/ 4216661 w 5086770"/>
              <a:gd name="connsiteY32" fmla="*/ 1697556 h 3128874"/>
              <a:gd name="connsiteX33" fmla="*/ 4250571 w 5086770"/>
              <a:gd name="connsiteY33" fmla="*/ 1811617 h 3128874"/>
              <a:gd name="connsiteX34" fmla="*/ 4173502 w 5086770"/>
              <a:gd name="connsiteY34" fmla="*/ 1888685 h 3128874"/>
              <a:gd name="connsiteX35" fmla="*/ 4213578 w 5086770"/>
              <a:gd name="connsiteY35" fmla="*/ 2022784 h 3128874"/>
              <a:gd name="connsiteX36" fmla="*/ 4347678 w 5086770"/>
              <a:gd name="connsiteY36" fmla="*/ 2090605 h 3128874"/>
              <a:gd name="connsiteX37" fmla="*/ 4233616 w 5086770"/>
              <a:gd name="connsiteY37" fmla="*/ 2138388 h 3128874"/>
              <a:gd name="connsiteX38" fmla="*/ 4227451 w 5086770"/>
              <a:gd name="connsiteY38" fmla="*/ 2258616 h 3128874"/>
              <a:gd name="connsiteX39" fmla="*/ 4350761 w 5086770"/>
              <a:gd name="connsiteY39" fmla="*/ 2320270 h 3128874"/>
              <a:gd name="connsiteX40" fmla="*/ 4333805 w 5086770"/>
              <a:gd name="connsiteY40" fmla="*/ 2462077 h 3128874"/>
              <a:gd name="connsiteX41" fmla="*/ 4467905 w 5086770"/>
              <a:gd name="connsiteY41" fmla="*/ 2719486 h 3128874"/>
              <a:gd name="connsiteX42" fmla="*/ 4800655 w 5086770"/>
              <a:gd name="connsiteY42" fmla="*/ 2748491 h 3128874"/>
              <a:gd name="connsiteX43" fmla="*/ 4838191 w 5086770"/>
              <a:gd name="connsiteY43" fmla="*/ 2744074 h 3128874"/>
              <a:gd name="connsiteX44" fmla="*/ 4863823 w 5086770"/>
              <a:gd name="connsiteY44" fmla="*/ 2765476 h 3128874"/>
              <a:gd name="connsiteX45" fmla="*/ 4934321 w 5086770"/>
              <a:gd name="connsiteY45" fmla="*/ 2911083 h 3128874"/>
              <a:gd name="connsiteX46" fmla="*/ 4964162 w 5086770"/>
              <a:gd name="connsiteY46" fmla="*/ 3074402 h 3128874"/>
              <a:gd name="connsiteX47" fmla="*/ 4967647 w 5086770"/>
              <a:gd name="connsiteY47" fmla="*/ 3128874 h 3128874"/>
              <a:gd name="connsiteX48" fmla="*/ 4465138 w 5086770"/>
              <a:gd name="connsiteY48" fmla="*/ 3128874 h 3128874"/>
              <a:gd name="connsiteX49" fmla="*/ 4465138 w 5086770"/>
              <a:gd name="connsiteY49" fmla="*/ 3127460 h 3128874"/>
              <a:gd name="connsiteX50" fmla="*/ 3765314 w 5086770"/>
              <a:gd name="connsiteY50" fmla="*/ 3127460 h 3128874"/>
              <a:gd name="connsiteX51" fmla="*/ 1175459 w 5086770"/>
              <a:gd name="connsiteY51" fmla="*/ 0 h 3128874"/>
              <a:gd name="connsiteX52" fmla="*/ 2229594 w 5086770"/>
              <a:gd name="connsiteY52" fmla="*/ 0 h 3128874"/>
              <a:gd name="connsiteX53" fmla="*/ 3404781 w 5086770"/>
              <a:gd name="connsiteY53" fmla="*/ 3127460 h 3128874"/>
              <a:gd name="connsiteX54" fmla="*/ 2392789 w 5086770"/>
              <a:gd name="connsiteY54" fmla="*/ 3127460 h 3128874"/>
              <a:gd name="connsiteX55" fmla="*/ 2236317 w 5086770"/>
              <a:gd name="connsiteY55" fmla="*/ 2611186 h 3128874"/>
              <a:gd name="connsiteX56" fmla="*/ 1139165 w 5086770"/>
              <a:gd name="connsiteY56" fmla="*/ 2611186 h 3128874"/>
              <a:gd name="connsiteX57" fmla="*/ 986721 w 5086770"/>
              <a:gd name="connsiteY57" fmla="*/ 3127460 h 3128874"/>
              <a:gd name="connsiteX58" fmla="*/ 0 w 5086770"/>
              <a:gd name="connsiteY58" fmla="*/ 3127460 h 312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1016338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10680" y="0"/>
            <a:ext cx="6283782" cy="725349"/>
          </a:xfrm>
        </p:spPr>
        <p:txBody>
          <a:bodyPr>
            <a:normAutofit fontScale="90000"/>
          </a:bodyPr>
          <a:lstStyle/>
          <a:p>
            <a:r>
              <a:rPr lang="en-US" sz="2400" dirty="0" smtClean="0"/>
              <a:t>Exploratory Data Analysis (Results)</a:t>
            </a:r>
            <a:r>
              <a:rPr lang="en-US" sz="2200" dirty="0" smtClean="0"/>
              <a:t/>
            </a:r>
            <a:br>
              <a:rPr lang="en-US" sz="2200" dirty="0" smtClean="0"/>
            </a:br>
            <a:endParaRPr lang="en-US" sz="2200" dirty="0"/>
          </a:p>
        </p:txBody>
      </p:sp>
      <p:sp>
        <p:nvSpPr>
          <p:cNvPr id="5" name="Content Placeholder 4"/>
          <p:cNvSpPr>
            <a:spLocks noGrp="1"/>
          </p:cNvSpPr>
          <p:nvPr>
            <p:ph idx="1"/>
          </p:nvPr>
        </p:nvSpPr>
        <p:spPr>
          <a:xfrm>
            <a:off x="1940887" y="784612"/>
            <a:ext cx="6973038" cy="3881778"/>
          </a:xfrm>
        </p:spPr>
        <p:txBody>
          <a:bodyPr>
            <a:noAutofit/>
          </a:bodyPr>
          <a:lstStyle/>
          <a:p>
            <a:pPr algn="just">
              <a:buNone/>
            </a:pPr>
            <a:endParaRPr lang="en-US" sz="1600" dirty="0" smtClean="0"/>
          </a:p>
          <a:p>
            <a:pPr algn="just">
              <a:buNone/>
            </a:pPr>
            <a:endParaRPr lang="en-US" sz="1400" dirty="0" smtClean="0"/>
          </a:p>
        </p:txBody>
      </p:sp>
      <p:sp>
        <p:nvSpPr>
          <p:cNvPr id="6" name="Freeform: Shape 152">
            <a:extLst>
              <a:ext uri="{FF2B5EF4-FFF2-40B4-BE49-F238E27FC236}">
                <a16:creationId xmlns:a16="http://schemas.microsoft.com/office/drawing/2014/main" xmlns="" id="{F3B4A34E-C246-47F5-A863-109A43C0757D}"/>
              </a:ext>
            </a:extLst>
          </p:cNvPr>
          <p:cNvSpPr/>
          <p:nvPr/>
        </p:nvSpPr>
        <p:spPr>
          <a:xfrm>
            <a:off x="7751617" y="4495800"/>
            <a:ext cx="1392383" cy="647700"/>
          </a:xfrm>
          <a:custGeom>
            <a:avLst/>
            <a:gdLst>
              <a:gd name="connsiteX0" fmla="*/ 5086770 w 5086770"/>
              <a:gd name="connsiteY0" fmla="*/ 1174706 h 3128874"/>
              <a:gd name="connsiteX1" fmla="*/ 5086770 w 5086770"/>
              <a:gd name="connsiteY1" fmla="*/ 1184663 h 3128874"/>
              <a:gd name="connsiteX2" fmla="*/ 5079830 w 5086770"/>
              <a:gd name="connsiteY2" fmla="*/ 1185820 h 3128874"/>
              <a:gd name="connsiteX3" fmla="*/ 5078289 w 5086770"/>
              <a:gd name="connsiteY3" fmla="*/ 1182737 h 3128874"/>
              <a:gd name="connsiteX4" fmla="*/ 5078289 w 5086770"/>
              <a:gd name="connsiteY4" fmla="*/ 1179654 h 3128874"/>
              <a:gd name="connsiteX5" fmla="*/ 1690658 w 5086770"/>
              <a:gd name="connsiteY5" fmla="*/ 810655 h 3128874"/>
              <a:gd name="connsiteX6" fmla="*/ 1349061 w 5086770"/>
              <a:gd name="connsiteY6" fmla="*/ 1934928 h 3128874"/>
              <a:gd name="connsiteX7" fmla="*/ 2035854 w 5086770"/>
              <a:gd name="connsiteY7" fmla="*/ 1934928 h 3128874"/>
              <a:gd name="connsiteX8" fmla="*/ 3765314 w 5086770"/>
              <a:gd name="connsiteY8" fmla="*/ 0 h 3128874"/>
              <a:gd name="connsiteX9" fmla="*/ 4465138 w 5086770"/>
              <a:gd name="connsiteY9" fmla="*/ 0 h 3128874"/>
              <a:gd name="connsiteX10" fmla="*/ 4675955 w 5086770"/>
              <a:gd name="connsiteY10" fmla="*/ 0 h 3128874"/>
              <a:gd name="connsiteX11" fmla="*/ 4659036 w 5086770"/>
              <a:gd name="connsiteY11" fmla="*/ 34412 h 3128874"/>
              <a:gd name="connsiteX12" fmla="*/ 4651327 w 5086770"/>
              <a:gd name="connsiteY12" fmla="*/ 45203 h 3128874"/>
              <a:gd name="connsiteX13" fmla="*/ 4648245 w 5086770"/>
              <a:gd name="connsiteY13" fmla="*/ 51368 h 3128874"/>
              <a:gd name="connsiteX14" fmla="*/ 4483319 w 5086770"/>
              <a:gd name="connsiteY14" fmla="*/ 361184 h 3128874"/>
              <a:gd name="connsiteX15" fmla="*/ 4480236 w 5086770"/>
              <a:gd name="connsiteY15" fmla="*/ 373515 h 3128874"/>
              <a:gd name="connsiteX16" fmla="*/ 4474071 w 5086770"/>
              <a:gd name="connsiteY16" fmla="*/ 398176 h 3128874"/>
              <a:gd name="connsiteX17" fmla="*/ 4450950 w 5086770"/>
              <a:gd name="connsiteY17" fmla="*/ 498367 h 3128874"/>
              <a:gd name="connsiteX18" fmla="*/ 4440161 w 5086770"/>
              <a:gd name="connsiteY18" fmla="*/ 527652 h 3128874"/>
              <a:gd name="connsiteX19" fmla="*/ 4441700 w 5086770"/>
              <a:gd name="connsiteY19" fmla="*/ 539983 h 3128874"/>
              <a:gd name="connsiteX20" fmla="*/ 4437078 w 5086770"/>
              <a:gd name="connsiteY20" fmla="*/ 561562 h 3128874"/>
              <a:gd name="connsiteX21" fmla="*/ 4433995 w 5086770"/>
              <a:gd name="connsiteY21" fmla="*/ 576976 h 3128874"/>
              <a:gd name="connsiteX22" fmla="*/ 4433994 w 5086770"/>
              <a:gd name="connsiteY22" fmla="*/ 578519 h 3128874"/>
              <a:gd name="connsiteX23" fmla="*/ 4413956 w 5086770"/>
              <a:gd name="connsiteY23" fmla="*/ 797393 h 3128874"/>
              <a:gd name="connsiteX24" fmla="*/ 4438619 w 5086770"/>
              <a:gd name="connsiteY24" fmla="*/ 996230 h 3128874"/>
              <a:gd name="connsiteX25" fmla="*/ 4433995 w 5086770"/>
              <a:gd name="connsiteY25" fmla="*/ 1016268 h 3128874"/>
              <a:gd name="connsiteX26" fmla="*/ 4435536 w 5086770"/>
              <a:gd name="connsiteY26" fmla="*/ 1025517 h 3128874"/>
              <a:gd name="connsiteX27" fmla="*/ 4437078 w 5086770"/>
              <a:gd name="connsiteY27" fmla="*/ 1027057 h 3128874"/>
              <a:gd name="connsiteX28" fmla="*/ 4432452 w 5086770"/>
              <a:gd name="connsiteY28" fmla="*/ 1048636 h 3128874"/>
              <a:gd name="connsiteX29" fmla="*/ 4413956 w 5086770"/>
              <a:gd name="connsiteY29" fmla="*/ 1085630 h 3128874"/>
              <a:gd name="connsiteX30" fmla="*/ 4196623 w 5086770"/>
              <a:gd name="connsiteY30" fmla="*/ 1389280 h 3128874"/>
              <a:gd name="connsiteX31" fmla="*/ 4085645 w 5086770"/>
              <a:gd name="connsiteY31" fmla="*/ 1597365 h 3128874"/>
              <a:gd name="connsiteX32" fmla="*/ 4216661 w 5086770"/>
              <a:gd name="connsiteY32" fmla="*/ 1697556 h 3128874"/>
              <a:gd name="connsiteX33" fmla="*/ 4250571 w 5086770"/>
              <a:gd name="connsiteY33" fmla="*/ 1811617 h 3128874"/>
              <a:gd name="connsiteX34" fmla="*/ 4173502 w 5086770"/>
              <a:gd name="connsiteY34" fmla="*/ 1888685 h 3128874"/>
              <a:gd name="connsiteX35" fmla="*/ 4213578 w 5086770"/>
              <a:gd name="connsiteY35" fmla="*/ 2022784 h 3128874"/>
              <a:gd name="connsiteX36" fmla="*/ 4347678 w 5086770"/>
              <a:gd name="connsiteY36" fmla="*/ 2090605 h 3128874"/>
              <a:gd name="connsiteX37" fmla="*/ 4233616 w 5086770"/>
              <a:gd name="connsiteY37" fmla="*/ 2138388 h 3128874"/>
              <a:gd name="connsiteX38" fmla="*/ 4227451 w 5086770"/>
              <a:gd name="connsiteY38" fmla="*/ 2258616 h 3128874"/>
              <a:gd name="connsiteX39" fmla="*/ 4350761 w 5086770"/>
              <a:gd name="connsiteY39" fmla="*/ 2320270 h 3128874"/>
              <a:gd name="connsiteX40" fmla="*/ 4333805 w 5086770"/>
              <a:gd name="connsiteY40" fmla="*/ 2462077 h 3128874"/>
              <a:gd name="connsiteX41" fmla="*/ 4467905 w 5086770"/>
              <a:gd name="connsiteY41" fmla="*/ 2719486 h 3128874"/>
              <a:gd name="connsiteX42" fmla="*/ 4800655 w 5086770"/>
              <a:gd name="connsiteY42" fmla="*/ 2748491 h 3128874"/>
              <a:gd name="connsiteX43" fmla="*/ 4838191 w 5086770"/>
              <a:gd name="connsiteY43" fmla="*/ 2744074 h 3128874"/>
              <a:gd name="connsiteX44" fmla="*/ 4863823 w 5086770"/>
              <a:gd name="connsiteY44" fmla="*/ 2765476 h 3128874"/>
              <a:gd name="connsiteX45" fmla="*/ 4934321 w 5086770"/>
              <a:gd name="connsiteY45" fmla="*/ 2911083 h 3128874"/>
              <a:gd name="connsiteX46" fmla="*/ 4964162 w 5086770"/>
              <a:gd name="connsiteY46" fmla="*/ 3074402 h 3128874"/>
              <a:gd name="connsiteX47" fmla="*/ 4967647 w 5086770"/>
              <a:gd name="connsiteY47" fmla="*/ 3128874 h 3128874"/>
              <a:gd name="connsiteX48" fmla="*/ 4465138 w 5086770"/>
              <a:gd name="connsiteY48" fmla="*/ 3128874 h 3128874"/>
              <a:gd name="connsiteX49" fmla="*/ 4465138 w 5086770"/>
              <a:gd name="connsiteY49" fmla="*/ 3127460 h 3128874"/>
              <a:gd name="connsiteX50" fmla="*/ 3765314 w 5086770"/>
              <a:gd name="connsiteY50" fmla="*/ 3127460 h 3128874"/>
              <a:gd name="connsiteX51" fmla="*/ 1175459 w 5086770"/>
              <a:gd name="connsiteY51" fmla="*/ 0 h 3128874"/>
              <a:gd name="connsiteX52" fmla="*/ 2229594 w 5086770"/>
              <a:gd name="connsiteY52" fmla="*/ 0 h 3128874"/>
              <a:gd name="connsiteX53" fmla="*/ 3404781 w 5086770"/>
              <a:gd name="connsiteY53" fmla="*/ 3127460 h 3128874"/>
              <a:gd name="connsiteX54" fmla="*/ 2392789 w 5086770"/>
              <a:gd name="connsiteY54" fmla="*/ 3127460 h 3128874"/>
              <a:gd name="connsiteX55" fmla="*/ 2236317 w 5086770"/>
              <a:gd name="connsiteY55" fmla="*/ 2611186 h 3128874"/>
              <a:gd name="connsiteX56" fmla="*/ 1139165 w 5086770"/>
              <a:gd name="connsiteY56" fmla="*/ 2611186 h 3128874"/>
              <a:gd name="connsiteX57" fmla="*/ 986721 w 5086770"/>
              <a:gd name="connsiteY57" fmla="*/ 3127460 h 3128874"/>
              <a:gd name="connsiteX58" fmla="*/ 0 w 5086770"/>
              <a:gd name="connsiteY58" fmla="*/ 3127460 h 312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descr="https://lh3.googleusercontent.com/7y7GnZnb4EvQ21eNjxOO-342yVSzCa_pKINe6i9sO8nkHP52YF1_cW88qnAxpA8yA7I5XnzhhxG_K4aPICB_jzxRDvcc1H-WKmPWHN0G_uA2XesgAWTePXNTXXh7j-z_QRwkLAU"/>
          <p:cNvPicPr>
            <a:picLocks noChangeAspect="1" noChangeArrowheads="1"/>
          </p:cNvPicPr>
          <p:nvPr/>
        </p:nvPicPr>
        <p:blipFill>
          <a:blip r:embed="rId2"/>
          <a:srcRect/>
          <a:stretch>
            <a:fillRect/>
          </a:stretch>
        </p:blipFill>
        <p:spPr bwMode="auto">
          <a:xfrm>
            <a:off x="3290609" y="489740"/>
            <a:ext cx="4165785" cy="3977458"/>
          </a:xfrm>
          <a:prstGeom prst="rect">
            <a:avLst/>
          </a:prstGeom>
          <a:noFill/>
        </p:spPr>
      </p:pic>
    </p:spTree>
    <p:extLst>
      <p:ext uri="{BB962C8B-B14F-4D97-AF65-F5344CB8AC3E}">
        <p14:creationId xmlns:p14="http://schemas.microsoft.com/office/powerpoint/2010/main" xmlns="" val="11016338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831</Words>
  <Application>Microsoft Office PowerPoint</Application>
  <PresentationFormat>Προβολή στην οθόνη (16:9)</PresentationFormat>
  <Paragraphs>217</Paragraphs>
  <Slides>17</Slides>
  <Notes>0</Notes>
  <HiddenSlides>0</HiddenSlides>
  <MMClips>0</MMClips>
  <ScaleCrop>false</ScaleCrop>
  <HeadingPairs>
    <vt:vector size="4" baseType="variant">
      <vt:variant>
        <vt:lpstr>Θέμα</vt:lpstr>
      </vt:variant>
      <vt:variant>
        <vt:i4>1</vt:i4>
      </vt:variant>
      <vt:variant>
        <vt:lpstr>Τίτλοι διαφανειών</vt:lpstr>
      </vt:variant>
      <vt:variant>
        <vt:i4>17</vt:i4>
      </vt:variant>
    </vt:vector>
  </HeadingPairs>
  <TitlesOfParts>
    <vt:vector size="18" baseType="lpstr">
      <vt:lpstr>Office Theme</vt:lpstr>
      <vt:lpstr>Audioset Analysis Sound Classification with Neural Networks</vt:lpstr>
      <vt:lpstr>Team Members &amp; Roles </vt:lpstr>
      <vt:lpstr>Contents </vt:lpstr>
      <vt:lpstr>Problem Identification / Business Idea </vt:lpstr>
      <vt:lpstr>Dataset Description </vt:lpstr>
      <vt:lpstr>Exploratory Data Analysis (Technology &amp; Process) </vt:lpstr>
      <vt:lpstr>Exploratory Data Analysis (Results) </vt:lpstr>
      <vt:lpstr>Exploratory Data Analysis (Results) </vt:lpstr>
      <vt:lpstr>Exploratory Data Analysis (Results) </vt:lpstr>
      <vt:lpstr>Data Preparation </vt:lpstr>
      <vt:lpstr>Model Development (Neural Network) </vt:lpstr>
      <vt:lpstr>Model Development (Neural Network)  </vt:lpstr>
      <vt:lpstr>Model Development (Neural Network)  </vt:lpstr>
      <vt:lpstr>Results </vt:lpstr>
      <vt:lpstr>Conclusions </vt:lpstr>
      <vt:lpstr>References </vt:lpstr>
      <vt:lpstr>Διαφάνεια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2019-09-08T16:46:12Z</dcterms:modified>
</cp:coreProperties>
</file>